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11" r:id="rId1"/>
  </p:sldMasterIdLst>
  <p:notesMasterIdLst>
    <p:notesMasterId r:id="rId57"/>
  </p:notesMasterIdLst>
  <p:sldIdLst>
    <p:sldId id="287" r:id="rId2"/>
    <p:sldId id="257" r:id="rId3"/>
    <p:sldId id="259" r:id="rId4"/>
    <p:sldId id="260" r:id="rId5"/>
    <p:sldId id="261" r:id="rId6"/>
    <p:sldId id="263" r:id="rId7"/>
    <p:sldId id="303" r:id="rId8"/>
    <p:sldId id="304" r:id="rId9"/>
    <p:sldId id="305" r:id="rId10"/>
    <p:sldId id="306" r:id="rId11"/>
    <p:sldId id="296" r:id="rId12"/>
    <p:sldId id="307" r:id="rId13"/>
    <p:sldId id="308" r:id="rId14"/>
    <p:sldId id="309" r:id="rId15"/>
    <p:sldId id="299" r:id="rId16"/>
    <p:sldId id="300" r:id="rId17"/>
    <p:sldId id="264" r:id="rId18"/>
    <p:sldId id="310" r:id="rId19"/>
    <p:sldId id="311" r:id="rId20"/>
    <p:sldId id="265" r:id="rId21"/>
    <p:sldId id="312" r:id="rId22"/>
    <p:sldId id="313" r:id="rId23"/>
    <p:sldId id="315" r:id="rId24"/>
    <p:sldId id="267" r:id="rId25"/>
    <p:sldId id="314" r:id="rId26"/>
    <p:sldId id="268" r:id="rId27"/>
    <p:sldId id="316" r:id="rId28"/>
    <p:sldId id="317" r:id="rId29"/>
    <p:sldId id="269" r:id="rId30"/>
    <p:sldId id="318" r:id="rId31"/>
    <p:sldId id="270" r:id="rId32"/>
    <p:sldId id="271" r:id="rId33"/>
    <p:sldId id="272" r:id="rId34"/>
    <p:sldId id="273" r:id="rId35"/>
    <p:sldId id="274" r:id="rId36"/>
    <p:sldId id="319" r:id="rId37"/>
    <p:sldId id="275" r:id="rId38"/>
    <p:sldId id="276" r:id="rId39"/>
    <p:sldId id="277" r:id="rId40"/>
    <p:sldId id="320" r:id="rId41"/>
    <p:sldId id="278" r:id="rId42"/>
    <p:sldId id="279" r:id="rId43"/>
    <p:sldId id="280" r:id="rId44"/>
    <p:sldId id="321" r:id="rId45"/>
    <p:sldId id="281" r:id="rId46"/>
    <p:sldId id="325" r:id="rId47"/>
    <p:sldId id="326" r:id="rId48"/>
    <p:sldId id="327" r:id="rId49"/>
    <p:sldId id="328" r:id="rId50"/>
    <p:sldId id="329" r:id="rId51"/>
    <p:sldId id="330" r:id="rId52"/>
    <p:sldId id="322" r:id="rId53"/>
    <p:sldId id="324" r:id="rId54"/>
    <p:sldId id="323" r:id="rId55"/>
    <p:sldId id="283" r:id="rId56"/>
  </p:sldIdLst>
  <p:sldSz cx="9144000" cy="6858000" type="screen4x3"/>
  <p:notesSz cx="6858000" cy="9144000"/>
  <p:embeddedFontLst>
    <p:embeddedFont>
      <p:font typeface="Calibri" pitchFamily="34" charset="0"/>
      <p:regular r:id="rId58"/>
      <p:bold r:id="rId59"/>
      <p:italic r:id="rId60"/>
      <p:boldItalic r:id="rId61"/>
    </p:embeddedFont>
    <p:embeddedFont>
      <p:font typeface="Book Antiqua" pitchFamily="18" charset="0"/>
      <p:regular r:id="rId62"/>
      <p:bold r:id="rId63"/>
      <p:italic r:id="rId64"/>
      <p:boldItalic r:id="rId65"/>
    </p:embeddedFont>
  </p:embeddedFontLst>
  <p:custDataLst>
    <p:tags r:id="rId6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F26"/>
    <a:srgbClr val="CD4537"/>
    <a:srgbClr val="A47828"/>
    <a:srgbClr val="AC7A20"/>
    <a:srgbClr val="825C18"/>
    <a:srgbClr val="8C631A"/>
    <a:srgbClr val="FFFFFF"/>
    <a:srgbClr val="701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6403" autoAdjust="0"/>
  </p:normalViewPr>
  <p:slideViewPr>
    <p:cSldViewPr snapToGrid="0">
      <p:cViewPr>
        <p:scale>
          <a:sx n="62" d="100"/>
          <a:sy n="62" d="100"/>
        </p:scale>
        <p:origin x="-1608" y="-25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737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217D69-E30B-4229-8EF1-1E941664665E}" type="slidenum">
              <a:rPr lang="en-US"/>
              <a:pPr>
                <a:defRPr/>
              </a:pPr>
              <a:t>‹#›</a:t>
            </a:fld>
            <a:endParaRPr lang="en-US"/>
          </a:p>
        </p:txBody>
      </p:sp>
    </p:spTree>
    <p:extLst>
      <p:ext uri="{BB962C8B-B14F-4D97-AF65-F5344CB8AC3E}">
        <p14:creationId xmlns:p14="http://schemas.microsoft.com/office/powerpoint/2010/main" val="4215365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ABAF3C-A15D-4396-95C9-8C776AB8834F}" type="slidenum">
              <a:rPr lang="en-US" altLang="tr-TR" smtClean="0">
                <a:solidFill>
                  <a:srgbClr val="000000"/>
                </a:solidFill>
              </a:rPr>
              <a:pPr/>
              <a:t>1</a:t>
            </a:fld>
            <a:endParaRPr lang="en-US" altLang="tr-T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CB3B78-6427-485E-BDAD-D7952F46E656}" type="slidenum">
              <a:rPr lang="en-US" altLang="tr-TR" smtClean="0"/>
              <a:pPr/>
              <a:t>26</a:t>
            </a:fld>
            <a:endParaRPr lang="en-US" altLang="tr-TR"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FAD769-1DEA-4EFC-A0AF-FFC8E4313B61}" type="slidenum">
              <a:rPr lang="en-US" altLang="tr-TR" smtClean="0"/>
              <a:pPr/>
              <a:t>29</a:t>
            </a:fld>
            <a:endParaRPr lang="en-US" altLang="tr-TR"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843DB8-C075-4A44-9251-F868EA1B0837}" type="slidenum">
              <a:rPr lang="en-US" altLang="tr-TR" smtClean="0"/>
              <a:pPr/>
              <a:t>31</a:t>
            </a:fld>
            <a:endParaRPr lang="en-US" altLang="tr-TR"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D4048-E360-4BF2-82B3-3C9D5177CC32}" type="slidenum">
              <a:rPr lang="en-US" altLang="tr-TR" smtClean="0"/>
              <a:pPr/>
              <a:t>32</a:t>
            </a:fld>
            <a:endParaRPr lang="en-US" altLang="tr-TR"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D87FFB-BD1A-43AA-8FEC-6051597F7259}" type="slidenum">
              <a:rPr lang="en-US" altLang="tr-TR" smtClean="0"/>
              <a:pPr/>
              <a:t>33</a:t>
            </a:fld>
            <a:endParaRPr lang="en-US" altLang="tr-TR"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5F9960-6102-45E3-ABAD-6610D7CE06D1}" type="slidenum">
              <a:rPr lang="en-US" altLang="tr-TR" smtClean="0"/>
              <a:pPr/>
              <a:t>34</a:t>
            </a:fld>
            <a:endParaRPr lang="en-US" altLang="tr-TR"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B704D8-5071-4828-80BA-352BC8A7ADD8}" type="slidenum">
              <a:rPr lang="en-US" altLang="tr-TR" smtClean="0"/>
              <a:pPr/>
              <a:t>35</a:t>
            </a:fld>
            <a:endParaRPr lang="en-US" altLang="tr-TR"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FB049E-B204-4134-A76C-1EC9FC5C67B0}" type="slidenum">
              <a:rPr lang="en-US" altLang="tr-TR" smtClean="0"/>
              <a:pPr/>
              <a:t>37</a:t>
            </a:fld>
            <a:endParaRPr lang="en-US" altLang="tr-TR"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DD9502-59C9-41AA-92DD-6192272BD725}" type="slidenum">
              <a:rPr lang="en-US" altLang="tr-TR" smtClean="0"/>
              <a:pPr/>
              <a:t>38</a:t>
            </a:fld>
            <a:endParaRPr lang="en-US" altLang="tr-TR"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728E9B-16C7-4CC9-BBEB-B3C801DC8E1D}" type="slidenum">
              <a:rPr lang="en-US" altLang="tr-TR" smtClean="0"/>
              <a:pPr/>
              <a:t>39</a:t>
            </a:fld>
            <a:endParaRPr lang="en-US" altLang="tr-TR"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01C2C2-8D45-40AD-B327-E946BFE015A6}" type="slidenum">
              <a:rPr lang="en-US" altLang="tr-TR" smtClean="0"/>
              <a:pPr/>
              <a:t>2</a:t>
            </a:fld>
            <a:endParaRPr lang="en-US" altLang="tr-TR"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A399B5-1956-41F2-A4F1-7BF3789AEAC4}" type="slidenum">
              <a:rPr lang="en-US" altLang="tr-TR" smtClean="0"/>
              <a:pPr/>
              <a:t>41</a:t>
            </a:fld>
            <a:endParaRPr lang="en-US" altLang="tr-TR"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2F93B9-1C69-470C-A782-EB23B192F976}" type="slidenum">
              <a:rPr lang="en-US" altLang="tr-TR" smtClean="0"/>
              <a:pPr/>
              <a:t>42</a:t>
            </a:fld>
            <a:endParaRPr lang="en-US" altLang="tr-TR"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62D6C1-AF60-43B1-B18E-112299F121C8}" type="slidenum">
              <a:rPr lang="en-US" altLang="tr-TR" smtClean="0"/>
              <a:pPr/>
              <a:t>43</a:t>
            </a:fld>
            <a:endParaRPr lang="en-US" altLang="tr-TR"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8E6AFB-2DC8-464E-923B-B6111729ABCA}" type="slidenum">
              <a:rPr lang="en-US" altLang="tr-TR" smtClean="0"/>
              <a:pPr/>
              <a:t>45</a:t>
            </a:fld>
            <a:endParaRPr lang="en-US" altLang="tr-TR"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BD9CC0-9B2A-4711-9CE4-6956FE4936B9}" type="slidenum">
              <a:rPr lang="en-US" altLang="tr-TR" smtClean="0"/>
              <a:pPr/>
              <a:t>54</a:t>
            </a:fld>
            <a:endParaRPr lang="en-US" altLang="tr-TR"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D47FEB-30CA-4E68-A93E-BD7369144ECE}" type="slidenum">
              <a:rPr lang="en-US" altLang="tr-TR" smtClean="0"/>
              <a:pPr/>
              <a:t>55</a:t>
            </a:fld>
            <a:endParaRPr lang="en-US" altLang="tr-TR"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36F38-6197-45FC-84F5-1CDA36C4D6CC}" type="slidenum">
              <a:rPr lang="en-US" altLang="tr-TR" smtClean="0"/>
              <a:pPr/>
              <a:t>3</a:t>
            </a:fld>
            <a:endParaRPr lang="en-US" altLang="tr-TR"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FBD33E-A724-4709-A7A0-80341F3FAE3D}" type="slidenum">
              <a:rPr lang="en-US" altLang="tr-TR" smtClean="0"/>
              <a:pPr/>
              <a:t>4</a:t>
            </a:fld>
            <a:endParaRPr lang="en-US" altLang="tr-TR"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D0598E-D208-4D05-B4B7-50A0DE2CD5EE}" type="slidenum">
              <a:rPr lang="en-US" altLang="tr-TR" smtClean="0"/>
              <a:pPr/>
              <a:t>5</a:t>
            </a:fld>
            <a:endParaRPr lang="en-US" altLang="tr-TR"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258A71-1A7B-4517-AF44-97D1480AC17D}" type="slidenum">
              <a:rPr lang="en-US" altLang="tr-TR" smtClean="0"/>
              <a:pPr/>
              <a:t>6</a:t>
            </a:fld>
            <a:endParaRPr lang="en-US" altLang="tr-TR"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88E9D3-ACB7-492D-A92E-0FF578D87310}" type="slidenum">
              <a:rPr lang="en-US" altLang="tr-TR" smtClean="0"/>
              <a:pPr/>
              <a:t>17</a:t>
            </a:fld>
            <a:endParaRPr lang="en-US" altLang="tr-TR"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843C08-39A5-4C2E-936B-CC5A49C71B03}" type="slidenum">
              <a:rPr lang="en-US" altLang="tr-TR" smtClean="0"/>
              <a:pPr/>
              <a:t>20</a:t>
            </a:fld>
            <a:endParaRPr lang="en-US" altLang="tr-TR"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DD81AE-EB56-445A-9EA9-41E6C1F447FF}" type="slidenum">
              <a:rPr lang="en-US" altLang="tr-TR" smtClean="0"/>
              <a:pPr/>
              <a:t>24</a:t>
            </a:fld>
            <a:endParaRPr lang="en-US" altLang="tr-TR"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8EEFA884-9471-4E8A-A269-71249FDBBD5B}" type="datetimeFigureOut">
              <a:rPr lang="tr-TR"/>
              <a:pPr>
                <a:defRPr/>
              </a:pPr>
              <a:t>29.09.2020</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1C7DD61-A3EF-4B4B-8A75-1961A3229C90}" type="slidenum">
              <a:rPr lang="tr-TR"/>
              <a:pPr>
                <a:defRPr/>
              </a:pPr>
              <a:t>‹#›</a:t>
            </a:fld>
            <a:endParaRPr lang="tr-TR"/>
          </a:p>
        </p:txBody>
      </p:sp>
    </p:spTree>
    <p:extLst>
      <p:ext uri="{BB962C8B-B14F-4D97-AF65-F5344CB8AC3E}">
        <p14:creationId xmlns:p14="http://schemas.microsoft.com/office/powerpoint/2010/main" val="32546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8E39BC89-33D3-41EC-A780-5EBCF92A226E}" type="datetimeFigureOut">
              <a:rPr lang="tr-TR"/>
              <a:pPr>
                <a:defRPr/>
              </a:pPr>
              <a:t>29.09.2020</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7305794-BD59-4577-A1DC-B0ED587E7854}" type="slidenum">
              <a:rPr lang="tr-TR"/>
              <a:pPr>
                <a:defRPr/>
              </a:pPr>
              <a:t>‹#›</a:t>
            </a:fld>
            <a:endParaRPr lang="tr-TR"/>
          </a:p>
        </p:txBody>
      </p:sp>
    </p:spTree>
    <p:extLst>
      <p:ext uri="{BB962C8B-B14F-4D97-AF65-F5344CB8AC3E}">
        <p14:creationId xmlns:p14="http://schemas.microsoft.com/office/powerpoint/2010/main" val="254465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7BAAC33-8EF5-4D6C-8E7F-14A826DFFA94}" type="datetimeFigureOut">
              <a:rPr lang="tr-TR"/>
              <a:pPr>
                <a:defRPr/>
              </a:pPr>
              <a:t>29.09.2020</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B310B83-5E5C-4DA2-A677-8DE2F8D3B273}" type="slidenum">
              <a:rPr lang="tr-TR"/>
              <a:pPr>
                <a:defRPr/>
              </a:pPr>
              <a:t>‹#›</a:t>
            </a:fld>
            <a:endParaRPr lang="tr-TR"/>
          </a:p>
        </p:txBody>
      </p:sp>
    </p:spTree>
    <p:extLst>
      <p:ext uri="{BB962C8B-B14F-4D97-AF65-F5344CB8AC3E}">
        <p14:creationId xmlns:p14="http://schemas.microsoft.com/office/powerpoint/2010/main" val="274770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AD01850-927D-4162-ACE6-AC5923BB856F}" type="datetimeFigureOut">
              <a:rPr lang="tr-TR"/>
              <a:pPr>
                <a:defRPr/>
              </a:pPr>
              <a:t>29.09.2020</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C1DC63CD-555B-48CA-A9AB-5BB3E77F168B}" type="slidenum">
              <a:rPr lang="tr-TR"/>
              <a:pPr>
                <a:defRPr/>
              </a:pPr>
              <a:t>‹#›</a:t>
            </a:fld>
            <a:endParaRPr lang="tr-TR"/>
          </a:p>
        </p:txBody>
      </p:sp>
    </p:spTree>
    <p:extLst>
      <p:ext uri="{BB962C8B-B14F-4D97-AF65-F5344CB8AC3E}">
        <p14:creationId xmlns:p14="http://schemas.microsoft.com/office/powerpoint/2010/main" val="149957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DCECE87-3F5D-45A5-AAB1-2AD1571BDCA0}" type="datetimeFigureOut">
              <a:rPr lang="tr-TR"/>
              <a:pPr>
                <a:defRPr/>
              </a:pPr>
              <a:t>29.09.2020</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0BC46940-11E2-4782-961B-94B7CDD61E78}" type="slidenum">
              <a:rPr lang="tr-TR"/>
              <a:pPr>
                <a:defRPr/>
              </a:pPr>
              <a:t>‹#›</a:t>
            </a:fld>
            <a:endParaRPr lang="tr-TR"/>
          </a:p>
        </p:txBody>
      </p:sp>
    </p:spTree>
    <p:extLst>
      <p:ext uri="{BB962C8B-B14F-4D97-AF65-F5344CB8AC3E}">
        <p14:creationId xmlns:p14="http://schemas.microsoft.com/office/powerpoint/2010/main" val="340376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4DA8534-68FD-4B73-9DD4-AE0ABE4AD7F0}" type="datetimeFigureOut">
              <a:rPr lang="tr-TR"/>
              <a:pPr>
                <a:defRPr/>
              </a:pPr>
              <a:t>29.09.2020</a:t>
            </a:fld>
            <a:endParaRPr lang="tr-TR"/>
          </a:p>
        </p:txBody>
      </p:sp>
      <p:sp>
        <p:nvSpPr>
          <p:cNvPr id="6" name="Altbilgi Yer Tutucusu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6406B4B2-E84D-4548-8B81-F1CDC58C2285}" type="slidenum">
              <a:rPr lang="tr-TR"/>
              <a:pPr>
                <a:defRPr/>
              </a:pPr>
              <a:t>‹#›</a:t>
            </a:fld>
            <a:endParaRPr lang="tr-TR"/>
          </a:p>
        </p:txBody>
      </p:sp>
    </p:spTree>
    <p:extLst>
      <p:ext uri="{BB962C8B-B14F-4D97-AF65-F5344CB8AC3E}">
        <p14:creationId xmlns:p14="http://schemas.microsoft.com/office/powerpoint/2010/main" val="290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4EA55F9-B359-4F08-86EC-C794A529297B}" type="datetimeFigureOut">
              <a:rPr lang="tr-TR"/>
              <a:pPr>
                <a:defRPr/>
              </a:pPr>
              <a:t>29.09.2020</a:t>
            </a:fld>
            <a:endParaRPr lang="tr-TR"/>
          </a:p>
        </p:txBody>
      </p:sp>
      <p:sp>
        <p:nvSpPr>
          <p:cNvPr id="8" name="Altbilgi Yer Tutucusu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9" name="Slayt Numarası Yer Tutucusu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3BC9F3C-6CF4-43A9-A662-610548EDA0A8}" type="slidenum">
              <a:rPr lang="tr-TR"/>
              <a:pPr>
                <a:defRPr/>
              </a:pPr>
              <a:t>‹#›</a:t>
            </a:fld>
            <a:endParaRPr lang="tr-TR"/>
          </a:p>
        </p:txBody>
      </p:sp>
    </p:spTree>
    <p:extLst>
      <p:ext uri="{BB962C8B-B14F-4D97-AF65-F5344CB8AC3E}">
        <p14:creationId xmlns:p14="http://schemas.microsoft.com/office/powerpoint/2010/main" val="165990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4347C07-53C6-4959-A754-522F7786CEFF}" type="datetimeFigureOut">
              <a:rPr lang="tr-TR"/>
              <a:pPr>
                <a:defRPr/>
              </a:pPr>
              <a:t>29.09.2020</a:t>
            </a:fld>
            <a:endParaRPr lang="tr-TR"/>
          </a:p>
        </p:txBody>
      </p:sp>
      <p:sp>
        <p:nvSpPr>
          <p:cNvPr id="4" name="Altbilgi Yer Tutucusu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5" name="Slayt Numarası Yer Tutucusu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E2BD10A-AE6E-46DC-8C43-AA6D2DF5D0BD}" type="slidenum">
              <a:rPr lang="tr-TR"/>
              <a:pPr>
                <a:defRPr/>
              </a:pPr>
              <a:t>‹#›</a:t>
            </a:fld>
            <a:endParaRPr lang="tr-TR"/>
          </a:p>
        </p:txBody>
      </p:sp>
    </p:spTree>
    <p:extLst>
      <p:ext uri="{BB962C8B-B14F-4D97-AF65-F5344CB8AC3E}">
        <p14:creationId xmlns:p14="http://schemas.microsoft.com/office/powerpoint/2010/main" val="340083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2D59134-AC6C-4A63-826D-0C28D53086D4}" type="datetimeFigureOut">
              <a:rPr lang="tr-TR"/>
              <a:pPr>
                <a:defRPr/>
              </a:pPr>
              <a:t>29.09.2020</a:t>
            </a:fld>
            <a:endParaRPr lang="tr-TR"/>
          </a:p>
        </p:txBody>
      </p:sp>
      <p:sp>
        <p:nvSpPr>
          <p:cNvPr id="3" name="Altbilgi Yer Tutucusu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4" name="Slayt Numarası Yer Tutucusu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9A48A6E-29EC-402A-8C77-732BF22ACD5A}" type="slidenum">
              <a:rPr lang="tr-TR"/>
              <a:pPr>
                <a:defRPr/>
              </a:pPr>
              <a:t>‹#›</a:t>
            </a:fld>
            <a:endParaRPr lang="tr-TR"/>
          </a:p>
        </p:txBody>
      </p:sp>
    </p:spTree>
    <p:extLst>
      <p:ext uri="{BB962C8B-B14F-4D97-AF65-F5344CB8AC3E}">
        <p14:creationId xmlns:p14="http://schemas.microsoft.com/office/powerpoint/2010/main" val="373716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E82D994-60D1-4484-B4D7-8A7E91055D2F}" type="datetimeFigureOut">
              <a:rPr lang="tr-TR"/>
              <a:pPr>
                <a:defRPr/>
              </a:pPr>
              <a:t>29.09.2020</a:t>
            </a:fld>
            <a:endParaRPr lang="tr-TR"/>
          </a:p>
        </p:txBody>
      </p:sp>
      <p:sp>
        <p:nvSpPr>
          <p:cNvPr id="6" name="Altbilgi Yer Tutucusu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367E111-FB7A-4A29-B695-D0546FCA9790}" type="slidenum">
              <a:rPr lang="tr-TR"/>
              <a:pPr>
                <a:defRPr/>
              </a:pPr>
              <a:t>‹#›</a:t>
            </a:fld>
            <a:endParaRPr lang="tr-TR"/>
          </a:p>
        </p:txBody>
      </p:sp>
    </p:spTree>
    <p:extLst>
      <p:ext uri="{BB962C8B-B14F-4D97-AF65-F5344CB8AC3E}">
        <p14:creationId xmlns:p14="http://schemas.microsoft.com/office/powerpoint/2010/main" val="2982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943C524-DA42-4169-AD87-62A1F20D74F9}" type="datetimeFigureOut">
              <a:rPr lang="tr-TR"/>
              <a:pPr>
                <a:defRPr/>
              </a:pPr>
              <a:t>29.09.2020</a:t>
            </a:fld>
            <a:endParaRPr lang="tr-TR"/>
          </a:p>
        </p:txBody>
      </p:sp>
      <p:sp>
        <p:nvSpPr>
          <p:cNvPr id="6" name="Altbilgi Yer Tutucusu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64A16D6E-90F9-4E3D-94AF-C6F5B0FA512F}" type="slidenum">
              <a:rPr lang="tr-TR"/>
              <a:pPr>
                <a:defRPr/>
              </a:pPr>
              <a:t>‹#›</a:t>
            </a:fld>
            <a:endParaRPr lang="tr-TR"/>
          </a:p>
        </p:txBody>
      </p:sp>
    </p:spTree>
    <p:extLst>
      <p:ext uri="{BB962C8B-B14F-4D97-AF65-F5344CB8AC3E}">
        <p14:creationId xmlns:p14="http://schemas.microsoft.com/office/powerpoint/2010/main" val="209829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E89CB83C-776A-4791-ADE2-84F71BEABC77}" type="datetimeFigureOut">
              <a:rPr lang="tr-TR"/>
              <a:pPr>
                <a:defRPr/>
              </a:pPr>
              <a:t>29.09.2020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9ACB9A6D-062D-475A-B654-65AF262C49D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Short-run_aggregate_suppl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Long-run_aggregate_suppl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ndex.php?title=Medium_run_aggregate_supply&amp;action=edit&amp;redlink=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Neoclassical_economic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Bottleneck_(project_managemen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3.w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0.bin"/><Relationship Id="rId3" Type="http://schemas.openxmlformats.org/officeDocument/2006/relationships/notesSlide" Target="../notesSlides/notesSlide16.xml"/><Relationship Id="rId7" Type="http://schemas.openxmlformats.org/officeDocument/2006/relationships/image" Target="../media/image16.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 Id="rId14" Type="http://schemas.openxmlformats.org/officeDocument/2006/relationships/image" Target="../media/image1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9.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3.wmf"/><Relationship Id="rId10" Type="http://schemas.openxmlformats.org/officeDocument/2006/relationships/image" Target="../media/image14.png"/><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investopedia.com/terms/t/taxrate.as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147602" y="1733548"/>
            <a:ext cx="8848796" cy="2807972"/>
          </a:xfrm>
        </p:spPr>
        <p:txBody>
          <a:bodyPr/>
          <a:lstStyle/>
          <a:p>
            <a:pPr eaLnBrk="1" hangingPunct="1"/>
            <a:r>
              <a:rPr lang="tr-TR" altLang="tr-TR" sz="3600" b="1" dirty="0" smtClean="0"/>
              <a:t>ECON 575</a:t>
            </a:r>
            <a:br>
              <a:rPr lang="tr-TR" altLang="tr-TR" sz="3600" b="1" dirty="0" smtClean="0"/>
            </a:br>
            <a:r>
              <a:rPr lang="tr-TR" altLang="tr-TR" sz="3600" b="1" dirty="0" smtClean="0"/>
              <a:t/>
            </a:r>
            <a:br>
              <a:rPr lang="tr-TR" altLang="tr-TR" sz="3600" b="1" dirty="0" smtClean="0"/>
            </a:br>
            <a:r>
              <a:rPr lang="tr-TR" altLang="tr-TR" sz="3600" b="1" dirty="0" err="1" smtClean="0"/>
              <a:t>Chapter</a:t>
            </a:r>
            <a:r>
              <a:rPr lang="tr-TR" altLang="tr-TR" sz="3600" b="1" dirty="0" smtClean="0"/>
              <a:t> 10</a:t>
            </a:r>
            <a:br>
              <a:rPr lang="tr-TR" altLang="tr-TR" sz="3600" b="1" dirty="0" smtClean="0"/>
            </a:br>
            <a:r>
              <a:rPr lang="tr-TR" altLang="tr-TR" sz="3600" b="1" dirty="0" smtClean="0"/>
              <a:t/>
            </a:r>
            <a:br>
              <a:rPr lang="tr-TR" altLang="tr-TR" sz="3600" b="1" dirty="0" smtClean="0"/>
            </a:br>
            <a:r>
              <a:rPr lang="en-US" altLang="tr-TR" sz="3600" b="1" dirty="0" smtClean="0"/>
              <a:t>Aggregate </a:t>
            </a:r>
            <a:r>
              <a:rPr lang="en-US" altLang="tr-TR" sz="3600" b="1" dirty="0" smtClean="0"/>
              <a:t>Supply and Demand</a:t>
            </a:r>
          </a:p>
        </p:txBody>
      </p:sp>
      <p:sp>
        <p:nvSpPr>
          <p:cNvPr id="17412" name="Rectangle 16"/>
          <p:cNvSpPr>
            <a:spLocks noChangeArrowheads="1"/>
          </p:cNvSpPr>
          <p:nvPr/>
        </p:nvSpPr>
        <p:spPr bwMode="auto">
          <a:xfrm>
            <a:off x="457200" y="6553200"/>
            <a:ext cx="822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tr-TR" sz="1000" dirty="0">
                <a:latin typeface="Times New Roman" pitchFamily="18" charset="0"/>
                <a:cs typeface="Times New Roman" pitchFamily="18" charset="0"/>
              </a:rPr>
              <a:t>Copyright © 2014 McGraw-Hill Education. All rights reserved. No reproduction or distribution without the prior written consent of McGraw-Hill Education.</a:t>
            </a:r>
            <a:endParaRPr lang="en-US" altLang="tr-TR" sz="1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088" y="554038"/>
            <a:ext cx="7467600" cy="4495800"/>
          </a:xfrm>
        </p:spPr>
        <p:txBody>
          <a:bodyPr/>
          <a:lstStyle/>
          <a:p>
            <a:pPr>
              <a:defRPr/>
            </a:pPr>
            <a:r>
              <a:rPr lang="en-US" sz="2800" dirty="0"/>
              <a:t>The amount of the increase/decrease in P and Y after a shift in either aggregate supply or aggregate demand depends on:</a:t>
            </a:r>
          </a:p>
          <a:p>
            <a:pPr>
              <a:defRPr/>
            </a:pPr>
            <a:r>
              <a:rPr lang="en-US" sz="2800" dirty="0"/>
              <a:t>1.	The slope of the AS curve</a:t>
            </a:r>
          </a:p>
          <a:p>
            <a:pPr>
              <a:defRPr/>
            </a:pPr>
            <a:r>
              <a:rPr lang="en-US" sz="2800" dirty="0"/>
              <a:t>2.	The slope of the AD curve</a:t>
            </a:r>
          </a:p>
          <a:p>
            <a:pPr>
              <a:defRPr/>
            </a:pPr>
            <a:r>
              <a:rPr lang="en-US" sz="2800" dirty="0"/>
              <a:t>3.	The extent of the shift of AS/AD</a:t>
            </a:r>
          </a:p>
          <a:p>
            <a:pPr marL="0" indent="0">
              <a:buFont typeface="Arial" charset="0"/>
              <a:buNone/>
              <a:defRPr/>
            </a:pPr>
            <a:endParaRPr lang="tr-TR" dirty="0"/>
          </a:p>
        </p:txBody>
      </p:sp>
      <p:sp>
        <p:nvSpPr>
          <p:cNvPr id="4" name="Slayt Numarası Yer Tutucusu 3"/>
          <p:cNvSpPr>
            <a:spLocks noGrp="1"/>
          </p:cNvSpPr>
          <p:nvPr>
            <p:ph type="sldNum" sz="quarter" idx="12"/>
          </p:nvPr>
        </p:nvSpPr>
        <p:spPr/>
        <p:txBody>
          <a:bodyPr/>
          <a:lstStyle/>
          <a:p>
            <a:pPr>
              <a:defRPr/>
            </a:pPr>
            <a:r>
              <a:rPr lang="en-US" smtClean="0"/>
              <a:t>5-</a:t>
            </a:r>
            <a:fld id="{6A061B5D-6C19-4B2B-BB59-75A6B09DE7D9}"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thumb/a/a2/Aggregate_supply.svg/1024px-Aggregate_suppl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341313"/>
            <a:ext cx="49593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Dikdörtgen 1"/>
          <p:cNvSpPr>
            <a:spLocks noChangeArrowheads="1"/>
          </p:cNvSpPr>
          <p:nvPr/>
        </p:nvSpPr>
        <p:spPr bwMode="auto">
          <a:xfrm>
            <a:off x="393700" y="4035425"/>
            <a:ext cx="8293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b="1">
                <a:latin typeface="Times New Roman" pitchFamily="18" charset="0"/>
                <a:cs typeface="Times New Roman" pitchFamily="18" charset="0"/>
              </a:rPr>
              <a:t>Aggregate supply curve </a:t>
            </a:r>
            <a:r>
              <a:rPr lang="en-US" sz="2200">
                <a:latin typeface="Times New Roman" pitchFamily="18" charset="0"/>
                <a:cs typeface="Times New Roman" pitchFamily="18" charset="0"/>
              </a:rPr>
              <a:t>showing the three ranges: Keynesian, Intermediate, and Classical. In the Classical range, the economy is producing at full employment.</a:t>
            </a:r>
            <a:endParaRPr lang="tr-TR" sz="220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p:cNvSpPr>
            <a:spLocks noGrp="1"/>
          </p:cNvSpPr>
          <p:nvPr>
            <p:ph idx="1"/>
          </p:nvPr>
        </p:nvSpPr>
        <p:spPr>
          <a:xfrm>
            <a:off x="838200" y="1074738"/>
            <a:ext cx="7467600" cy="4495800"/>
          </a:xfrm>
          <a:solidFill>
            <a:schemeClr val="bg1">
              <a:alpha val="78038"/>
            </a:schemeClr>
          </a:solidFill>
        </p:spPr>
        <p:txBody>
          <a:bodyPr/>
          <a:lstStyle/>
          <a:p>
            <a:pPr marL="0" indent="0" algn="just">
              <a:lnSpc>
                <a:spcPct val="150000"/>
              </a:lnSpc>
              <a:spcBef>
                <a:spcPct val="0"/>
              </a:spcBef>
              <a:buFont typeface="Arial" charset="0"/>
              <a:buNone/>
            </a:pPr>
            <a:r>
              <a:rPr lang="en-US" sz="2000" b="1" smtClean="0">
                <a:solidFill>
                  <a:srgbClr val="000000"/>
                </a:solidFill>
                <a:latin typeface="Times New Roman" pitchFamily="18" charset="0"/>
                <a:cs typeface="Times New Roman" pitchFamily="18" charset="0"/>
              </a:rPr>
              <a:t>There are generally three alternative degrees of price-level responsiveness of aggregate supply. They are:</a:t>
            </a:r>
            <a:endParaRPr lang="tr-TR" sz="2000" b="1" smtClean="0">
              <a:solidFill>
                <a:srgbClr val="000000"/>
              </a:solidFill>
              <a:latin typeface="Times New Roman" pitchFamily="18" charset="0"/>
              <a:cs typeface="Times New Roman" pitchFamily="18" charset="0"/>
            </a:endParaRPr>
          </a:p>
          <a:p>
            <a:pPr marL="0" indent="0" algn="just">
              <a:lnSpc>
                <a:spcPct val="150000"/>
              </a:lnSpc>
              <a:spcBef>
                <a:spcPct val="0"/>
              </a:spcBef>
              <a:buFont typeface="Arial" charset="0"/>
              <a:buNone/>
            </a:pPr>
            <a:endParaRPr lang="tr-TR" sz="2000" b="1" smtClean="0">
              <a:solidFill>
                <a:srgbClr val="000000"/>
              </a:solidFill>
              <a:latin typeface="Times New Roman" pitchFamily="18" charset="0"/>
              <a:cs typeface="Times New Roman" pitchFamily="18" charset="0"/>
            </a:endParaRPr>
          </a:p>
          <a:p>
            <a:pPr marL="0" indent="0" algn="just">
              <a:lnSpc>
                <a:spcPct val="150000"/>
              </a:lnSpc>
              <a:spcBef>
                <a:spcPct val="0"/>
              </a:spcBef>
              <a:buFont typeface="Arial" charset="0"/>
              <a:buNone/>
            </a:pPr>
            <a:r>
              <a:rPr lang="en-US" sz="2000" i="1" smtClean="0">
                <a:solidFill>
                  <a:srgbClr val="000000"/>
                </a:solidFill>
                <a:latin typeface="Times New Roman" pitchFamily="18" charset="0"/>
                <a:cs typeface="Times New Roman" pitchFamily="18" charset="0"/>
                <a:hlinkClick r:id="rId2" tooltip="Short-run aggregate supply"/>
              </a:rPr>
              <a:t>Short-run aggregate supply</a:t>
            </a:r>
            <a:r>
              <a:rPr lang="en-US" sz="2000" smtClean="0">
                <a:solidFill>
                  <a:srgbClr val="000000"/>
                </a:solidFill>
                <a:latin typeface="Times New Roman" pitchFamily="18" charset="0"/>
                <a:cs typeface="Times New Roman" pitchFamily="18" charset="0"/>
              </a:rPr>
              <a:t> (SRAS) — During the short-run, firms possess one fixed factor of production (usually capital), and some factor input prices are sticky. The quantity of aggregate output supplied is highly sensitive to the price level, as seen in the flat region of the curve in the above diagram.</a:t>
            </a:r>
            <a:endParaRPr lang="tr-TR" smtClean="0"/>
          </a:p>
        </p:txBody>
      </p:sp>
      <p:sp>
        <p:nvSpPr>
          <p:cNvPr id="4" name="Slayt Numarası Yer Tutucusu 3"/>
          <p:cNvSpPr>
            <a:spLocks noGrp="1"/>
          </p:cNvSpPr>
          <p:nvPr>
            <p:ph type="sldNum" sz="quarter" idx="12"/>
          </p:nvPr>
        </p:nvSpPr>
        <p:spPr/>
        <p:txBody>
          <a:bodyPr/>
          <a:lstStyle/>
          <a:p>
            <a:pPr>
              <a:defRPr/>
            </a:pPr>
            <a:r>
              <a:rPr lang="en-US" smtClean="0"/>
              <a:t>5-</a:t>
            </a:r>
            <a:fld id="{E83C9C86-244B-49B1-A4A1-41C11E46159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çerik Yer Tutucusu 2"/>
          <p:cNvSpPr>
            <a:spLocks noGrp="1"/>
          </p:cNvSpPr>
          <p:nvPr>
            <p:ph idx="1"/>
          </p:nvPr>
        </p:nvSpPr>
        <p:spPr>
          <a:xfrm>
            <a:off x="827088" y="1212850"/>
            <a:ext cx="7467600" cy="4495800"/>
          </a:xfrm>
          <a:solidFill>
            <a:schemeClr val="bg1">
              <a:alpha val="78038"/>
            </a:schemeClr>
          </a:solidFill>
        </p:spPr>
        <p:txBody>
          <a:bodyPr/>
          <a:lstStyle/>
          <a:p>
            <a:pPr marL="0" indent="0" algn="just">
              <a:lnSpc>
                <a:spcPct val="150000"/>
              </a:lnSpc>
              <a:spcBef>
                <a:spcPct val="0"/>
              </a:spcBef>
              <a:buFont typeface="Arial" charset="0"/>
              <a:buNone/>
            </a:pPr>
            <a:r>
              <a:rPr lang="en-US" sz="2000" i="1" smtClean="0">
                <a:solidFill>
                  <a:srgbClr val="000000"/>
                </a:solidFill>
                <a:cs typeface="Times New Roman" pitchFamily="18" charset="0"/>
                <a:hlinkClick r:id="rId2" tooltip="Long-run aggregate supply"/>
              </a:rPr>
              <a:t>Long-run aggregate supply</a:t>
            </a:r>
            <a:r>
              <a:rPr lang="en-US" sz="2000" smtClean="0">
                <a:solidFill>
                  <a:srgbClr val="000000"/>
                </a:solidFill>
                <a:cs typeface="Times New Roman" pitchFamily="18" charset="0"/>
              </a:rPr>
              <a:t> (LRAS) — Over the long run, only capital, labour, and technology affect the LRAS in the macroeconomic model because at this point everything in the economy is assumed to be used optimally. In most situations, the LRAS is viewed as static because it shifts the slowest of the three. The LRAS is shown as perfectly vertical, reflecting economists' belief that changes in aggregate demand (AD) have an only temporary change on the economy's total output.</a:t>
            </a:r>
          </a:p>
          <a:p>
            <a:pPr marL="0" indent="0">
              <a:buFont typeface="Arial" charset="0"/>
              <a:buNone/>
            </a:pPr>
            <a:endParaRPr lang="tr-TR" smtClean="0"/>
          </a:p>
        </p:txBody>
      </p:sp>
      <p:sp>
        <p:nvSpPr>
          <p:cNvPr id="4" name="Slayt Numarası Yer Tutucusu 3"/>
          <p:cNvSpPr>
            <a:spLocks noGrp="1"/>
          </p:cNvSpPr>
          <p:nvPr>
            <p:ph type="sldNum" sz="quarter" idx="12"/>
          </p:nvPr>
        </p:nvSpPr>
        <p:spPr/>
        <p:txBody>
          <a:bodyPr/>
          <a:lstStyle/>
          <a:p>
            <a:pPr>
              <a:defRPr/>
            </a:pPr>
            <a:r>
              <a:rPr lang="en-US" smtClean="0"/>
              <a:t>5-</a:t>
            </a:r>
            <a:fld id="{85AAA553-42AE-4E00-AEE6-AE08E7A3CEB8}"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0238" y="1271588"/>
            <a:ext cx="7467600" cy="4495800"/>
          </a:xfrm>
        </p:spPr>
        <p:txBody>
          <a:bodyPr/>
          <a:lstStyle/>
          <a:p>
            <a:pPr marL="0" indent="0" algn="just">
              <a:buFont typeface="Arial" charset="0"/>
              <a:buNone/>
              <a:defRPr/>
            </a:pPr>
            <a:r>
              <a:rPr lang="en-US" sz="2400" i="1" dirty="0">
                <a:cs typeface="Times New Roman" pitchFamily="18" charset="0"/>
                <a:hlinkClick r:id="rId2" tooltip="Medium run aggregate supply (page does not exist)"/>
              </a:rPr>
              <a:t>Medium run aggregate supply</a:t>
            </a:r>
            <a:r>
              <a:rPr lang="en-US" sz="2400" dirty="0">
                <a:cs typeface="Times New Roman" pitchFamily="18" charset="0"/>
              </a:rPr>
              <a:t> (MRAS) — As an interim between SRAS and LRAS, the MRAS form slopes upward and reflects when capital, as well as labor usage, can change. More specifically, medium run aggregate supply is like this for three theoretical reasons, namely the Sticky-Wage Theory, the Sticky-Price Theory and the Misperception Theory. The position of the MRAS curve is affected by capital, </a:t>
            </a:r>
            <a:r>
              <a:rPr lang="en-US" sz="2400" dirty="0" err="1">
                <a:cs typeface="Times New Roman" pitchFamily="18" charset="0"/>
              </a:rPr>
              <a:t>labour</a:t>
            </a:r>
            <a:r>
              <a:rPr lang="en-US" sz="2400" dirty="0">
                <a:cs typeface="Times New Roman" pitchFamily="18" charset="0"/>
              </a:rPr>
              <a:t>, technology, and wage rate.</a:t>
            </a:r>
          </a:p>
          <a:p>
            <a:pPr>
              <a:defRPr/>
            </a:pPr>
            <a:endParaRPr lang="tr-TR" dirty="0"/>
          </a:p>
        </p:txBody>
      </p:sp>
      <p:sp>
        <p:nvSpPr>
          <p:cNvPr id="4" name="Slayt Numarası Yer Tutucusu 3"/>
          <p:cNvSpPr>
            <a:spLocks noGrp="1"/>
          </p:cNvSpPr>
          <p:nvPr>
            <p:ph type="sldNum" sz="quarter" idx="12"/>
          </p:nvPr>
        </p:nvSpPr>
        <p:spPr/>
        <p:txBody>
          <a:bodyPr/>
          <a:lstStyle/>
          <a:p>
            <a:pPr>
              <a:defRPr/>
            </a:pPr>
            <a:r>
              <a:rPr lang="en-US" smtClean="0"/>
              <a:t>5-</a:t>
            </a:r>
            <a:fld id="{AE87F118-BC55-424C-83A9-F93D92DFC7D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kdörtgen 1"/>
          <p:cNvSpPr>
            <a:spLocks noChangeArrowheads="1"/>
          </p:cNvSpPr>
          <p:nvPr/>
        </p:nvSpPr>
        <p:spPr bwMode="auto">
          <a:xfrm>
            <a:off x="598488" y="809625"/>
            <a:ext cx="81994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2000" b="1">
                <a:latin typeface="Times New Roman" pitchFamily="18" charset="0"/>
                <a:cs typeface="Times New Roman" pitchFamily="18" charset="0"/>
              </a:rPr>
              <a:t>There are two main reasons why the amount of aggregate output supplied might rise as price level </a:t>
            </a:r>
            <a:r>
              <a:rPr lang="en-US" sz="2000" b="1" i="1">
                <a:latin typeface="Times New Roman" pitchFamily="18" charset="0"/>
                <a:cs typeface="Times New Roman" pitchFamily="18" charset="0"/>
              </a:rPr>
              <a:t>P</a:t>
            </a:r>
            <a:r>
              <a:rPr lang="en-US" sz="2000" b="1">
                <a:latin typeface="Times New Roman" pitchFamily="18" charset="0"/>
                <a:cs typeface="Times New Roman" pitchFamily="18" charset="0"/>
              </a:rPr>
              <a:t> rises, i.e., why the </a:t>
            </a:r>
            <a:r>
              <a:rPr lang="en-US" sz="2000" b="1" i="1">
                <a:latin typeface="Times New Roman" pitchFamily="18" charset="0"/>
                <a:cs typeface="Times New Roman" pitchFamily="18" charset="0"/>
              </a:rPr>
              <a:t>AS</a:t>
            </a:r>
            <a:r>
              <a:rPr lang="en-US" sz="2000" b="1">
                <a:latin typeface="Times New Roman" pitchFamily="18" charset="0"/>
                <a:cs typeface="Times New Roman" pitchFamily="18" charset="0"/>
              </a:rPr>
              <a:t> curve is upward sloping:</a:t>
            </a:r>
            <a:endParaRPr lang="tr-TR" sz="2000" b="1">
              <a:latin typeface="Times New Roman" pitchFamily="18" charset="0"/>
              <a:cs typeface="Times New Roman" pitchFamily="18" charset="0"/>
            </a:endParaRPr>
          </a:p>
          <a:p>
            <a:pPr algn="just">
              <a:lnSpc>
                <a:spcPct val="150000"/>
              </a:lnSpc>
            </a:pPr>
            <a:endParaRPr lang="en-US" sz="2000">
              <a:latin typeface="Times New Roman" pitchFamily="18" charset="0"/>
              <a:cs typeface="Times New Roman" pitchFamily="18" charset="0"/>
            </a:endParaRPr>
          </a:p>
          <a:p>
            <a:pPr algn="just">
              <a:lnSpc>
                <a:spcPct val="150000"/>
              </a:lnSpc>
            </a:pPr>
            <a:r>
              <a:rPr lang="tr-TR" sz="2000" b="1">
                <a:latin typeface="Times New Roman" pitchFamily="18" charset="0"/>
                <a:cs typeface="Times New Roman" pitchFamily="18" charset="0"/>
              </a:rPr>
              <a:t>1. </a:t>
            </a:r>
            <a:r>
              <a:rPr lang="en-US" sz="2000">
                <a:latin typeface="Times New Roman" pitchFamily="18" charset="0"/>
                <a:cs typeface="Times New Roman" pitchFamily="18" charset="0"/>
              </a:rPr>
              <a:t>The short-run </a:t>
            </a:r>
            <a:r>
              <a:rPr lang="en-US" sz="2000" i="1">
                <a:latin typeface="Times New Roman" pitchFamily="18" charset="0"/>
                <a:cs typeface="Times New Roman" pitchFamily="18" charset="0"/>
              </a:rPr>
              <a:t>AS</a:t>
            </a:r>
            <a:r>
              <a:rPr lang="en-US" sz="2000">
                <a:latin typeface="Times New Roman" pitchFamily="18" charset="0"/>
                <a:cs typeface="Times New Roman" pitchFamily="18" charset="0"/>
              </a:rPr>
              <a:t> curve is drawn given some nominal variables such as the nominal wage rate, which is assumed fixed in the </a:t>
            </a:r>
            <a:r>
              <a:rPr lang="en-US" sz="2000" i="1">
                <a:latin typeface="Times New Roman" pitchFamily="18" charset="0"/>
                <a:cs typeface="Times New Roman" pitchFamily="18" charset="0"/>
              </a:rPr>
              <a:t>short run</a:t>
            </a:r>
            <a:r>
              <a:rPr lang="en-US" sz="2000">
                <a:latin typeface="Times New Roman" pitchFamily="18" charset="0"/>
                <a:cs typeface="Times New Roman" pitchFamily="18" charset="0"/>
              </a:rPr>
              <a:t>. Thus, a higher price level </a:t>
            </a:r>
            <a:r>
              <a:rPr lang="en-US" sz="2000" i="1">
                <a:latin typeface="Times New Roman" pitchFamily="18" charset="0"/>
                <a:cs typeface="Times New Roman" pitchFamily="18" charset="0"/>
              </a:rPr>
              <a:t>P</a:t>
            </a:r>
            <a:r>
              <a:rPr lang="en-US" sz="2000">
                <a:latin typeface="Times New Roman" pitchFamily="18" charset="0"/>
                <a:cs typeface="Times New Roman" pitchFamily="18" charset="0"/>
              </a:rPr>
              <a:t> implies a lower real wage rate and thus an incentive to produce more output. In the </a:t>
            </a:r>
            <a:r>
              <a:rPr lang="en-US" sz="2000">
                <a:latin typeface="Times New Roman" pitchFamily="18" charset="0"/>
                <a:cs typeface="Times New Roman" pitchFamily="18" charset="0"/>
                <a:hlinkClick r:id="rId2" tooltip="Neoclassical economics"/>
              </a:rPr>
              <a:t>neoclassical</a:t>
            </a:r>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long run</a:t>
            </a:r>
            <a:r>
              <a:rPr lang="en-US" sz="2000">
                <a:latin typeface="Times New Roman" pitchFamily="18" charset="0"/>
                <a:cs typeface="Times New Roman" pitchFamily="18" charset="0"/>
              </a:rPr>
              <a:t>, on the other hand, the nominal wage rate varies with economic conditions. (High unemployment leads to falling nominal wages which restore full employment.) Hence, in the long run, the aggregate supply curve is vertical.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kdörtgen 1"/>
          <p:cNvSpPr>
            <a:spLocks noChangeArrowheads="1"/>
          </p:cNvSpPr>
          <p:nvPr/>
        </p:nvSpPr>
        <p:spPr bwMode="auto">
          <a:xfrm>
            <a:off x="346075" y="315913"/>
            <a:ext cx="8435975"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000" b="1">
                <a:latin typeface="Times New Roman" pitchFamily="18" charset="0"/>
                <a:cs typeface="Times New Roman" pitchFamily="18" charset="0"/>
              </a:rPr>
              <a:t>2. </a:t>
            </a:r>
            <a:r>
              <a:rPr lang="en-US" sz="2000">
                <a:latin typeface="Times New Roman" pitchFamily="18" charset="0"/>
                <a:cs typeface="Times New Roman" pitchFamily="18" charset="0"/>
              </a:rPr>
              <a:t>An alternative model starts with the notion that any economy involves a large number of heterogeneous types of inputs, including both fixed capital equipment and labor. Both main types of inputs can be unemployed. The upward-sloping </a:t>
            </a:r>
            <a:r>
              <a:rPr lang="en-US" sz="2000" i="1">
                <a:latin typeface="Times New Roman" pitchFamily="18" charset="0"/>
                <a:cs typeface="Times New Roman" pitchFamily="18" charset="0"/>
              </a:rPr>
              <a:t>AS</a:t>
            </a:r>
            <a:r>
              <a:rPr lang="en-US" sz="2000">
                <a:latin typeface="Times New Roman" pitchFamily="18" charset="0"/>
                <a:cs typeface="Times New Roman" pitchFamily="18" charset="0"/>
              </a:rPr>
              <a:t> curve arises because (1) some nominal input prices are fixed in the short run and (2) as output rises, more and more production processes encounter </a:t>
            </a:r>
            <a:r>
              <a:rPr lang="en-US" sz="2000">
                <a:latin typeface="Times New Roman" pitchFamily="18" charset="0"/>
                <a:cs typeface="Times New Roman" pitchFamily="18" charset="0"/>
                <a:hlinkClick r:id="rId2" tooltip="Bottleneck (project management)"/>
              </a:rPr>
              <a:t>bottlenecks</a:t>
            </a:r>
            <a:r>
              <a:rPr lang="en-US" sz="2000">
                <a:latin typeface="Times New Roman" pitchFamily="18" charset="0"/>
                <a:cs typeface="Times New Roman" pitchFamily="18" charset="0"/>
              </a:rPr>
              <a:t>. At low levels of demand, there are large numbers of production processes that do not use their fixed capital equipment fully. Thus, production can be increased without much in the way of diminishing returns and the average price level need not rise much (if at all) to justify increased production. The </a:t>
            </a:r>
            <a:r>
              <a:rPr lang="en-US" sz="2000" i="1">
                <a:latin typeface="Times New Roman" pitchFamily="18" charset="0"/>
                <a:cs typeface="Times New Roman" pitchFamily="18" charset="0"/>
              </a:rPr>
              <a:t>AS</a:t>
            </a:r>
            <a:r>
              <a:rPr lang="en-US" sz="2000">
                <a:latin typeface="Times New Roman" pitchFamily="18" charset="0"/>
                <a:cs typeface="Times New Roman" pitchFamily="18" charset="0"/>
              </a:rPr>
              <a:t> curve is flat. On the other hand, when demand is high, few production processes have unemployed fixed inputs. Thus, bottlenecks are general. Any increase in demand and production induces increases in prices. Thus, the </a:t>
            </a:r>
            <a:r>
              <a:rPr lang="en-US" sz="2000" i="1">
                <a:latin typeface="Times New Roman" pitchFamily="18" charset="0"/>
                <a:cs typeface="Times New Roman" pitchFamily="18" charset="0"/>
              </a:rPr>
              <a:t>AS</a:t>
            </a:r>
            <a:r>
              <a:rPr lang="en-US" sz="2000">
                <a:latin typeface="Times New Roman" pitchFamily="18" charset="0"/>
                <a:cs typeface="Times New Roman" pitchFamily="18" charset="0"/>
              </a:rPr>
              <a:t> curve is steep or vertical.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381000"/>
            <a:ext cx="7467600" cy="649288"/>
          </a:xfrm>
          <a:solidFill>
            <a:schemeClr val="bg1">
              <a:alpha val="72156"/>
            </a:schemeClr>
          </a:solidFill>
        </p:spPr>
        <p:txBody>
          <a:bodyPr/>
          <a:lstStyle/>
          <a:p>
            <a:pPr eaLnBrk="1" hangingPunct="1"/>
            <a:r>
              <a:rPr lang="en-US" altLang="tr-TR" sz="3200" smtClean="0"/>
              <a:t>Classical Supply Curve</a:t>
            </a:r>
          </a:p>
        </p:txBody>
      </p:sp>
      <p:sp>
        <p:nvSpPr>
          <p:cNvPr id="33795" name="Rectangle 3"/>
          <p:cNvSpPr>
            <a:spLocks noGrp="1" noChangeArrowheads="1"/>
          </p:cNvSpPr>
          <p:nvPr>
            <p:ph idx="1"/>
          </p:nvPr>
        </p:nvSpPr>
        <p:spPr>
          <a:xfrm>
            <a:off x="814388" y="1041400"/>
            <a:ext cx="7467600" cy="5124450"/>
          </a:xfrm>
          <a:solidFill>
            <a:schemeClr val="bg1">
              <a:alpha val="78038"/>
            </a:schemeClr>
          </a:solidFill>
        </p:spPr>
        <p:txBody>
          <a:bodyPr/>
          <a:lstStyle/>
          <a:p>
            <a:pPr algn="just" eaLnBrk="1" hangingPunct="1"/>
            <a:r>
              <a:rPr lang="en-US" altLang="tr-TR" sz="1700" smtClean="0"/>
              <a:t>The aggregate supply curve describes, for each given price level, the quantity of output firms are willing to supply. In the short run the AS curve is horizontal (the Keynesian  aggregate supply curve); in the long run the  AS  curve is vertical (the  classical  aggregate supply curve). </a:t>
            </a:r>
            <a:endParaRPr lang="tr-TR" altLang="tr-TR" sz="1700" smtClean="0"/>
          </a:p>
          <a:p>
            <a:pPr eaLnBrk="1" hangingPunct="1"/>
            <a:endParaRPr lang="tr-TR" altLang="tr-TR" sz="1700" smtClean="0"/>
          </a:p>
          <a:p>
            <a:pPr eaLnBrk="1" hangingPunct="1"/>
            <a:r>
              <a:rPr lang="en-US" altLang="tr-TR" sz="1700" smtClean="0"/>
              <a:t>The classical supply curve is vertical, indicating that the same amount of goods will be supplied, regardless of price [Figure 5-4 (b)]</a:t>
            </a:r>
          </a:p>
          <a:p>
            <a:pPr lvl="1" eaLnBrk="1" hangingPunct="1"/>
            <a:r>
              <a:rPr lang="en-US" altLang="tr-TR" sz="1400" smtClean="0"/>
              <a:t>Based upon the assumption that the labor market is in equilibrium with </a:t>
            </a:r>
            <a:r>
              <a:rPr lang="en-US" altLang="tr-TR" sz="1400" i="1" smtClean="0"/>
              <a:t>full employment</a:t>
            </a:r>
            <a:r>
              <a:rPr lang="en-US" altLang="tr-TR" sz="1400" smtClean="0"/>
              <a:t> of the labor force</a:t>
            </a:r>
          </a:p>
          <a:p>
            <a:pPr lvl="1" eaLnBrk="1" hangingPunct="1"/>
            <a:r>
              <a:rPr lang="en-US" altLang="tr-TR" sz="1400" smtClean="0"/>
              <a:t>The level of output corresponding to full employment of the labor force = potential GDP, Y*</a:t>
            </a:r>
          </a:p>
        </p:txBody>
      </p:sp>
      <p:sp>
        <p:nvSpPr>
          <p:cNvPr id="9"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7A1FCFCB-A1E8-4200-B100-FF22953FC48E}" type="slidenum">
              <a:rPr lang="en-US" smtClean="0">
                <a:solidFill>
                  <a:schemeClr val="accent1">
                    <a:lumMod val="75000"/>
                  </a:schemeClr>
                </a:solidFill>
                <a:latin typeface="+mn-lt"/>
              </a:rPr>
              <a:pPr>
                <a:defRPr/>
              </a:pPr>
              <a:t>17</a:t>
            </a:fld>
            <a:endParaRPr lang="en-US" dirty="0">
              <a:solidFill>
                <a:schemeClr val="accent1">
                  <a:lumMod val="75000"/>
                </a:schemeClr>
              </a:solidFill>
              <a:latin typeface="+mn-lt"/>
            </a:endParaRPr>
          </a:p>
        </p:txBody>
      </p:sp>
      <p:sp>
        <p:nvSpPr>
          <p:cNvPr id="33796" name="Text Box 5"/>
          <p:cNvSpPr txBox="1">
            <a:spLocks noChangeArrowheads="1"/>
          </p:cNvSpPr>
          <p:nvPr/>
        </p:nvSpPr>
        <p:spPr bwMode="auto">
          <a:xfrm>
            <a:off x="395288" y="5799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pic>
        <p:nvPicPr>
          <p:cNvPr id="337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4021138"/>
            <a:ext cx="2430463"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çerik Yer Tutucusu 2"/>
          <p:cNvSpPr>
            <a:spLocks noGrp="1"/>
          </p:cNvSpPr>
          <p:nvPr>
            <p:ph idx="1"/>
          </p:nvPr>
        </p:nvSpPr>
        <p:spPr>
          <a:xfrm>
            <a:off x="485775" y="428625"/>
            <a:ext cx="8113713" cy="5743575"/>
          </a:xfrm>
          <a:solidFill>
            <a:schemeClr val="bg1">
              <a:alpha val="78038"/>
            </a:schemeClr>
          </a:solidFill>
        </p:spPr>
        <p:txBody>
          <a:bodyPr/>
          <a:lstStyle/>
          <a:p>
            <a:pPr marL="0" indent="0" algn="just" eaLnBrk="1" hangingPunct="1">
              <a:spcBef>
                <a:spcPct val="0"/>
              </a:spcBef>
              <a:buFont typeface="Arial" charset="0"/>
              <a:buNone/>
            </a:pPr>
            <a:r>
              <a:rPr lang="en-US" sz="2000" b="1" smtClean="0">
                <a:solidFill>
                  <a:srgbClr val="000000"/>
                </a:solidFill>
              </a:rPr>
              <a:t>THE CLASSICAL SUPPLY CURVE</a:t>
            </a:r>
            <a:endParaRPr lang="tr-TR" sz="2000" b="1" smtClean="0">
              <a:solidFill>
                <a:srgbClr val="000000"/>
              </a:solidFill>
            </a:endParaRPr>
          </a:p>
          <a:p>
            <a:pPr marL="0" indent="0" algn="just" eaLnBrk="1" hangingPunct="1">
              <a:spcBef>
                <a:spcPct val="0"/>
              </a:spcBef>
              <a:buFont typeface="Arial" charset="0"/>
              <a:buNone/>
            </a:pPr>
            <a:endParaRPr lang="en-US" sz="2000" smtClean="0">
              <a:solidFill>
                <a:srgbClr val="000000"/>
              </a:solidFill>
            </a:endParaRPr>
          </a:p>
          <a:p>
            <a:pPr marL="0" indent="0" algn="just" eaLnBrk="1" hangingPunct="1">
              <a:spcBef>
                <a:spcPct val="0"/>
              </a:spcBef>
              <a:buFont typeface="Arial" charset="0"/>
              <a:buNone/>
            </a:pPr>
            <a:r>
              <a:rPr lang="en-US" sz="2000" smtClean="0">
                <a:solidFill>
                  <a:srgbClr val="000000"/>
                </a:solidFill>
              </a:rPr>
              <a:t>The classical aggregate supply curve is vertical, indicating that the same amount of goods will be supplied whatever the price level.</a:t>
            </a:r>
            <a:r>
              <a:rPr lang="tr-TR" sz="2000" smtClean="0">
                <a:solidFill>
                  <a:srgbClr val="000000"/>
                </a:solidFill>
              </a:rPr>
              <a:t> </a:t>
            </a:r>
            <a:r>
              <a:rPr lang="en-US" sz="2000" smtClean="0">
                <a:solidFill>
                  <a:srgbClr val="000000"/>
                </a:solidFill>
              </a:rPr>
              <a:t>The classical supply curve is based on the assumption that the labor market is in equilibrium with full employment of the labor force.</a:t>
            </a:r>
            <a:endParaRPr lang="tr-TR" sz="2000" smtClean="0">
              <a:solidFill>
                <a:srgbClr val="000000"/>
              </a:solidFill>
            </a:endParaRPr>
          </a:p>
          <a:p>
            <a:pPr marL="0" indent="0" algn="just" eaLnBrk="1" hangingPunct="1">
              <a:spcBef>
                <a:spcPct val="0"/>
              </a:spcBef>
              <a:buFont typeface="Arial" charset="0"/>
              <a:buNone/>
            </a:pPr>
            <a:endParaRPr lang="tr-TR" sz="2000" smtClean="0">
              <a:solidFill>
                <a:srgbClr val="000000"/>
              </a:solidFill>
            </a:endParaRPr>
          </a:p>
          <a:p>
            <a:pPr marL="0" indent="0" algn="just" eaLnBrk="1" hangingPunct="1">
              <a:spcBef>
                <a:spcPct val="0"/>
              </a:spcBef>
              <a:buFont typeface="Arial" charset="0"/>
              <a:buNone/>
            </a:pPr>
            <a:r>
              <a:rPr lang="en-US" sz="2000" smtClean="0">
                <a:solidFill>
                  <a:srgbClr val="000000"/>
                </a:solidFill>
              </a:rPr>
              <a:t>If the idea that the aggregate supply curve is vertical in the long run makes you uncomfortable, remember that the term “price level” here means overall prices. In a single market, manufacturers faced with high demand can raise the price for their products and go out and buy more materials, more labor, and so forth. This has the side effect of shifting factors of production away from lower demand sectors and into this particular market. But if high demand is economywide and all the factors of production are already at work, there isn’t any way to increase overall production, and all that happens is that all prices increase (wages too, of course).</a:t>
            </a: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6014117B-4C58-46A2-AC90-EC99F4BCB36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p:cNvSpPr>
            <a:spLocks noGrp="1"/>
          </p:cNvSpPr>
          <p:nvPr>
            <p:ph idx="1"/>
          </p:nvPr>
        </p:nvSpPr>
        <p:spPr>
          <a:xfrm>
            <a:off x="781050" y="681038"/>
            <a:ext cx="7467600" cy="4495800"/>
          </a:xfrm>
          <a:solidFill>
            <a:schemeClr val="bg1">
              <a:alpha val="78038"/>
            </a:schemeClr>
          </a:solidFill>
        </p:spPr>
        <p:txBody>
          <a:bodyPr/>
          <a:lstStyle/>
          <a:p>
            <a:pPr marL="0" indent="0" algn="just" eaLnBrk="1" hangingPunct="1">
              <a:spcBef>
                <a:spcPct val="0"/>
              </a:spcBef>
              <a:buFont typeface="Arial" charset="0"/>
              <a:buNone/>
            </a:pPr>
            <a:r>
              <a:rPr lang="en-US" sz="2400" smtClean="0">
                <a:solidFill>
                  <a:srgbClr val="000000"/>
                </a:solidFill>
                <a:latin typeface="Calibri" pitchFamily="34" charset="0"/>
              </a:rPr>
              <a:t>It is important to note that while potential GDP changes each year, the changes do not depend on the price level. </a:t>
            </a:r>
            <a:endParaRPr lang="tr-TR" sz="2400" smtClean="0">
              <a:solidFill>
                <a:srgbClr val="000000"/>
              </a:solidFill>
              <a:latin typeface="Calibri" pitchFamily="34" charset="0"/>
            </a:endParaRPr>
          </a:p>
          <a:p>
            <a:pPr marL="0" indent="0" algn="just" eaLnBrk="1" hangingPunct="1">
              <a:spcBef>
                <a:spcPct val="0"/>
              </a:spcBef>
              <a:buFont typeface="Arial" charset="0"/>
              <a:buNone/>
            </a:pPr>
            <a:endParaRPr lang="tr-TR" sz="2400" smtClean="0">
              <a:solidFill>
                <a:srgbClr val="000000"/>
              </a:solidFill>
              <a:latin typeface="Calibri" pitchFamily="34" charset="0"/>
            </a:endParaRPr>
          </a:p>
          <a:p>
            <a:pPr marL="0" indent="0" algn="just" eaLnBrk="1" hangingPunct="1">
              <a:spcBef>
                <a:spcPct val="0"/>
              </a:spcBef>
              <a:buFont typeface="Arial" charset="0"/>
              <a:buNone/>
            </a:pPr>
            <a:r>
              <a:rPr lang="en-US" sz="2400" smtClean="0">
                <a:solidFill>
                  <a:srgbClr val="000000"/>
                </a:solidFill>
                <a:latin typeface="Calibri" pitchFamily="34" charset="0"/>
              </a:rPr>
              <a:t>We say that potential GDP is “exogenous with respect to the price level”; what’s more, changes in potential GDP over a short period are usually relatively small, a few percent a year. </a:t>
            </a:r>
            <a:endParaRPr lang="tr-TR" sz="2400" smtClean="0">
              <a:solidFill>
                <a:srgbClr val="000000"/>
              </a:solidFill>
              <a:latin typeface="Calibri" pitchFamily="34" charset="0"/>
            </a:endParaRPr>
          </a:p>
          <a:p>
            <a:pPr marL="0" indent="0" algn="just" eaLnBrk="1" hangingPunct="1">
              <a:spcBef>
                <a:spcPct val="0"/>
              </a:spcBef>
              <a:buFont typeface="Arial" charset="0"/>
              <a:buNone/>
            </a:pPr>
            <a:endParaRPr lang="tr-TR" sz="2400" smtClean="0">
              <a:solidFill>
                <a:srgbClr val="000000"/>
              </a:solidFill>
              <a:latin typeface="Calibri" pitchFamily="34" charset="0"/>
            </a:endParaRPr>
          </a:p>
          <a:p>
            <a:pPr marL="0" indent="0" algn="just" eaLnBrk="1" hangingPunct="1">
              <a:spcBef>
                <a:spcPct val="0"/>
              </a:spcBef>
              <a:buFont typeface="Arial" charset="0"/>
              <a:buNone/>
            </a:pPr>
            <a:r>
              <a:rPr lang="en-US" sz="2400" smtClean="0">
                <a:solidFill>
                  <a:srgbClr val="000000"/>
                </a:solidFill>
                <a:latin typeface="Calibri" pitchFamily="34" charset="0"/>
              </a:rPr>
              <a:t>We can draw a single vertical line at potential GDP and call it “long-run aggregate supply” without needing to worry much about the rightward movement due to potential GDP growth.</a:t>
            </a:r>
          </a:p>
          <a:p>
            <a:pPr marL="0" indent="0">
              <a:buFont typeface="Arial" charset="0"/>
              <a:buNone/>
            </a:pP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92DB3EC8-F281-427C-8413-8B40046DFC58}"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50520" y="1306513"/>
            <a:ext cx="8473440" cy="4816475"/>
          </a:xfrm>
          <a:solidFill>
            <a:schemeClr val="bg1">
              <a:alpha val="78038"/>
            </a:schemeClr>
          </a:solidFill>
        </p:spPr>
        <p:txBody>
          <a:bodyPr/>
          <a:lstStyle/>
          <a:p>
            <a:pPr marL="0" indent="0" algn="just" eaLnBrk="1" hangingPunct="1">
              <a:buFont typeface="Arial" charset="0"/>
              <a:buNone/>
            </a:pPr>
            <a:r>
              <a:rPr lang="en-US" altLang="tr-TR" sz="2000" dirty="0" smtClean="0">
                <a:latin typeface="Times New Roman" pitchFamily="18" charset="0"/>
                <a:cs typeface="Times New Roman" pitchFamily="18" charset="0"/>
              </a:rPr>
              <a:t>Macroeconomics is concerned with the behavior of the economy as a whole—with booms and recessions, the economy’s total output of goods and services, and the rates of inflation and unemployment. </a:t>
            </a:r>
            <a:endParaRPr lang="tr-TR" altLang="tr-TR" sz="2000" dirty="0" smtClean="0">
              <a:latin typeface="Times New Roman" pitchFamily="18" charset="0"/>
              <a:cs typeface="Times New Roman" pitchFamily="18" charset="0"/>
            </a:endParaRPr>
          </a:p>
          <a:p>
            <a:pPr marL="0" indent="0" algn="just" eaLnBrk="1" hangingPunct="1">
              <a:buFont typeface="Arial" charset="0"/>
              <a:buNone/>
            </a:pPr>
            <a:endParaRPr lang="tr-TR" altLang="tr-TR" sz="2000" dirty="0" smtClean="0">
              <a:latin typeface="Times New Roman" pitchFamily="18" charset="0"/>
              <a:cs typeface="Times New Roman" pitchFamily="18" charset="0"/>
            </a:endParaRPr>
          </a:p>
          <a:p>
            <a:pPr marL="0" indent="0" algn="just" eaLnBrk="1" hangingPunct="1">
              <a:buFont typeface="Arial" charset="0"/>
              <a:buNone/>
            </a:pPr>
            <a:r>
              <a:rPr lang="en-US" altLang="tr-TR" sz="2000" dirty="0" smtClean="0">
                <a:latin typeface="Times New Roman" pitchFamily="18" charset="0"/>
                <a:cs typeface="Times New Roman" pitchFamily="18" charset="0"/>
              </a:rPr>
              <a:t>Having explored long-run economic growth in the preceding chapters, we turn to the short-run fluctuations that constitute the business cycle. </a:t>
            </a:r>
            <a:endParaRPr lang="tr-TR" altLang="tr-TR" sz="2000" dirty="0" smtClean="0">
              <a:latin typeface="Times New Roman" pitchFamily="18" charset="0"/>
              <a:cs typeface="Times New Roman" pitchFamily="18" charset="0"/>
            </a:endParaRPr>
          </a:p>
          <a:p>
            <a:pPr marL="0" indent="0" algn="just" eaLnBrk="1" hangingPunct="1">
              <a:buFont typeface="Arial" charset="0"/>
              <a:buNone/>
            </a:pPr>
            <a:endParaRPr lang="tr-TR" altLang="tr-TR" sz="2000" dirty="0" smtClean="0">
              <a:latin typeface="Times New Roman" pitchFamily="18" charset="0"/>
              <a:cs typeface="Times New Roman" pitchFamily="18" charset="0"/>
            </a:endParaRPr>
          </a:p>
          <a:p>
            <a:pPr marL="0" indent="0" algn="just" eaLnBrk="1" hangingPunct="1">
              <a:buFont typeface="Arial" charset="0"/>
              <a:buNone/>
            </a:pPr>
            <a:r>
              <a:rPr lang="en-US" altLang="tr-TR" sz="2000" dirty="0" smtClean="0">
                <a:latin typeface="Times New Roman" pitchFamily="18" charset="0"/>
                <a:cs typeface="Times New Roman" pitchFamily="18" charset="0"/>
              </a:rPr>
              <a:t>The aggregate supply–aggregate demand model is the basic macroeconomic tool for studying output fluctuations and the determination of the price level and the inflation rate. We use this tool to understand why the economy deviates from a path of smooth growth over time and to explore the consequences of government policies intended to reduce unemployment, smooth output fluctuations, and maintain stable prices. </a:t>
            </a:r>
          </a:p>
        </p:txBody>
      </p:sp>
      <p:sp>
        <p:nvSpPr>
          <p:cNvPr id="6"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832037DD-B1C7-4B7B-A888-3EF21C74C36C}" type="slidenum">
              <a:rPr lang="en-US" smtClean="0">
                <a:solidFill>
                  <a:schemeClr val="accent1">
                    <a:lumMod val="75000"/>
                  </a:schemeClr>
                </a:solidFill>
                <a:latin typeface="+mn-lt"/>
              </a:rPr>
              <a:pPr>
                <a:defRPr/>
              </a:pPr>
              <a:t>2</a:t>
            </a:fld>
            <a:endParaRPr lang="en-US"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839788" y="508000"/>
            <a:ext cx="7467600" cy="1992313"/>
          </a:xfrm>
          <a:solidFill>
            <a:schemeClr val="bg1">
              <a:alpha val="78038"/>
            </a:schemeClr>
          </a:solidFill>
        </p:spPr>
        <p:txBody>
          <a:bodyPr/>
          <a:lstStyle/>
          <a:p>
            <a:pPr algn="just"/>
            <a:r>
              <a:rPr lang="en-GB" sz="2000" smtClean="0"/>
              <a:t>We call the level of output corresponding to full employment of the labor force potential GDP, Y*. Potential GDP grows over time as the economy accumulates resources and as technology improves, so the position of the classical aggregate supply curve moves to the right over time, as shown in Figure 4.</a:t>
            </a:r>
            <a:endParaRPr lang="tr-TR" sz="2000" smtClean="0"/>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C720BEE4-E6FF-4BA4-8B52-E75421AA9AEA}" type="slidenum">
              <a:rPr lang="en-US" smtClean="0">
                <a:solidFill>
                  <a:schemeClr val="accent1">
                    <a:lumMod val="75000"/>
                  </a:schemeClr>
                </a:solidFill>
                <a:latin typeface="+mn-lt"/>
              </a:rPr>
              <a:pPr>
                <a:defRPr/>
              </a:pPr>
              <a:t>20</a:t>
            </a:fld>
            <a:endParaRPr lang="en-US" dirty="0">
              <a:solidFill>
                <a:schemeClr val="accent1">
                  <a:lumMod val="75000"/>
                </a:schemeClr>
              </a:solidFill>
              <a:latin typeface="+mn-lt"/>
            </a:endParaRPr>
          </a:p>
        </p:txBody>
      </p:sp>
      <p:sp>
        <p:nvSpPr>
          <p:cNvPr id="36867" name="Text Box 5"/>
          <p:cNvSpPr txBox="1">
            <a:spLocks noChangeArrowheads="1"/>
          </p:cNvSpPr>
          <p:nvPr/>
        </p:nvSpPr>
        <p:spPr bwMode="auto">
          <a:xfrm>
            <a:off x="395288" y="5799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pic>
        <p:nvPicPr>
          <p:cNvPr id="368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2747963"/>
            <a:ext cx="67198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çerik Yer Tutucusu 2"/>
          <p:cNvSpPr>
            <a:spLocks noGrp="1"/>
          </p:cNvSpPr>
          <p:nvPr>
            <p:ph idx="1"/>
          </p:nvPr>
        </p:nvSpPr>
        <p:spPr>
          <a:xfrm>
            <a:off x="792163" y="576263"/>
            <a:ext cx="7467600" cy="4495800"/>
          </a:xfrm>
          <a:solidFill>
            <a:schemeClr val="bg1">
              <a:alpha val="78038"/>
            </a:schemeClr>
          </a:solidFill>
        </p:spPr>
        <p:txBody>
          <a:bodyPr/>
          <a:lstStyle/>
          <a:p>
            <a:pPr algn="just">
              <a:lnSpc>
                <a:spcPct val="150000"/>
              </a:lnSpc>
            </a:pPr>
            <a:r>
              <a:rPr lang="en-US" sz="2200" smtClean="0">
                <a:ea typeface="Calibri" pitchFamily="34" charset="0"/>
                <a:cs typeface="Calibri" pitchFamily="34" charset="0"/>
              </a:rPr>
              <a:t>It is important to note that while potential GDP changes each year, the changes do not depend on the price level. We say that potential GDP is “exogenous with respect to the price level”; what’s more, changes in potential GDP over a short period are usually relatively small, a few percent a year. We can draw a single vertical line at potential GDP and call it “long-run aggregate supply” without needing to worry much about the rightward movement due to potential GDP growth.</a:t>
            </a:r>
            <a:endParaRPr lang="tr-TR" sz="2200" smtClean="0">
              <a:ea typeface="Calibri" pitchFamily="34" charset="0"/>
              <a:cs typeface="Calibri" pitchFamily="34" charset="0"/>
            </a:endParaRPr>
          </a:p>
          <a:p>
            <a:endParaRPr lang="tr-TR" sz="2800" smtClean="0"/>
          </a:p>
        </p:txBody>
      </p:sp>
      <p:sp>
        <p:nvSpPr>
          <p:cNvPr id="4" name="Slayt Numarası Yer Tutucusu 3"/>
          <p:cNvSpPr>
            <a:spLocks noGrp="1"/>
          </p:cNvSpPr>
          <p:nvPr>
            <p:ph type="sldNum" sz="quarter" idx="12"/>
          </p:nvPr>
        </p:nvSpPr>
        <p:spPr/>
        <p:txBody>
          <a:bodyPr/>
          <a:lstStyle/>
          <a:p>
            <a:pPr>
              <a:defRPr/>
            </a:pPr>
            <a:r>
              <a:rPr lang="en-US" smtClean="0"/>
              <a:t>5-</a:t>
            </a:r>
            <a:fld id="{15E39142-52CF-4D88-841D-E701D8791439}"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2013" y="311150"/>
            <a:ext cx="7467600" cy="5210175"/>
          </a:xfrm>
        </p:spPr>
        <p:txBody>
          <a:bodyPr/>
          <a:lstStyle/>
          <a:p>
            <a:pPr marL="0" indent="0" algn="just" eaLnBrk="1" hangingPunct="1">
              <a:spcBef>
                <a:spcPct val="0"/>
              </a:spcBef>
              <a:buFont typeface="Arial" charset="0"/>
              <a:buNone/>
              <a:defRPr/>
            </a:pPr>
            <a:r>
              <a:rPr lang="en-US" sz="2400" b="1" dirty="0">
                <a:solidFill>
                  <a:srgbClr val="000000"/>
                </a:solidFill>
                <a:latin typeface="Calibri" pitchFamily="34" charset="0"/>
              </a:rPr>
              <a:t>KEYNES</a:t>
            </a:r>
            <a:r>
              <a:rPr lang="tr-TR" sz="2400" b="1" dirty="0">
                <a:solidFill>
                  <a:srgbClr val="000000"/>
                </a:solidFill>
                <a:latin typeface="Calibri" pitchFamily="34" charset="0"/>
              </a:rPr>
              <a:t>I</a:t>
            </a:r>
            <a:r>
              <a:rPr lang="en-US" sz="2400" b="1" dirty="0">
                <a:solidFill>
                  <a:srgbClr val="000000"/>
                </a:solidFill>
                <a:latin typeface="Calibri" pitchFamily="34" charset="0"/>
              </a:rPr>
              <a:t>AN AGGREGATE SUPPLY CURVE </a:t>
            </a:r>
            <a:endParaRPr lang="tr-TR" sz="2400" b="1" dirty="0">
              <a:solidFill>
                <a:srgbClr val="000000"/>
              </a:solidFill>
              <a:latin typeface="Calibri" pitchFamily="34" charset="0"/>
            </a:endParaRPr>
          </a:p>
          <a:p>
            <a:pPr marL="0" indent="0" algn="just" eaLnBrk="1" hangingPunct="1">
              <a:spcBef>
                <a:spcPct val="0"/>
              </a:spcBef>
              <a:buFont typeface="Arial" charset="0"/>
              <a:buNone/>
              <a:defRPr/>
            </a:pPr>
            <a:endParaRPr lang="tr-TR" sz="2400" dirty="0">
              <a:solidFill>
                <a:srgbClr val="000000"/>
              </a:solidFill>
              <a:latin typeface="Calibri" pitchFamily="34" charset="0"/>
            </a:endParaRPr>
          </a:p>
          <a:p>
            <a:pPr marL="0" indent="0" algn="just" eaLnBrk="1" hangingPunct="1">
              <a:spcBef>
                <a:spcPct val="0"/>
              </a:spcBef>
              <a:buFont typeface="Arial" charset="0"/>
              <a:buNone/>
              <a:defRPr/>
            </a:pPr>
            <a:r>
              <a:rPr lang="en-US" sz="2400" dirty="0">
                <a:solidFill>
                  <a:srgbClr val="000000"/>
                </a:solidFill>
                <a:latin typeface="Calibri" pitchFamily="34" charset="0"/>
              </a:rPr>
              <a:t>The Keynesian aggregate supply curve is horizontal, indicating that firms will supply whatever amount of goods is demanded at the existing price level. </a:t>
            </a:r>
            <a:endParaRPr lang="tr-TR" sz="2400" dirty="0">
              <a:solidFill>
                <a:srgbClr val="000000"/>
              </a:solidFill>
              <a:latin typeface="Calibri" pitchFamily="34" charset="0"/>
            </a:endParaRPr>
          </a:p>
          <a:p>
            <a:pPr marL="0" indent="0" algn="just" eaLnBrk="1" hangingPunct="1">
              <a:spcBef>
                <a:spcPct val="0"/>
              </a:spcBef>
              <a:buFont typeface="Arial" charset="0"/>
              <a:buNone/>
              <a:defRPr/>
            </a:pPr>
            <a:endParaRPr lang="tr-TR" sz="2400" dirty="0">
              <a:solidFill>
                <a:srgbClr val="000000"/>
              </a:solidFill>
              <a:latin typeface="Calibri" pitchFamily="34" charset="0"/>
            </a:endParaRPr>
          </a:p>
          <a:p>
            <a:pPr marL="0" indent="0" algn="just" eaLnBrk="1" hangingPunct="1">
              <a:spcBef>
                <a:spcPct val="0"/>
              </a:spcBef>
              <a:buFont typeface="Arial" charset="0"/>
              <a:buNone/>
              <a:defRPr/>
            </a:pPr>
            <a:r>
              <a:rPr lang="en-US" sz="2400" dirty="0">
                <a:solidFill>
                  <a:srgbClr val="000000"/>
                </a:solidFill>
                <a:latin typeface="Calibri" pitchFamily="34" charset="0"/>
              </a:rPr>
              <a:t>The idea underlying the Keynesian aggregate supply curve is that because there is unemployment, firms can obtain as much labor as they want at the current wage. Their average costs of production therefore are assumed not to change as their output levels change. They are accordingly willing to supply as much as is demanded at the existing price level. </a:t>
            </a:r>
            <a:endParaRPr lang="tr-TR" sz="2400" dirty="0">
              <a:solidFill>
                <a:srgbClr val="000000"/>
              </a:solidFill>
              <a:latin typeface="Calibri" pitchFamily="34" charset="0"/>
            </a:endParaRPr>
          </a:p>
          <a:p>
            <a:pPr>
              <a:defRPr/>
            </a:pPr>
            <a:endParaRPr lang="tr-TR" sz="2000" dirty="0"/>
          </a:p>
        </p:txBody>
      </p:sp>
      <p:sp>
        <p:nvSpPr>
          <p:cNvPr id="4" name="Slayt Numarası Yer Tutucusu 3"/>
          <p:cNvSpPr>
            <a:spLocks noGrp="1"/>
          </p:cNvSpPr>
          <p:nvPr>
            <p:ph type="sldNum" sz="quarter" idx="12"/>
          </p:nvPr>
        </p:nvSpPr>
        <p:spPr/>
        <p:txBody>
          <a:bodyPr/>
          <a:lstStyle/>
          <a:p>
            <a:pPr>
              <a:defRPr/>
            </a:pPr>
            <a:r>
              <a:rPr lang="en-US" smtClean="0"/>
              <a:t>5-</a:t>
            </a:r>
            <a:fld id="{7CE1B88F-9998-4352-8609-2496F9E03939}"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a:spLocks noGrp="1"/>
          </p:cNvSpPr>
          <p:nvPr>
            <p:ph idx="1"/>
          </p:nvPr>
        </p:nvSpPr>
        <p:spPr>
          <a:xfrm>
            <a:off x="942975" y="541338"/>
            <a:ext cx="7467600" cy="4495800"/>
          </a:xfrm>
          <a:solidFill>
            <a:schemeClr val="bg1">
              <a:alpha val="78038"/>
            </a:schemeClr>
          </a:solidFill>
        </p:spPr>
        <p:txBody>
          <a:bodyPr/>
          <a:lstStyle/>
          <a:p>
            <a:pPr marL="0" indent="0">
              <a:buFont typeface="Arial" charset="0"/>
              <a:buNone/>
            </a:pPr>
            <a:r>
              <a:rPr lang="tr-TR" sz="2400" b="1" smtClean="0"/>
              <a:t>KEYNESIAN AGGREGATE SUPPLY CURVE </a:t>
            </a:r>
          </a:p>
          <a:p>
            <a:pPr marL="0" indent="0">
              <a:buFont typeface="Arial" charset="0"/>
              <a:buNone/>
            </a:pPr>
            <a:endParaRPr lang="tr-TR" smtClean="0"/>
          </a:p>
        </p:txBody>
      </p:sp>
      <p:sp>
        <p:nvSpPr>
          <p:cNvPr id="4" name="Slayt Numarası Yer Tutucusu 3"/>
          <p:cNvSpPr>
            <a:spLocks noGrp="1"/>
          </p:cNvSpPr>
          <p:nvPr>
            <p:ph type="sldNum" sz="quarter" idx="12"/>
          </p:nvPr>
        </p:nvSpPr>
        <p:spPr/>
        <p:txBody>
          <a:bodyPr/>
          <a:lstStyle/>
          <a:p>
            <a:pPr>
              <a:defRPr/>
            </a:pPr>
            <a:r>
              <a:rPr lang="en-US" smtClean="0"/>
              <a:t>5-</a:t>
            </a:r>
            <a:fld id="{7AABCDEB-3147-4244-8DD0-3EDA7AE2A1AE}" type="slidenum">
              <a:rPr lang="en-US" smtClean="0"/>
              <a:pPr>
                <a:defRPr/>
              </a:pPr>
              <a:t>23</a:t>
            </a:fld>
            <a:endParaRPr lang="en-US"/>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1400175"/>
            <a:ext cx="36909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873125" y="635000"/>
            <a:ext cx="7467600" cy="4630738"/>
          </a:xfrm>
          <a:solidFill>
            <a:schemeClr val="bg1">
              <a:alpha val="78038"/>
            </a:schemeClr>
          </a:solidFill>
        </p:spPr>
        <p:txBody>
          <a:bodyPr/>
          <a:lstStyle/>
          <a:p>
            <a:pPr marL="0" indent="0" algn="just" eaLnBrk="1" hangingPunct="1">
              <a:spcBef>
                <a:spcPct val="0"/>
              </a:spcBef>
              <a:buFont typeface="Arial" charset="0"/>
              <a:buNone/>
            </a:pPr>
            <a:r>
              <a:rPr lang="en-GB" sz="2200" smtClean="0"/>
              <a:t>The intellectual genesis of the Keynesian aggregate supply curve lay in the Great Depression, when it seemed that output could expand endlessly without increasing prices by putting idle capital and labor to work. </a:t>
            </a:r>
            <a:endParaRPr lang="tr-TR" sz="2200" smtClean="0"/>
          </a:p>
          <a:p>
            <a:pPr marL="0" indent="0" algn="just" eaLnBrk="1" hangingPunct="1">
              <a:spcBef>
                <a:spcPct val="0"/>
              </a:spcBef>
              <a:buFont typeface="Arial" charset="0"/>
              <a:buNone/>
            </a:pPr>
            <a:endParaRPr lang="tr-TR" sz="2200" smtClean="0"/>
          </a:p>
          <a:p>
            <a:pPr marL="0" indent="0" algn="just" eaLnBrk="1" hangingPunct="1">
              <a:spcBef>
                <a:spcPct val="0"/>
              </a:spcBef>
              <a:buFont typeface="Arial" charset="0"/>
              <a:buNone/>
            </a:pPr>
            <a:r>
              <a:rPr lang="en-GB" sz="2200" smtClean="0"/>
              <a:t>Today, we’ve overlaid this notion with what we call “short-run price stickiness.” In the short run, firms are reluctant to change prices (and wages) when demand shifts. Instead, at least for a little while, they increase or decrease output. </a:t>
            </a:r>
            <a:endParaRPr lang="tr-TR" sz="2200" smtClean="0"/>
          </a:p>
          <a:p>
            <a:pPr marL="0" indent="0" algn="just" eaLnBrk="1" hangingPunct="1">
              <a:spcBef>
                <a:spcPct val="0"/>
              </a:spcBef>
              <a:buFont typeface="Arial" charset="0"/>
              <a:buNone/>
            </a:pPr>
            <a:endParaRPr lang="tr-TR" sz="2200" smtClean="0"/>
          </a:p>
          <a:p>
            <a:pPr marL="0" indent="0" algn="just" eaLnBrk="1" hangingPunct="1">
              <a:spcBef>
                <a:spcPct val="0"/>
              </a:spcBef>
              <a:buFont typeface="Arial" charset="0"/>
              <a:buNone/>
            </a:pPr>
            <a:r>
              <a:rPr lang="en-GB" sz="2200" smtClean="0"/>
              <a:t>As a result, the aggregate </a:t>
            </a:r>
            <a:r>
              <a:rPr lang="tr-TR" sz="2200" smtClean="0"/>
              <a:t>s</a:t>
            </a:r>
            <a:r>
              <a:rPr lang="en-GB" sz="2200" smtClean="0"/>
              <a:t>upply curve is quite flat in the short run.</a:t>
            </a:r>
            <a:r>
              <a:rPr lang="en-US" altLang="tr-TR" sz="2200" smtClean="0"/>
              <a:t> </a:t>
            </a:r>
          </a:p>
        </p:txBody>
      </p:sp>
      <p:sp>
        <p:nvSpPr>
          <p:cNvPr id="6"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05BD6AF0-07A2-4E43-8585-3D182803E7F5}" type="slidenum">
              <a:rPr lang="en-US" smtClean="0">
                <a:solidFill>
                  <a:schemeClr val="accent1">
                    <a:lumMod val="75000"/>
                  </a:schemeClr>
                </a:solidFill>
                <a:latin typeface="+mn-lt"/>
              </a:rPr>
              <a:pPr>
                <a:defRPr/>
              </a:pPr>
              <a:t>24</a:t>
            </a:fld>
            <a:endParaRPr lang="en-US"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İçerik Yer Tutucusu 2"/>
          <p:cNvSpPr>
            <a:spLocks noGrp="1"/>
          </p:cNvSpPr>
          <p:nvPr>
            <p:ph idx="1"/>
          </p:nvPr>
        </p:nvSpPr>
        <p:spPr>
          <a:xfrm>
            <a:off x="757238" y="357188"/>
            <a:ext cx="7467600" cy="5881687"/>
          </a:xfrm>
          <a:solidFill>
            <a:schemeClr val="bg1">
              <a:alpha val="78038"/>
            </a:schemeClr>
          </a:solidFill>
        </p:spPr>
        <p:txBody>
          <a:bodyPr/>
          <a:lstStyle/>
          <a:p>
            <a:pPr marL="0" indent="0" algn="just">
              <a:lnSpc>
                <a:spcPct val="150000"/>
              </a:lnSpc>
              <a:buFont typeface="Arial" charset="0"/>
              <a:buNone/>
            </a:pPr>
            <a:r>
              <a:rPr lang="en-GB" sz="2200" smtClean="0">
                <a:ea typeface="Calibri" pitchFamily="34" charset="0"/>
                <a:cs typeface="Calibri" pitchFamily="34" charset="0"/>
              </a:rPr>
              <a:t>It is important to note that on a Keynesian aggregate supply curve, the price level does not depend on GDP.  In most countries prices rise in most years; in other words, there is some ongoing, though perhaps small, inflation. For reasons we explore later, this price increase is associated with an upward shift of the aggregate supply curve—not a move along the curve. For the moment, we assume that we are in an economy with no expected inflation. The key point is that in the short run the price level is unaffected by current levels of GDP.  </a:t>
            </a:r>
            <a:endParaRPr lang="tr-TR" sz="2200" smtClean="0">
              <a:ea typeface="Calibri" pitchFamily="34" charset="0"/>
              <a:cs typeface="Calibri" pitchFamily="34" charset="0"/>
            </a:endParaRPr>
          </a:p>
          <a:p>
            <a:pPr marL="0" indent="0">
              <a:buFont typeface="Arial" charset="0"/>
              <a:buNone/>
            </a:pPr>
            <a:endParaRPr lang="tr-TR" sz="2400" smtClean="0"/>
          </a:p>
        </p:txBody>
      </p:sp>
      <p:sp>
        <p:nvSpPr>
          <p:cNvPr id="4" name="Slayt Numarası Yer Tutucusu 3"/>
          <p:cNvSpPr>
            <a:spLocks noGrp="1"/>
          </p:cNvSpPr>
          <p:nvPr>
            <p:ph type="sldNum" sz="quarter" idx="12"/>
          </p:nvPr>
        </p:nvSpPr>
        <p:spPr/>
        <p:txBody>
          <a:bodyPr/>
          <a:lstStyle/>
          <a:p>
            <a:pPr>
              <a:defRPr/>
            </a:pPr>
            <a:r>
              <a:rPr lang="en-US" smtClean="0"/>
              <a:t>5-</a:t>
            </a:r>
            <a:fld id="{EFB4E10D-A286-4D2F-822D-F8A07970C81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bg1">
              <a:alpha val="72156"/>
            </a:schemeClr>
          </a:solidFill>
        </p:spPr>
        <p:txBody>
          <a:bodyPr/>
          <a:lstStyle/>
          <a:p>
            <a:pPr eaLnBrk="1" hangingPunct="1"/>
            <a:r>
              <a:rPr lang="en-US" altLang="tr-TR" sz="3600" smtClean="0"/>
              <a:t>Frictional Unemployment and the Natural Rate of Unemployment</a:t>
            </a:r>
          </a:p>
        </p:txBody>
      </p:sp>
      <p:sp>
        <p:nvSpPr>
          <p:cNvPr id="43011" name="Rectangle 3"/>
          <p:cNvSpPr>
            <a:spLocks noGrp="1" noChangeArrowheads="1"/>
          </p:cNvSpPr>
          <p:nvPr>
            <p:ph idx="1"/>
          </p:nvPr>
        </p:nvSpPr>
        <p:spPr>
          <a:solidFill>
            <a:schemeClr val="bg1">
              <a:alpha val="78038"/>
            </a:schemeClr>
          </a:solidFill>
        </p:spPr>
        <p:txBody>
          <a:bodyPr/>
          <a:lstStyle/>
          <a:p>
            <a:pPr eaLnBrk="1" hangingPunct="1"/>
            <a:r>
              <a:rPr lang="en-US" altLang="tr-TR" sz="2000" smtClean="0"/>
              <a:t>Taken literally, the classical model implies that there is no involuntary unemployment </a:t>
            </a:r>
            <a:r>
              <a:rPr lang="en-US" altLang="tr-TR" sz="2000" smtClean="0">
                <a:sym typeface="Symbol" pitchFamily="18" charset="2"/>
              </a:rPr>
              <a:t> everyone who wants to work is employed</a:t>
            </a:r>
          </a:p>
          <a:p>
            <a:pPr lvl="1" eaLnBrk="1" hangingPunct="1"/>
            <a:r>
              <a:rPr lang="en-US" altLang="tr-TR" sz="1800" smtClean="0"/>
              <a:t>In reality there is some unemployment due to frictions in the labor market (Ex. Someone is always moving and looking for a new job)</a:t>
            </a:r>
            <a:endParaRPr lang="en-US" altLang="tr-TR" sz="2000" smtClean="0"/>
          </a:p>
          <a:p>
            <a:pPr eaLnBrk="1" hangingPunct="1"/>
            <a:r>
              <a:rPr lang="en-US" altLang="tr-TR" sz="2000" smtClean="0"/>
              <a:t>The unemployment rate associated with the full employment level of output is the </a:t>
            </a:r>
            <a:r>
              <a:rPr lang="en-US" altLang="tr-TR" sz="2000" u="sng" smtClean="0"/>
              <a:t>natural rate</a:t>
            </a:r>
            <a:r>
              <a:rPr lang="en-US" altLang="tr-TR" sz="2000" smtClean="0"/>
              <a:t> of unemployment</a:t>
            </a:r>
          </a:p>
          <a:p>
            <a:pPr lvl="1" eaLnBrk="1" hangingPunct="1"/>
            <a:r>
              <a:rPr lang="en-US" altLang="tr-TR" sz="1800" smtClean="0"/>
              <a:t>Natural rate of unemployment is the rate of unemployment arising from normal labor market frictions that exist when the labor market is in equilibrium</a:t>
            </a:r>
          </a:p>
        </p:txBody>
      </p:sp>
      <p:sp>
        <p:nvSpPr>
          <p:cNvPr id="6"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8E053681-A912-41DB-BBB3-9B17735BB906}" type="slidenum">
              <a:rPr lang="en-US" smtClean="0">
                <a:solidFill>
                  <a:schemeClr val="accent1">
                    <a:lumMod val="75000"/>
                  </a:schemeClr>
                </a:solidFill>
                <a:latin typeface="+mn-lt"/>
              </a:rPr>
              <a:pPr>
                <a:defRPr/>
              </a:pPr>
              <a:t>26</a:t>
            </a:fld>
            <a:endParaRPr lang="en-US"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6313" y="600075"/>
            <a:ext cx="7467600" cy="5592763"/>
          </a:xfrm>
        </p:spPr>
        <p:txBody>
          <a:bodyPr/>
          <a:lstStyle/>
          <a:p>
            <a:pPr algn="just">
              <a:lnSpc>
                <a:spcPct val="150000"/>
              </a:lnSpc>
              <a:defRPr/>
            </a:pPr>
            <a:r>
              <a:rPr lang="en-US" sz="2000" b="1" dirty="0">
                <a:cs typeface="Times New Roman" pitchFamily="18" charset="0"/>
              </a:rPr>
              <a:t>Frictional unemployment </a:t>
            </a:r>
            <a:r>
              <a:rPr lang="en-US" sz="2000" dirty="0">
                <a:cs typeface="Times New Roman" pitchFamily="18" charset="0"/>
              </a:rPr>
              <a:t>is a type of unemployment. It is sometimes called </a:t>
            </a:r>
            <a:r>
              <a:rPr lang="en-US" sz="2000" b="1" dirty="0">
                <a:cs typeface="Times New Roman" pitchFamily="18" charset="0"/>
              </a:rPr>
              <a:t>search unemployment </a:t>
            </a:r>
            <a:r>
              <a:rPr lang="en-US" sz="2000" dirty="0">
                <a:cs typeface="Times New Roman" pitchFamily="18" charset="0"/>
              </a:rPr>
              <a:t>and can be based on the circumstances of the individual. </a:t>
            </a:r>
            <a:r>
              <a:rPr lang="en-US" sz="2000" dirty="0" smtClean="0">
                <a:cs typeface="Times New Roman" pitchFamily="18" charset="0"/>
              </a:rPr>
              <a:t>It </a:t>
            </a:r>
            <a:r>
              <a:rPr lang="en-US" sz="2000" dirty="0">
                <a:cs typeface="Times New Roman" pitchFamily="18" charset="0"/>
              </a:rPr>
              <a:t>is time spent between jobs when a worker is searching for a job or transferring from one job to another.</a:t>
            </a:r>
            <a:endParaRPr lang="tr-TR" sz="2000" dirty="0">
              <a:cs typeface="Times New Roman" pitchFamily="18" charset="0"/>
            </a:endParaRPr>
          </a:p>
          <a:p>
            <a:pPr marL="0" indent="0" algn="just">
              <a:lnSpc>
                <a:spcPct val="150000"/>
              </a:lnSpc>
              <a:buFont typeface="Arial" charset="0"/>
              <a:buNone/>
              <a:defRPr/>
            </a:pPr>
            <a:endParaRPr lang="tr-TR" sz="2000" dirty="0">
              <a:cs typeface="Times New Roman" pitchFamily="18" charset="0"/>
            </a:endParaRPr>
          </a:p>
          <a:p>
            <a:pPr algn="just">
              <a:lnSpc>
                <a:spcPct val="150000"/>
              </a:lnSpc>
              <a:defRPr/>
            </a:pPr>
            <a:r>
              <a:rPr lang="en-US" sz="2000" dirty="0">
                <a:cs typeface="Times New Roman" pitchFamily="18" charset="0"/>
              </a:rPr>
              <a:t>Frictional unemployment is one of the three broad categories of unemployment, the others being structural unemployment and cyclical unemployment. A person may be looking for a job change for better opportunities, services, salary and wages, or because of dissatisfaction with the previous job.</a:t>
            </a:r>
            <a:endParaRPr lang="tr-TR" sz="2000" dirty="0"/>
          </a:p>
        </p:txBody>
      </p:sp>
      <p:sp>
        <p:nvSpPr>
          <p:cNvPr id="4" name="Slayt Numarası Yer Tutucusu 3"/>
          <p:cNvSpPr>
            <a:spLocks noGrp="1"/>
          </p:cNvSpPr>
          <p:nvPr>
            <p:ph type="sldNum" sz="quarter" idx="12"/>
          </p:nvPr>
        </p:nvSpPr>
        <p:spPr/>
        <p:txBody>
          <a:bodyPr/>
          <a:lstStyle/>
          <a:p>
            <a:pPr>
              <a:defRPr/>
            </a:pPr>
            <a:r>
              <a:rPr lang="en-US" smtClean="0"/>
              <a:t>5-</a:t>
            </a:r>
            <a:fld id="{6EC791E2-8EFD-426F-9148-49DD2C1549FF}"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4238" y="600075"/>
            <a:ext cx="7467600" cy="4495800"/>
          </a:xfrm>
        </p:spPr>
        <p:txBody>
          <a:bodyPr/>
          <a:lstStyle/>
          <a:p>
            <a:pPr algn="just">
              <a:lnSpc>
                <a:spcPct val="150000"/>
              </a:lnSpc>
              <a:defRPr/>
            </a:pPr>
            <a:r>
              <a:rPr lang="en-US" sz="2000" b="1" dirty="0">
                <a:cs typeface="Times New Roman" pitchFamily="18" charset="0"/>
              </a:rPr>
              <a:t>The natural rate of unemployment</a:t>
            </a:r>
            <a:r>
              <a:rPr lang="en-US" sz="2000" dirty="0">
                <a:cs typeface="Times New Roman" pitchFamily="18" charset="0"/>
              </a:rPr>
              <a:t>, when an economy is in a steady state of "full employment", is the proportion of the workforce who are unemployed'. </a:t>
            </a:r>
            <a:endParaRPr lang="tr-TR" sz="2000" dirty="0">
              <a:cs typeface="Times New Roman" pitchFamily="18" charset="0"/>
            </a:endParaRPr>
          </a:p>
          <a:p>
            <a:pPr algn="just">
              <a:lnSpc>
                <a:spcPct val="150000"/>
              </a:lnSpc>
              <a:defRPr/>
            </a:pPr>
            <a:endParaRPr lang="tr-TR" sz="2000" dirty="0">
              <a:cs typeface="Times New Roman" pitchFamily="18" charset="0"/>
            </a:endParaRPr>
          </a:p>
          <a:p>
            <a:pPr algn="just">
              <a:lnSpc>
                <a:spcPct val="150000"/>
              </a:lnSpc>
              <a:defRPr/>
            </a:pPr>
            <a:r>
              <a:rPr lang="en-US" sz="2000" dirty="0">
                <a:cs typeface="Times New Roman" pitchFamily="18" charset="0"/>
              </a:rPr>
              <a:t>Put another way, this concept clarifies that the economic term "full employment" does not mean "zero unemployment".</a:t>
            </a:r>
            <a:r>
              <a:rPr lang="tr-TR" sz="2000" dirty="0">
                <a:cs typeface="Times New Roman" pitchFamily="18" charset="0"/>
              </a:rPr>
              <a:t> </a:t>
            </a:r>
            <a:r>
              <a:rPr lang="en-US" sz="2000" dirty="0">
                <a:cs typeface="Times New Roman" pitchFamily="18" charset="0"/>
              </a:rPr>
              <a:t>It represents the hypothetical unemployment rate consistent with aggregate production being at the "long-run" level. </a:t>
            </a:r>
            <a:endParaRPr lang="tr-TR" sz="2000" dirty="0">
              <a:cs typeface="Times New Roman" pitchFamily="18" charset="0"/>
            </a:endParaRPr>
          </a:p>
          <a:p>
            <a:pPr marL="0" indent="0">
              <a:buFont typeface="Arial" charset="0"/>
              <a:buNone/>
              <a:defRPr/>
            </a:pPr>
            <a:endParaRPr lang="tr-TR" sz="2000" dirty="0"/>
          </a:p>
        </p:txBody>
      </p:sp>
      <p:sp>
        <p:nvSpPr>
          <p:cNvPr id="4" name="Slayt Numarası Yer Tutucusu 3"/>
          <p:cNvSpPr>
            <a:spLocks noGrp="1"/>
          </p:cNvSpPr>
          <p:nvPr>
            <p:ph type="sldNum" sz="quarter" idx="12"/>
          </p:nvPr>
        </p:nvSpPr>
        <p:spPr/>
        <p:txBody>
          <a:bodyPr/>
          <a:lstStyle/>
          <a:p>
            <a:pPr>
              <a:defRPr/>
            </a:pPr>
            <a:r>
              <a:rPr lang="en-US" smtClean="0"/>
              <a:t>5-</a:t>
            </a:r>
            <a:fld id="{15029447-D9B1-459D-82C2-5044480C6D0D}"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AS and the Price Adjustment Mechanism</a:t>
            </a:r>
          </a:p>
        </p:txBody>
      </p:sp>
      <p:sp>
        <p:nvSpPr>
          <p:cNvPr id="46083" name="Rectangle 3"/>
          <p:cNvSpPr>
            <a:spLocks noGrp="1" noChangeArrowheads="1"/>
          </p:cNvSpPr>
          <p:nvPr>
            <p:ph idx="1"/>
          </p:nvPr>
        </p:nvSpPr>
        <p:spPr>
          <a:solidFill>
            <a:schemeClr val="bg1">
              <a:alpha val="78038"/>
            </a:schemeClr>
          </a:solidFill>
        </p:spPr>
        <p:txBody>
          <a:bodyPr/>
          <a:lstStyle/>
          <a:p>
            <a:pPr eaLnBrk="1" hangingPunct="1"/>
            <a:r>
              <a:rPr lang="en-US" altLang="tr-TR" sz="1600" smtClean="0"/>
              <a:t>AS curve describes the price adjustment mechanism within the economy</a:t>
            </a:r>
          </a:p>
          <a:p>
            <a:pPr lvl="1" eaLnBrk="1" hangingPunct="1"/>
            <a:r>
              <a:rPr lang="en-US" altLang="tr-TR" sz="1400" smtClean="0"/>
              <a:t>Figure 5-6 shows the SRAS curve in black and the LRAS in blue, and the adjustment from the SR to the LR</a:t>
            </a:r>
            <a:r>
              <a:rPr lang="tr-TR" altLang="tr-TR" sz="1400" smtClean="0"/>
              <a:t>. </a:t>
            </a:r>
            <a:r>
              <a:rPr lang="en-US" altLang="tr-TR" sz="1400" smtClean="0"/>
              <a:t>Think of the aggregate supply curve as rotating, counterclockwise, from horizontal to vertical with the passage of time. </a:t>
            </a:r>
          </a:p>
          <a:p>
            <a:pPr eaLnBrk="1" hangingPunct="1"/>
            <a:r>
              <a:rPr lang="en-US" altLang="tr-TR" sz="1600" smtClean="0"/>
              <a:t>The AS curve is defined by the equation:                           </a:t>
            </a:r>
            <a:r>
              <a:rPr lang="en-US" altLang="tr-TR" sz="1100" smtClean="0"/>
              <a:t>                 (1) </a:t>
            </a:r>
            <a:r>
              <a:rPr lang="en-US" altLang="tr-TR" sz="1600" smtClean="0"/>
              <a:t>where </a:t>
            </a:r>
          </a:p>
          <a:p>
            <a:pPr lvl="1" eaLnBrk="1" hangingPunct="1"/>
            <a:r>
              <a:rPr lang="en-US" altLang="tr-TR" sz="1400" smtClean="0"/>
              <a:t>P</a:t>
            </a:r>
            <a:r>
              <a:rPr lang="en-US" altLang="tr-TR" sz="1400" baseline="-25000" smtClean="0"/>
              <a:t>t-1 </a:t>
            </a:r>
            <a:r>
              <a:rPr lang="en-US" altLang="tr-TR" sz="1400" smtClean="0"/>
              <a:t> is the price level next period </a:t>
            </a:r>
          </a:p>
          <a:p>
            <a:pPr lvl="1" eaLnBrk="1" hangingPunct="1"/>
            <a:r>
              <a:rPr lang="en-US" altLang="tr-TR" sz="1400" smtClean="0"/>
              <a:t>P</a:t>
            </a:r>
            <a:r>
              <a:rPr lang="en-US" altLang="tr-TR" sz="1400" baseline="-25000" smtClean="0"/>
              <a:t>t</a:t>
            </a:r>
            <a:r>
              <a:rPr lang="en-US" altLang="tr-TR" sz="1400" smtClean="0"/>
              <a:t> is the price level today</a:t>
            </a:r>
          </a:p>
          <a:p>
            <a:pPr lvl="1" eaLnBrk="1" hangingPunct="1"/>
            <a:r>
              <a:rPr lang="en-US" altLang="tr-TR" sz="1400" smtClean="0"/>
              <a:t>Y</a:t>
            </a:r>
            <a:r>
              <a:rPr lang="en-US" altLang="tr-TR" sz="1400" baseline="30000" smtClean="0"/>
              <a:t>*</a:t>
            </a:r>
            <a:r>
              <a:rPr lang="en-US" altLang="tr-TR" sz="1400" smtClean="0"/>
              <a:t> is potential output</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02962032-F5CE-4C26-9D09-79B1D8303576}" type="slidenum">
              <a:rPr lang="en-US" smtClean="0">
                <a:solidFill>
                  <a:schemeClr val="accent1">
                    <a:lumMod val="75000"/>
                  </a:schemeClr>
                </a:solidFill>
                <a:latin typeface="+mn-lt"/>
              </a:rPr>
              <a:pPr>
                <a:defRPr/>
              </a:pPr>
              <a:t>29</a:t>
            </a:fld>
            <a:endParaRPr lang="en-US" dirty="0">
              <a:solidFill>
                <a:schemeClr val="accent1">
                  <a:lumMod val="75000"/>
                </a:schemeClr>
              </a:solidFill>
              <a:latin typeface="+mn-lt"/>
            </a:endParaRPr>
          </a:p>
        </p:txBody>
      </p:sp>
      <p:graphicFrame>
        <p:nvGraphicFramePr>
          <p:cNvPr id="46084" name="Object 5"/>
          <p:cNvGraphicFramePr>
            <a:graphicFrameLocks noChangeAspect="1"/>
          </p:cNvGraphicFramePr>
          <p:nvPr/>
        </p:nvGraphicFramePr>
        <p:xfrm>
          <a:off x="4953000" y="2714625"/>
          <a:ext cx="1911350" cy="319088"/>
        </p:xfrm>
        <a:graphic>
          <a:graphicData uri="http://schemas.openxmlformats.org/presentationml/2006/ole">
            <mc:AlternateContent xmlns:mc="http://schemas.openxmlformats.org/markup-compatibility/2006">
              <mc:Choice xmlns:v="urn:schemas-microsoft-com:vml" Requires="v">
                <p:oleObj spid="_x0000_s46089" name="Equation" r:id="rId4" imgW="1384300" imgH="241300" progId="Equation.3">
                  <p:embed/>
                </p:oleObj>
              </mc:Choice>
              <mc:Fallback>
                <p:oleObj name="Equation" r:id="rId4" imgW="1384300" imgH="2413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714625"/>
                        <a:ext cx="191135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3863975"/>
            <a:ext cx="51244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AS and AD</a:t>
            </a:r>
          </a:p>
        </p:txBody>
      </p:sp>
      <p:sp>
        <p:nvSpPr>
          <p:cNvPr id="19459" name="Rectangle 3"/>
          <p:cNvSpPr>
            <a:spLocks noGrp="1" noChangeArrowheads="1"/>
          </p:cNvSpPr>
          <p:nvPr>
            <p:ph idx="1"/>
          </p:nvPr>
        </p:nvSpPr>
        <p:spPr>
          <a:solidFill>
            <a:schemeClr val="bg1">
              <a:alpha val="78038"/>
            </a:schemeClr>
          </a:solidFill>
        </p:spPr>
        <p:txBody>
          <a:bodyPr/>
          <a:lstStyle/>
          <a:p>
            <a:pPr eaLnBrk="1" hangingPunct="1"/>
            <a:r>
              <a:rPr lang="en-US" altLang="tr-TR" sz="2000" u="sng" smtClean="0"/>
              <a:t>Aggregate supply</a:t>
            </a:r>
            <a:r>
              <a:rPr lang="en-US" altLang="tr-TR" sz="2000" smtClean="0"/>
              <a:t> curve describes, for each given price level, the quantity of output firms are willing to supply</a:t>
            </a:r>
          </a:p>
          <a:p>
            <a:pPr lvl="1" eaLnBrk="1" hangingPunct="1"/>
            <a:r>
              <a:rPr lang="en-US" altLang="tr-TR" sz="1800" smtClean="0"/>
              <a:t>Upward sloping since firms are willing to supply more output at higher prices</a:t>
            </a:r>
            <a:endParaRPr lang="en-US" altLang="tr-TR" sz="2000" u="sng" smtClean="0"/>
          </a:p>
          <a:p>
            <a:pPr eaLnBrk="1" hangingPunct="1"/>
            <a:r>
              <a:rPr lang="en-US" altLang="tr-TR" sz="2000" u="sng" smtClean="0"/>
              <a:t>Aggregate demand</a:t>
            </a:r>
            <a:r>
              <a:rPr lang="en-US" altLang="tr-TR" sz="2000" smtClean="0"/>
              <a:t> curve shows the combinations of the price level and the level of output at which the goods and money markets are simultaneously in equilibrium</a:t>
            </a:r>
          </a:p>
          <a:p>
            <a:pPr lvl="1" eaLnBrk="1" hangingPunct="1"/>
            <a:r>
              <a:rPr lang="en-US" altLang="tr-TR" sz="1800" smtClean="0"/>
              <a:t>Downward sloping since higher prices reduce the value of the money supply, which reduces the demand for output</a:t>
            </a:r>
            <a:endParaRPr lang="en-US" altLang="tr-TR" sz="2000" smtClean="0"/>
          </a:p>
          <a:p>
            <a:pPr eaLnBrk="1" hangingPunct="1"/>
            <a:r>
              <a:rPr lang="en-US" altLang="tr-TR" sz="2000" smtClean="0"/>
              <a:t>Intersection of AS and AD curves determines the equilibrium level of output and price level</a:t>
            </a:r>
          </a:p>
        </p:txBody>
      </p:sp>
      <p:sp>
        <p:nvSpPr>
          <p:cNvPr id="6"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33B05C8F-16F0-4621-B517-997B5C387B72}" type="slidenum">
              <a:rPr lang="en-US" smtClean="0">
                <a:solidFill>
                  <a:schemeClr val="accent1">
                    <a:lumMod val="75000"/>
                  </a:schemeClr>
                </a:solidFill>
                <a:latin typeface="+mn-lt"/>
              </a:rPr>
              <a:pPr>
                <a:defRPr/>
              </a:pPr>
              <a:t>3</a:t>
            </a:fld>
            <a:endParaRPr lang="en-US"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350" y="392113"/>
            <a:ext cx="7467600" cy="4495800"/>
          </a:xfrm>
        </p:spPr>
        <p:txBody>
          <a:bodyPr/>
          <a:lstStyle/>
          <a:p>
            <a:pPr marL="0" indent="0" algn="just">
              <a:buFont typeface="Arial" charset="0"/>
              <a:buNone/>
              <a:defRPr/>
            </a:pPr>
            <a:r>
              <a:rPr lang="en-GB" sz="2000" dirty="0" smtClean="0"/>
              <a:t>The </a:t>
            </a:r>
            <a:r>
              <a:rPr lang="en-GB" sz="2000" dirty="0"/>
              <a:t>aggregate supply curve that applies at, say, a 1-year horizon is a black dashed line and medium-sloped. If aggregate demand is greater than potential output,  Y  * , then this intermediate curve indicates that after a year’s time prices will have risen enough to partially, but not completely, push GDP back down to potential output.    </a:t>
            </a:r>
            <a:endParaRPr lang="tr-TR" sz="2000" dirty="0" smtClean="0"/>
          </a:p>
          <a:p>
            <a:pPr marL="0" indent="0" algn="just">
              <a:buFont typeface="Arial" charset="0"/>
              <a:buNone/>
              <a:defRPr/>
            </a:pPr>
            <a:r>
              <a:rPr lang="en-GB" sz="2000" dirty="0" smtClean="0"/>
              <a:t>Figure 5-6  a  gives a useful, but static, picture of what is really a dynamic process. We focus on the aggregate supply curve as a description of the mechanism by which prices rise or fall over time. Equation (1) gives the aggregate supply curve:  </a:t>
            </a:r>
            <a:endParaRPr lang="tr-TR" sz="2000" dirty="0" smtClean="0"/>
          </a:p>
          <a:p>
            <a:pPr>
              <a:defRPr/>
            </a:pPr>
            <a:endParaRPr lang="tr-TR" sz="2000" dirty="0"/>
          </a:p>
        </p:txBody>
      </p:sp>
      <p:sp>
        <p:nvSpPr>
          <p:cNvPr id="4" name="Slayt Numarası Yer Tutucusu 3"/>
          <p:cNvSpPr>
            <a:spLocks noGrp="1"/>
          </p:cNvSpPr>
          <p:nvPr>
            <p:ph type="sldNum" sz="quarter" idx="12"/>
          </p:nvPr>
        </p:nvSpPr>
        <p:spPr/>
        <p:txBody>
          <a:bodyPr/>
          <a:lstStyle/>
          <a:p>
            <a:pPr>
              <a:defRPr/>
            </a:pPr>
            <a:r>
              <a:rPr lang="en-US" smtClean="0"/>
              <a:t>5-</a:t>
            </a:r>
            <a:fld id="{DF94B055-B4F8-4D77-BFFC-452BD5E8F900}" type="slidenum">
              <a:rPr lang="en-US" smtClean="0"/>
              <a:pPr>
                <a:defRPr/>
              </a:pPr>
              <a:t>30</a:t>
            </a:fld>
            <a:endParaRPr lang="en-US"/>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3802063"/>
            <a:ext cx="462438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AS and the Price Adjustment Mechanism</a:t>
            </a:r>
          </a:p>
        </p:txBody>
      </p:sp>
      <p:sp>
        <p:nvSpPr>
          <p:cNvPr id="2052" name="Rectangle 3"/>
          <p:cNvSpPr>
            <a:spLocks noGrp="1" noChangeArrowheads="1"/>
          </p:cNvSpPr>
          <p:nvPr>
            <p:ph idx="1"/>
          </p:nvPr>
        </p:nvSpPr>
        <p:spPr/>
        <p:txBody>
          <a:bodyPr rtlCol="0">
            <a:normAutofit/>
          </a:bodyPr>
          <a:lstStyle/>
          <a:p>
            <a:pPr eaLnBrk="1" fontAlgn="auto" hangingPunct="1">
              <a:lnSpc>
                <a:spcPct val="80000"/>
              </a:lnSpc>
              <a:spcAft>
                <a:spcPts val="0"/>
              </a:spcAft>
              <a:buFontTx/>
              <a:buNone/>
              <a:defRPr/>
            </a:pPr>
            <a:r>
              <a:rPr lang="en-US" sz="1800" dirty="0" smtClean="0"/>
              <a:t>                                                                                          </a:t>
            </a:r>
            <a:r>
              <a:rPr lang="en-US" sz="1600" dirty="0" smtClean="0"/>
              <a:t>(1)</a:t>
            </a:r>
            <a:r>
              <a:rPr lang="en-US" sz="1800" dirty="0" smtClean="0"/>
              <a:t> </a:t>
            </a:r>
          </a:p>
          <a:p>
            <a:pPr eaLnBrk="1" fontAlgn="auto" hangingPunct="1">
              <a:lnSpc>
                <a:spcPct val="80000"/>
              </a:lnSpc>
              <a:spcBef>
                <a:spcPts val="0"/>
              </a:spcBef>
              <a:spcAft>
                <a:spcPts val="0"/>
              </a:spcAft>
              <a:buFontTx/>
              <a:buNone/>
              <a:defRPr/>
            </a:pPr>
            <a:endParaRPr lang="en-US" sz="1800" dirty="0" smtClean="0"/>
          </a:p>
          <a:p>
            <a:pPr eaLnBrk="1" fontAlgn="auto" hangingPunct="1">
              <a:lnSpc>
                <a:spcPct val="80000"/>
              </a:lnSpc>
              <a:spcAft>
                <a:spcPts val="0"/>
              </a:spcAft>
              <a:buFont typeface="Arial" pitchFamily="34" charset="0"/>
              <a:buChar char="•"/>
              <a:defRPr/>
            </a:pPr>
            <a:r>
              <a:rPr lang="en-US" sz="1600" dirty="0" smtClean="0"/>
              <a:t>If output is above potential (Y&gt;Y</a:t>
            </a:r>
            <a:r>
              <a:rPr lang="en-US" sz="1600" baseline="30000" dirty="0" smtClean="0"/>
              <a:t>*</a:t>
            </a:r>
            <a:r>
              <a:rPr lang="en-US" sz="1600" dirty="0" smtClean="0"/>
              <a:t>), prices increase, higher next period</a:t>
            </a:r>
          </a:p>
          <a:p>
            <a:pPr eaLnBrk="1" fontAlgn="auto" hangingPunct="1">
              <a:lnSpc>
                <a:spcPct val="80000"/>
              </a:lnSpc>
              <a:spcAft>
                <a:spcPts val="0"/>
              </a:spcAft>
              <a:buFont typeface="Arial" pitchFamily="34" charset="0"/>
              <a:buChar char="•"/>
              <a:defRPr/>
            </a:pPr>
            <a:r>
              <a:rPr lang="en-US" sz="1600" dirty="0" smtClean="0"/>
              <a:t>If output is below potential (Y&lt;Y</a:t>
            </a:r>
            <a:r>
              <a:rPr lang="en-US" sz="1600" baseline="30000" dirty="0" smtClean="0"/>
              <a:t>*</a:t>
            </a:r>
            <a:r>
              <a:rPr lang="en-US" sz="1600" dirty="0" smtClean="0"/>
              <a:t>), prices fall, lower next period</a:t>
            </a:r>
          </a:p>
          <a:p>
            <a:pPr eaLnBrk="1" fontAlgn="auto" hangingPunct="1">
              <a:lnSpc>
                <a:spcPct val="80000"/>
              </a:lnSpc>
              <a:spcAft>
                <a:spcPts val="0"/>
              </a:spcAft>
              <a:buFont typeface="Arial" pitchFamily="34" charset="0"/>
              <a:buChar char="•"/>
              <a:defRPr/>
            </a:pPr>
            <a:r>
              <a:rPr lang="en-US" sz="1600" dirty="0" smtClean="0"/>
              <a:t>Prices continue to rise/fall over time until Y=Y</a:t>
            </a:r>
            <a:r>
              <a:rPr lang="en-US" sz="1600" baseline="30000" dirty="0" smtClean="0"/>
              <a:t>*</a:t>
            </a:r>
            <a:endParaRPr lang="en-US" sz="1600" dirty="0" smtClean="0"/>
          </a:p>
          <a:p>
            <a:pPr lvl="1" eaLnBrk="1" fontAlgn="auto" hangingPunct="1">
              <a:lnSpc>
                <a:spcPct val="80000"/>
              </a:lnSpc>
              <a:spcAft>
                <a:spcPts val="0"/>
              </a:spcAft>
              <a:buFont typeface="Arial" pitchFamily="34" charset="0"/>
              <a:buChar char="–"/>
              <a:defRPr/>
            </a:pPr>
            <a:r>
              <a:rPr lang="en-US" sz="1400" dirty="0" smtClean="0"/>
              <a:t>Today’s price equals tomorrow’s if output equals potential (ignoring price expectations</a:t>
            </a:r>
            <a:r>
              <a:rPr lang="en-US" sz="1400" dirty="0"/>
              <a:t>)</a:t>
            </a:r>
            <a:endParaRPr lang="en-US" sz="1400" dirty="0" smtClean="0"/>
          </a:p>
          <a:p>
            <a:pPr marL="0" indent="0" algn="ctr" eaLnBrk="1" fontAlgn="auto" hangingPunct="1">
              <a:lnSpc>
                <a:spcPct val="80000"/>
              </a:lnSpc>
              <a:spcAft>
                <a:spcPts val="0"/>
              </a:spcAft>
              <a:buFontTx/>
              <a:buNone/>
              <a:defRPr/>
            </a:pPr>
            <a:r>
              <a:rPr lang="en-US" sz="1400" dirty="0" smtClean="0"/>
              <a:t>The difference between GDP and potential GDP, Y-Y</a:t>
            </a:r>
            <a:r>
              <a:rPr lang="en-US" sz="1400" baseline="30000" dirty="0" smtClean="0"/>
              <a:t>*</a:t>
            </a:r>
            <a:r>
              <a:rPr lang="en-US" sz="1400" dirty="0" smtClean="0"/>
              <a:t>,  is called the </a:t>
            </a:r>
            <a:r>
              <a:rPr lang="en-US" sz="1400" u="sng" dirty="0" smtClean="0"/>
              <a:t>output gap</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83EBD253-B389-4986-9F71-986B8AE1B497}" type="slidenum">
              <a:rPr lang="en-US" smtClean="0">
                <a:solidFill>
                  <a:schemeClr val="accent1">
                    <a:lumMod val="75000"/>
                  </a:schemeClr>
                </a:solidFill>
                <a:latin typeface="+mn-lt"/>
              </a:rPr>
              <a:pPr>
                <a:defRPr/>
              </a:pPr>
              <a:t>31</a:t>
            </a:fld>
            <a:endParaRPr lang="en-US" dirty="0">
              <a:solidFill>
                <a:schemeClr val="accent1">
                  <a:lumMod val="75000"/>
                </a:schemeClr>
              </a:solidFill>
              <a:latin typeface="+mn-lt"/>
            </a:endParaRPr>
          </a:p>
        </p:txBody>
      </p:sp>
      <p:graphicFrame>
        <p:nvGraphicFramePr>
          <p:cNvPr id="48132" name="Object 5"/>
          <p:cNvGraphicFramePr>
            <a:graphicFrameLocks noChangeAspect="1"/>
          </p:cNvGraphicFramePr>
          <p:nvPr/>
        </p:nvGraphicFramePr>
        <p:xfrm>
          <a:off x="3322638" y="1639888"/>
          <a:ext cx="2717800" cy="450850"/>
        </p:xfrm>
        <a:graphic>
          <a:graphicData uri="http://schemas.openxmlformats.org/presentationml/2006/ole">
            <mc:AlternateContent xmlns:mc="http://schemas.openxmlformats.org/markup-compatibility/2006">
              <mc:Choice xmlns:v="urn:schemas-microsoft-com:vml" Requires="v">
                <p:oleObj spid="_x0000_s48137" name="Equation" r:id="rId4" imgW="1409088" imgH="241195" progId="Equation.3">
                  <p:embed/>
                </p:oleObj>
              </mc:Choice>
              <mc:Fallback>
                <p:oleObj name="Equation" r:id="rId4" imgW="1409088" imgH="241195"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38" y="1639888"/>
                        <a:ext cx="27178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813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588" y="3717925"/>
            <a:ext cx="5586412"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AS and the Price Adjustment Mechanism</a:t>
            </a:r>
          </a:p>
        </p:txBody>
      </p:sp>
      <p:sp>
        <p:nvSpPr>
          <p:cNvPr id="49155" name="Rectangle 3"/>
          <p:cNvSpPr>
            <a:spLocks noGrp="1" noChangeArrowheads="1"/>
          </p:cNvSpPr>
          <p:nvPr>
            <p:ph idx="1"/>
          </p:nvPr>
        </p:nvSpPr>
        <p:spPr>
          <a:solidFill>
            <a:schemeClr val="bg1">
              <a:alpha val="78038"/>
            </a:schemeClr>
          </a:solidFill>
        </p:spPr>
        <p:txBody>
          <a:bodyPr/>
          <a:lstStyle/>
          <a:p>
            <a:pPr algn="ctr" eaLnBrk="1" hangingPunct="1">
              <a:buFontTx/>
              <a:buNone/>
            </a:pPr>
            <a:r>
              <a:rPr lang="en-US" altLang="tr-TR" sz="2400" smtClean="0"/>
              <a:t>                                        </a:t>
            </a:r>
            <a:r>
              <a:rPr lang="en-US" altLang="tr-TR" sz="1400" smtClean="0"/>
              <a:t>(1)</a:t>
            </a:r>
          </a:p>
          <a:p>
            <a:pPr eaLnBrk="1" hangingPunct="1"/>
            <a:r>
              <a:rPr lang="en-US" altLang="tr-TR" sz="1600" smtClean="0"/>
              <a:t>Upward shifting horizontal lines in Figure 5-6 (b) correspond to successive snapshots of equation (1)</a:t>
            </a:r>
          </a:p>
          <a:p>
            <a:pPr eaLnBrk="1" hangingPunct="1"/>
            <a:r>
              <a:rPr lang="en-US" altLang="tr-TR" sz="1600" smtClean="0"/>
              <a:t>Beginning with the horizontal black line at time t=0, at Y&gt;Y</a:t>
            </a:r>
            <a:r>
              <a:rPr lang="en-US" altLang="tr-TR" sz="1600" baseline="30000" smtClean="0"/>
              <a:t>*</a:t>
            </a:r>
            <a:r>
              <a:rPr lang="en-US" altLang="tr-TR" sz="1600" smtClean="0"/>
              <a:t>, price higher (AS shifting up) by t=1</a:t>
            </a:r>
          </a:p>
          <a:p>
            <a:pPr eaLnBrk="1" hangingPunct="1"/>
            <a:r>
              <a:rPr lang="en-US" altLang="tr-TR" sz="1600" smtClean="0"/>
              <a:t>Process continues until Y=Y</a:t>
            </a:r>
            <a:r>
              <a:rPr lang="en-US" altLang="tr-TR" sz="1600" baseline="30000" smtClean="0"/>
              <a:t>*</a:t>
            </a:r>
            <a:r>
              <a:rPr lang="en-US" altLang="tr-TR" sz="1600" smtClean="0"/>
              <a:t> </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B8B564A1-3B2B-4CDD-92D4-57D8DFC768E2}" type="slidenum">
              <a:rPr lang="en-US" smtClean="0">
                <a:solidFill>
                  <a:schemeClr val="accent1">
                    <a:lumMod val="75000"/>
                  </a:schemeClr>
                </a:solidFill>
                <a:latin typeface="+mn-lt"/>
              </a:rPr>
              <a:pPr>
                <a:defRPr/>
              </a:pPr>
              <a:t>32</a:t>
            </a:fld>
            <a:endParaRPr lang="en-US" dirty="0">
              <a:solidFill>
                <a:schemeClr val="accent1">
                  <a:lumMod val="75000"/>
                </a:schemeClr>
              </a:solidFill>
              <a:latin typeface="+mn-lt"/>
            </a:endParaRPr>
          </a:p>
        </p:txBody>
      </p:sp>
      <p:graphicFrame>
        <p:nvGraphicFramePr>
          <p:cNvPr id="49156" name="Object 5"/>
          <p:cNvGraphicFramePr>
            <a:graphicFrameLocks noChangeAspect="1"/>
          </p:cNvGraphicFramePr>
          <p:nvPr/>
        </p:nvGraphicFramePr>
        <p:xfrm>
          <a:off x="3213100" y="1714500"/>
          <a:ext cx="2717800" cy="450850"/>
        </p:xfrm>
        <a:graphic>
          <a:graphicData uri="http://schemas.openxmlformats.org/presentationml/2006/ole">
            <mc:AlternateContent xmlns:mc="http://schemas.openxmlformats.org/markup-compatibility/2006">
              <mc:Choice xmlns:v="urn:schemas-microsoft-com:vml" Requires="v">
                <p:oleObj spid="_x0000_s49161" name="Equation" r:id="rId4" imgW="1409088" imgH="241195" progId="Equation.3">
                  <p:embed/>
                </p:oleObj>
              </mc:Choice>
              <mc:Fallback>
                <p:oleObj name="Equation" r:id="rId4" imgW="1409088" imgH="241195"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1714500"/>
                        <a:ext cx="27178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91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75" y="3679825"/>
            <a:ext cx="56832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AS and the Price Adjustment Mechanism</a:t>
            </a:r>
          </a:p>
        </p:txBody>
      </p:sp>
      <p:sp>
        <p:nvSpPr>
          <p:cNvPr id="50179" name="Rectangle 3"/>
          <p:cNvSpPr>
            <a:spLocks noGrp="1" noChangeArrowheads="1"/>
          </p:cNvSpPr>
          <p:nvPr>
            <p:ph idx="1"/>
          </p:nvPr>
        </p:nvSpPr>
        <p:spPr>
          <a:solidFill>
            <a:schemeClr val="bg1">
              <a:alpha val="78038"/>
            </a:schemeClr>
          </a:solidFill>
        </p:spPr>
        <p:txBody>
          <a:bodyPr/>
          <a:lstStyle/>
          <a:p>
            <a:pPr eaLnBrk="1" hangingPunct="1">
              <a:buFontTx/>
              <a:buNone/>
            </a:pPr>
            <a:endParaRPr lang="en-US" altLang="tr-TR" sz="1800" smtClean="0"/>
          </a:p>
          <a:p>
            <a:pPr eaLnBrk="1" hangingPunct="1">
              <a:buFontTx/>
              <a:buNone/>
            </a:pPr>
            <a:r>
              <a:rPr lang="en-US" altLang="tr-TR" sz="1400" smtClean="0"/>
              <a:t>                                                                                                                    </a:t>
            </a:r>
            <a:r>
              <a:rPr lang="en-US" altLang="tr-TR" sz="1200" smtClean="0"/>
              <a:t>(1)</a:t>
            </a:r>
            <a:endParaRPr lang="en-US" altLang="tr-TR" sz="1400" smtClean="0"/>
          </a:p>
          <a:p>
            <a:pPr eaLnBrk="1" hangingPunct="1"/>
            <a:r>
              <a:rPr lang="en-US" altLang="tr-TR" sz="1400" smtClean="0"/>
              <a:t>Speed of the price adjustment mechanism controlled by the parameter </a:t>
            </a:r>
            <a:r>
              <a:rPr lang="en-US" altLang="tr-TR" sz="1400" smtClean="0">
                <a:sym typeface="Symbol" pitchFamily="18" charset="2"/>
              </a:rPr>
              <a:t></a:t>
            </a:r>
          </a:p>
          <a:p>
            <a:pPr lvl="1" eaLnBrk="1" hangingPunct="1"/>
            <a:r>
              <a:rPr lang="en-US" altLang="tr-TR" sz="1200" smtClean="0"/>
              <a:t>If </a:t>
            </a:r>
            <a:r>
              <a:rPr lang="en-US" altLang="tr-TR" sz="1200" smtClean="0">
                <a:sym typeface="Symbol" pitchFamily="18" charset="2"/>
              </a:rPr>
              <a:t> is large, AS moves quickly (the counter clock-wise rotations in Figure 5-6 (a))</a:t>
            </a:r>
          </a:p>
          <a:p>
            <a:pPr lvl="1" eaLnBrk="1" hangingPunct="1"/>
            <a:r>
              <a:rPr lang="en-US" altLang="tr-TR" sz="1200" smtClean="0">
                <a:sym typeface="Symbol" pitchFamily="18" charset="2"/>
              </a:rPr>
              <a:t>If  is small, prices adjust slowly</a:t>
            </a:r>
          </a:p>
          <a:p>
            <a:pPr eaLnBrk="1" hangingPunct="1"/>
            <a:r>
              <a:rPr lang="en-US" altLang="tr-TR" sz="1400" smtClean="0">
                <a:sym typeface="Symbol" pitchFamily="18" charset="2"/>
              </a:rPr>
              <a:t> is of importance to policy makers: </a:t>
            </a:r>
          </a:p>
          <a:p>
            <a:pPr lvl="1" eaLnBrk="1" hangingPunct="1"/>
            <a:r>
              <a:rPr lang="en-US" altLang="tr-TR" sz="1200" smtClean="0">
                <a:sym typeface="Symbol" pitchFamily="18" charset="2"/>
              </a:rPr>
              <a:t>If  is large, the AS mechanism will return the economy to Y</a:t>
            </a:r>
            <a:r>
              <a:rPr lang="en-US" altLang="tr-TR" sz="1200" baseline="30000" smtClean="0">
                <a:sym typeface="Symbol" pitchFamily="18" charset="2"/>
              </a:rPr>
              <a:t>*</a:t>
            </a:r>
            <a:r>
              <a:rPr lang="en-US" altLang="tr-TR" sz="1200" smtClean="0">
                <a:sym typeface="Symbol" pitchFamily="18" charset="2"/>
              </a:rPr>
              <a:t> relatively quickly</a:t>
            </a:r>
          </a:p>
          <a:p>
            <a:pPr lvl="1" eaLnBrk="1" hangingPunct="1"/>
            <a:r>
              <a:rPr lang="en-US" altLang="tr-TR" sz="1200" smtClean="0">
                <a:sym typeface="Symbol" pitchFamily="18" charset="2"/>
              </a:rPr>
              <a:t>If  is small, might want to use AD policy to speed up the adjustment process</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4CA672FD-7179-42F2-BBC0-92C432261A3F}" type="slidenum">
              <a:rPr lang="en-US" smtClean="0">
                <a:solidFill>
                  <a:schemeClr val="accent1">
                    <a:lumMod val="75000"/>
                  </a:schemeClr>
                </a:solidFill>
                <a:latin typeface="+mn-lt"/>
              </a:rPr>
              <a:pPr>
                <a:defRPr/>
              </a:pPr>
              <a:t>33</a:t>
            </a:fld>
            <a:endParaRPr lang="en-US" dirty="0">
              <a:solidFill>
                <a:schemeClr val="accent1">
                  <a:lumMod val="75000"/>
                </a:schemeClr>
              </a:solidFill>
              <a:latin typeface="+mn-lt"/>
            </a:endParaRPr>
          </a:p>
        </p:txBody>
      </p:sp>
      <p:graphicFrame>
        <p:nvGraphicFramePr>
          <p:cNvPr id="50180" name="Object 5"/>
          <p:cNvGraphicFramePr>
            <a:graphicFrameLocks noChangeAspect="1"/>
          </p:cNvGraphicFramePr>
          <p:nvPr/>
        </p:nvGraphicFramePr>
        <p:xfrm>
          <a:off x="3213100" y="1825625"/>
          <a:ext cx="2717800" cy="450850"/>
        </p:xfrm>
        <a:graphic>
          <a:graphicData uri="http://schemas.openxmlformats.org/presentationml/2006/ole">
            <mc:AlternateContent xmlns:mc="http://schemas.openxmlformats.org/markup-compatibility/2006">
              <mc:Choice xmlns:v="urn:schemas-microsoft-com:vml" Requires="v">
                <p:oleObj spid="_x0000_s50185" name="Equation" r:id="rId4" imgW="1409088" imgH="241195" progId="Equation.3">
                  <p:embed/>
                </p:oleObj>
              </mc:Choice>
              <mc:Fallback>
                <p:oleObj name="Equation" r:id="rId4" imgW="1409088" imgH="241195"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1825625"/>
                        <a:ext cx="27178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01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9113" y="3794125"/>
            <a:ext cx="556577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AD Curve and Shifts in AD</a:t>
            </a:r>
          </a:p>
        </p:txBody>
      </p:sp>
      <p:sp>
        <p:nvSpPr>
          <p:cNvPr id="51203" name="Rectangle 3"/>
          <p:cNvSpPr>
            <a:spLocks noGrp="1" noChangeArrowheads="1"/>
          </p:cNvSpPr>
          <p:nvPr>
            <p:ph idx="1"/>
          </p:nvPr>
        </p:nvSpPr>
        <p:spPr>
          <a:solidFill>
            <a:schemeClr val="bg1">
              <a:alpha val="78038"/>
            </a:schemeClr>
          </a:solidFill>
        </p:spPr>
        <p:txBody>
          <a:bodyPr/>
          <a:lstStyle/>
          <a:p>
            <a:pPr marL="723900" lvl="1" indent="-381000" eaLnBrk="1" hangingPunct="1">
              <a:buFontTx/>
              <a:buNone/>
            </a:pPr>
            <a:r>
              <a:rPr lang="en-US" altLang="tr-TR" sz="1800" smtClean="0"/>
              <a:t> </a:t>
            </a:r>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F7E7447F-0ED8-42C9-94A8-7B16DC7DCDAD}" type="slidenum">
              <a:rPr lang="en-US" smtClean="0">
                <a:solidFill>
                  <a:schemeClr val="accent1">
                    <a:lumMod val="75000"/>
                  </a:schemeClr>
                </a:solidFill>
                <a:latin typeface="+mn-lt"/>
              </a:rPr>
              <a:pPr>
                <a:defRPr/>
              </a:pPr>
              <a:t>34</a:t>
            </a:fld>
            <a:endParaRPr lang="en-US" dirty="0">
              <a:solidFill>
                <a:schemeClr val="accent1">
                  <a:lumMod val="75000"/>
                </a:schemeClr>
              </a:solidFill>
              <a:latin typeface="+mn-lt"/>
            </a:endParaRPr>
          </a:p>
        </p:txBody>
      </p:sp>
      <p:pic>
        <p:nvPicPr>
          <p:cNvPr id="5120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931988"/>
            <a:ext cx="3462338"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9150" y="1789113"/>
            <a:ext cx="3733800" cy="4400550"/>
          </a:xfrm>
          <a:prstGeom prst="rect">
            <a:avLst/>
          </a:prstGeom>
        </p:spPr>
        <p:txBody>
          <a:bodyPr>
            <a:spAutoFit/>
          </a:bodyPr>
          <a:lstStyle/>
          <a:p>
            <a:pPr marL="285750" indent="-285750" fontAlgn="auto">
              <a:spcAft>
                <a:spcPts val="0"/>
              </a:spcAft>
              <a:buFont typeface="Arial" pitchFamily="34" charset="0"/>
              <a:buChar char="•"/>
              <a:defRPr/>
            </a:pPr>
            <a:r>
              <a:rPr lang="en-US" dirty="0">
                <a:latin typeface="Book Antiqua" pitchFamily="18" charset="0"/>
              </a:rPr>
              <a:t>AD shows the combination of the price level and level of output at which the goods and money markets are simultaneously in equilibrium</a:t>
            </a:r>
          </a:p>
          <a:p>
            <a:pPr fontAlgn="auto">
              <a:spcAft>
                <a:spcPts val="0"/>
              </a:spcAft>
              <a:defRPr/>
            </a:pPr>
            <a:endParaRPr lang="en-US" dirty="0">
              <a:latin typeface="Book Antiqua" pitchFamily="18" charset="0"/>
            </a:endParaRPr>
          </a:p>
          <a:p>
            <a:pPr fontAlgn="auto">
              <a:spcAft>
                <a:spcPts val="0"/>
              </a:spcAft>
              <a:defRPr/>
            </a:pPr>
            <a:r>
              <a:rPr lang="en-US" dirty="0">
                <a:latin typeface="Book Antiqua" pitchFamily="18" charset="0"/>
              </a:rPr>
              <a:t>     Shifts in AD due to:</a:t>
            </a:r>
          </a:p>
          <a:p>
            <a:pPr marL="723900" lvl="1" indent="-381000" fontAlgn="auto">
              <a:spcAft>
                <a:spcPts val="0"/>
              </a:spcAft>
              <a:buFontTx/>
              <a:buAutoNum type="arabicPeriod"/>
              <a:defRPr/>
            </a:pPr>
            <a:r>
              <a:rPr lang="en-US" sz="1600" dirty="0">
                <a:latin typeface="Book Antiqua" pitchFamily="18" charset="0"/>
              </a:rPr>
              <a:t>Policy measures (changes in G, T, and M</a:t>
            </a:r>
            <a:r>
              <a:rPr lang="tr-TR" sz="1600" dirty="0" err="1">
                <a:latin typeface="Book Antiqua" pitchFamily="18" charset="0"/>
              </a:rPr>
              <a:t>oney</a:t>
            </a:r>
            <a:r>
              <a:rPr lang="tr-TR" sz="1600" dirty="0">
                <a:latin typeface="Book Antiqua" pitchFamily="18" charset="0"/>
              </a:rPr>
              <a:t> </a:t>
            </a:r>
            <a:r>
              <a:rPr lang="en-US" sz="1600" dirty="0">
                <a:latin typeface="Book Antiqua" pitchFamily="18" charset="0"/>
              </a:rPr>
              <a:t>S</a:t>
            </a:r>
            <a:r>
              <a:rPr lang="tr-TR" sz="1600" dirty="0" err="1">
                <a:latin typeface="Book Antiqua" pitchFamily="18" charset="0"/>
              </a:rPr>
              <a:t>upply</a:t>
            </a:r>
            <a:r>
              <a:rPr lang="en-US" sz="1600" dirty="0">
                <a:latin typeface="Book Antiqua" pitchFamily="18" charset="0"/>
              </a:rPr>
              <a:t>)</a:t>
            </a:r>
          </a:p>
          <a:p>
            <a:pPr marL="723900" lvl="1" indent="-381000" fontAlgn="auto">
              <a:spcAft>
                <a:spcPts val="0"/>
              </a:spcAft>
              <a:buFontTx/>
              <a:buAutoNum type="arabicPeriod"/>
              <a:defRPr/>
            </a:pPr>
            <a:r>
              <a:rPr lang="en-US" sz="1600" dirty="0">
                <a:latin typeface="Book Antiqua" pitchFamily="18" charset="0"/>
              </a:rPr>
              <a:t>Consumer and investor confidence</a:t>
            </a:r>
          </a:p>
          <a:p>
            <a:pPr marL="457200" indent="-457200" fontAlgn="auto">
              <a:spcAft>
                <a:spcPts val="0"/>
              </a:spcAft>
              <a:buFont typeface="Arial" pitchFamily="34" charset="0"/>
              <a:buChar char="•"/>
              <a:defRPr/>
            </a:pPr>
            <a:endParaRPr lang="en-US" dirty="0">
              <a:latin typeface="Book Antiqua" pitchFamily="18" charset="0"/>
            </a:endParaRPr>
          </a:p>
          <a:p>
            <a:pPr marL="285750" indent="-285750" fontAlgn="auto">
              <a:spcAft>
                <a:spcPts val="0"/>
              </a:spcAft>
              <a:buFont typeface="Arial" pitchFamily="34" charset="0"/>
              <a:buChar char="•"/>
              <a:defRPr/>
            </a:pPr>
            <a:r>
              <a:rPr lang="en-US" dirty="0">
                <a:latin typeface="Book Antiqua" pitchFamily="18" charset="0"/>
              </a:rPr>
              <a:t>Figure 5-8 shows an outward shift in AD resulting from an increase in the money supply</a:t>
            </a:r>
          </a:p>
          <a:p>
            <a:pPr marL="723900" lvl="1" indent="-381000" fontAlgn="auto">
              <a:spcAft>
                <a:spcPts val="0"/>
              </a:spcAft>
              <a:defRPr/>
            </a:pPr>
            <a:endParaRPr lang="en-US" dirty="0">
              <a:latin typeface="Book Antiq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chemeClr val="bg1">
              <a:alpha val="72156"/>
            </a:schemeClr>
          </a:solidFill>
        </p:spPr>
        <p:txBody>
          <a:bodyPr/>
          <a:lstStyle/>
          <a:p>
            <a:pPr eaLnBrk="1" hangingPunct="1"/>
            <a:r>
              <a:rPr lang="en-US" altLang="tr-TR" sz="3800" smtClean="0"/>
              <a:t>AD Relationship Between </a:t>
            </a:r>
            <a:br>
              <a:rPr lang="en-US" altLang="tr-TR" sz="3800" smtClean="0"/>
            </a:br>
            <a:r>
              <a:rPr lang="en-US" altLang="tr-TR" sz="3800" smtClean="0"/>
              <a:t>Output and Prices</a:t>
            </a:r>
          </a:p>
        </p:txBody>
      </p:sp>
      <p:sp>
        <p:nvSpPr>
          <p:cNvPr id="52227" name="Rectangle 3"/>
          <p:cNvSpPr>
            <a:spLocks noGrp="1" noChangeArrowheads="1"/>
          </p:cNvSpPr>
          <p:nvPr>
            <p:ph idx="1"/>
          </p:nvPr>
        </p:nvSpPr>
        <p:spPr>
          <a:solidFill>
            <a:schemeClr val="bg1">
              <a:alpha val="78038"/>
            </a:schemeClr>
          </a:solidFill>
        </p:spPr>
        <p:txBody>
          <a:bodyPr/>
          <a:lstStyle/>
          <a:p>
            <a:pPr eaLnBrk="1" hangingPunct="1"/>
            <a:r>
              <a:rPr lang="en-US" altLang="tr-TR" sz="2000" smtClean="0"/>
              <a:t>Key to the AD relationship between output and prices is the dependency of AD on </a:t>
            </a:r>
            <a:r>
              <a:rPr lang="en-US" altLang="tr-TR" sz="2000" u="sng" smtClean="0"/>
              <a:t>real money supply</a:t>
            </a:r>
            <a:endParaRPr lang="en-US" altLang="tr-TR" sz="2000" smtClean="0"/>
          </a:p>
          <a:p>
            <a:pPr lvl="1" eaLnBrk="1" hangingPunct="1"/>
            <a:r>
              <a:rPr lang="en-US" altLang="tr-TR" sz="1800" smtClean="0"/>
              <a:t>Real money supply = value of money provided by the central bank and the banking system</a:t>
            </a:r>
          </a:p>
          <a:p>
            <a:pPr lvl="1" eaLnBrk="1" hangingPunct="1"/>
            <a:r>
              <a:rPr lang="en-US" altLang="tr-TR" sz="1800" smtClean="0"/>
              <a:t>Real money supply is written as       , where      is the nominal money supply, and P is the price level</a:t>
            </a:r>
          </a:p>
          <a:p>
            <a:pPr lvl="1" eaLnBrk="1" hangingPunct="1"/>
            <a:r>
              <a:rPr lang="en-US" altLang="tr-TR" sz="1800" smtClean="0"/>
              <a:t>                                              AND    </a:t>
            </a:r>
            <a:r>
              <a:rPr lang="en-US" altLang="tr-TR" smtClean="0"/>
              <a:t>                                         </a:t>
            </a:r>
          </a:p>
          <a:p>
            <a:pPr eaLnBrk="1" hangingPunct="1"/>
            <a:endParaRPr lang="en-US" altLang="tr-TR" sz="2000" smtClean="0"/>
          </a:p>
          <a:p>
            <a:pPr eaLnBrk="1" hangingPunct="1"/>
            <a:r>
              <a:rPr lang="en-US" altLang="tr-TR" sz="2000" smtClean="0"/>
              <a:t>For a given level of     , high prices result in low        OR high prices mean that the value of the number of available dollars is low and thus a high P = low level of AD</a:t>
            </a:r>
          </a:p>
          <a:p>
            <a:pPr lvl="1" eaLnBrk="1" hangingPunct="1">
              <a:buFontTx/>
              <a:buNone/>
            </a:pPr>
            <a:r>
              <a:rPr lang="en-US" altLang="tr-TR" smtClean="0"/>
              <a:t>   </a:t>
            </a:r>
          </a:p>
        </p:txBody>
      </p:sp>
      <p:sp>
        <p:nvSpPr>
          <p:cNvPr id="13"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3FB39576-F42C-4244-93E9-A831384C17ED}" type="slidenum">
              <a:rPr lang="en-US" smtClean="0">
                <a:solidFill>
                  <a:schemeClr val="accent1">
                    <a:lumMod val="75000"/>
                  </a:schemeClr>
                </a:solidFill>
                <a:latin typeface="+mn-lt"/>
              </a:rPr>
              <a:pPr>
                <a:defRPr/>
              </a:pPr>
              <a:t>35</a:t>
            </a:fld>
            <a:endParaRPr lang="en-US" dirty="0">
              <a:solidFill>
                <a:schemeClr val="accent1">
                  <a:lumMod val="75000"/>
                </a:schemeClr>
              </a:solidFill>
              <a:latin typeface="+mn-lt"/>
            </a:endParaRPr>
          </a:p>
        </p:txBody>
      </p:sp>
      <p:graphicFrame>
        <p:nvGraphicFramePr>
          <p:cNvPr id="52228" name="Object 4"/>
          <p:cNvGraphicFramePr>
            <a:graphicFrameLocks noChangeAspect="1"/>
          </p:cNvGraphicFramePr>
          <p:nvPr/>
        </p:nvGraphicFramePr>
        <p:xfrm>
          <a:off x="5000625" y="2787650"/>
          <a:ext cx="307975" cy="457200"/>
        </p:xfrm>
        <a:graphic>
          <a:graphicData uri="http://schemas.openxmlformats.org/presentationml/2006/ole">
            <mc:AlternateContent xmlns:mc="http://schemas.openxmlformats.org/markup-compatibility/2006">
              <mc:Choice xmlns:v="urn:schemas-microsoft-com:vml" Requires="v">
                <p:oleObj spid="_x0000_s52248" name="Equation" r:id="rId4" imgW="203112" imgH="393529" progId="Equation.3">
                  <p:embed/>
                </p:oleObj>
              </mc:Choice>
              <mc:Fallback>
                <p:oleObj name="Equation" r:id="rId4" imgW="203112"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2787650"/>
                        <a:ext cx="3079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6119813" y="2967038"/>
          <a:ext cx="312737" cy="252412"/>
        </p:xfrm>
        <a:graphic>
          <a:graphicData uri="http://schemas.openxmlformats.org/presentationml/2006/ole">
            <mc:AlternateContent xmlns:mc="http://schemas.openxmlformats.org/markup-compatibility/2006">
              <mc:Choice xmlns:v="urn:schemas-microsoft-com:vml" Requires="v">
                <p:oleObj spid="_x0000_s52249" name="Equation" r:id="rId6" imgW="203112" imgH="190417" progId="Equation.3">
                  <p:embed/>
                </p:oleObj>
              </mc:Choice>
              <mc:Fallback>
                <p:oleObj name="Equation" r:id="rId6" imgW="203112" imgH="190417"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813" y="2967038"/>
                        <a:ext cx="312737"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1719263" y="3671888"/>
          <a:ext cx="2395537" cy="652462"/>
        </p:xfrm>
        <a:graphic>
          <a:graphicData uri="http://schemas.openxmlformats.org/presentationml/2006/ole">
            <mc:AlternateContent xmlns:mc="http://schemas.openxmlformats.org/markup-compatibility/2006">
              <mc:Choice xmlns:v="urn:schemas-microsoft-com:vml" Requires="v">
                <p:oleObj spid="_x0000_s52250" name="Equation" r:id="rId8" imgW="1651000" imgH="406400" progId="Equation.3">
                  <p:embed/>
                </p:oleObj>
              </mc:Choice>
              <mc:Fallback>
                <p:oleObj name="Equation" r:id="rId8" imgW="1651000" imgH="4064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9263" y="3671888"/>
                        <a:ext cx="23955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1" name="Object 7"/>
          <p:cNvGraphicFramePr>
            <a:graphicFrameLocks noChangeAspect="1"/>
          </p:cNvGraphicFramePr>
          <p:nvPr/>
        </p:nvGraphicFramePr>
        <p:xfrm>
          <a:off x="4986338" y="3571875"/>
          <a:ext cx="2452687" cy="676275"/>
        </p:xfrm>
        <a:graphic>
          <a:graphicData uri="http://schemas.openxmlformats.org/presentationml/2006/ole">
            <mc:AlternateContent xmlns:mc="http://schemas.openxmlformats.org/markup-compatibility/2006">
              <mc:Choice xmlns:v="urn:schemas-microsoft-com:vml" Requires="v">
                <p:oleObj spid="_x0000_s52251" name="Equation" r:id="rId10" imgW="1651000" imgH="406400" progId="Equation.3">
                  <p:embed/>
                </p:oleObj>
              </mc:Choice>
              <mc:Fallback>
                <p:oleObj name="Equation" r:id="rId10" imgW="1651000" imgH="4064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6338" y="3571875"/>
                        <a:ext cx="24526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2" name="Object 8"/>
          <p:cNvGraphicFramePr>
            <a:graphicFrameLocks noChangeAspect="1"/>
          </p:cNvGraphicFramePr>
          <p:nvPr/>
        </p:nvGraphicFramePr>
        <p:xfrm>
          <a:off x="3476625" y="4448175"/>
          <a:ext cx="311150" cy="292100"/>
        </p:xfrm>
        <a:graphic>
          <a:graphicData uri="http://schemas.openxmlformats.org/presentationml/2006/ole">
            <mc:AlternateContent xmlns:mc="http://schemas.openxmlformats.org/markup-compatibility/2006">
              <mc:Choice xmlns:v="urn:schemas-microsoft-com:vml" Requires="v">
                <p:oleObj spid="_x0000_s52252" name="Equation" r:id="rId12" imgW="203112" imgH="190417" progId="Equation.3">
                  <p:embed/>
                </p:oleObj>
              </mc:Choice>
              <mc:Fallback>
                <p:oleObj name="Equation" r:id="rId12" imgW="203112" imgH="190417"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625" y="4448175"/>
                        <a:ext cx="311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3" name="Object 9"/>
          <p:cNvGraphicFramePr>
            <a:graphicFrameLocks noChangeAspect="1"/>
          </p:cNvGraphicFramePr>
          <p:nvPr/>
        </p:nvGraphicFramePr>
        <p:xfrm>
          <a:off x="6638925" y="4265613"/>
          <a:ext cx="371475" cy="508000"/>
        </p:xfrm>
        <a:graphic>
          <a:graphicData uri="http://schemas.openxmlformats.org/presentationml/2006/ole">
            <mc:AlternateContent xmlns:mc="http://schemas.openxmlformats.org/markup-compatibility/2006">
              <mc:Choice xmlns:v="urn:schemas-microsoft-com:vml" Requires="v">
                <p:oleObj spid="_x0000_s52253" name="Equation" r:id="rId13" imgW="228501" imgH="406224" progId="Equation.3">
                  <p:embed/>
                </p:oleObj>
              </mc:Choice>
              <mc:Fallback>
                <p:oleObj name="Equation" r:id="rId13" imgW="228501" imgH="406224"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8925" y="4265613"/>
                        <a:ext cx="371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4" name="Text Box 10"/>
          <p:cNvSpPr txBox="1">
            <a:spLocks noChangeArrowheads="1"/>
          </p:cNvSpPr>
          <p:nvPr/>
        </p:nvSpPr>
        <p:spPr bwMode="auto">
          <a:xfrm>
            <a:off x="1204913" y="58594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İçerik Yer Tutucusu 2"/>
          <p:cNvSpPr>
            <a:spLocks noGrp="1"/>
          </p:cNvSpPr>
          <p:nvPr>
            <p:ph idx="1"/>
          </p:nvPr>
        </p:nvSpPr>
        <p:spPr>
          <a:xfrm>
            <a:off x="838200" y="912813"/>
            <a:ext cx="7467600" cy="4495800"/>
          </a:xfrm>
          <a:solidFill>
            <a:schemeClr val="bg1">
              <a:alpha val="78038"/>
            </a:schemeClr>
          </a:solidFill>
        </p:spPr>
        <p:txBody>
          <a:bodyPr/>
          <a:lstStyle/>
          <a:p>
            <a:pPr marL="0" indent="0" algn="just">
              <a:lnSpc>
                <a:spcPct val="150000"/>
              </a:lnSpc>
              <a:spcBef>
                <a:spcPct val="0"/>
              </a:spcBef>
              <a:buFont typeface="Arial" charset="0"/>
              <a:buNone/>
            </a:pPr>
            <a:r>
              <a:rPr lang="en-GB" sz="2000" smtClean="0"/>
              <a:t>The aggregate demand curve represents equilibrium in both the goods and money markets. Expansion from the goods markets—say, from increased consumer confidence or expansionary fiscal policy—moves the aggregate demand schedule up and to the right. Expansionary monetary policy similarly moves aggregate demand up and to the right. </a:t>
            </a: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5F0519EF-FF53-4344-A6D5-2E980116A36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AD and the Money Market</a:t>
            </a:r>
          </a:p>
        </p:txBody>
      </p:sp>
      <p:sp>
        <p:nvSpPr>
          <p:cNvPr id="39939"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n-US" sz="2000" dirty="0" smtClean="0"/>
              <a:t>For the moment, ignore the goods market and focus on the money market and the determination of AD</a:t>
            </a:r>
          </a:p>
          <a:p>
            <a:pPr eaLnBrk="1" fontAlgn="auto" hangingPunct="1">
              <a:spcAft>
                <a:spcPts val="0"/>
              </a:spcAft>
              <a:buFont typeface="Arial" pitchFamily="34" charset="0"/>
              <a:buChar char="•"/>
              <a:defRPr/>
            </a:pPr>
            <a:r>
              <a:rPr lang="en-US" sz="2000" dirty="0" smtClean="0"/>
              <a:t>The </a:t>
            </a:r>
            <a:r>
              <a:rPr lang="en-US" sz="2000" i="1" dirty="0" smtClean="0"/>
              <a:t>quantity theory of money </a:t>
            </a:r>
            <a:r>
              <a:rPr lang="en-US" sz="2000" dirty="0" smtClean="0"/>
              <a:t>offers a simple explanation of the link between the money market and AD</a:t>
            </a:r>
          </a:p>
          <a:p>
            <a:pPr lvl="1" eaLnBrk="1" fontAlgn="auto" hangingPunct="1">
              <a:spcAft>
                <a:spcPts val="0"/>
              </a:spcAft>
              <a:buFont typeface="Arial" pitchFamily="34" charset="0"/>
              <a:buChar char="–"/>
              <a:defRPr/>
            </a:pPr>
            <a:r>
              <a:rPr lang="en-US" sz="1800" dirty="0" smtClean="0"/>
              <a:t>The total number of dollars spent in a year, NGDP, is P*Y</a:t>
            </a:r>
          </a:p>
          <a:p>
            <a:pPr lvl="1" eaLnBrk="1" fontAlgn="auto" hangingPunct="1">
              <a:spcAft>
                <a:spcPts val="0"/>
              </a:spcAft>
              <a:buFont typeface="Arial" pitchFamily="34" charset="0"/>
              <a:buChar char="–"/>
              <a:defRPr/>
            </a:pPr>
            <a:r>
              <a:rPr lang="en-US" sz="1800" dirty="0" smtClean="0"/>
              <a:t>The total number of times the average dollar changes hands in a year is the velocity of money, V</a:t>
            </a:r>
          </a:p>
          <a:p>
            <a:pPr lvl="1" eaLnBrk="1" fontAlgn="auto" hangingPunct="1">
              <a:spcAft>
                <a:spcPts val="0"/>
              </a:spcAft>
              <a:buFont typeface="Arial" pitchFamily="34" charset="0"/>
              <a:buChar char="–"/>
              <a:defRPr/>
            </a:pPr>
            <a:r>
              <a:rPr lang="en-US" sz="1800" dirty="0" smtClean="0"/>
              <a:t>The central bank provides M dollars</a:t>
            </a:r>
          </a:p>
          <a:p>
            <a:pPr marL="457200" lvl="1" indent="0" eaLnBrk="1" fontAlgn="auto" hangingPunct="1">
              <a:spcAft>
                <a:spcPts val="0"/>
              </a:spcAft>
              <a:buFont typeface="Arial" charset="0"/>
              <a:buNone/>
              <a:defRPr/>
            </a:pPr>
            <a:endParaRPr lang="en-US" dirty="0" smtClean="0">
              <a:sym typeface="Symbol" pitchFamily="18" charset="2"/>
            </a:endParaRPr>
          </a:p>
          <a:p>
            <a:pPr lvl="1" eaLnBrk="1" fontAlgn="auto" hangingPunct="1">
              <a:spcAft>
                <a:spcPts val="0"/>
              </a:spcAft>
              <a:buFontTx/>
              <a:buNone/>
              <a:defRPr/>
            </a:pPr>
            <a:r>
              <a:rPr lang="en-US" sz="2000" dirty="0" smtClean="0">
                <a:sym typeface="Symbol" pitchFamily="18" charset="2"/>
              </a:rPr>
              <a:t> The fundamental equation underlying the quantity theory of money is the quantity equation:                      </a:t>
            </a:r>
            <a:r>
              <a:rPr lang="en-US" sz="1400" dirty="0" smtClean="0">
                <a:sym typeface="Symbol" pitchFamily="18" charset="2"/>
              </a:rPr>
              <a:t> (2) </a:t>
            </a:r>
            <a:endParaRPr lang="en-US" dirty="0" smtClean="0"/>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4966367F-9B3A-418F-BAC6-809AAA0DDCB9}" type="slidenum">
              <a:rPr lang="en-US" smtClean="0">
                <a:solidFill>
                  <a:schemeClr val="accent1">
                    <a:lumMod val="75000"/>
                  </a:schemeClr>
                </a:solidFill>
                <a:latin typeface="+mn-lt"/>
              </a:rPr>
              <a:pPr>
                <a:defRPr/>
              </a:pPr>
              <a:t>37</a:t>
            </a:fld>
            <a:endParaRPr lang="en-US" dirty="0">
              <a:solidFill>
                <a:schemeClr val="accent1">
                  <a:lumMod val="75000"/>
                </a:schemeClr>
              </a:solidFill>
              <a:latin typeface="+mn-lt"/>
            </a:endParaRPr>
          </a:p>
        </p:txBody>
      </p:sp>
      <p:graphicFrame>
        <p:nvGraphicFramePr>
          <p:cNvPr id="54276" name="Object 5"/>
          <p:cNvGraphicFramePr>
            <a:graphicFrameLocks noChangeAspect="1"/>
          </p:cNvGraphicFramePr>
          <p:nvPr/>
        </p:nvGraphicFramePr>
        <p:xfrm>
          <a:off x="6356350" y="5175250"/>
          <a:ext cx="1404938" cy="266700"/>
        </p:xfrm>
        <a:graphic>
          <a:graphicData uri="http://schemas.openxmlformats.org/presentationml/2006/ole">
            <mc:AlternateContent xmlns:mc="http://schemas.openxmlformats.org/markup-compatibility/2006">
              <mc:Choice xmlns:v="urn:schemas-microsoft-com:vml" Requires="v">
                <p:oleObj spid="_x0000_s54280" name="Equation" r:id="rId4" imgW="914400" imgH="165100" progId="Equation.3">
                  <p:embed/>
                </p:oleObj>
              </mc:Choice>
              <mc:Fallback>
                <p:oleObj name="Equation" r:id="rId4" imgW="914400" imgH="1651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5175250"/>
                        <a:ext cx="1404938"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AD and the Money Market</a:t>
            </a:r>
          </a:p>
        </p:txBody>
      </p:sp>
      <p:sp>
        <p:nvSpPr>
          <p:cNvPr id="55299" name="Rectangle 5"/>
          <p:cNvSpPr>
            <a:spLocks noGrp="1" noChangeArrowheads="1"/>
          </p:cNvSpPr>
          <p:nvPr>
            <p:ph idx="1"/>
          </p:nvPr>
        </p:nvSpPr>
        <p:spPr>
          <a:solidFill>
            <a:schemeClr val="bg1">
              <a:alpha val="78038"/>
            </a:schemeClr>
          </a:solidFill>
        </p:spPr>
        <p:txBody>
          <a:bodyPr/>
          <a:lstStyle/>
          <a:p>
            <a:pPr eaLnBrk="1" hangingPunct="1">
              <a:buFontTx/>
              <a:buNone/>
            </a:pPr>
            <a:r>
              <a:rPr lang="en-US" altLang="tr-TR" smtClean="0"/>
              <a:t>                                            </a:t>
            </a:r>
            <a:r>
              <a:rPr lang="en-US" altLang="tr-TR" sz="2000" smtClean="0"/>
              <a:t>(2)</a:t>
            </a:r>
          </a:p>
          <a:p>
            <a:pPr eaLnBrk="1" hangingPunct="1"/>
            <a:r>
              <a:rPr lang="en-US" altLang="tr-TR" sz="2200" smtClean="0"/>
              <a:t>If the velocity of money is assumed constant, equation (2) becomes                  , and is an equation for the AD curve</a:t>
            </a:r>
          </a:p>
          <a:p>
            <a:pPr eaLnBrk="1" hangingPunct="1"/>
            <a:r>
              <a:rPr lang="en-US" altLang="tr-TR" sz="2200" smtClean="0"/>
              <a:t>For a given level of M, an increase in Y must be offset by a decrease in P, and vice versa</a:t>
            </a:r>
          </a:p>
          <a:p>
            <a:pPr lvl="1" eaLnBrk="1" hangingPunct="1"/>
            <a:r>
              <a:rPr lang="en-US" altLang="tr-TR" sz="1800" smtClean="0"/>
              <a:t>Inverse relationship between Y and P as illustrated by downward sloping AD curve</a:t>
            </a:r>
          </a:p>
          <a:p>
            <a:pPr eaLnBrk="1" hangingPunct="1"/>
            <a:r>
              <a:rPr lang="en-US" altLang="tr-TR" sz="2200" smtClean="0"/>
              <a:t>An increase in M shifts the AD curve upward for any value of Y</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3466E899-EE90-43CF-BF73-46D0D6940E74}" type="slidenum">
              <a:rPr lang="en-US" smtClean="0">
                <a:solidFill>
                  <a:schemeClr val="accent1">
                    <a:lumMod val="75000"/>
                  </a:schemeClr>
                </a:solidFill>
                <a:latin typeface="+mn-lt"/>
              </a:rPr>
              <a:pPr>
                <a:defRPr/>
              </a:pPr>
              <a:t>38</a:t>
            </a:fld>
            <a:endParaRPr lang="en-US" dirty="0">
              <a:solidFill>
                <a:schemeClr val="accent1">
                  <a:lumMod val="75000"/>
                </a:schemeClr>
              </a:solidFill>
              <a:latin typeface="+mn-lt"/>
            </a:endParaRPr>
          </a:p>
        </p:txBody>
      </p:sp>
      <p:graphicFrame>
        <p:nvGraphicFramePr>
          <p:cNvPr id="55300" name="Object 6"/>
          <p:cNvGraphicFramePr>
            <a:graphicFrameLocks noChangeAspect="1"/>
          </p:cNvGraphicFramePr>
          <p:nvPr/>
        </p:nvGraphicFramePr>
        <p:xfrm>
          <a:off x="3613150" y="1870075"/>
          <a:ext cx="1755775" cy="360363"/>
        </p:xfrm>
        <a:graphic>
          <a:graphicData uri="http://schemas.openxmlformats.org/presentationml/2006/ole">
            <mc:AlternateContent xmlns:mc="http://schemas.openxmlformats.org/markup-compatibility/2006">
              <mc:Choice xmlns:v="urn:schemas-microsoft-com:vml" Requires="v">
                <p:oleObj spid="_x0000_s55307" name="Equation" r:id="rId4" imgW="914400" imgH="165100" progId="Equation.3">
                  <p:embed/>
                </p:oleObj>
              </mc:Choice>
              <mc:Fallback>
                <p:oleObj name="Equation" r:id="rId4" imgW="914400" imgH="165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150" y="1870075"/>
                        <a:ext cx="17557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7"/>
          <p:cNvGraphicFramePr>
            <a:graphicFrameLocks noChangeAspect="1"/>
          </p:cNvGraphicFramePr>
          <p:nvPr/>
        </p:nvGraphicFramePr>
        <p:xfrm>
          <a:off x="2744788" y="2643188"/>
          <a:ext cx="1309687" cy="287337"/>
        </p:xfrm>
        <a:graphic>
          <a:graphicData uri="http://schemas.openxmlformats.org/presentationml/2006/ole">
            <mc:AlternateContent xmlns:mc="http://schemas.openxmlformats.org/markup-compatibility/2006">
              <mc:Choice xmlns:v="urn:schemas-microsoft-com:vml" Requires="v">
                <p:oleObj spid="_x0000_s55308" name="Equation" r:id="rId6" imgW="926698" imgH="203112" progId="Equation.3">
                  <p:embed/>
                </p:oleObj>
              </mc:Choice>
              <mc:Fallback>
                <p:oleObj name="Equation" r:id="rId6" imgW="926698" imgH="203112"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788" y="2643188"/>
                        <a:ext cx="1309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chemeClr val="bg1">
              <a:alpha val="72156"/>
            </a:schemeClr>
          </a:solidFill>
        </p:spPr>
        <p:txBody>
          <a:bodyPr/>
          <a:lstStyle/>
          <a:p>
            <a:pPr eaLnBrk="1" hangingPunct="1"/>
            <a:r>
              <a:rPr lang="en-US" altLang="tr-TR" sz="3600" smtClean="0"/>
              <a:t>Changes in the Money Stock and AD</a:t>
            </a:r>
          </a:p>
        </p:txBody>
      </p:sp>
      <p:sp>
        <p:nvSpPr>
          <p:cNvPr id="56323" name="Rectangle 3"/>
          <p:cNvSpPr>
            <a:spLocks noGrp="1" noChangeArrowheads="1"/>
          </p:cNvSpPr>
          <p:nvPr>
            <p:ph idx="1"/>
          </p:nvPr>
        </p:nvSpPr>
        <p:spPr>
          <a:solidFill>
            <a:schemeClr val="bg1">
              <a:alpha val="78038"/>
            </a:schemeClr>
          </a:solidFill>
        </p:spPr>
        <p:txBody>
          <a:bodyPr/>
          <a:lstStyle/>
          <a:p>
            <a:pPr marL="0" indent="0" eaLnBrk="1" hangingPunct="1">
              <a:lnSpc>
                <a:spcPct val="90000"/>
              </a:lnSpc>
              <a:buFont typeface="Arial" charset="0"/>
              <a:buNone/>
            </a:pPr>
            <a:r>
              <a:rPr lang="en-US" altLang="tr-TR" sz="1600" smtClean="0"/>
              <a:t> </a:t>
            </a:r>
          </a:p>
        </p:txBody>
      </p:sp>
      <p:sp>
        <p:nvSpPr>
          <p:cNvPr id="10"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8BE144E7-18B8-46E2-8C54-A07A67E4C8AE}" type="slidenum">
              <a:rPr lang="en-US" smtClean="0">
                <a:solidFill>
                  <a:schemeClr val="accent1">
                    <a:lumMod val="75000"/>
                  </a:schemeClr>
                </a:solidFill>
                <a:latin typeface="+mn-lt"/>
              </a:rPr>
              <a:pPr>
                <a:defRPr/>
              </a:pPr>
              <a:t>39</a:t>
            </a:fld>
            <a:endParaRPr lang="en-US" dirty="0">
              <a:solidFill>
                <a:schemeClr val="accent1">
                  <a:lumMod val="75000"/>
                </a:schemeClr>
              </a:solidFill>
              <a:latin typeface="+mn-lt"/>
            </a:endParaRPr>
          </a:p>
        </p:txBody>
      </p:sp>
      <p:graphicFrame>
        <p:nvGraphicFramePr>
          <p:cNvPr id="56324" name="Object 5"/>
          <p:cNvGraphicFramePr>
            <a:graphicFrameLocks noChangeAspect="1"/>
          </p:cNvGraphicFramePr>
          <p:nvPr/>
        </p:nvGraphicFramePr>
        <p:xfrm>
          <a:off x="2484438" y="2970213"/>
          <a:ext cx="239712" cy="276225"/>
        </p:xfrm>
        <a:graphic>
          <a:graphicData uri="http://schemas.openxmlformats.org/presentationml/2006/ole">
            <mc:AlternateContent xmlns:mc="http://schemas.openxmlformats.org/markup-compatibility/2006">
              <mc:Choice xmlns:v="urn:schemas-microsoft-com:vml" Requires="v">
                <p:oleObj spid="_x0000_s56336" name="Equation" r:id="rId4" imgW="241195" imgH="241195" progId="Equation.3">
                  <p:embed/>
                </p:oleObj>
              </mc:Choice>
              <mc:Fallback>
                <p:oleObj name="Equation" r:id="rId4" imgW="241195" imgH="241195"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970213"/>
                        <a:ext cx="23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5" name="Object 7"/>
          <p:cNvGraphicFramePr>
            <a:graphicFrameLocks noChangeAspect="1"/>
          </p:cNvGraphicFramePr>
          <p:nvPr/>
        </p:nvGraphicFramePr>
        <p:xfrm>
          <a:off x="2303463" y="3986213"/>
          <a:ext cx="776287" cy="225425"/>
        </p:xfrm>
        <a:graphic>
          <a:graphicData uri="http://schemas.openxmlformats.org/presentationml/2006/ole">
            <mc:AlternateContent xmlns:mc="http://schemas.openxmlformats.org/markup-compatibility/2006">
              <mc:Choice xmlns:v="urn:schemas-microsoft-com:vml" Requires="v">
                <p:oleObj spid="_x0000_s56337" name="Equation" r:id="rId6" imgW="748975" imgH="241195" progId="Equation.3">
                  <p:embed/>
                </p:oleObj>
              </mc:Choice>
              <mc:Fallback>
                <p:oleObj name="Equation" r:id="rId6" imgW="748975" imgH="24119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463" y="3986213"/>
                        <a:ext cx="7762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6" name="Object 8"/>
          <p:cNvGraphicFramePr>
            <a:graphicFrameLocks noChangeAspect="1"/>
          </p:cNvGraphicFramePr>
          <p:nvPr/>
        </p:nvGraphicFramePr>
        <p:xfrm>
          <a:off x="2622550" y="4725988"/>
          <a:ext cx="1033463" cy="433387"/>
        </p:xfrm>
        <a:graphic>
          <a:graphicData uri="http://schemas.openxmlformats.org/presentationml/2006/ole">
            <mc:AlternateContent xmlns:mc="http://schemas.openxmlformats.org/markup-compatibility/2006">
              <mc:Choice xmlns:v="urn:schemas-microsoft-com:vml" Requires="v">
                <p:oleObj spid="_x0000_s56338" name="Equation" r:id="rId8" imgW="1205977" imgH="444307" progId="Equation.3">
                  <p:embed/>
                </p:oleObj>
              </mc:Choice>
              <mc:Fallback>
                <p:oleObj name="Equation" r:id="rId8" imgW="1205977" imgH="444307"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2550" y="4725988"/>
                        <a:ext cx="103346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632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6925" y="1954213"/>
            <a:ext cx="3300413"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3"/>
          <p:cNvSpPr txBox="1">
            <a:spLocks noChangeArrowheads="1"/>
          </p:cNvSpPr>
          <p:nvPr/>
        </p:nvSpPr>
        <p:spPr bwMode="auto">
          <a:xfrm>
            <a:off x="838200" y="1685925"/>
            <a:ext cx="35687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 typeface="Arial" charset="0"/>
              <a:buChar char="•"/>
            </a:pPr>
            <a:r>
              <a:rPr lang="en-US" altLang="tr-TR">
                <a:latin typeface="Book Antiqua" pitchFamily="18" charset="0"/>
              </a:rPr>
              <a:t>An increase in the nominal money stock shifts the AD schedule up in proportion to the increase in nominal money</a:t>
            </a:r>
            <a:endParaRPr lang="en-US" altLang="tr-TR" sz="1600">
              <a:latin typeface="Book Antiqua" pitchFamily="18" charset="0"/>
            </a:endParaRPr>
          </a:p>
          <a:p>
            <a:pPr lvl="1">
              <a:lnSpc>
                <a:spcPct val="90000"/>
              </a:lnSpc>
              <a:spcBef>
                <a:spcPct val="20000"/>
              </a:spcBef>
              <a:buFont typeface="Arial" charset="0"/>
              <a:buChar char="–"/>
            </a:pPr>
            <a:r>
              <a:rPr lang="en-US" altLang="tr-TR" sz="1600">
                <a:latin typeface="Book Antiqua" pitchFamily="18" charset="0"/>
              </a:rPr>
              <a:t>Suppose      corresponds to AD and the economy is operating at P</a:t>
            </a:r>
            <a:r>
              <a:rPr lang="en-US" altLang="tr-TR" sz="1600" baseline="-25000">
                <a:latin typeface="Book Antiqua" pitchFamily="18" charset="0"/>
              </a:rPr>
              <a:t>0</a:t>
            </a:r>
            <a:r>
              <a:rPr lang="en-US" altLang="tr-TR" sz="1600">
                <a:latin typeface="Book Antiqua" pitchFamily="18" charset="0"/>
              </a:rPr>
              <a:t> and Y</a:t>
            </a:r>
            <a:r>
              <a:rPr lang="en-US" altLang="tr-TR" sz="1600" baseline="-25000">
                <a:latin typeface="Book Antiqua" pitchFamily="18" charset="0"/>
              </a:rPr>
              <a:t>0</a:t>
            </a:r>
            <a:endParaRPr lang="en-US" altLang="tr-TR" sz="1600">
              <a:latin typeface="Book Antiqua" pitchFamily="18" charset="0"/>
            </a:endParaRPr>
          </a:p>
          <a:p>
            <a:pPr lvl="1">
              <a:lnSpc>
                <a:spcPct val="90000"/>
              </a:lnSpc>
              <a:spcBef>
                <a:spcPct val="20000"/>
              </a:spcBef>
              <a:buFont typeface="Arial" charset="0"/>
              <a:buChar char="–"/>
            </a:pPr>
            <a:r>
              <a:rPr lang="en-US" altLang="tr-TR" sz="1600">
                <a:latin typeface="Book Antiqua" pitchFamily="18" charset="0"/>
              </a:rPr>
              <a:t>If money stock increases by 10% to                , AD shifts to AD’ </a:t>
            </a:r>
            <a:r>
              <a:rPr lang="en-US" altLang="tr-TR" sz="1600">
                <a:latin typeface="Book Antiqua" pitchFamily="18" charset="0"/>
                <a:sym typeface="Symbol" pitchFamily="18" charset="2"/>
              </a:rPr>
              <a:t> </a:t>
            </a:r>
            <a:r>
              <a:rPr lang="en-US" altLang="tr-TR" sz="1600">
                <a:latin typeface="Book Antiqua" pitchFamily="18" charset="0"/>
              </a:rPr>
              <a:t>the value of P corresponding to Y</a:t>
            </a:r>
            <a:r>
              <a:rPr lang="en-US" altLang="tr-TR" sz="1600" baseline="-25000">
                <a:latin typeface="Book Antiqua" pitchFamily="18" charset="0"/>
              </a:rPr>
              <a:t>0</a:t>
            </a:r>
            <a:r>
              <a:rPr lang="en-US" altLang="tr-TR" sz="1600">
                <a:latin typeface="Book Antiqua" pitchFamily="18" charset="0"/>
              </a:rPr>
              <a:t> must be P’ = 1.1P</a:t>
            </a:r>
            <a:r>
              <a:rPr lang="en-US" altLang="tr-TR" sz="1600" baseline="-25000">
                <a:latin typeface="Book Antiqua" pitchFamily="18" charset="0"/>
              </a:rPr>
              <a:t>0</a:t>
            </a:r>
            <a:endParaRPr lang="en-US" altLang="tr-TR">
              <a:latin typeface="Book Antiqua" pitchFamily="18" charset="0"/>
            </a:endParaRPr>
          </a:p>
          <a:p>
            <a:pPr lvl="1">
              <a:lnSpc>
                <a:spcPct val="90000"/>
              </a:lnSpc>
              <a:spcBef>
                <a:spcPct val="20000"/>
              </a:spcBef>
              <a:buFont typeface="Arial" charset="0"/>
              <a:buChar char="–"/>
            </a:pPr>
            <a:r>
              <a:rPr lang="en-US" altLang="tr-TR" sz="1600">
                <a:latin typeface="Book Antiqua" pitchFamily="18" charset="0"/>
              </a:rPr>
              <a:t>Therefore                       </a:t>
            </a:r>
            <a:r>
              <a:rPr lang="en-US" altLang="tr-TR" sz="1600">
                <a:latin typeface="Book Antiqua" pitchFamily="18" charset="0"/>
                <a:sym typeface="Symbol" pitchFamily="18" charset="2"/>
              </a:rPr>
              <a:t> real </a:t>
            </a:r>
          </a:p>
          <a:p>
            <a:pPr lvl="1">
              <a:lnSpc>
                <a:spcPct val="90000"/>
              </a:lnSpc>
              <a:spcBef>
                <a:spcPct val="20000"/>
              </a:spcBef>
            </a:pPr>
            <a:r>
              <a:rPr lang="en-US" altLang="tr-TR" sz="1600">
                <a:latin typeface="Book Antiqua" pitchFamily="18" charset="0"/>
                <a:sym typeface="Symbol" pitchFamily="18" charset="2"/>
              </a:rPr>
              <a:t>	money balances and Y are unchanged </a:t>
            </a:r>
            <a:endParaRPr lang="en-US" altLang="tr-TR" sz="1600">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AS, AD, and Equilibrium</a:t>
            </a:r>
          </a:p>
        </p:txBody>
      </p:sp>
      <p:sp>
        <p:nvSpPr>
          <p:cNvPr id="20483"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mtClean="0"/>
              <a:t> </a:t>
            </a:r>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43AD70F6-8742-450E-96BF-A1EAB11BA383}" type="slidenum">
              <a:rPr lang="en-US" smtClean="0">
                <a:solidFill>
                  <a:schemeClr val="accent1">
                    <a:lumMod val="75000"/>
                  </a:schemeClr>
                </a:solidFill>
                <a:latin typeface="+mn-lt"/>
              </a:rPr>
              <a:pPr>
                <a:defRPr/>
              </a:pPr>
              <a:t>4</a:t>
            </a:fld>
            <a:endParaRPr lang="en-US" dirty="0">
              <a:solidFill>
                <a:schemeClr val="accent1">
                  <a:lumMod val="75000"/>
                </a:schemeClr>
              </a:solidFill>
              <a:latin typeface="+mn-lt"/>
            </a:endParaRPr>
          </a:p>
        </p:txBody>
      </p:sp>
      <p:pic>
        <p:nvPicPr>
          <p:cNvPr id="204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2178050"/>
            <a:ext cx="351155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txBox="1">
            <a:spLocks noChangeArrowheads="1"/>
          </p:cNvSpPr>
          <p:nvPr/>
        </p:nvSpPr>
        <p:spPr bwMode="auto">
          <a:xfrm>
            <a:off x="857250" y="1685925"/>
            <a:ext cx="38195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pPr>
            <a:r>
              <a:rPr lang="en-US" altLang="tr-TR" sz="2000">
                <a:latin typeface="Book Antiqua" pitchFamily="18" charset="0"/>
              </a:rPr>
              <a:t>AS and AD intersect at point E in Figure 5-1</a:t>
            </a:r>
            <a:endParaRPr lang="en-US" altLang="tr-TR" sz="3200">
              <a:latin typeface="Book Antiqua" pitchFamily="18" charset="0"/>
            </a:endParaRPr>
          </a:p>
          <a:p>
            <a:pPr eaLnBrk="1" hangingPunct="1">
              <a:spcBef>
                <a:spcPct val="20000"/>
              </a:spcBef>
            </a:pPr>
            <a:r>
              <a:rPr lang="en-US" altLang="tr-TR" sz="2000">
                <a:latin typeface="Book Antiqua" pitchFamily="18" charset="0"/>
                <a:sym typeface="Symbol" pitchFamily="18" charset="2"/>
              </a:rPr>
              <a:t> </a:t>
            </a:r>
            <a:r>
              <a:rPr lang="en-US" altLang="tr-TR" sz="2000" u="sng">
                <a:latin typeface="Book Antiqua" pitchFamily="18" charset="0"/>
                <a:sym typeface="Symbol" pitchFamily="18" charset="2"/>
              </a:rPr>
              <a:t>Equilibrium</a:t>
            </a:r>
            <a:r>
              <a:rPr lang="en-US" altLang="tr-TR" sz="2000">
                <a:latin typeface="Book Antiqua" pitchFamily="18" charset="0"/>
                <a:sym typeface="Symbol" pitchFamily="18" charset="2"/>
              </a:rPr>
              <a:t>: AS = AD</a:t>
            </a:r>
            <a:endParaRPr lang="en-US" altLang="tr-TR" sz="2000">
              <a:latin typeface="Book Antiqua" pitchFamily="18" charset="0"/>
            </a:endParaRPr>
          </a:p>
          <a:p>
            <a:pPr lvl="1" eaLnBrk="1" hangingPunct="1">
              <a:spcBef>
                <a:spcPct val="20000"/>
              </a:spcBef>
              <a:buFont typeface="Arial" charset="0"/>
              <a:buChar char="–"/>
            </a:pPr>
            <a:r>
              <a:rPr lang="en-US" altLang="tr-TR">
                <a:latin typeface="Book Antiqua" pitchFamily="18" charset="0"/>
              </a:rPr>
              <a:t>Equilibrium output is Y</a:t>
            </a:r>
            <a:r>
              <a:rPr lang="en-US" altLang="tr-TR" baseline="-25000">
                <a:latin typeface="Book Antiqua" pitchFamily="18" charset="0"/>
              </a:rPr>
              <a:t>0</a:t>
            </a:r>
            <a:r>
              <a:rPr lang="en-US" altLang="tr-TR">
                <a:latin typeface="Book Antiqua" pitchFamily="18" charset="0"/>
              </a:rPr>
              <a:t> </a:t>
            </a:r>
          </a:p>
          <a:p>
            <a:pPr lvl="2" eaLnBrk="1" hangingPunct="1">
              <a:spcBef>
                <a:spcPct val="20000"/>
              </a:spcBef>
              <a:buFont typeface="Arial" charset="0"/>
              <a:buChar char="•"/>
            </a:pPr>
            <a:r>
              <a:rPr lang="en-US" altLang="tr-TR" sz="1600">
                <a:latin typeface="Book Antiqua" pitchFamily="18" charset="0"/>
              </a:rPr>
              <a:t>Observed level of output in the economy at particular point in time</a:t>
            </a:r>
            <a:endParaRPr lang="en-US" altLang="tr-TR" sz="1200">
              <a:latin typeface="Book Antiqua" pitchFamily="18" charset="0"/>
            </a:endParaRPr>
          </a:p>
          <a:p>
            <a:pPr lvl="1" eaLnBrk="1" hangingPunct="1">
              <a:spcBef>
                <a:spcPct val="20000"/>
              </a:spcBef>
              <a:buFont typeface="Arial" charset="0"/>
              <a:buChar char="–"/>
            </a:pPr>
            <a:r>
              <a:rPr lang="en-US" altLang="tr-TR">
                <a:latin typeface="Book Antiqua" pitchFamily="18" charset="0"/>
              </a:rPr>
              <a:t>Equilibrium price level is P</a:t>
            </a:r>
            <a:r>
              <a:rPr lang="en-US" altLang="tr-TR" baseline="-25000">
                <a:latin typeface="Book Antiqua" pitchFamily="18" charset="0"/>
              </a:rPr>
              <a:t>0</a:t>
            </a:r>
          </a:p>
          <a:p>
            <a:pPr lvl="2" eaLnBrk="1" hangingPunct="1">
              <a:spcBef>
                <a:spcPct val="20000"/>
              </a:spcBef>
              <a:buFont typeface="Arial" charset="0"/>
              <a:buChar char="•"/>
            </a:pPr>
            <a:r>
              <a:rPr lang="en-US" altLang="tr-TR" sz="1600">
                <a:latin typeface="Book Antiqua" pitchFamily="18" charset="0"/>
              </a:rPr>
              <a:t>Observed price level in the economy at particular point in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İçerik Yer Tutucusu 2"/>
          <p:cNvSpPr>
            <a:spLocks noGrp="1"/>
          </p:cNvSpPr>
          <p:nvPr>
            <p:ph idx="1"/>
          </p:nvPr>
        </p:nvSpPr>
        <p:spPr>
          <a:xfrm>
            <a:off x="908050" y="449263"/>
            <a:ext cx="7467600" cy="5153025"/>
          </a:xfrm>
          <a:solidFill>
            <a:schemeClr val="bg1">
              <a:alpha val="78038"/>
            </a:schemeClr>
          </a:solidFill>
        </p:spPr>
        <p:txBody>
          <a:bodyPr/>
          <a:lstStyle/>
          <a:p>
            <a:pPr marL="0" indent="0" algn="ctr" eaLnBrk="1" hangingPunct="1">
              <a:spcBef>
                <a:spcPct val="0"/>
              </a:spcBef>
              <a:buFont typeface="Arial" charset="0"/>
              <a:buNone/>
            </a:pPr>
            <a:r>
              <a:rPr lang="en-US" sz="2400" b="1" smtClean="0">
                <a:solidFill>
                  <a:srgbClr val="000000"/>
                </a:solidFill>
                <a:latin typeface="Calibri" pitchFamily="34" charset="0"/>
              </a:rPr>
              <a:t>AGGREGATE DEMAND POLICY UNDER ALTERNATIVE SUPPLY ASSUMPTIONS</a:t>
            </a:r>
            <a:endParaRPr lang="tr-TR" sz="2400" b="1" smtClean="0">
              <a:solidFill>
                <a:srgbClr val="000000"/>
              </a:solidFill>
              <a:latin typeface="Calibri" pitchFamily="34" charset="0"/>
            </a:endParaRPr>
          </a:p>
          <a:p>
            <a:pPr marL="0" indent="0" algn="ctr" eaLnBrk="1" hangingPunct="1">
              <a:spcBef>
                <a:spcPct val="0"/>
              </a:spcBef>
              <a:buFont typeface="Arial" charset="0"/>
              <a:buNone/>
            </a:pPr>
            <a:endParaRPr lang="en-US" sz="2400" b="1" smtClean="0">
              <a:solidFill>
                <a:srgbClr val="000000"/>
              </a:solidFill>
              <a:latin typeface="Calibri" pitchFamily="34" charset="0"/>
            </a:endParaRPr>
          </a:p>
          <a:p>
            <a:pPr marL="0" indent="0" algn="just" eaLnBrk="1" hangingPunct="1">
              <a:spcBef>
                <a:spcPct val="0"/>
              </a:spcBef>
              <a:buFont typeface="Arial" charset="0"/>
              <a:buNone/>
            </a:pPr>
            <a:r>
              <a:rPr lang="en-US" sz="2400" smtClean="0">
                <a:solidFill>
                  <a:srgbClr val="000000"/>
                </a:solidFill>
                <a:latin typeface="Calibri" pitchFamily="34" charset="0"/>
              </a:rPr>
              <a:t>Now we use the aggregate demand and supply model to study the effects of aggregate demand policy in the two extreme supply cases—Keynesian and classical.</a:t>
            </a:r>
          </a:p>
          <a:p>
            <a:pPr marL="0" indent="0" algn="just" eaLnBrk="1" hangingPunct="1">
              <a:spcBef>
                <a:spcPct val="0"/>
              </a:spcBef>
              <a:buFont typeface="Arial" charset="0"/>
              <a:buNone/>
            </a:pPr>
            <a:endParaRPr lang="tr-TR" sz="2400" smtClean="0">
              <a:solidFill>
                <a:srgbClr val="000000"/>
              </a:solidFill>
              <a:latin typeface="Calibri" pitchFamily="34" charset="0"/>
            </a:endParaRPr>
          </a:p>
          <a:p>
            <a:pPr marL="0" indent="0" algn="just" eaLnBrk="1" hangingPunct="1">
              <a:spcBef>
                <a:spcPct val="0"/>
              </a:spcBef>
              <a:buFont typeface="Arial" charset="0"/>
              <a:buNone/>
            </a:pPr>
            <a:endParaRPr lang="tr-TR" sz="2400" smtClean="0">
              <a:solidFill>
                <a:srgbClr val="000000"/>
              </a:solidFill>
              <a:latin typeface="Calibri" pitchFamily="34" charset="0"/>
            </a:endParaRPr>
          </a:p>
          <a:p>
            <a:pPr marL="0" indent="0" algn="just" eaLnBrk="1" hangingPunct="1">
              <a:spcBef>
                <a:spcPct val="0"/>
              </a:spcBef>
              <a:buFont typeface="Arial" charset="0"/>
              <a:buNone/>
            </a:pPr>
            <a:r>
              <a:rPr lang="en-US" sz="2400" b="1" smtClean="0">
                <a:solidFill>
                  <a:srgbClr val="000000"/>
                </a:solidFill>
                <a:latin typeface="Calibri" pitchFamily="34" charset="0"/>
              </a:rPr>
              <a:t>THE KEYNESIAN CASE</a:t>
            </a:r>
          </a:p>
          <a:p>
            <a:pPr marL="0" indent="0" algn="just" eaLnBrk="1" hangingPunct="1">
              <a:spcBef>
                <a:spcPct val="0"/>
              </a:spcBef>
              <a:buFont typeface="Arial" charset="0"/>
              <a:buNone/>
            </a:pPr>
            <a:r>
              <a:rPr lang="en-US" sz="2400" smtClean="0">
                <a:solidFill>
                  <a:srgbClr val="000000"/>
                </a:solidFill>
                <a:latin typeface="Calibri" pitchFamily="34" charset="0"/>
              </a:rPr>
              <a:t>In Figure </a:t>
            </a:r>
            <a:r>
              <a:rPr lang="tr-TR" sz="2400" smtClean="0">
                <a:solidFill>
                  <a:srgbClr val="000000"/>
                </a:solidFill>
                <a:latin typeface="Calibri" pitchFamily="34" charset="0"/>
              </a:rPr>
              <a:t>5.9</a:t>
            </a:r>
            <a:r>
              <a:rPr lang="en-US" sz="2400" smtClean="0">
                <a:solidFill>
                  <a:srgbClr val="000000"/>
                </a:solidFill>
                <a:latin typeface="Calibri" pitchFamily="34" charset="0"/>
              </a:rPr>
              <a:t> we combine the aggregate demand schedule with the Keynesian aggregate supply schedule. The initial equilibrium is at point E, where AS and AD intersect. At that point the goods and assets markets are in equilibrium. </a:t>
            </a:r>
            <a:endParaRPr lang="tr-TR" sz="2400" smtClean="0">
              <a:solidFill>
                <a:srgbClr val="000000"/>
              </a:solidFill>
              <a:latin typeface="Calibri" pitchFamily="34" charset="0"/>
            </a:endParaRPr>
          </a:p>
          <a:p>
            <a:pPr marL="0" indent="0">
              <a:buFont typeface="Arial" charset="0"/>
              <a:buNone/>
            </a:pP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8E264125-0809-481C-8122-A31C44F8DCF3}"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AD Policy &amp; the Keynesian Supply Curve</a:t>
            </a:r>
          </a:p>
        </p:txBody>
      </p:sp>
      <p:sp>
        <p:nvSpPr>
          <p:cNvPr id="58371"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mtClean="0"/>
              <a:t> </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A8D8B878-C029-4C40-9284-03B7B950D398}" type="slidenum">
              <a:rPr lang="en-US" smtClean="0">
                <a:solidFill>
                  <a:schemeClr val="accent1">
                    <a:lumMod val="75000"/>
                  </a:schemeClr>
                </a:solidFill>
                <a:latin typeface="+mn-lt"/>
              </a:rPr>
              <a:pPr>
                <a:defRPr/>
              </a:pPr>
              <a:t>41</a:t>
            </a:fld>
            <a:endParaRPr lang="en-US" dirty="0">
              <a:solidFill>
                <a:schemeClr val="accent1">
                  <a:lumMod val="75000"/>
                </a:schemeClr>
              </a:solidFill>
              <a:latin typeface="+mn-lt"/>
            </a:endParaRPr>
          </a:p>
        </p:txBody>
      </p:sp>
      <p:graphicFrame>
        <p:nvGraphicFramePr>
          <p:cNvPr id="58372" name="Object 5"/>
          <p:cNvGraphicFramePr>
            <a:graphicFrameLocks noChangeAspect="1"/>
          </p:cNvGraphicFramePr>
          <p:nvPr/>
        </p:nvGraphicFramePr>
        <p:xfrm>
          <a:off x="2844800" y="3795713"/>
          <a:ext cx="1308100" cy="338137"/>
        </p:xfrm>
        <a:graphic>
          <a:graphicData uri="http://schemas.openxmlformats.org/presentationml/2006/ole">
            <mc:AlternateContent xmlns:mc="http://schemas.openxmlformats.org/markup-compatibility/2006">
              <mc:Choice xmlns:v="urn:schemas-microsoft-com:vml" Requires="v">
                <p:oleObj spid="_x0000_s58378" name="Equation" r:id="rId4" imgW="1040948" imgH="228501" progId="Equation.3">
                  <p:embed/>
                </p:oleObj>
              </mc:Choice>
              <mc:Fallback>
                <p:oleObj name="Equation" r:id="rId4" imgW="1040948" imgH="228501"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3795713"/>
                        <a:ext cx="1308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83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2000250"/>
            <a:ext cx="3616325"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847725" y="1657350"/>
            <a:ext cx="3657600" cy="4562475"/>
          </a:xfrm>
          <a:prstGeom prst="rect">
            <a:avLst/>
          </a:prstGeom>
          <a:noFill/>
          <a:ln>
            <a:noFill/>
          </a:ln>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Book Antiqua" pitchFamily="18"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Book Antiqua" pitchFamily="18"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Book Antiqua" pitchFamily="18"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smtClean="0"/>
              <a:t>Figure 5-9 shows the AD schedule and the Keynesian supply schedule</a:t>
            </a:r>
          </a:p>
          <a:p>
            <a:pPr lvl="1" fontAlgn="auto">
              <a:spcAft>
                <a:spcPts val="0"/>
              </a:spcAft>
              <a:buFont typeface="Arial" pitchFamily="34" charset="0"/>
              <a:buChar char="–"/>
              <a:defRPr/>
            </a:pPr>
            <a:r>
              <a:rPr lang="en-US" sz="1800" dirty="0" smtClean="0"/>
              <a:t>Initial equilibrium is at point E (AS = AD)</a:t>
            </a:r>
          </a:p>
          <a:p>
            <a:pPr lvl="1" fontAlgn="auto">
              <a:spcAft>
                <a:spcPts val="0"/>
              </a:spcAft>
              <a:buFont typeface="Arial" pitchFamily="34" charset="0"/>
              <a:buChar char="–"/>
              <a:defRPr/>
            </a:pPr>
            <a:r>
              <a:rPr lang="en-US" sz="1800" dirty="0" smtClean="0"/>
              <a:t>Suppose an aggregate demand policy increases AD to AD’</a:t>
            </a:r>
          </a:p>
          <a:p>
            <a:pPr lvl="1" fontAlgn="auto">
              <a:spcAft>
                <a:spcPts val="0"/>
              </a:spcAft>
              <a:buFont typeface="Arial" pitchFamily="34" charset="0"/>
              <a:buChar char="–"/>
              <a:defRPr/>
            </a:pPr>
            <a:endParaRPr lang="en-US" sz="1800" dirty="0" smtClean="0"/>
          </a:p>
          <a:p>
            <a:pPr marL="114300" lvl="1" indent="0" fontAlgn="auto">
              <a:spcBef>
                <a:spcPts val="0"/>
              </a:spcBef>
              <a:spcAft>
                <a:spcPts val="0"/>
              </a:spcAft>
              <a:buFont typeface="Wingdings" pitchFamily="2" charset="2"/>
              <a:buNone/>
              <a:defRPr/>
            </a:pPr>
            <a:r>
              <a:rPr lang="en-US" sz="1800" i="1" dirty="0"/>
              <a:t>The new equilibrium point, E’, corresponds to the same price level, and a higher level of output (employment is also likely to increase) </a:t>
            </a:r>
            <a:r>
              <a:rPr lang="en-US" sz="1800" dirty="0" smtClean="0"/>
              <a:t>	</a:t>
            </a:r>
            <a:r>
              <a:rPr lang="en-US" sz="22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AD Policy &amp; the Classical Supply Curve</a:t>
            </a:r>
          </a:p>
        </p:txBody>
      </p:sp>
      <p:sp>
        <p:nvSpPr>
          <p:cNvPr id="59395" name="Rectangle 3"/>
          <p:cNvSpPr>
            <a:spLocks noGrp="1" noChangeArrowheads="1"/>
          </p:cNvSpPr>
          <p:nvPr>
            <p:ph idx="1"/>
          </p:nvPr>
        </p:nvSpPr>
        <p:spPr>
          <a:solidFill>
            <a:schemeClr val="bg1">
              <a:alpha val="78038"/>
            </a:schemeClr>
          </a:solidFill>
        </p:spPr>
        <p:txBody>
          <a:bodyPr/>
          <a:lstStyle/>
          <a:p>
            <a:pPr marL="457200" lvl="1" indent="0" eaLnBrk="1" hangingPunct="1">
              <a:lnSpc>
                <a:spcPct val="90000"/>
              </a:lnSpc>
              <a:buFont typeface="Arial" charset="0"/>
              <a:buNone/>
            </a:pPr>
            <a:r>
              <a:rPr lang="en-US" altLang="tr-TR" sz="1800" smtClean="0"/>
              <a:t> </a:t>
            </a:r>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0C3CA95C-D47A-4FB4-86D4-1F9F910866DA}" type="slidenum">
              <a:rPr lang="en-US" smtClean="0">
                <a:solidFill>
                  <a:schemeClr val="accent1">
                    <a:lumMod val="75000"/>
                  </a:schemeClr>
                </a:solidFill>
                <a:latin typeface="+mn-lt"/>
              </a:rPr>
              <a:pPr>
                <a:defRPr/>
              </a:pPr>
              <a:t>42</a:t>
            </a:fld>
            <a:endParaRPr lang="en-US" dirty="0">
              <a:solidFill>
                <a:schemeClr val="accent1">
                  <a:lumMod val="75000"/>
                </a:schemeClr>
              </a:solidFill>
              <a:latin typeface="+mn-lt"/>
            </a:endParaRPr>
          </a:p>
        </p:txBody>
      </p:sp>
      <p:pic>
        <p:nvPicPr>
          <p:cNvPr id="593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2143125"/>
            <a:ext cx="36766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3"/>
          <p:cNvSpPr txBox="1">
            <a:spLocks noChangeArrowheads="1"/>
          </p:cNvSpPr>
          <p:nvPr/>
        </p:nvSpPr>
        <p:spPr bwMode="auto">
          <a:xfrm>
            <a:off x="847725" y="1657350"/>
            <a:ext cx="373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Font typeface="Arial" charset="0"/>
              <a:buChar char="•"/>
            </a:pPr>
            <a:r>
              <a:rPr lang="en-US" altLang="tr-TR">
                <a:latin typeface="Book Antiqua" pitchFamily="18" charset="0"/>
              </a:rPr>
              <a:t>In the classical case, AS schedule is vertical at FE level of output</a:t>
            </a:r>
          </a:p>
          <a:p>
            <a:pPr lvl="1">
              <a:lnSpc>
                <a:spcPct val="90000"/>
              </a:lnSpc>
              <a:spcBef>
                <a:spcPct val="20000"/>
              </a:spcBef>
              <a:buFont typeface="Arial" charset="0"/>
              <a:buChar char="–"/>
            </a:pPr>
            <a:r>
              <a:rPr lang="en-US" altLang="tr-TR" sz="1600">
                <a:latin typeface="Book Antiqua" pitchFamily="18" charset="0"/>
              </a:rPr>
              <a:t>Unlike the Keynesian case, the price level is not given, but depends upon the interaction between AS and AD</a:t>
            </a:r>
            <a:endParaRPr lang="en-US" altLang="tr-TR">
              <a:latin typeface="Book Antiqua" pitchFamily="18" charset="0"/>
            </a:endParaRPr>
          </a:p>
          <a:p>
            <a:pPr>
              <a:lnSpc>
                <a:spcPct val="90000"/>
              </a:lnSpc>
              <a:spcBef>
                <a:spcPct val="20000"/>
              </a:spcBef>
              <a:buFont typeface="Arial" charset="0"/>
              <a:buChar char="•"/>
            </a:pPr>
            <a:r>
              <a:rPr lang="en-US" altLang="tr-TR">
                <a:latin typeface="Book Antiqua" pitchFamily="18" charset="0"/>
              </a:rPr>
              <a:t>Suppose AD increases to AD’</a:t>
            </a:r>
          </a:p>
          <a:p>
            <a:pPr lvl="1">
              <a:lnSpc>
                <a:spcPct val="90000"/>
              </a:lnSpc>
              <a:spcBef>
                <a:spcPct val="20000"/>
              </a:spcBef>
              <a:buFont typeface="Arial" charset="0"/>
              <a:buChar char="–"/>
            </a:pPr>
            <a:r>
              <a:rPr lang="en-US" altLang="tr-TR" sz="1600">
                <a:latin typeface="Book Antiqua" pitchFamily="18" charset="0"/>
              </a:rPr>
              <a:t>Spending increases to E’ BUT firms can not obtain the N required to meet the increased demand</a:t>
            </a:r>
          </a:p>
          <a:p>
            <a:pPr lvl="1">
              <a:lnSpc>
                <a:spcPct val="90000"/>
              </a:lnSpc>
              <a:spcBef>
                <a:spcPct val="20000"/>
              </a:spcBef>
              <a:buFont typeface="Arial" charset="0"/>
              <a:buChar char="–"/>
            </a:pPr>
            <a:r>
              <a:rPr lang="en-US" altLang="tr-TR" sz="1600">
                <a:latin typeface="Book Antiqua" pitchFamily="18" charset="0"/>
              </a:rPr>
              <a:t>Firms hire more workers &amp; wages and costs of production rise </a:t>
            </a:r>
            <a:r>
              <a:rPr lang="en-US" altLang="tr-TR" sz="1600">
                <a:latin typeface="Book Antiqua" pitchFamily="18" charset="0"/>
                <a:sym typeface="Wingdings" pitchFamily="2" charset="2"/>
              </a:rPr>
              <a:t> </a:t>
            </a:r>
            <a:r>
              <a:rPr lang="en-US" altLang="tr-TR" sz="1600">
                <a:latin typeface="Book Antiqua" pitchFamily="18" charset="0"/>
              </a:rPr>
              <a:t>firms must charge higher price</a:t>
            </a:r>
          </a:p>
          <a:p>
            <a:pPr lvl="1">
              <a:lnSpc>
                <a:spcPct val="90000"/>
              </a:lnSpc>
              <a:spcBef>
                <a:spcPct val="20000"/>
              </a:spcBef>
              <a:buFont typeface="Arial" charset="0"/>
              <a:buChar char="–"/>
            </a:pPr>
            <a:r>
              <a:rPr lang="en-US" altLang="tr-TR" sz="1600">
                <a:latin typeface="Book Antiqua" pitchFamily="18" charset="0"/>
              </a:rPr>
              <a:t>Move up AS and AD curves to E’’ where AS = AD’</a:t>
            </a:r>
          </a:p>
          <a:p>
            <a:pPr lvl="1">
              <a:lnSpc>
                <a:spcPct val="90000"/>
              </a:lnSpc>
              <a:spcBef>
                <a:spcPct val="20000"/>
              </a:spcBef>
            </a:pPr>
            <a:endParaRPr lang="en-US" altLang="tr-TR">
              <a:latin typeface="Book Antiqua" pitchFamily="18" charset="0"/>
            </a:endParaRPr>
          </a:p>
          <a:p>
            <a:pPr lvl="1">
              <a:lnSpc>
                <a:spcPct val="90000"/>
              </a:lnSpc>
              <a:spcBef>
                <a:spcPct val="20000"/>
              </a:spcBef>
            </a:pPr>
            <a:endParaRPr lang="en-US" altLang="tr-TR">
              <a:latin typeface="Book Antiqua" pitchFamily="18" charset="0"/>
            </a:endParaRPr>
          </a:p>
          <a:p>
            <a:pPr lvl="1">
              <a:lnSpc>
                <a:spcPct val="90000"/>
              </a:lnSpc>
              <a:spcBef>
                <a:spcPct val="20000"/>
              </a:spcBef>
              <a:buFont typeface="Arial" charset="0"/>
              <a:buChar char="–"/>
            </a:pPr>
            <a:endParaRPr lang="en-US" altLang="tr-TR">
              <a:latin typeface="Book Antiqua" pitchFamily="18" charset="0"/>
            </a:endParaRPr>
          </a:p>
          <a:p>
            <a:pPr lvl="1">
              <a:lnSpc>
                <a:spcPct val="90000"/>
              </a:lnSpc>
              <a:spcBef>
                <a:spcPct val="20000"/>
              </a:spcBef>
              <a:buFont typeface="Arial" charset="0"/>
              <a:buChar char="–"/>
            </a:pPr>
            <a:endParaRPr lang="en-US" altLang="tr-TR">
              <a:latin typeface="Book Antiqu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chemeClr val="bg1">
              <a:alpha val="72156"/>
            </a:schemeClr>
          </a:solidFill>
        </p:spPr>
        <p:txBody>
          <a:bodyPr/>
          <a:lstStyle/>
          <a:p>
            <a:pPr eaLnBrk="1" hangingPunct="1"/>
            <a:r>
              <a:rPr lang="en-US" altLang="tr-TR" sz="3400" smtClean="0"/>
              <a:t>AD Policy &amp; the Classical Supply Curve</a:t>
            </a:r>
          </a:p>
        </p:txBody>
      </p:sp>
      <p:sp>
        <p:nvSpPr>
          <p:cNvPr id="60419"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z="1800" smtClean="0"/>
              <a:t> </a:t>
            </a:r>
          </a:p>
        </p:txBody>
      </p:sp>
      <p:sp>
        <p:nvSpPr>
          <p:cNvPr id="8"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326A3120-9D48-42D2-B730-3EB7F9E1D623}" type="slidenum">
              <a:rPr lang="en-US" smtClean="0">
                <a:solidFill>
                  <a:schemeClr val="accent1">
                    <a:lumMod val="75000"/>
                  </a:schemeClr>
                </a:solidFill>
                <a:latin typeface="+mn-lt"/>
              </a:rPr>
              <a:pPr>
                <a:defRPr/>
              </a:pPr>
              <a:t>43</a:t>
            </a:fld>
            <a:endParaRPr lang="en-US" dirty="0">
              <a:solidFill>
                <a:schemeClr val="accent1">
                  <a:lumMod val="75000"/>
                </a:schemeClr>
              </a:solidFill>
              <a:latin typeface="+mn-lt"/>
            </a:endParaRPr>
          </a:p>
        </p:txBody>
      </p:sp>
      <p:graphicFrame>
        <p:nvGraphicFramePr>
          <p:cNvPr id="60420" name="Object 6"/>
          <p:cNvGraphicFramePr>
            <a:graphicFrameLocks noChangeAspect="1"/>
          </p:cNvGraphicFramePr>
          <p:nvPr/>
        </p:nvGraphicFramePr>
        <p:xfrm>
          <a:off x="2705100" y="2220913"/>
          <a:ext cx="639763" cy="434975"/>
        </p:xfrm>
        <a:graphic>
          <a:graphicData uri="http://schemas.openxmlformats.org/presentationml/2006/ole">
            <mc:AlternateContent xmlns:mc="http://schemas.openxmlformats.org/markup-compatibility/2006">
              <mc:Choice xmlns:v="urn:schemas-microsoft-com:vml" Requires="v">
                <p:oleObj spid="_x0000_s60426" name="Equation" r:id="rId4" imgW="571500" imgH="457200" progId="Equation.3">
                  <p:embed/>
                </p:oleObj>
              </mc:Choice>
              <mc:Fallback>
                <p:oleObj name="Equation" r:id="rId4" imgW="571500" imgH="457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2220913"/>
                        <a:ext cx="6397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3"/>
          <p:cNvSpPr txBox="1">
            <a:spLocks noChangeArrowheads="1"/>
          </p:cNvSpPr>
          <p:nvPr/>
        </p:nvSpPr>
        <p:spPr bwMode="auto">
          <a:xfrm>
            <a:off x="838200" y="1666875"/>
            <a:ext cx="3733800" cy="4495800"/>
          </a:xfrm>
          <a:prstGeom prst="rect">
            <a:avLst/>
          </a:prstGeom>
          <a:noFill/>
          <a:ln>
            <a:noFill/>
          </a:ln>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Book Antiqua" pitchFamily="18"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Book Antiqua" pitchFamily="18"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Book Antiqua" pitchFamily="18"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1800" dirty="0" smtClean="0"/>
              <a:t>The increase in price from the increase in AD reduces the real money stock,             , and </a:t>
            </a:r>
          </a:p>
          <a:p>
            <a:pPr fontAlgn="auto">
              <a:spcAft>
                <a:spcPts val="0"/>
              </a:spcAft>
              <a:buFontTx/>
              <a:buNone/>
              <a:defRPr/>
            </a:pPr>
            <a:r>
              <a:rPr lang="en-US" sz="1800" dirty="0" smtClean="0"/>
              <a:t>	leads to a reduction in spending</a:t>
            </a:r>
            <a:endParaRPr lang="en-US" dirty="0" smtClean="0"/>
          </a:p>
          <a:p>
            <a:pPr fontAlgn="auto">
              <a:spcAft>
                <a:spcPts val="0"/>
              </a:spcAft>
              <a:buFont typeface="Arial" pitchFamily="34" charset="0"/>
              <a:buChar char="•"/>
              <a:defRPr/>
            </a:pPr>
            <a:r>
              <a:rPr lang="en-US" sz="1800" dirty="0" smtClean="0"/>
              <a:t>The economy only moves up AD until prices have risen enough, and M/P has fallen enough, to reduce total spending to a level consistent with full employment</a:t>
            </a:r>
          </a:p>
          <a:p>
            <a:pPr fontAlgn="auto">
              <a:spcAft>
                <a:spcPts val="0"/>
              </a:spcAft>
              <a:buFont typeface="Arial" pitchFamily="34" charset="0"/>
              <a:buChar char="•"/>
              <a:defRPr/>
            </a:pPr>
            <a:endParaRPr lang="en-US" sz="1800" dirty="0" smtClean="0">
              <a:sym typeface="Symbol" panose="05050102010706020507" pitchFamily="18" charset="2"/>
            </a:endParaRPr>
          </a:p>
          <a:p>
            <a:pPr marL="0" indent="0" fontAlgn="auto">
              <a:spcAft>
                <a:spcPts val="0"/>
              </a:spcAft>
              <a:buFontTx/>
              <a:buNone/>
              <a:defRPr/>
            </a:pPr>
            <a:r>
              <a:rPr lang="en-US" sz="1800" i="1" dirty="0" smtClean="0">
                <a:sym typeface="Wingdings" panose="05000000000000000000" pitchFamily="2" charset="2"/>
              </a:rPr>
              <a:t> </a:t>
            </a:r>
            <a:r>
              <a:rPr lang="en-US" sz="1800" i="1" dirty="0" smtClean="0">
                <a:sym typeface="Symbol" panose="05050102010706020507" pitchFamily="18" charset="2"/>
              </a:rPr>
              <a:t>this is true at E’’, where </a:t>
            </a:r>
            <a:r>
              <a:rPr lang="en-US" sz="1800" i="1" dirty="0" smtClean="0"/>
              <a:t>AD</a:t>
            </a:r>
            <a:r>
              <a:rPr lang="tr-TR" sz="1800" i="1" dirty="0" smtClean="0"/>
              <a:t>’</a:t>
            </a:r>
            <a:r>
              <a:rPr lang="en-US" sz="1800" i="1" dirty="0" smtClean="0"/>
              <a:t> = AS</a:t>
            </a:r>
            <a:r>
              <a:rPr lang="en-US" sz="1800" dirty="0" smtClean="0"/>
              <a:t>              </a:t>
            </a:r>
          </a:p>
          <a:p>
            <a:pPr lvl="1" fontAlgn="auto">
              <a:spcAft>
                <a:spcPts val="0"/>
              </a:spcAft>
              <a:buFontTx/>
              <a:buNone/>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p:txBody>
      </p:sp>
      <p:pic>
        <p:nvPicPr>
          <p:cNvPr id="6042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143125"/>
            <a:ext cx="36766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0700" y="484188"/>
            <a:ext cx="8148638" cy="5487987"/>
          </a:xfrm>
        </p:spPr>
        <p:txBody>
          <a:bodyPr/>
          <a:lstStyle/>
          <a:p>
            <a:pPr marL="0" indent="0" algn="just">
              <a:lnSpc>
                <a:spcPct val="150000"/>
              </a:lnSpc>
              <a:spcAft>
                <a:spcPts val="0"/>
              </a:spcAft>
              <a:buFont typeface="Arial" charset="0"/>
              <a:buNone/>
              <a:defRPr/>
            </a:pPr>
            <a:r>
              <a:rPr lang="tr-TR" sz="2000" dirty="0" smtClean="0">
                <a:ea typeface="Calibri"/>
                <a:cs typeface="Times New Roman"/>
              </a:rPr>
              <a:t>IN SHORT:</a:t>
            </a:r>
          </a:p>
          <a:p>
            <a:pPr algn="just">
              <a:spcBef>
                <a:spcPts val="0"/>
              </a:spcBef>
              <a:spcAft>
                <a:spcPts val="0"/>
              </a:spcAft>
              <a:defRPr/>
            </a:pPr>
            <a:r>
              <a:rPr lang="en-US" sz="2000" dirty="0" smtClean="0">
                <a:ea typeface="Calibri"/>
                <a:cs typeface="Times New Roman"/>
              </a:rPr>
              <a:t>The </a:t>
            </a:r>
            <a:r>
              <a:rPr lang="en-US" sz="2000" dirty="0">
                <a:ea typeface="Calibri"/>
                <a:cs typeface="Times New Roman"/>
              </a:rPr>
              <a:t>expansion shifts the aggregate demand schedule from AD to </a:t>
            </a:r>
            <a:r>
              <a:rPr lang="en-GB" sz="2000" dirty="0">
                <a:ea typeface="Calibri"/>
                <a:cs typeface="Times New Roman"/>
              </a:rPr>
              <a:t>AD’. </a:t>
            </a:r>
            <a:r>
              <a:rPr lang="en-US" sz="2000" dirty="0">
                <a:ea typeface="Calibri"/>
                <a:cs typeface="Times New Roman"/>
              </a:rPr>
              <a:t>At the initial level of prices</a:t>
            </a:r>
            <a:r>
              <a:rPr lang="en-GB" sz="2000" dirty="0">
                <a:ea typeface="Calibri"/>
                <a:cs typeface="Times New Roman"/>
              </a:rPr>
              <a:t>, Po</a:t>
            </a:r>
            <a:r>
              <a:rPr lang="en-US" sz="2000" dirty="0">
                <a:ea typeface="Calibri"/>
                <a:cs typeface="Times New Roman"/>
              </a:rPr>
              <a:t>, spending in the economy would rise to point </a:t>
            </a:r>
            <a:r>
              <a:rPr lang="en-GB" sz="2000" dirty="0">
                <a:ea typeface="Calibri"/>
                <a:cs typeface="Times New Roman"/>
              </a:rPr>
              <a:t>E’. </a:t>
            </a:r>
            <a:r>
              <a:rPr lang="en-US" sz="2000" dirty="0">
                <a:ea typeface="Calibri"/>
                <a:cs typeface="Times New Roman"/>
              </a:rPr>
              <a:t>At price level </a:t>
            </a:r>
            <a:r>
              <a:rPr lang="en-GB" sz="2000" dirty="0">
                <a:ea typeface="Calibri"/>
                <a:cs typeface="Times New Roman"/>
              </a:rPr>
              <a:t>Po, </a:t>
            </a:r>
            <a:r>
              <a:rPr lang="en-US" sz="2000" dirty="0">
                <a:ea typeface="Calibri"/>
                <a:cs typeface="Times New Roman"/>
              </a:rPr>
              <a:t>the demand for goods has risen. But firms cannot obtain the labor to produce more output, and output supply cannot respond to the increased demand. </a:t>
            </a:r>
            <a:endParaRPr lang="tr-TR" sz="2000" dirty="0" smtClean="0">
              <a:ea typeface="Calibri"/>
              <a:cs typeface="Times New Roman"/>
            </a:endParaRPr>
          </a:p>
          <a:p>
            <a:pPr algn="just">
              <a:spcBef>
                <a:spcPts val="0"/>
              </a:spcBef>
              <a:spcAft>
                <a:spcPts val="0"/>
              </a:spcAft>
              <a:defRPr/>
            </a:pPr>
            <a:r>
              <a:rPr lang="en-US" sz="2000" dirty="0" smtClean="0">
                <a:ea typeface="Calibri"/>
                <a:cs typeface="Times New Roman"/>
              </a:rPr>
              <a:t>As </a:t>
            </a:r>
            <a:r>
              <a:rPr lang="en-US" sz="2000" dirty="0">
                <a:ea typeface="Calibri"/>
                <a:cs typeface="Times New Roman"/>
              </a:rPr>
              <a:t>firms try to hire more workers, they bid up wages and their costs of production, so they must charge higher prices for their output. The increase in the demand for goods therefore leads only to higher prices, and not to higher output. </a:t>
            </a:r>
            <a:endParaRPr lang="tr-TR" sz="2000" dirty="0" smtClean="0">
              <a:ea typeface="Calibri"/>
              <a:cs typeface="Times New Roman"/>
            </a:endParaRPr>
          </a:p>
          <a:p>
            <a:pPr algn="just">
              <a:spcBef>
                <a:spcPts val="0"/>
              </a:spcBef>
              <a:spcAft>
                <a:spcPts val="0"/>
              </a:spcAft>
              <a:defRPr/>
            </a:pPr>
            <a:r>
              <a:rPr lang="en-US" sz="2000" dirty="0" smtClean="0">
                <a:ea typeface="Calibri"/>
                <a:cs typeface="Times New Roman"/>
              </a:rPr>
              <a:t>The </a:t>
            </a:r>
            <a:r>
              <a:rPr lang="en-US" sz="2000" dirty="0">
                <a:ea typeface="Calibri"/>
                <a:cs typeface="Times New Roman"/>
              </a:rPr>
              <a:t>increase in prices reduces the real money stock and leads to a reduction in spending. The economy moves up the schedule until prices have risen enough, and the real money stock has fallen enough, to reduce spending to a level consistent with full-employment output. That is the case at price level</a:t>
            </a:r>
            <a:r>
              <a:rPr lang="en-GB" sz="2000" dirty="0">
                <a:ea typeface="Calibri"/>
                <a:cs typeface="Times New Roman"/>
              </a:rPr>
              <a:t> P’. </a:t>
            </a:r>
            <a:r>
              <a:rPr lang="en-US" sz="2000" dirty="0">
                <a:ea typeface="Calibri"/>
                <a:cs typeface="Times New Roman"/>
              </a:rPr>
              <a:t>At point</a:t>
            </a:r>
            <a:r>
              <a:rPr lang="en-GB" sz="2000" dirty="0">
                <a:ea typeface="Calibri"/>
                <a:cs typeface="Times New Roman"/>
              </a:rPr>
              <a:t> E’’</a:t>
            </a:r>
            <a:r>
              <a:rPr lang="en-US" sz="2000" dirty="0">
                <a:ea typeface="Calibri"/>
                <a:cs typeface="Times New Roman"/>
              </a:rPr>
              <a:t> aggregate demand, at the higher level of government spending, is once again equal to aggregate supply.</a:t>
            </a:r>
            <a:endParaRPr lang="tr-TR" sz="2000" dirty="0">
              <a:ea typeface="Calibri"/>
              <a:cs typeface="Times New Roman"/>
            </a:endParaRPr>
          </a:p>
          <a:p>
            <a:pPr>
              <a:defRPr/>
            </a:pPr>
            <a:endParaRPr lang="tr-TR" sz="2000" dirty="0"/>
          </a:p>
        </p:txBody>
      </p:sp>
      <p:sp>
        <p:nvSpPr>
          <p:cNvPr id="4" name="Slayt Numarası Yer Tutucusu 3"/>
          <p:cNvSpPr>
            <a:spLocks noGrp="1"/>
          </p:cNvSpPr>
          <p:nvPr>
            <p:ph type="sldNum" sz="quarter" idx="12"/>
          </p:nvPr>
        </p:nvSpPr>
        <p:spPr/>
        <p:txBody>
          <a:bodyPr/>
          <a:lstStyle/>
          <a:p>
            <a:pPr>
              <a:defRPr/>
            </a:pPr>
            <a:r>
              <a:rPr lang="en-US" smtClean="0"/>
              <a:t>5-</a:t>
            </a:r>
            <a:fld id="{A6A52E58-88AB-4C75-ABAD-7A4EECC119EF}"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Supply Side Economics</a:t>
            </a:r>
          </a:p>
        </p:txBody>
      </p:sp>
      <p:sp>
        <p:nvSpPr>
          <p:cNvPr id="62467" name="Rectangle 3"/>
          <p:cNvSpPr>
            <a:spLocks noGrp="1" noChangeArrowheads="1"/>
          </p:cNvSpPr>
          <p:nvPr>
            <p:ph idx="1"/>
          </p:nvPr>
        </p:nvSpPr>
        <p:spPr>
          <a:solidFill>
            <a:schemeClr val="bg1">
              <a:alpha val="78038"/>
            </a:schemeClr>
          </a:solidFill>
        </p:spPr>
        <p:txBody>
          <a:bodyPr/>
          <a:lstStyle/>
          <a:p>
            <a:pPr eaLnBrk="1" hangingPunct="1">
              <a:lnSpc>
                <a:spcPct val="90000"/>
              </a:lnSpc>
            </a:pPr>
            <a:r>
              <a:rPr lang="en-US" altLang="tr-TR" sz="2000" smtClean="0"/>
              <a:t>Supply side economics focuses on AS as the driver in the economy</a:t>
            </a:r>
          </a:p>
          <a:p>
            <a:pPr eaLnBrk="1" hangingPunct="1">
              <a:lnSpc>
                <a:spcPct val="90000"/>
              </a:lnSpc>
            </a:pPr>
            <a:r>
              <a:rPr lang="en-US" altLang="tr-TR" sz="2000" smtClean="0"/>
              <a:t>Supply side policies are those that encourage growth in potential output </a:t>
            </a:r>
            <a:r>
              <a:rPr lang="en-US" altLang="tr-TR" sz="2000" smtClean="0">
                <a:sym typeface="Symbol" pitchFamily="18" charset="2"/>
              </a:rPr>
              <a:t> shift AS to right</a:t>
            </a:r>
          </a:p>
          <a:p>
            <a:pPr lvl="1" eaLnBrk="1" hangingPunct="1">
              <a:lnSpc>
                <a:spcPct val="90000"/>
              </a:lnSpc>
            </a:pPr>
            <a:r>
              <a:rPr lang="en-US" altLang="tr-TR" sz="1800" smtClean="0"/>
              <a:t>Such policy measures include: </a:t>
            </a:r>
          </a:p>
          <a:p>
            <a:pPr lvl="2" eaLnBrk="1" hangingPunct="1">
              <a:lnSpc>
                <a:spcPct val="90000"/>
              </a:lnSpc>
            </a:pPr>
            <a:r>
              <a:rPr lang="en-US" altLang="tr-TR" sz="1800" smtClean="0"/>
              <a:t>Removing unnecessary regulation</a:t>
            </a:r>
          </a:p>
          <a:p>
            <a:pPr lvl="2" eaLnBrk="1" hangingPunct="1">
              <a:lnSpc>
                <a:spcPct val="90000"/>
              </a:lnSpc>
            </a:pPr>
            <a:r>
              <a:rPr lang="en-US" altLang="tr-TR" sz="1800" smtClean="0"/>
              <a:t>Maintaining efficient legal system</a:t>
            </a:r>
          </a:p>
          <a:p>
            <a:pPr lvl="2" eaLnBrk="1" hangingPunct="1">
              <a:lnSpc>
                <a:spcPct val="90000"/>
              </a:lnSpc>
            </a:pPr>
            <a:r>
              <a:rPr lang="en-US" altLang="tr-TR" sz="1800" smtClean="0"/>
              <a:t>Encouraging technological progress</a:t>
            </a:r>
          </a:p>
          <a:p>
            <a:pPr eaLnBrk="1" hangingPunct="1">
              <a:lnSpc>
                <a:spcPct val="90000"/>
              </a:lnSpc>
            </a:pPr>
            <a:r>
              <a:rPr lang="en-US" altLang="tr-TR" sz="2000" smtClean="0"/>
              <a:t>Politicians use the term supply side economics in reference to the idea that cutting taxes will increase AS enough that tax collections will actually increase, rather than fall </a:t>
            </a:r>
          </a:p>
          <a:p>
            <a:pPr eaLnBrk="1" hangingPunct="1">
              <a:lnSpc>
                <a:spcPct val="90000"/>
              </a:lnSpc>
            </a:pPr>
            <a:endParaRPr lang="en-US" altLang="tr-TR" smtClean="0"/>
          </a:p>
        </p:txBody>
      </p:sp>
      <p:sp>
        <p:nvSpPr>
          <p:cNvPr id="6"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D91E69DE-0908-435D-BC91-EA7DDC2506A4}" type="slidenum">
              <a:rPr lang="en-US" smtClean="0">
                <a:solidFill>
                  <a:schemeClr val="accent1">
                    <a:lumMod val="75000"/>
                  </a:schemeClr>
                </a:solidFill>
                <a:latin typeface="+mn-lt"/>
              </a:rPr>
              <a:pPr>
                <a:defRPr/>
              </a:pPr>
              <a:t>45</a:t>
            </a:fld>
            <a:endParaRPr lang="en-US"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İçerik Yer Tutucusu 2"/>
          <p:cNvSpPr>
            <a:spLocks noGrp="1"/>
          </p:cNvSpPr>
          <p:nvPr>
            <p:ph idx="1"/>
          </p:nvPr>
        </p:nvSpPr>
        <p:spPr>
          <a:xfrm>
            <a:off x="814388" y="635000"/>
            <a:ext cx="7467600" cy="4495800"/>
          </a:xfrm>
          <a:solidFill>
            <a:schemeClr val="bg1">
              <a:alpha val="78038"/>
            </a:schemeClr>
          </a:solidFill>
        </p:spPr>
        <p:txBody>
          <a:bodyPr/>
          <a:lstStyle/>
          <a:p>
            <a:r>
              <a:rPr lang="en-US" sz="2000" smtClean="0"/>
              <a:t>Supply-side economics is a macroeconomic theory arguing that economic growth can be most effectively created by lowering taxes and decreasing regulation,by which it is directly opposed to demand-side economics. According to supply-side economics, consumers will then benefit from a greater supply of goods and services at lower prices and employment will increase.</a:t>
            </a:r>
          </a:p>
          <a:p>
            <a:endParaRPr lang="en-US" sz="2000" smtClean="0"/>
          </a:p>
          <a:p>
            <a:r>
              <a:rPr lang="en-US" sz="2000" smtClean="0"/>
              <a:t>The Laffer curve, a theoretical relationship between rates of taxation and government revenue which suggests that lower tax rates when the tax level is too high will actually boost government revenue because of higher economic growth, is one of the main theoretical constructs of supply-side economics.</a:t>
            </a: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C1D74D72-DD8B-41A9-ADF3-25096E1B9D0E}"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0275" y="519113"/>
            <a:ext cx="7437438" cy="2698750"/>
          </a:xfrm>
        </p:spPr>
        <p:txBody>
          <a:bodyPr/>
          <a:lstStyle/>
          <a:p>
            <a:pPr marL="0" indent="0" algn="just">
              <a:buFont typeface="Arial" charset="0"/>
              <a:buNone/>
              <a:defRPr/>
            </a:pPr>
            <a:r>
              <a:rPr lang="en-US" sz="2000" dirty="0"/>
              <a:t>What is the </a:t>
            </a:r>
            <a:r>
              <a:rPr lang="en-US" sz="2000" dirty="0" err="1"/>
              <a:t>Laffer</a:t>
            </a:r>
            <a:r>
              <a:rPr lang="en-US" sz="2000" dirty="0"/>
              <a:t> </a:t>
            </a:r>
            <a:r>
              <a:rPr lang="en-US" sz="2000" dirty="0" smtClean="0"/>
              <a:t>Curve?</a:t>
            </a:r>
            <a:endParaRPr lang="tr-TR" sz="2000" dirty="0" smtClean="0"/>
          </a:p>
          <a:p>
            <a:pPr marL="0" indent="0" algn="just">
              <a:buFont typeface="Arial" charset="0"/>
              <a:buNone/>
              <a:defRPr/>
            </a:pPr>
            <a:endParaRPr lang="tr-TR" sz="2000" dirty="0"/>
          </a:p>
          <a:p>
            <a:pPr marL="0" indent="0" algn="just">
              <a:buFont typeface="Arial" charset="0"/>
              <a:buNone/>
              <a:defRPr/>
            </a:pPr>
            <a:r>
              <a:rPr lang="en-US" sz="2000" dirty="0" smtClean="0"/>
              <a:t>The </a:t>
            </a:r>
            <a:r>
              <a:rPr lang="en-US" sz="2000" dirty="0" err="1"/>
              <a:t>Laffer</a:t>
            </a:r>
            <a:r>
              <a:rPr lang="en-US" sz="2000" dirty="0"/>
              <a:t> Curve is a theory developed by supply-side economist Arthur </a:t>
            </a:r>
            <a:r>
              <a:rPr lang="en-US" sz="2000" dirty="0" err="1"/>
              <a:t>Laffer</a:t>
            </a:r>
            <a:r>
              <a:rPr lang="en-US" sz="2000" dirty="0"/>
              <a:t> to show the relationship between </a:t>
            </a:r>
            <a:r>
              <a:rPr lang="en-US" sz="2000" u="sng" dirty="0">
                <a:hlinkClick r:id="rId2"/>
              </a:rPr>
              <a:t>tax rates</a:t>
            </a:r>
            <a:r>
              <a:rPr lang="en-US" sz="2000" dirty="0"/>
              <a:t> and the amount of tax revenue collected by governments. The curve is used to illustrate </a:t>
            </a:r>
            <a:r>
              <a:rPr lang="en-US" sz="2000" dirty="0" err="1"/>
              <a:t>Laffer’s</a:t>
            </a:r>
            <a:r>
              <a:rPr lang="en-US" sz="2000" dirty="0"/>
              <a:t> argument that sometimes cutting tax rates can increase total tax revenue.</a:t>
            </a:r>
          </a:p>
          <a:p>
            <a:pPr>
              <a:defRPr/>
            </a:pPr>
            <a:endParaRPr lang="tr-TR" sz="2000" dirty="0"/>
          </a:p>
        </p:txBody>
      </p:sp>
      <p:sp>
        <p:nvSpPr>
          <p:cNvPr id="4" name="Slayt Numarası Yer Tutucusu 3"/>
          <p:cNvSpPr>
            <a:spLocks noGrp="1"/>
          </p:cNvSpPr>
          <p:nvPr>
            <p:ph type="sldNum" sz="quarter" idx="12"/>
          </p:nvPr>
        </p:nvSpPr>
        <p:spPr/>
        <p:txBody>
          <a:bodyPr/>
          <a:lstStyle/>
          <a:p>
            <a:pPr>
              <a:defRPr/>
            </a:pPr>
            <a:r>
              <a:rPr lang="en-US" smtClean="0"/>
              <a:t>5-</a:t>
            </a:r>
            <a:fld id="{8130CD3A-04AF-4236-A7A2-3C37A5CB7CAF}" type="slidenum">
              <a:rPr lang="en-US" smtClean="0"/>
              <a:pPr>
                <a:defRPr/>
              </a:pPr>
              <a:t>47</a:t>
            </a:fld>
            <a:endParaRPr lang="en-US"/>
          </a:p>
        </p:txBody>
      </p:sp>
      <p:pic>
        <p:nvPicPr>
          <p:cNvPr id="645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3430588"/>
            <a:ext cx="4081463"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İçerik Yer Tutucusu 2"/>
          <p:cNvSpPr>
            <a:spLocks noGrp="1"/>
          </p:cNvSpPr>
          <p:nvPr>
            <p:ph idx="1"/>
          </p:nvPr>
        </p:nvSpPr>
        <p:spPr>
          <a:xfrm>
            <a:off x="862013" y="588963"/>
            <a:ext cx="7467600" cy="4495800"/>
          </a:xfrm>
          <a:solidFill>
            <a:schemeClr val="bg1">
              <a:alpha val="78038"/>
            </a:schemeClr>
          </a:solidFill>
        </p:spPr>
        <p:txBody>
          <a:bodyPr/>
          <a:lstStyle/>
          <a:p>
            <a:pPr algn="just"/>
            <a:r>
              <a:rPr lang="en-US" sz="2000" smtClean="0"/>
              <a:t>At a 0% tax rate, tax revenue would obviously be zero. As tax rates increase from low levels, tax revenue collected by the also government increases. Eventually, if tax rates reached 100 percent, shown as the far right on the Laffer Curve, all people would choose not to work because everything they earned would go to the government. </a:t>
            </a:r>
            <a:endParaRPr lang="tr-TR" sz="2000" smtClean="0"/>
          </a:p>
          <a:p>
            <a:pPr algn="just"/>
            <a:endParaRPr lang="tr-TR" sz="2000" smtClean="0"/>
          </a:p>
          <a:p>
            <a:pPr algn="just"/>
            <a:r>
              <a:rPr lang="en-US" sz="2000" smtClean="0"/>
              <a:t>Therefore it is necessarily true that at some point in the range where tax revenue is positive, it must reach a maximum point. This is represented by T* on the graph below. To the left of T* an increase in tax rate raises more revenue than is lost to offsetting worker and investor behavior. Increasing rates beyond T* however would cause people not to work as much or not at all, thereby reducing total tax revenue.</a:t>
            </a: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E43993F4-3DE3-44E0-9F46-2A4053DEE4B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İçerik Yer Tutucusu 2"/>
          <p:cNvSpPr>
            <a:spLocks noGrp="1"/>
          </p:cNvSpPr>
          <p:nvPr>
            <p:ph idx="1"/>
          </p:nvPr>
        </p:nvSpPr>
        <p:spPr>
          <a:xfrm>
            <a:off x="768350" y="796925"/>
            <a:ext cx="7467600" cy="4495800"/>
          </a:xfrm>
          <a:solidFill>
            <a:schemeClr val="bg1">
              <a:alpha val="78038"/>
            </a:schemeClr>
          </a:solidFill>
        </p:spPr>
        <p:txBody>
          <a:bodyPr/>
          <a:lstStyle/>
          <a:p>
            <a:pPr algn="just"/>
            <a:r>
              <a:rPr lang="en-US" sz="2000" smtClean="0"/>
              <a:t>Therefore at any tax rate to the right of T*, a reduction in tax rate will actually increase total revenue. The shape of the Laffer Curve, and thus the location of T* is dependent on worker and investor preferences for work, leisure, and income, as well as technology and other economic factors. </a:t>
            </a:r>
            <a:endParaRPr lang="tr-TR" sz="2000" smtClean="0"/>
          </a:p>
          <a:p>
            <a:pPr algn="just"/>
            <a:endParaRPr lang="tr-TR" sz="2000" smtClean="0"/>
          </a:p>
          <a:p>
            <a:pPr algn="just"/>
            <a:r>
              <a:rPr lang="en-US" sz="2000" smtClean="0"/>
              <a:t>Governments would like to be at point T* because it is the point at which the government collects maximum amount of tax revenue while people continue to work hard. If the current tax rate is to the right of T*, then lowering the tax rate will both stimulate economic growth by increasing incentives to work and invest, and increase government revenue because more work and investment means a larger tax base.</a:t>
            </a: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6F31F263-E4F6-4E0A-93AB-CEE08C579467}"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AS, AD, and Equilibrium</a:t>
            </a:r>
          </a:p>
        </p:txBody>
      </p:sp>
      <p:sp>
        <p:nvSpPr>
          <p:cNvPr id="21507" name="Rectangle 3"/>
          <p:cNvSpPr>
            <a:spLocks noGrp="1" noChangeArrowheads="1"/>
          </p:cNvSpPr>
          <p:nvPr>
            <p:ph idx="1"/>
          </p:nvPr>
        </p:nvSpPr>
        <p:spPr>
          <a:solidFill>
            <a:schemeClr val="bg1">
              <a:alpha val="78038"/>
            </a:schemeClr>
          </a:solidFill>
        </p:spPr>
        <p:txBody>
          <a:bodyPr/>
          <a:lstStyle/>
          <a:p>
            <a:pPr marL="457200" lvl="1" indent="0" eaLnBrk="1" hangingPunct="1">
              <a:lnSpc>
                <a:spcPct val="90000"/>
              </a:lnSpc>
              <a:buFont typeface="Arial" charset="0"/>
              <a:buNone/>
            </a:pPr>
            <a:r>
              <a:rPr lang="en-US" altLang="tr-TR" smtClean="0"/>
              <a:t> </a:t>
            </a:r>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4D5C0425-441B-4170-85A9-8FCFC5D83D72}" type="slidenum">
              <a:rPr lang="en-US" smtClean="0">
                <a:solidFill>
                  <a:schemeClr val="accent1">
                    <a:lumMod val="75000"/>
                  </a:schemeClr>
                </a:solidFill>
                <a:latin typeface="+mn-lt"/>
              </a:rPr>
              <a:pPr>
                <a:defRPr/>
              </a:pPr>
              <a:t>5</a:t>
            </a:fld>
            <a:endParaRPr lang="en-US" dirty="0">
              <a:solidFill>
                <a:schemeClr val="accent1">
                  <a:lumMod val="75000"/>
                </a:schemeClr>
              </a:solidFill>
              <a:latin typeface="+mn-lt"/>
            </a:endParaRPr>
          </a:p>
        </p:txBody>
      </p:sp>
      <p:pic>
        <p:nvPicPr>
          <p:cNvPr id="215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190750"/>
            <a:ext cx="35750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838200" y="1625600"/>
            <a:ext cx="3762375" cy="449580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sz="2000" dirty="0" smtClean="0"/>
              <a:t>Shifts in either the AS or AD schedule result in a change in the equilibrium level of prices and output</a:t>
            </a:r>
          </a:p>
          <a:p>
            <a:pPr lvl="1">
              <a:lnSpc>
                <a:spcPct val="90000"/>
              </a:lnSpc>
              <a:defRPr/>
            </a:pPr>
            <a:r>
              <a:rPr lang="en-US" sz="1800" dirty="0" smtClean="0"/>
              <a:t>Increase in AD </a:t>
            </a:r>
            <a:r>
              <a:rPr lang="en-US" sz="1800" dirty="0" smtClean="0">
                <a:sym typeface="Symbol" panose="05050102010706020507" pitchFamily="18" charset="2"/>
              </a:rPr>
              <a:t> increase in P and Y</a:t>
            </a:r>
          </a:p>
          <a:p>
            <a:pPr lvl="1">
              <a:lnSpc>
                <a:spcPct val="90000"/>
              </a:lnSpc>
              <a:defRPr/>
            </a:pPr>
            <a:r>
              <a:rPr lang="en-US" sz="1800" dirty="0" smtClean="0">
                <a:sym typeface="Symbol" panose="05050102010706020507" pitchFamily="18" charset="2"/>
              </a:rPr>
              <a:t>Decrease in AD  decrease in P and Y</a:t>
            </a:r>
          </a:p>
          <a:p>
            <a:pPr lvl="1">
              <a:lnSpc>
                <a:spcPct val="90000"/>
              </a:lnSpc>
              <a:defRPr/>
            </a:pPr>
            <a:r>
              <a:rPr lang="en-US" sz="1800" dirty="0" smtClean="0">
                <a:sym typeface="Symbol" panose="05050102010706020507" pitchFamily="18" charset="2"/>
              </a:rPr>
              <a:t>Increase in AS  decrease in P and increase in Y</a:t>
            </a:r>
          </a:p>
          <a:p>
            <a:pPr lvl="1">
              <a:lnSpc>
                <a:spcPct val="90000"/>
              </a:lnSpc>
              <a:defRPr/>
            </a:pPr>
            <a:r>
              <a:rPr lang="en-US" sz="1800" dirty="0" smtClean="0">
                <a:sym typeface="Symbol" panose="05050102010706020507" pitchFamily="18" charset="2"/>
              </a:rPr>
              <a:t>Decrease in AS  increase in P and decrease in Y</a:t>
            </a:r>
          </a:p>
          <a:p>
            <a:pPr lvl="1">
              <a:lnSpc>
                <a:spcPct val="90000"/>
              </a:lnSpc>
              <a:defRPr/>
            </a:pPr>
            <a:endParaRPr lang="en-US" sz="1800" dirty="0" smtClean="0">
              <a:sym typeface="Symbol" panose="05050102010706020507" pitchFamily="18" charset="2"/>
            </a:endParaRPr>
          </a:p>
          <a:p>
            <a:pPr marL="457200" lvl="1" indent="0">
              <a:lnSpc>
                <a:spcPct val="90000"/>
              </a:lnSpc>
              <a:buFont typeface="Wingdings" pitchFamily="2" charset="2"/>
              <a:buNone/>
              <a:defRPr/>
            </a:pPr>
            <a:r>
              <a:rPr lang="en-US" sz="1800" i="1" dirty="0" smtClean="0">
                <a:sym typeface="Symbol" panose="05050102010706020507" pitchFamily="18" charset="2"/>
              </a:rPr>
              <a:t>Figure 5-2 illustrates an increase in AD resulting from an increase in money supply</a:t>
            </a:r>
          </a:p>
          <a:p>
            <a:pPr lvl="1">
              <a:lnSpc>
                <a:spcPct val="90000"/>
              </a:lnSpc>
              <a:defRPr/>
            </a:pPr>
            <a:endParaRPr lang="en-US" dirty="0" smtClean="0">
              <a:sym typeface="Symbol" panose="05050102010706020507" pitchFamily="18" charset="2"/>
            </a:endParaRPr>
          </a:p>
          <a:p>
            <a:pPr lvl="1">
              <a:lnSpc>
                <a:spcPct val="90000"/>
              </a:lnSpc>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İçerik Yer Tutucusu 2"/>
          <p:cNvSpPr>
            <a:spLocks noGrp="1"/>
          </p:cNvSpPr>
          <p:nvPr>
            <p:ph idx="1"/>
          </p:nvPr>
        </p:nvSpPr>
        <p:spPr>
          <a:xfrm>
            <a:off x="419100" y="2484438"/>
            <a:ext cx="8488363" cy="4175125"/>
          </a:xfrm>
          <a:solidFill>
            <a:schemeClr val="bg1">
              <a:alpha val="78038"/>
            </a:schemeClr>
          </a:solidFill>
        </p:spPr>
        <p:txBody>
          <a:bodyPr/>
          <a:lstStyle/>
          <a:p>
            <a:pPr marL="0" indent="0" algn="just">
              <a:buFont typeface="Arial" charset="0"/>
              <a:buNone/>
            </a:pPr>
            <a:r>
              <a:rPr lang="tr-TR" sz="2000" smtClean="0"/>
              <a:t>Laffer Eğrisi’nin ortaya koymaya çalıştığı şey şudur: Vergi oranı sıfır olduğunda vergi toplanmayacak, oran yüzde 100 olduğunda ise bütün kazancını vergi olarak verecek olan kişiler üretim yapmayacak dolayısıyla vergi doğmayacak emektir. Vergi oranının R1’den R2’ye artırıldığını varsayalım. Bu durumda vergi gelirleri T1’den T2’ye yükselmektedir. Vergi oranının R2’den R3’e artırıldığını varsayalım. Bu durumda kişiler elde ettikleri gelirin çoğunu vergi olarak ödeyeceklerini gördükleri için çalışma saatlerini azaltacaklar ve vergi tahsilâtı artmayacak, tam tersine T2’den T1’e gerileyecektir. Dolayısıyla bu teze göre aşırı yüksek olan vergi oranlarında yapılacak indirimler, bir yandan insanların daha fazla çalışmasını teşvik ederken bir yandan da vergi kaçırma arzularının düşmesine yol açacak ve vergi tahsilâtını azaltmak bir yana artıracaktır. </a:t>
            </a:r>
          </a:p>
        </p:txBody>
      </p:sp>
      <p:sp>
        <p:nvSpPr>
          <p:cNvPr id="4" name="Slayt Numarası Yer Tutucusu 3"/>
          <p:cNvSpPr>
            <a:spLocks noGrp="1"/>
          </p:cNvSpPr>
          <p:nvPr>
            <p:ph type="sldNum" sz="quarter" idx="12"/>
          </p:nvPr>
        </p:nvSpPr>
        <p:spPr/>
        <p:txBody>
          <a:bodyPr/>
          <a:lstStyle/>
          <a:p>
            <a:pPr>
              <a:defRPr/>
            </a:pPr>
            <a:r>
              <a:rPr lang="en-US" smtClean="0"/>
              <a:t>5-</a:t>
            </a:r>
            <a:fld id="{A03368F5-B2C9-4486-AC11-9A14FB71B363}" type="slidenum">
              <a:rPr lang="en-US" smtClean="0"/>
              <a:pPr>
                <a:defRPr/>
              </a:pPr>
              <a:t>50</a:t>
            </a:fld>
            <a:endParaRPr lang="en-US"/>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538" y="149225"/>
            <a:ext cx="32131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İçerik Yer Tutucusu 2"/>
          <p:cNvSpPr>
            <a:spLocks noGrp="1"/>
          </p:cNvSpPr>
          <p:nvPr>
            <p:ph idx="1"/>
          </p:nvPr>
        </p:nvSpPr>
        <p:spPr>
          <a:xfrm>
            <a:off x="288925" y="381000"/>
            <a:ext cx="8610600" cy="6156325"/>
          </a:xfrm>
          <a:solidFill>
            <a:schemeClr val="bg1">
              <a:alpha val="78038"/>
            </a:schemeClr>
          </a:solidFill>
        </p:spPr>
        <p:txBody>
          <a:bodyPr/>
          <a:lstStyle/>
          <a:p>
            <a:pPr algn="just"/>
            <a:r>
              <a:rPr lang="tr-TR" sz="2000" smtClean="0"/>
              <a:t>Arz yönlü ekonominin özellikle vergiyle ilgili önermeleri ABD’de Reagan, İngiltere’de Thatcher ve Türkiye’de Özal zamanında uygulanmış, fakat iddia edildiği gibi vergi oranı indirimleri vergi tahsilâtını artırmamıştır. Hatta Türkiye’deki uygulamada 1980’erin ortasında gelir vergisi oranlarında iki yıl üst üste yapılan indirimlerin gelir vergisi gelirlerini artırması bir yana, düşen vergi gelirleri miktarının eski düzeyine gelmesi 14 yıl sürmüştür. Bunun nedenleri üzerine yapılan çalışmalar vergi oranlarının Laffer’in iddia ettiği kadar yüksek olmadığı ya da durumun bir çan eğrisi ile temsil edilmesinin yanlış olduğu yolunda sonuçlara ulaşmıştır. </a:t>
            </a:r>
          </a:p>
          <a:p>
            <a:pPr algn="just"/>
            <a:endParaRPr lang="tr-TR" sz="2000" smtClean="0"/>
          </a:p>
          <a:p>
            <a:pPr algn="just"/>
            <a:r>
              <a:rPr lang="tr-TR" sz="2000" smtClean="0"/>
              <a:t>Arz yönlü ekonominin vergi oranlarının düşürülmesi önerisi; bütçe açıklarının artmasına ve kamu borçlanmasının yükselmesine, çevre önlemlerinin azaltılması önerisi; çevrenin daha çok tahrip olmasına, deregülasyona gidilmesi önerisi; kuralların zayıflatılmasına ve bunun sonucunda etik dışı kazanç yollarına sapılmasına kaynaklık etmiştir. Özetle söylemek gerekirse küresel krize giden yolda arz yönlü ekonomi yaklaşımının olumsuz katkıları olmuştur.</a:t>
            </a:r>
          </a:p>
        </p:txBody>
      </p:sp>
      <p:sp>
        <p:nvSpPr>
          <p:cNvPr id="4" name="Slayt Numarası Yer Tutucusu 3"/>
          <p:cNvSpPr>
            <a:spLocks noGrp="1"/>
          </p:cNvSpPr>
          <p:nvPr>
            <p:ph type="sldNum" sz="quarter" idx="12"/>
          </p:nvPr>
        </p:nvSpPr>
        <p:spPr/>
        <p:txBody>
          <a:bodyPr/>
          <a:lstStyle/>
          <a:p>
            <a:pPr>
              <a:defRPr/>
            </a:pPr>
            <a:r>
              <a:rPr lang="en-US" smtClean="0"/>
              <a:t>5-</a:t>
            </a:r>
            <a:fld id="{7A790923-BB0A-4F5D-9A0D-C2C461A4E84D}"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088" y="738188"/>
            <a:ext cx="7467600" cy="5586412"/>
          </a:xfrm>
        </p:spPr>
        <p:txBody>
          <a:bodyPr/>
          <a:lstStyle/>
          <a:p>
            <a:pPr marL="0" indent="0">
              <a:buFont typeface="Arial" charset="0"/>
              <a:buNone/>
              <a:defRPr/>
            </a:pPr>
            <a:r>
              <a:rPr lang="en-GB" sz="2000" b="1" dirty="0">
                <a:ea typeface="Calibri"/>
              </a:rPr>
              <a:t>Supply Side </a:t>
            </a:r>
            <a:r>
              <a:rPr lang="en-GB" sz="2000" b="1" dirty="0" smtClean="0">
                <a:ea typeface="Calibri"/>
              </a:rPr>
              <a:t>Economics</a:t>
            </a:r>
            <a:endParaRPr lang="tr-TR" sz="2000" b="1" dirty="0" smtClean="0">
              <a:ea typeface="Calibri"/>
            </a:endParaRPr>
          </a:p>
          <a:p>
            <a:pPr algn="just">
              <a:defRPr/>
            </a:pPr>
            <a:endParaRPr lang="tr-TR" sz="2000" dirty="0">
              <a:ea typeface="Calibri"/>
            </a:endParaRPr>
          </a:p>
          <a:p>
            <a:pPr algn="just">
              <a:defRPr/>
            </a:pPr>
            <a:r>
              <a:rPr lang="en-GB" sz="2000" dirty="0" smtClean="0">
                <a:ea typeface="Calibri"/>
              </a:rPr>
              <a:t>All </a:t>
            </a:r>
            <a:r>
              <a:rPr lang="en-GB" sz="2000" dirty="0">
                <a:ea typeface="Calibri"/>
              </a:rPr>
              <a:t>economists are in </a:t>
            </a:r>
            <a:r>
              <a:rPr lang="en-GB" sz="2000" dirty="0" err="1">
                <a:ea typeface="Calibri"/>
              </a:rPr>
              <a:t>favor</a:t>
            </a:r>
            <a:r>
              <a:rPr lang="en-GB" sz="2000" dirty="0">
                <a:ea typeface="Calibri"/>
              </a:rPr>
              <a:t> of policies that move the aggregate supply curve to the right by increasing potential GDP. </a:t>
            </a:r>
            <a:r>
              <a:rPr lang="en-GB" sz="2000" dirty="0" smtClean="0">
                <a:ea typeface="Calibri"/>
              </a:rPr>
              <a:t>Such </a:t>
            </a:r>
            <a:r>
              <a:rPr lang="en-GB" sz="2000" dirty="0">
                <a:ea typeface="Calibri"/>
              </a:rPr>
              <a:t>supply-side policies as removing unnecessary regulation, maintaining an efficient legal system, and encouraging technological progress are all desirable, although not always easy to implement. </a:t>
            </a:r>
            <a:endParaRPr lang="tr-TR" sz="2000" dirty="0" smtClean="0">
              <a:ea typeface="Calibri"/>
            </a:endParaRPr>
          </a:p>
          <a:p>
            <a:pPr algn="just">
              <a:defRPr/>
            </a:pPr>
            <a:endParaRPr lang="tr-TR" sz="2000" dirty="0" smtClean="0">
              <a:ea typeface="Calibri"/>
            </a:endParaRPr>
          </a:p>
          <a:p>
            <a:pPr algn="just">
              <a:defRPr/>
            </a:pPr>
            <a:r>
              <a:rPr lang="en-GB" sz="2000" dirty="0" smtClean="0">
                <a:ea typeface="Calibri"/>
              </a:rPr>
              <a:t>However</a:t>
            </a:r>
            <a:r>
              <a:rPr lang="en-GB" sz="2000" dirty="0">
                <a:ea typeface="Calibri"/>
              </a:rPr>
              <a:t>, there is a group of politicians </a:t>
            </a:r>
            <a:r>
              <a:rPr lang="en-GB" sz="2000" dirty="0" smtClean="0">
                <a:ea typeface="Calibri"/>
              </a:rPr>
              <a:t>who </a:t>
            </a:r>
            <a:r>
              <a:rPr lang="en-GB" sz="2000" dirty="0">
                <a:ea typeface="Calibri"/>
              </a:rPr>
              <a:t>use the term “supply-side economics” in reference to the idea that cutting tax rates will increase aggregate supply enormously—so much, in fact, that tax collections will rise, rather than fall. </a:t>
            </a:r>
            <a:endParaRPr lang="tr-TR" sz="2000" dirty="0" smtClean="0">
              <a:ea typeface="Calibri"/>
            </a:endParaRPr>
          </a:p>
        </p:txBody>
      </p:sp>
      <p:sp>
        <p:nvSpPr>
          <p:cNvPr id="4" name="Slayt Numarası Yer Tutucusu 3"/>
          <p:cNvSpPr>
            <a:spLocks noGrp="1"/>
          </p:cNvSpPr>
          <p:nvPr>
            <p:ph type="sldNum" sz="quarter" idx="12"/>
          </p:nvPr>
        </p:nvSpPr>
        <p:spPr/>
        <p:txBody>
          <a:bodyPr/>
          <a:lstStyle/>
          <a:p>
            <a:pPr>
              <a:defRPr/>
            </a:pPr>
            <a:r>
              <a:rPr lang="en-US" smtClean="0"/>
              <a:t>5-</a:t>
            </a:r>
            <a:fld id="{BCFC794E-22B0-47DD-8458-C698BEA75BB8}"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0163" y="2862263"/>
            <a:ext cx="3725862" cy="3063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pPr>
              <a:defRPr/>
            </a:pPr>
            <a:r>
              <a:rPr lang="en-US" smtClean="0"/>
              <a:t>5-</a:t>
            </a:r>
            <a:fld id="{321F1377-0707-4269-93E0-B6C069118B5C}" type="slidenum">
              <a:rPr lang="en-US" smtClean="0"/>
              <a:pPr>
                <a:defRPr/>
              </a:pPr>
              <a:t>53</a:t>
            </a:fld>
            <a:endParaRPr lang="en-US"/>
          </a:p>
        </p:txBody>
      </p:sp>
      <p:sp>
        <p:nvSpPr>
          <p:cNvPr id="70660" name="Dikdörtgen 4"/>
          <p:cNvSpPr>
            <a:spLocks noChangeArrowheads="1"/>
          </p:cNvSpPr>
          <p:nvPr/>
        </p:nvSpPr>
        <p:spPr bwMode="auto">
          <a:xfrm>
            <a:off x="463550" y="285750"/>
            <a:ext cx="83788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000">
                <a:latin typeface="Book Antiqua" pitchFamily="18" charset="0"/>
                <a:ea typeface="Calibri" pitchFamily="34" charset="0"/>
                <a:cs typeface="Calibri" pitchFamily="34" charset="0"/>
              </a:rPr>
              <a:t>Cutting tax rates has effects on both aggregate supply and aggregate demand. The aggregate demand curve shifts right from  AD  to  AD’. The shift is relatively large. The aggregate supply curve also shifts to the right, from  AS  to  AS’ , because lower tax rates increase the incentive to work. However, economists have known for a very long time that the effect of such an incentive is quite small, so the rightward shift of potential GDP is small. The large shift in aggregate demand and small shift in aggregate supply are illustrated in  Figure 5-11 . </a:t>
            </a:r>
            <a:endParaRPr lang="tr-TR" sz="2000">
              <a:latin typeface="Book Antiqua"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Supply Side Economics</a:t>
            </a:r>
          </a:p>
        </p:txBody>
      </p:sp>
      <p:sp>
        <p:nvSpPr>
          <p:cNvPr id="71683"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z="1800" smtClean="0"/>
              <a:t> </a:t>
            </a:r>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BFFA9D2F-E806-4EFD-AE91-9ED289DF574B}" type="slidenum">
              <a:rPr lang="en-US" smtClean="0">
                <a:solidFill>
                  <a:schemeClr val="accent1">
                    <a:lumMod val="75000"/>
                  </a:schemeClr>
                </a:solidFill>
                <a:latin typeface="+mn-lt"/>
              </a:rPr>
              <a:pPr>
                <a:defRPr/>
              </a:pPr>
              <a:t>54</a:t>
            </a:fld>
            <a:endParaRPr lang="en-US" dirty="0">
              <a:solidFill>
                <a:schemeClr val="accent1">
                  <a:lumMod val="75000"/>
                </a:schemeClr>
              </a:solidFill>
              <a:latin typeface="+mn-lt"/>
            </a:endParaRPr>
          </a:p>
        </p:txBody>
      </p:sp>
      <p:pic>
        <p:nvPicPr>
          <p:cNvPr id="716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924050"/>
            <a:ext cx="359727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3"/>
          <p:cNvSpPr txBox="1">
            <a:spLocks noChangeArrowheads="1"/>
          </p:cNvSpPr>
          <p:nvPr/>
        </p:nvSpPr>
        <p:spPr bwMode="auto">
          <a:xfrm>
            <a:off x="838200" y="1685925"/>
            <a:ext cx="36591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altLang="tr-TR" sz="1600">
                <a:latin typeface="Book Antiqua" pitchFamily="18" charset="0"/>
              </a:rPr>
              <a:t>Cutting tax rates has an impact on both AS and AD</a:t>
            </a:r>
          </a:p>
          <a:p>
            <a:pPr lvl="1">
              <a:spcBef>
                <a:spcPct val="20000"/>
              </a:spcBef>
              <a:buFont typeface="Arial" charset="0"/>
              <a:buChar char="–"/>
            </a:pPr>
            <a:r>
              <a:rPr lang="en-US" altLang="tr-TR" sz="1400">
                <a:latin typeface="Book Antiqua" pitchFamily="18" charset="0"/>
                <a:sym typeface="Symbol" pitchFamily="18" charset="2"/>
              </a:rPr>
              <a:t>AD shifts to AD’ due to increase in disposable income </a:t>
            </a:r>
          </a:p>
          <a:p>
            <a:pPr lvl="2">
              <a:spcBef>
                <a:spcPct val="20000"/>
              </a:spcBef>
              <a:buFont typeface="Arial" charset="0"/>
              <a:buChar char="•"/>
            </a:pPr>
            <a:r>
              <a:rPr lang="en-US" altLang="tr-TR" sz="1400">
                <a:latin typeface="Book Antiqua" pitchFamily="18" charset="0"/>
                <a:sym typeface="Symbol" pitchFamily="18" charset="2"/>
              </a:rPr>
              <a:t>Shift is relatively large compared to that of the AS</a:t>
            </a:r>
          </a:p>
          <a:p>
            <a:pPr lvl="1">
              <a:spcBef>
                <a:spcPct val="20000"/>
              </a:spcBef>
              <a:buFont typeface="Arial" charset="0"/>
              <a:buChar char="–"/>
            </a:pPr>
            <a:r>
              <a:rPr lang="en-US" altLang="tr-TR" sz="1400">
                <a:latin typeface="Book Antiqua" pitchFamily="18" charset="0"/>
                <a:sym typeface="Symbol" pitchFamily="18" charset="2"/>
              </a:rPr>
              <a:t>AS shifts to AS’ as the incentive to work increases</a:t>
            </a:r>
          </a:p>
          <a:p>
            <a:pPr>
              <a:spcBef>
                <a:spcPct val="20000"/>
              </a:spcBef>
              <a:buFont typeface="Arial" charset="0"/>
              <a:buChar char="•"/>
            </a:pPr>
            <a:r>
              <a:rPr lang="en-US" altLang="tr-TR" sz="1600">
                <a:latin typeface="Book Antiqua" pitchFamily="18" charset="0"/>
              </a:rPr>
              <a:t>In short run, move to E’: GDP increases, tax revenues fall proportionately less than tax cut (AD effect)</a:t>
            </a:r>
          </a:p>
          <a:p>
            <a:pPr>
              <a:spcBef>
                <a:spcPct val="20000"/>
              </a:spcBef>
              <a:buFont typeface="Arial" charset="0"/>
              <a:buChar char="•"/>
            </a:pPr>
            <a:r>
              <a:rPr lang="en-US" altLang="tr-TR" sz="1600">
                <a:latin typeface="Book Antiqua" pitchFamily="18" charset="0"/>
              </a:rPr>
              <a:t>In the LR, moves to E’’: GDP is higher, but by a small amount, tax collections fall as the deficit rises, and prices rise (AS effect)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Supply Side Economics</a:t>
            </a:r>
          </a:p>
        </p:txBody>
      </p:sp>
      <p:sp>
        <p:nvSpPr>
          <p:cNvPr id="72707" name="Rectangle 3"/>
          <p:cNvSpPr>
            <a:spLocks noGrp="1" noChangeArrowheads="1"/>
          </p:cNvSpPr>
          <p:nvPr>
            <p:ph idx="1"/>
          </p:nvPr>
        </p:nvSpPr>
        <p:spPr>
          <a:solidFill>
            <a:schemeClr val="bg1">
              <a:alpha val="78038"/>
            </a:schemeClr>
          </a:solidFill>
        </p:spPr>
        <p:txBody>
          <a:bodyPr/>
          <a:lstStyle/>
          <a:p>
            <a:pPr eaLnBrk="1" hangingPunct="1"/>
            <a:r>
              <a:rPr lang="en-US" altLang="tr-TR" sz="2200" smtClean="0"/>
              <a:t>Supply side policies are useful, despite previous example</a:t>
            </a:r>
          </a:p>
          <a:p>
            <a:pPr lvl="1" eaLnBrk="1" hangingPunct="1"/>
            <a:r>
              <a:rPr lang="en-US" altLang="tr-TR" sz="1900" smtClean="0"/>
              <a:t>Only supply side policies can permanently increase output</a:t>
            </a:r>
          </a:p>
          <a:p>
            <a:pPr lvl="1" eaLnBrk="1" hangingPunct="1"/>
            <a:r>
              <a:rPr lang="en-US" altLang="tr-TR" sz="1900" smtClean="0"/>
              <a:t>Demand side policies are useful for short run results</a:t>
            </a:r>
          </a:p>
          <a:p>
            <a:pPr eaLnBrk="1" hangingPunct="1"/>
            <a:r>
              <a:rPr lang="en-US" altLang="tr-TR" sz="2200" smtClean="0"/>
              <a:t>Many economists support cutting taxes for the incentive effect, but with a simultaneous reduction in government spending </a:t>
            </a:r>
            <a:r>
              <a:rPr lang="en-US" altLang="tr-TR" sz="2200" smtClean="0">
                <a:sym typeface="Symbol" pitchFamily="18" charset="2"/>
              </a:rPr>
              <a:t> </a:t>
            </a:r>
          </a:p>
          <a:p>
            <a:pPr lvl="1" eaLnBrk="1" hangingPunct="1"/>
            <a:r>
              <a:rPr lang="en-US" altLang="tr-TR" sz="1900" smtClean="0">
                <a:sym typeface="Symbol" pitchFamily="18" charset="2"/>
              </a:rPr>
              <a:t>Tax collections fall, but the reduction in government spending minimizes the impact on the deficit</a:t>
            </a:r>
          </a:p>
          <a:p>
            <a:pPr lvl="1" eaLnBrk="1" hangingPunct="1">
              <a:buFontTx/>
              <a:buNone/>
            </a:pPr>
            <a:endParaRPr lang="en-US" altLang="tr-TR" smtClean="0"/>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16954670-4F42-423C-86CF-81FC2D1EF28A}" type="slidenum">
              <a:rPr lang="en-US" smtClean="0">
                <a:solidFill>
                  <a:schemeClr val="accent1">
                    <a:lumMod val="75000"/>
                  </a:schemeClr>
                </a:solidFill>
                <a:latin typeface="+mn-lt"/>
              </a:rPr>
              <a:pPr>
                <a:defRPr/>
              </a:pPr>
              <a:t>55</a:t>
            </a:fld>
            <a:endParaRPr lang="en-US"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AS, AD, and Equilibrium</a:t>
            </a:r>
          </a:p>
        </p:txBody>
      </p:sp>
      <p:sp>
        <p:nvSpPr>
          <p:cNvPr id="20483" name="Rectangle 3"/>
          <p:cNvSpPr>
            <a:spLocks noGrp="1" noChangeArrowheads="1"/>
          </p:cNvSpPr>
          <p:nvPr>
            <p:ph idx="1"/>
          </p:nvPr>
        </p:nvSpPr>
        <p:spPr/>
        <p:txBody>
          <a:bodyPr rtlCol="0">
            <a:normAutofit/>
          </a:bodyPr>
          <a:lstStyle/>
          <a:p>
            <a:pPr marL="342900" lvl="1" indent="0" eaLnBrk="1" fontAlgn="auto" hangingPunct="1">
              <a:lnSpc>
                <a:spcPct val="90000"/>
              </a:lnSpc>
              <a:spcAft>
                <a:spcPts val="0"/>
              </a:spcAft>
              <a:buFont typeface="Arial" charset="0"/>
              <a:buNone/>
              <a:defRPr/>
            </a:pPr>
            <a:r>
              <a:rPr lang="en-US" dirty="0" smtClean="0">
                <a:sym typeface="Symbol" panose="05050102010706020507" pitchFamily="18" charset="2"/>
              </a:rPr>
              <a:t> </a:t>
            </a:r>
          </a:p>
          <a:p>
            <a:pPr marL="723900" lvl="1" indent="-381000" eaLnBrk="1" fontAlgn="auto" hangingPunct="1">
              <a:lnSpc>
                <a:spcPct val="90000"/>
              </a:lnSpc>
              <a:spcAft>
                <a:spcPts val="0"/>
              </a:spcAft>
              <a:buFont typeface="Arial" pitchFamily="34" charset="0"/>
              <a:buChar char="–"/>
              <a:defRPr/>
            </a:pPr>
            <a:endParaRPr lang="en-US" dirty="0" smtClean="0">
              <a:sym typeface="Symbol" panose="05050102010706020507" pitchFamily="18" charset="2"/>
            </a:endParaRPr>
          </a:p>
          <a:p>
            <a:pPr marL="723900" lvl="1" indent="-381000" eaLnBrk="1" fontAlgn="auto" hangingPunct="1">
              <a:lnSpc>
                <a:spcPct val="90000"/>
              </a:lnSpc>
              <a:spcAft>
                <a:spcPts val="0"/>
              </a:spcAft>
              <a:buFont typeface="Arial" pitchFamily="34" charset="0"/>
              <a:buChar char="–"/>
              <a:defRPr/>
            </a:pPr>
            <a:endParaRPr lang="en-US" dirty="0" smtClean="0"/>
          </a:p>
        </p:txBody>
      </p:sp>
      <p:sp>
        <p:nvSpPr>
          <p:cNvPr id="7" name="Slide Number Placeholder 5"/>
          <p:cNvSpPr>
            <a:spLocks noGrp="1"/>
          </p:cNvSpPr>
          <p:nvPr>
            <p:ph type="sldNum" sz="quarter" idx="12"/>
          </p:nvPr>
        </p:nvSpPr>
        <p:spPr/>
        <p:txBody>
          <a:bodyPr/>
          <a:lstStyle>
            <a:lvl1pPr algn="r">
              <a:defRPr sz="900">
                <a:solidFill>
                  <a:schemeClr val="tx1">
                    <a:tint val="75000"/>
                  </a:schemeClr>
                </a:solidFill>
                <a:latin typeface="Arial" pitchFamily="34" charset="0"/>
                <a:cs typeface="Arial" pitchFamily="34" charset="0"/>
              </a:defRPr>
            </a:lvl1pPr>
          </a:lstStyle>
          <a:p>
            <a:pPr>
              <a:defRPr/>
            </a:pPr>
            <a:r>
              <a:rPr lang="en-US" dirty="0">
                <a:solidFill>
                  <a:schemeClr val="accent1">
                    <a:lumMod val="75000"/>
                  </a:schemeClr>
                </a:solidFill>
                <a:latin typeface="+mn-lt"/>
              </a:rPr>
              <a:t>5</a:t>
            </a:r>
            <a:r>
              <a:rPr lang="en-US" dirty="0" smtClean="0">
                <a:solidFill>
                  <a:schemeClr val="accent1">
                    <a:lumMod val="75000"/>
                  </a:schemeClr>
                </a:solidFill>
                <a:latin typeface="+mn-lt"/>
              </a:rPr>
              <a:t>-</a:t>
            </a:r>
            <a:fld id="{9A19D54E-A530-43C9-A69D-5BA71214DC0A}" type="slidenum">
              <a:rPr lang="en-US" smtClean="0">
                <a:solidFill>
                  <a:schemeClr val="accent1">
                    <a:lumMod val="75000"/>
                  </a:schemeClr>
                </a:solidFill>
                <a:latin typeface="+mn-lt"/>
              </a:rPr>
              <a:pPr>
                <a:defRPr/>
              </a:pPr>
              <a:t>6</a:t>
            </a:fld>
            <a:endParaRPr lang="en-US" dirty="0">
              <a:solidFill>
                <a:schemeClr val="accent1">
                  <a:lumMod val="75000"/>
                </a:schemeClr>
              </a:solidFill>
              <a:latin typeface="+mn-lt"/>
            </a:endParaRPr>
          </a:p>
        </p:txBody>
      </p:sp>
      <p:pic>
        <p:nvPicPr>
          <p:cNvPr id="225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047875"/>
            <a:ext cx="3559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828675" y="1657350"/>
            <a:ext cx="3619500" cy="4495800"/>
          </a:xfrm>
          <a:prstGeom prst="rect">
            <a:avLst/>
          </a:prstGeom>
          <a:noFill/>
          <a:ln>
            <a:noFill/>
          </a:ln>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Book Antiqua" pitchFamily="18"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Book Antiqua" pitchFamily="18"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Book Antiqua" pitchFamily="18"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lnSpc>
                <a:spcPct val="90000"/>
              </a:lnSpc>
              <a:spcAft>
                <a:spcPts val="0"/>
              </a:spcAft>
              <a:buFontTx/>
              <a:buNone/>
              <a:defRPr/>
            </a:pPr>
            <a:r>
              <a:rPr lang="en-US" dirty="0" smtClean="0">
                <a:sym typeface="Symbol" panose="05050102010706020507" pitchFamily="18" charset="2"/>
              </a:rPr>
              <a:t> </a:t>
            </a:r>
            <a:r>
              <a:rPr lang="en-US" sz="2000" dirty="0" smtClean="0">
                <a:sym typeface="Symbol" panose="05050102010706020507" pitchFamily="18" charset="2"/>
              </a:rPr>
              <a:t>The amount of the increase/decrease in P and Y after a shift in either aggregate supply or aggregate demand depends on:</a:t>
            </a:r>
          </a:p>
          <a:p>
            <a:pPr marL="723900" lvl="1" indent="-266700" fontAlgn="auto">
              <a:lnSpc>
                <a:spcPct val="90000"/>
              </a:lnSpc>
              <a:spcAft>
                <a:spcPts val="0"/>
              </a:spcAft>
              <a:buFontTx/>
              <a:buAutoNum type="arabicPeriod"/>
              <a:defRPr/>
            </a:pPr>
            <a:r>
              <a:rPr lang="en-US" sz="1800" dirty="0" smtClean="0">
                <a:sym typeface="Symbol" panose="05050102010706020507" pitchFamily="18" charset="2"/>
              </a:rPr>
              <a:t>The slope of the AS curve</a:t>
            </a:r>
          </a:p>
          <a:p>
            <a:pPr marL="723900" lvl="1" indent="-266700" fontAlgn="auto">
              <a:lnSpc>
                <a:spcPct val="90000"/>
              </a:lnSpc>
              <a:spcAft>
                <a:spcPts val="0"/>
              </a:spcAft>
              <a:buFontTx/>
              <a:buAutoNum type="arabicPeriod"/>
              <a:defRPr/>
            </a:pPr>
            <a:r>
              <a:rPr lang="en-US" sz="1800" dirty="0" smtClean="0">
                <a:sym typeface="Symbol" panose="05050102010706020507" pitchFamily="18" charset="2"/>
              </a:rPr>
              <a:t>The slope of the AD curve</a:t>
            </a:r>
          </a:p>
          <a:p>
            <a:pPr marL="723900" lvl="1" indent="-266700" fontAlgn="auto">
              <a:lnSpc>
                <a:spcPct val="90000"/>
              </a:lnSpc>
              <a:spcAft>
                <a:spcPts val="0"/>
              </a:spcAft>
              <a:buFontTx/>
              <a:buAutoNum type="arabicPeriod"/>
              <a:defRPr/>
            </a:pPr>
            <a:r>
              <a:rPr lang="en-US" sz="1800" dirty="0" smtClean="0">
                <a:sym typeface="Symbol" panose="05050102010706020507" pitchFamily="18" charset="2"/>
              </a:rPr>
              <a:t>The extent of the shift of AS/AD</a:t>
            </a:r>
          </a:p>
          <a:p>
            <a:pPr marL="0" indent="0" algn="ctr" fontAlgn="auto">
              <a:lnSpc>
                <a:spcPct val="90000"/>
              </a:lnSpc>
              <a:spcAft>
                <a:spcPts val="0"/>
              </a:spcAft>
              <a:buFontTx/>
              <a:buNone/>
              <a:defRPr/>
            </a:pPr>
            <a:endParaRPr lang="en-US" dirty="0"/>
          </a:p>
          <a:p>
            <a:pPr marL="0" indent="0" algn="ctr" fontAlgn="auto">
              <a:lnSpc>
                <a:spcPct val="90000"/>
              </a:lnSpc>
              <a:spcAft>
                <a:spcPts val="0"/>
              </a:spcAft>
              <a:buFontTx/>
              <a:buNone/>
              <a:defRPr/>
            </a:pPr>
            <a:r>
              <a:rPr lang="en-US" sz="1800" i="1" dirty="0" smtClean="0"/>
              <a:t>Figure 5-3 shows the result of an   adverse AS shock: </a:t>
            </a:r>
            <a:r>
              <a:rPr lang="en-US" sz="1800" i="1" dirty="0" smtClean="0">
                <a:sym typeface="Symbol" panose="05050102010706020507" pitchFamily="18" charset="2"/>
              </a:rPr>
              <a:t>AS  Y, P</a:t>
            </a:r>
            <a:endParaRPr lang="en-US" sz="1800" i="1" dirty="0" smtClean="0"/>
          </a:p>
          <a:p>
            <a:pPr marL="723900" lvl="1" indent="-381000" algn="ctr" fontAlgn="auto">
              <a:lnSpc>
                <a:spcPct val="90000"/>
              </a:lnSpc>
              <a:spcAft>
                <a:spcPts val="0"/>
              </a:spcAft>
              <a:buFontTx/>
              <a:buNone/>
              <a:defRPr/>
            </a:pPr>
            <a:endParaRPr lang="en-US" sz="2400" dirty="0" smtClean="0">
              <a:sym typeface="Symbol" panose="05050102010706020507" pitchFamily="18" charset="2"/>
            </a:endParaRPr>
          </a:p>
          <a:p>
            <a:pPr marL="723900" lvl="1" indent="-381000" fontAlgn="auto">
              <a:lnSpc>
                <a:spcPct val="90000"/>
              </a:lnSpc>
              <a:spcAft>
                <a:spcPts val="0"/>
              </a:spcAft>
              <a:buFont typeface="Arial" pitchFamily="34" charset="0"/>
              <a:buChar char="–"/>
              <a:defRPr/>
            </a:pPr>
            <a:endParaRPr lang="en-US" dirty="0" smtClean="0">
              <a:sym typeface="Symbol" panose="05050102010706020507" pitchFamily="18" charset="2"/>
            </a:endParaRPr>
          </a:p>
          <a:p>
            <a:pPr marL="723900" lvl="1" indent="-381000" fontAlgn="auto">
              <a:lnSpc>
                <a:spcPct val="90000"/>
              </a:lnSpc>
              <a:spcAft>
                <a:spcPts val="0"/>
              </a:spcAft>
              <a:buFont typeface="Arial" pitchFamily="34" charset="0"/>
              <a:buChar char="–"/>
              <a:defRPr/>
            </a:pPr>
            <a:endParaRPr lang="en-US" dirty="0" smtClean="0">
              <a:sym typeface="Symbol" panose="05050102010706020507" pitchFamily="18" charset="2"/>
            </a:endParaRPr>
          </a:p>
          <a:p>
            <a:pPr marL="723900" lvl="1" indent="-381000" fontAlgn="auto">
              <a:lnSpc>
                <a:spcPct val="90000"/>
              </a:lnSpc>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a:spLocks noGrp="1"/>
          </p:cNvSpPr>
          <p:nvPr>
            <p:ph idx="1"/>
          </p:nvPr>
        </p:nvSpPr>
        <p:spPr>
          <a:xfrm>
            <a:off x="838200" y="752475"/>
            <a:ext cx="7467600" cy="5419725"/>
          </a:xfrm>
          <a:solidFill>
            <a:schemeClr val="bg1">
              <a:alpha val="78038"/>
            </a:schemeClr>
          </a:solidFill>
        </p:spPr>
        <p:txBody>
          <a:bodyPr/>
          <a:lstStyle/>
          <a:p>
            <a:pPr marL="0" indent="0" algn="just">
              <a:buFont typeface="Arial" charset="0"/>
              <a:buNone/>
            </a:pPr>
            <a:r>
              <a:rPr lang="en-GB" sz="2400" smtClean="0"/>
              <a:t>Figure 5-2 shows that an increase in the money supply shifts the aggregate demand curve,  AD,  to the right, to  AD'.  </a:t>
            </a:r>
            <a:endParaRPr lang="tr-TR" sz="2400" smtClean="0"/>
          </a:p>
          <a:p>
            <a:pPr marL="0" indent="0">
              <a:buFont typeface="Arial" charset="0"/>
              <a:buNone/>
            </a:pPr>
            <a:endParaRPr lang="tr-TR" smtClean="0"/>
          </a:p>
        </p:txBody>
      </p:sp>
      <p:sp>
        <p:nvSpPr>
          <p:cNvPr id="4" name="Slayt Numarası Yer Tutucusu 3"/>
          <p:cNvSpPr>
            <a:spLocks noGrp="1"/>
          </p:cNvSpPr>
          <p:nvPr>
            <p:ph type="sldNum" sz="quarter" idx="12"/>
          </p:nvPr>
        </p:nvSpPr>
        <p:spPr/>
        <p:txBody>
          <a:bodyPr/>
          <a:lstStyle/>
          <a:p>
            <a:pPr>
              <a:defRPr/>
            </a:pPr>
            <a:r>
              <a:rPr lang="en-US" smtClean="0"/>
              <a:t>5-</a:t>
            </a:r>
            <a:fld id="{2C1BFA51-E05E-47EA-A842-8BDD24C0D47F}" type="slidenum">
              <a:rPr lang="en-US" smtClean="0"/>
              <a:pPr>
                <a:defRPr/>
              </a:pPr>
              <a:t>7</a:t>
            </a:fld>
            <a:endParaRPr lang="en-US"/>
          </a:p>
        </p:txBody>
      </p:sp>
      <p:pic>
        <p:nvPicPr>
          <p:cNvPr id="23556"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2292350"/>
            <a:ext cx="44688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idx="1"/>
          </p:nvPr>
        </p:nvSpPr>
        <p:spPr>
          <a:xfrm>
            <a:off x="781050" y="1247775"/>
            <a:ext cx="7467600" cy="5268913"/>
          </a:xfrm>
          <a:solidFill>
            <a:schemeClr val="bg1">
              <a:alpha val="78038"/>
            </a:schemeClr>
          </a:solidFill>
        </p:spPr>
        <p:txBody>
          <a:bodyPr/>
          <a:lstStyle/>
          <a:p>
            <a:pPr marL="0" indent="0" algn="just">
              <a:buFont typeface="Arial" charset="0"/>
              <a:buNone/>
            </a:pPr>
            <a:r>
              <a:rPr lang="en-GB" sz="2000" smtClean="0"/>
              <a:t>The shift of the aggregate demand curve moves the equilibrium of the economy from  E  to  E’. The price level rises from  P</a:t>
            </a:r>
            <a:r>
              <a:rPr lang="en-GB" sz="2000" baseline="-25000" smtClean="0"/>
              <a:t>0</a:t>
            </a:r>
            <a:r>
              <a:rPr lang="en-GB" sz="2000" smtClean="0"/>
              <a:t>  to  P’, and the level of output from  Y</a:t>
            </a:r>
            <a:r>
              <a:rPr lang="en-GB" sz="2000" baseline="-25000" smtClean="0"/>
              <a:t>0</a:t>
            </a:r>
            <a:r>
              <a:rPr lang="en-GB" sz="2000" smtClean="0"/>
              <a:t>  to  Y’ . </a:t>
            </a:r>
            <a:endParaRPr lang="tr-TR" sz="2000" smtClean="0"/>
          </a:p>
          <a:p>
            <a:pPr marL="0" indent="0" algn="just">
              <a:buFont typeface="Arial" charset="0"/>
              <a:buNone/>
            </a:pPr>
            <a:endParaRPr lang="tr-TR" sz="2000" smtClean="0"/>
          </a:p>
          <a:p>
            <a:pPr marL="0" indent="0" algn="just">
              <a:buFont typeface="Arial" charset="0"/>
              <a:buNone/>
            </a:pPr>
            <a:r>
              <a:rPr lang="en-GB" sz="2000" smtClean="0"/>
              <a:t>Thus an increase in the money stock causes both the level of output and the price level to rise. </a:t>
            </a:r>
            <a:endParaRPr lang="tr-TR" sz="2000" smtClean="0"/>
          </a:p>
          <a:p>
            <a:pPr marL="0" indent="0" algn="just">
              <a:buFont typeface="Arial" charset="0"/>
              <a:buNone/>
            </a:pPr>
            <a:endParaRPr lang="tr-TR" sz="2000" smtClean="0"/>
          </a:p>
          <a:p>
            <a:pPr marL="0" indent="0" algn="just">
              <a:buFont typeface="Arial" charset="0"/>
              <a:buNone/>
            </a:pPr>
            <a:r>
              <a:rPr lang="en-GB" sz="2000" smtClean="0"/>
              <a:t>It is clear from  Figure 5-2  that the amount by which the price level rises depends on the slope of the aggregate supply curve as well as the extent to which the aggregate demand curve shifts and its slope. </a:t>
            </a:r>
            <a:endParaRPr lang="tr-TR" sz="2000" smtClean="0"/>
          </a:p>
          <a:p>
            <a:pPr marL="0" indent="0" algn="just">
              <a:buFont typeface="Arial" charset="0"/>
              <a:buNone/>
            </a:pPr>
            <a:endParaRPr lang="tr-TR" sz="2000" smtClean="0"/>
          </a:p>
          <a:p>
            <a:pPr marL="0" indent="0" algn="just">
              <a:buFont typeface="Arial" charset="0"/>
              <a:buNone/>
            </a:pPr>
            <a:r>
              <a:rPr lang="en-GB" sz="2000" smtClean="0"/>
              <a:t>Much of the text is devoted to exploring the slope of the aggregate supply curve and the causes of shifts in the aggregate demand curve. </a:t>
            </a:r>
            <a:endParaRPr lang="tr-TR" sz="2000" smtClean="0"/>
          </a:p>
        </p:txBody>
      </p:sp>
      <p:sp>
        <p:nvSpPr>
          <p:cNvPr id="4" name="Slayt Numarası Yer Tutucusu 3"/>
          <p:cNvSpPr>
            <a:spLocks noGrp="1"/>
          </p:cNvSpPr>
          <p:nvPr>
            <p:ph type="sldNum" sz="quarter" idx="12"/>
          </p:nvPr>
        </p:nvSpPr>
        <p:spPr/>
        <p:txBody>
          <a:bodyPr/>
          <a:lstStyle/>
          <a:p>
            <a:pPr>
              <a:defRPr/>
            </a:pPr>
            <a:r>
              <a:rPr lang="en-US" smtClean="0"/>
              <a:t>5-</a:t>
            </a:r>
            <a:fld id="{0480224A-79D3-4FFF-9623-5902D874CD58}"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9413"/>
            <a:ext cx="7467600" cy="2560637"/>
          </a:xfrm>
        </p:spPr>
        <p:txBody>
          <a:bodyPr/>
          <a:lstStyle/>
          <a:p>
            <a:pPr marL="0" indent="0" algn="just">
              <a:lnSpc>
                <a:spcPct val="150000"/>
              </a:lnSpc>
              <a:spcAft>
                <a:spcPts val="0"/>
              </a:spcAft>
              <a:buFont typeface="Arial" charset="0"/>
              <a:buNone/>
              <a:defRPr/>
            </a:pPr>
            <a:r>
              <a:rPr lang="en-GB" sz="2000" dirty="0">
                <a:ea typeface="Calibri"/>
                <a:cs typeface="Times New Roman"/>
              </a:rPr>
              <a:t>Figure 5-3 shows the results of an adverse (upward and leftward) aggregate supply shock (the 1973 OPEC oil embargo is a classic example of such a shock). The leftward shift of the aggregate supply curve cuts output and raises prices. </a:t>
            </a:r>
            <a:endParaRPr lang="tr-TR" sz="2000" dirty="0">
              <a:ea typeface="Calibri"/>
              <a:cs typeface="Times New Roman"/>
            </a:endParaRPr>
          </a:p>
          <a:p>
            <a:pPr marL="0" indent="0" algn="just">
              <a:lnSpc>
                <a:spcPct val="150000"/>
              </a:lnSpc>
              <a:spcAft>
                <a:spcPts val="0"/>
              </a:spcAft>
              <a:buFont typeface="Arial" charset="0"/>
              <a:buNone/>
              <a:defRPr/>
            </a:pPr>
            <a:r>
              <a:rPr lang="en-US" sz="2000" i="1" dirty="0">
                <a:ea typeface="Calibri"/>
                <a:cs typeface="Times New Roman"/>
              </a:rPr>
              <a:t>Figure 5-3 shows the result of an   adverse AS shock: </a:t>
            </a:r>
            <a:r>
              <a:rPr lang="en-US" sz="2000" i="1" dirty="0">
                <a:ea typeface="Calibri"/>
                <a:cs typeface="Times New Roman"/>
                <a:sym typeface="Symbol"/>
              </a:rPr>
              <a:t></a:t>
            </a:r>
            <a:r>
              <a:rPr lang="en-US" sz="2000" i="1" dirty="0">
                <a:ea typeface="Calibri"/>
                <a:cs typeface="Times New Roman"/>
              </a:rPr>
              <a:t>AS </a:t>
            </a:r>
            <a:r>
              <a:rPr lang="en-US" sz="2000" i="1" dirty="0">
                <a:ea typeface="Calibri"/>
                <a:cs typeface="Times New Roman"/>
                <a:sym typeface="Symbol"/>
              </a:rPr>
              <a:t></a:t>
            </a:r>
            <a:r>
              <a:rPr lang="en-US" sz="2000" i="1" dirty="0">
                <a:ea typeface="Calibri"/>
                <a:cs typeface="Times New Roman"/>
              </a:rPr>
              <a:t> </a:t>
            </a:r>
            <a:r>
              <a:rPr lang="en-US" sz="2000" i="1" dirty="0">
                <a:ea typeface="Calibri"/>
                <a:cs typeface="Times New Roman"/>
                <a:sym typeface="Symbol"/>
              </a:rPr>
              <a:t></a:t>
            </a:r>
            <a:r>
              <a:rPr lang="en-US" sz="2000" i="1" dirty="0">
                <a:ea typeface="Calibri"/>
                <a:cs typeface="Times New Roman"/>
              </a:rPr>
              <a:t>Y, </a:t>
            </a:r>
            <a:r>
              <a:rPr lang="en-US" sz="2000" i="1" dirty="0">
                <a:ea typeface="Calibri"/>
                <a:cs typeface="Times New Roman"/>
                <a:sym typeface="Symbol"/>
              </a:rPr>
              <a:t></a:t>
            </a:r>
            <a:r>
              <a:rPr lang="en-US" sz="2000" i="1" dirty="0">
                <a:ea typeface="Calibri"/>
                <a:cs typeface="Times New Roman"/>
              </a:rPr>
              <a:t>P</a:t>
            </a:r>
            <a:endParaRPr lang="tr-TR" sz="2000" dirty="0">
              <a:ea typeface="Calibri"/>
              <a:cs typeface="Times New Roman"/>
            </a:endParaRPr>
          </a:p>
          <a:p>
            <a:pPr>
              <a:defRPr/>
            </a:pPr>
            <a:endParaRPr lang="tr-TR" dirty="0"/>
          </a:p>
        </p:txBody>
      </p:sp>
      <p:sp>
        <p:nvSpPr>
          <p:cNvPr id="4" name="Slayt Numarası Yer Tutucusu 3"/>
          <p:cNvSpPr>
            <a:spLocks noGrp="1"/>
          </p:cNvSpPr>
          <p:nvPr>
            <p:ph type="sldNum" sz="quarter" idx="12"/>
          </p:nvPr>
        </p:nvSpPr>
        <p:spPr/>
        <p:txBody>
          <a:bodyPr/>
          <a:lstStyle/>
          <a:p>
            <a:pPr>
              <a:defRPr/>
            </a:pPr>
            <a:r>
              <a:rPr lang="en-US" smtClean="0"/>
              <a:t>5-</a:t>
            </a:r>
            <a:fld id="{9A5BA4CE-C143-4AB1-A6D6-91C2086EFC3F}" type="slidenum">
              <a:rPr lang="en-US" smtClean="0"/>
              <a:pPr>
                <a:defRPr/>
              </a:pPr>
              <a:t>9</a:t>
            </a:fld>
            <a:endParaRPr lang="en-US"/>
          </a:p>
        </p:txBody>
      </p:sp>
      <p:pic>
        <p:nvPicPr>
          <p:cNvPr id="25604"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2997200"/>
            <a:ext cx="32829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4471</Words>
  <Application>Microsoft Office PowerPoint</Application>
  <PresentationFormat>Ekran Gösterisi (4:3)</PresentationFormat>
  <Paragraphs>331</Paragraphs>
  <Slides>55</Slides>
  <Notes>25</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Katıştırılmış OLE Hizmet Programları</vt:lpstr>
      </vt:variant>
      <vt:variant>
        <vt:i4>1</vt:i4>
      </vt:variant>
      <vt:variant>
        <vt:lpstr>Slayt Başlıkları</vt:lpstr>
      </vt:variant>
      <vt:variant>
        <vt:i4>55</vt:i4>
      </vt:variant>
    </vt:vector>
  </HeadingPairs>
  <TitlesOfParts>
    <vt:vector size="63" baseType="lpstr">
      <vt:lpstr>Arial</vt:lpstr>
      <vt:lpstr>Calibri</vt:lpstr>
      <vt:lpstr>Times New Roman</vt:lpstr>
      <vt:lpstr>Wingdings</vt:lpstr>
      <vt:lpstr>Book Antiqua</vt:lpstr>
      <vt:lpstr>Symbol</vt:lpstr>
      <vt:lpstr>Ofis Teması</vt:lpstr>
      <vt:lpstr>Microsoft Equation 3.0</vt:lpstr>
      <vt:lpstr>ECON 575  Chapter 10  Aggregate Supply and Demand</vt:lpstr>
      <vt:lpstr>PowerPoint Sunusu</vt:lpstr>
      <vt:lpstr>AS and AD</vt:lpstr>
      <vt:lpstr>AS, AD, and Equilibrium</vt:lpstr>
      <vt:lpstr>AS, AD, and Equilibrium</vt:lpstr>
      <vt:lpstr>AS, AD, and Equilibrium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Classical Supply Curve</vt:lpstr>
      <vt:lpstr>PowerPoint Sunusu</vt:lpstr>
      <vt:lpstr>PowerPoint Sunusu</vt:lpstr>
      <vt:lpstr>PowerPoint Sunusu</vt:lpstr>
      <vt:lpstr>PowerPoint Sunusu</vt:lpstr>
      <vt:lpstr>PowerPoint Sunusu</vt:lpstr>
      <vt:lpstr>PowerPoint Sunusu</vt:lpstr>
      <vt:lpstr>PowerPoint Sunusu</vt:lpstr>
      <vt:lpstr>PowerPoint Sunusu</vt:lpstr>
      <vt:lpstr>Frictional Unemployment and the Natural Rate of Unemployment</vt:lpstr>
      <vt:lpstr>PowerPoint Sunusu</vt:lpstr>
      <vt:lpstr>PowerPoint Sunusu</vt:lpstr>
      <vt:lpstr>AS and the Price Adjustment Mechanism</vt:lpstr>
      <vt:lpstr>PowerPoint Sunusu</vt:lpstr>
      <vt:lpstr>AS and the Price Adjustment Mechanism</vt:lpstr>
      <vt:lpstr>AS and the Price Adjustment Mechanism</vt:lpstr>
      <vt:lpstr>AS and the Price Adjustment Mechanism</vt:lpstr>
      <vt:lpstr>AD Curve and Shifts in AD</vt:lpstr>
      <vt:lpstr>AD Relationship Between  Output and Prices</vt:lpstr>
      <vt:lpstr>PowerPoint Sunusu</vt:lpstr>
      <vt:lpstr>AD and the Money Market</vt:lpstr>
      <vt:lpstr>AD and the Money Market</vt:lpstr>
      <vt:lpstr>Changes in the Money Stock and AD</vt:lpstr>
      <vt:lpstr>PowerPoint Sunusu</vt:lpstr>
      <vt:lpstr>AD Policy &amp; the Keynesian Supply Curve</vt:lpstr>
      <vt:lpstr>AD Policy &amp; the Classical Supply Curve</vt:lpstr>
      <vt:lpstr>AD Policy &amp; the Classical Supply Curve</vt:lpstr>
      <vt:lpstr>PowerPoint Sunusu</vt:lpstr>
      <vt:lpstr>Supply Side Economics</vt:lpstr>
      <vt:lpstr>PowerPoint Sunusu</vt:lpstr>
      <vt:lpstr>PowerPoint Sunusu</vt:lpstr>
      <vt:lpstr>PowerPoint Sunusu</vt:lpstr>
      <vt:lpstr>PowerPoint Sunusu</vt:lpstr>
      <vt:lpstr>PowerPoint Sunusu</vt:lpstr>
      <vt:lpstr>PowerPoint Sunusu</vt:lpstr>
      <vt:lpstr>PowerPoint Sunusu</vt:lpstr>
      <vt:lpstr>PowerPoint Sunusu</vt:lpstr>
      <vt:lpstr>Supply Side Economics</vt:lpstr>
      <vt:lpstr>Supply Side Economics</vt:lpstr>
    </vt:vector>
  </TitlesOfParts>
  <Company>MHHE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Dornbusch</dc:creator>
  <cp:lastModifiedBy>Evren</cp:lastModifiedBy>
  <cp:revision>133</cp:revision>
  <dcterms:created xsi:type="dcterms:W3CDTF">2003-07-23T11:41:16Z</dcterms:created>
  <dcterms:modified xsi:type="dcterms:W3CDTF">2020-09-28T22:13:59Z</dcterms:modified>
</cp:coreProperties>
</file>