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66"/>
  </p:notesMasterIdLst>
  <p:handoutMasterIdLst>
    <p:handoutMasterId r:id="rId67"/>
  </p:handoutMasterIdLst>
  <p:sldIdLst>
    <p:sldId id="314" r:id="rId2"/>
    <p:sldId id="261" r:id="rId3"/>
    <p:sldId id="262" r:id="rId4"/>
    <p:sldId id="264" r:id="rId5"/>
    <p:sldId id="324" r:id="rId6"/>
    <p:sldId id="266" r:id="rId7"/>
    <p:sldId id="325" r:id="rId8"/>
    <p:sldId id="328" r:id="rId9"/>
    <p:sldId id="265" r:id="rId10"/>
    <p:sldId id="267" r:id="rId11"/>
    <p:sldId id="330" r:id="rId12"/>
    <p:sldId id="268" r:id="rId13"/>
    <p:sldId id="295" r:id="rId14"/>
    <p:sldId id="296" r:id="rId15"/>
    <p:sldId id="297" r:id="rId16"/>
    <p:sldId id="298" r:id="rId17"/>
    <p:sldId id="299" r:id="rId18"/>
    <p:sldId id="300" r:id="rId19"/>
    <p:sldId id="332" r:id="rId20"/>
    <p:sldId id="269" r:id="rId21"/>
    <p:sldId id="270" r:id="rId22"/>
    <p:sldId id="271" r:id="rId23"/>
    <p:sldId id="301" r:id="rId24"/>
    <p:sldId id="272" r:id="rId25"/>
    <p:sldId id="334" r:id="rId26"/>
    <p:sldId id="303" r:id="rId27"/>
    <p:sldId id="273" r:id="rId28"/>
    <p:sldId id="274" r:id="rId29"/>
    <p:sldId id="275" r:id="rId30"/>
    <p:sldId id="335" r:id="rId31"/>
    <p:sldId id="337" r:id="rId32"/>
    <p:sldId id="276" r:id="rId33"/>
    <p:sldId id="277" r:id="rId34"/>
    <p:sldId id="278" r:id="rId35"/>
    <p:sldId id="342" r:id="rId36"/>
    <p:sldId id="279" r:id="rId37"/>
    <p:sldId id="304" r:id="rId38"/>
    <p:sldId id="305" r:id="rId39"/>
    <p:sldId id="306" r:id="rId40"/>
    <p:sldId id="307" r:id="rId41"/>
    <p:sldId id="308" r:id="rId42"/>
    <p:sldId id="341" r:id="rId43"/>
    <p:sldId id="282" r:id="rId44"/>
    <p:sldId id="311" r:id="rId45"/>
    <p:sldId id="283" r:id="rId46"/>
    <p:sldId id="344" r:id="rId47"/>
    <p:sldId id="313" r:id="rId48"/>
    <p:sldId id="284" r:id="rId49"/>
    <p:sldId id="285" r:id="rId50"/>
    <p:sldId id="346" r:id="rId51"/>
    <p:sldId id="286" r:id="rId52"/>
    <p:sldId id="287" r:id="rId53"/>
    <p:sldId id="289" r:id="rId54"/>
    <p:sldId id="288" r:id="rId55"/>
    <p:sldId id="348" r:id="rId56"/>
    <p:sldId id="350" r:id="rId57"/>
    <p:sldId id="359" r:id="rId58"/>
    <p:sldId id="352" r:id="rId59"/>
    <p:sldId id="354" r:id="rId60"/>
    <p:sldId id="356" r:id="rId61"/>
    <p:sldId id="358" r:id="rId62"/>
    <p:sldId id="315" r:id="rId63"/>
    <p:sldId id="316" r:id="rId64"/>
    <p:sldId id="360" r:id="rId6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EAEAEA"/>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98960" autoAdjust="0"/>
  </p:normalViewPr>
  <p:slideViewPr>
    <p:cSldViewPr>
      <p:cViewPr>
        <p:scale>
          <a:sx n="68" d="100"/>
          <a:sy n="68" d="100"/>
        </p:scale>
        <p:origin x="-1554"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DAC0DC-D861-4423-A3B7-99F269E1906C}" type="datetimeFigureOut">
              <a:rPr lang="en-US" smtClean="0"/>
              <a:t>6/6/2020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522940-D70B-46F8-915B-EA26F331E7A8}" type="slidenum">
              <a:rPr lang="en-US" smtClean="0"/>
              <a:t>‹#›</a:t>
            </a:fld>
            <a:endParaRPr lang="en-US"/>
          </a:p>
        </p:txBody>
      </p:sp>
    </p:spTree>
    <p:extLst>
      <p:ext uri="{BB962C8B-B14F-4D97-AF65-F5344CB8AC3E}">
        <p14:creationId xmlns:p14="http://schemas.microsoft.com/office/powerpoint/2010/main" val="276458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68EF30B-7590-4E98-8B4E-107DEF00DF57}" type="datetimeFigureOut">
              <a:rPr lang="en-US"/>
              <a:pPr>
                <a:defRPr/>
              </a:pPr>
              <a:t>6/6/2020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E5E2651-CEAC-45C8-BE14-3D26D8CBC1F9}" type="slidenum">
              <a:rPr lang="en-US"/>
              <a:pPr>
                <a:defRPr/>
              </a:pPr>
              <a:t>‹#›</a:t>
            </a:fld>
            <a:endParaRPr lang="en-US"/>
          </a:p>
        </p:txBody>
      </p:sp>
    </p:spTree>
    <p:extLst>
      <p:ext uri="{BB962C8B-B14F-4D97-AF65-F5344CB8AC3E}">
        <p14:creationId xmlns:p14="http://schemas.microsoft.com/office/powerpoint/2010/main" val="8763855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166B22-3BCA-4C86-9D0A-6BB9AEFC4B6F}" type="slidenum">
              <a:rPr lang="en-US">
                <a:solidFill>
                  <a:srgbClr val="000000"/>
                </a:solidFill>
              </a:rPr>
              <a:pPr fontAlgn="base">
                <a:spcBef>
                  <a:spcPct val="0"/>
                </a:spcBef>
                <a:spcAft>
                  <a:spcPct val="0"/>
                </a:spcAft>
                <a:defRPr/>
              </a:pPr>
              <a:t>2</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47D5A2F8-0BA5-45DA-A9A8-17CD01F97797}" type="slidenum">
              <a:rPr lang="en-CA" sz="1200">
                <a:latin typeface="Tahoma" pitchFamily="34" charset="0"/>
                <a:cs typeface="Arial" pitchFamily="34" charset="0"/>
              </a:rPr>
              <a:pPr eaLnBrk="1" hangingPunct="1"/>
              <a:t>19</a:t>
            </a:fld>
            <a:endParaRPr lang="en-CA" sz="1200">
              <a:latin typeface="Tahoma" pitchFamily="34" charset="0"/>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A197A5-A12F-47FA-A4BC-DBAD29BA5C5C}" type="slidenum">
              <a:rPr lang="en-US">
                <a:solidFill>
                  <a:srgbClr val="000000"/>
                </a:solidFill>
              </a:rPr>
              <a:pPr fontAlgn="base">
                <a:spcBef>
                  <a:spcPct val="0"/>
                </a:spcBef>
                <a:spcAft>
                  <a:spcPct val="0"/>
                </a:spcAft>
                <a:defRPr/>
              </a:pPr>
              <a:t>20</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8E94C2-5B91-4455-B72F-E4AEAF1D7963}" type="slidenum">
              <a:rPr lang="en-US">
                <a:solidFill>
                  <a:srgbClr val="000000"/>
                </a:solidFill>
              </a:rPr>
              <a:pPr fontAlgn="base">
                <a:spcBef>
                  <a:spcPct val="0"/>
                </a:spcBef>
                <a:spcAft>
                  <a:spcPct val="0"/>
                </a:spcAft>
                <a:defRPr/>
              </a:pPr>
              <a:t>21</a:t>
            </a:fld>
            <a:endParaRPr 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DE117D-0E07-4D42-A57B-F9BFEFAB206B}" type="slidenum">
              <a:rPr lang="en-US">
                <a:solidFill>
                  <a:srgbClr val="000000"/>
                </a:solidFill>
              </a:rPr>
              <a:pPr fontAlgn="base">
                <a:spcBef>
                  <a:spcPct val="0"/>
                </a:spcBef>
                <a:spcAft>
                  <a:spcPct val="0"/>
                </a:spcAft>
                <a:defRPr/>
              </a:pPr>
              <a:t>22</a:t>
            </a:fld>
            <a:endParaRPr 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AC9B66-4FE3-438F-8452-C6662B62D40C}" type="slidenum">
              <a:rPr lang="en-US">
                <a:solidFill>
                  <a:srgbClr val="000000"/>
                </a:solidFill>
              </a:rPr>
              <a:pPr fontAlgn="base">
                <a:spcBef>
                  <a:spcPct val="0"/>
                </a:spcBef>
                <a:spcAft>
                  <a:spcPct val="0"/>
                </a:spcAft>
                <a:defRPr/>
              </a:pPr>
              <a:t>24</a:t>
            </a:fld>
            <a:endParaRPr 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2EA81C-71C2-4C57-9C45-88A5770E6E71}" type="slidenum">
              <a:rPr lang="en-US">
                <a:solidFill>
                  <a:srgbClr val="000000"/>
                </a:solidFill>
              </a:rPr>
              <a:pPr fontAlgn="base">
                <a:spcBef>
                  <a:spcPct val="0"/>
                </a:spcBef>
                <a:spcAft>
                  <a:spcPct val="0"/>
                </a:spcAft>
                <a:defRPr/>
              </a:pPr>
              <a:t>27</a:t>
            </a:fld>
            <a:endParaRPr 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58D03-F78B-4254-9557-5CE5545CCFB6}" type="slidenum">
              <a:rPr lang="en-US">
                <a:solidFill>
                  <a:srgbClr val="000000"/>
                </a:solidFill>
              </a:rPr>
              <a:pPr fontAlgn="base">
                <a:spcBef>
                  <a:spcPct val="0"/>
                </a:spcBef>
                <a:spcAft>
                  <a:spcPct val="0"/>
                </a:spcAft>
                <a:defRPr/>
              </a:pPr>
              <a:t>28</a:t>
            </a:fld>
            <a:endParaRPr 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184A10-B63D-4B81-8EAA-5DAFAEB0019E}" type="slidenum">
              <a:rPr lang="en-US">
                <a:solidFill>
                  <a:srgbClr val="000000"/>
                </a:solidFill>
              </a:rPr>
              <a:pPr fontAlgn="base">
                <a:spcBef>
                  <a:spcPct val="0"/>
                </a:spcBef>
                <a:spcAft>
                  <a:spcPct val="0"/>
                </a:spcAft>
                <a:defRPr/>
              </a:pPr>
              <a:t>29</a:t>
            </a:fld>
            <a:endParaRPr 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D53871D-0536-48F5-AE8D-D009AFE97439}" type="slidenum">
              <a:rPr lang="en-CA" sz="1200">
                <a:latin typeface="Tahoma" pitchFamily="34" charset="0"/>
                <a:cs typeface="Arial" pitchFamily="34" charset="0"/>
              </a:rPr>
              <a:pPr eaLnBrk="1" hangingPunct="1"/>
              <a:t>31</a:t>
            </a:fld>
            <a:endParaRPr lang="en-CA" sz="1200">
              <a:latin typeface="Tahoma" pitchFamily="34" charset="0"/>
              <a:cs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E481E4-7519-4187-A208-F305E3B90D8F}" type="slidenum">
              <a:rPr lang="en-US">
                <a:solidFill>
                  <a:srgbClr val="000000"/>
                </a:solidFill>
              </a:rPr>
              <a:pPr fontAlgn="base">
                <a:spcBef>
                  <a:spcPct val="0"/>
                </a:spcBef>
                <a:spcAft>
                  <a:spcPct val="0"/>
                </a:spcAft>
                <a:defRPr/>
              </a:pPr>
              <a:t>3</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D369D6-C1F6-4CFB-BBB0-8287179E282A}" type="slidenum">
              <a:rPr lang="en-US">
                <a:solidFill>
                  <a:srgbClr val="000000"/>
                </a:solidFill>
              </a:rPr>
              <a:pPr fontAlgn="base">
                <a:spcBef>
                  <a:spcPct val="0"/>
                </a:spcBef>
                <a:spcAft>
                  <a:spcPct val="0"/>
                </a:spcAft>
                <a:defRPr/>
              </a:pPr>
              <a:t>32</a:t>
            </a:fld>
            <a:endParaRPr lang="en-US">
              <a:solidFill>
                <a:srgbClr val="000000"/>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504A5C-3189-463B-81F6-6582B7AD218A}" type="slidenum">
              <a:rPr lang="en-US">
                <a:solidFill>
                  <a:srgbClr val="000000"/>
                </a:solidFill>
              </a:rPr>
              <a:pPr fontAlgn="base">
                <a:spcBef>
                  <a:spcPct val="0"/>
                </a:spcBef>
                <a:spcAft>
                  <a:spcPct val="0"/>
                </a:spcAft>
                <a:defRPr/>
              </a:pPr>
              <a:t>33</a:t>
            </a:fld>
            <a:endParaRPr 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6BAEA2-74D5-4550-88AB-E8C175BB8F87}" type="slidenum">
              <a:rPr lang="en-US">
                <a:solidFill>
                  <a:srgbClr val="000000"/>
                </a:solidFill>
              </a:rPr>
              <a:pPr fontAlgn="base">
                <a:spcBef>
                  <a:spcPct val="0"/>
                </a:spcBef>
                <a:spcAft>
                  <a:spcPct val="0"/>
                </a:spcAft>
                <a:defRPr/>
              </a:pPr>
              <a:t>34</a:t>
            </a:fld>
            <a:endParaRPr lang="en-US">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3B0366B1-2179-43CE-BB36-DF9FF3DCFEA6}" type="slidenum">
              <a:rPr lang="en-CA" sz="1200">
                <a:latin typeface="Tahoma" pitchFamily="34" charset="0"/>
                <a:cs typeface="Arial" pitchFamily="34" charset="0"/>
              </a:rPr>
              <a:pPr eaLnBrk="1" hangingPunct="1"/>
              <a:t>35</a:t>
            </a:fld>
            <a:endParaRPr lang="en-CA" sz="1200">
              <a:latin typeface="Tahoma" pitchFamily="34" charset="0"/>
              <a:cs typeface="Arial" pitchFamily="34" charset="0"/>
            </a:endParaRPr>
          </a:p>
        </p:txBody>
      </p:sp>
      <p:sp>
        <p:nvSpPr>
          <p:cNvPr id="131075" name="Rectangle 2"/>
          <p:cNvSpPr>
            <a:spLocks noGrp="1" noRot="1" noChangeAspect="1" noChangeArrowheads="1" noTextEdit="1"/>
          </p:cNvSpPr>
          <p:nvPr>
            <p:ph type="sldImg"/>
          </p:nvPr>
        </p:nvSpPr>
        <p:spPr>
          <a:xfrm>
            <a:off x="465138" y="204788"/>
            <a:ext cx="5929312" cy="4446587"/>
          </a:xfrm>
          <a:ln/>
        </p:spPr>
      </p:sp>
      <p:sp>
        <p:nvSpPr>
          <p:cNvPr id="131076" name="Rectangle 3"/>
          <p:cNvSpPr>
            <a:spLocks noGrp="1" noChangeArrowheads="1"/>
          </p:cNvSpPr>
          <p:nvPr>
            <p:ph type="body" idx="1"/>
          </p:nvPr>
        </p:nvSpPr>
        <p:spPr>
          <a:xfrm>
            <a:off x="762000" y="4838700"/>
            <a:ext cx="5029200" cy="3481388"/>
          </a:xfrm>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84527" tIns="42264" rIns="84527" bIns="42264"/>
          <a:lstStyle/>
          <a:p>
            <a:pPr eaLnBrk="1" hangingPunct="1"/>
            <a:r>
              <a:rPr lang="en-GB" smtClean="0"/>
              <a:t>When you draw a shift of the supply curve, again be careful to draw the arrows in the horizontal direction. Follow the text by always describing shifts of supply curves as </a:t>
            </a:r>
            <a:r>
              <a:rPr lang="en-GB" altLang="en-US" smtClean="0"/>
              <a:t>“</a:t>
            </a:r>
            <a:r>
              <a:rPr lang="en-GB" smtClean="0"/>
              <a:t>rightward</a:t>
            </a:r>
            <a:r>
              <a:rPr lang="en-GB" altLang="en-US" smtClean="0"/>
              <a:t>”</a:t>
            </a:r>
            <a:r>
              <a:rPr lang="en-GB" smtClean="0"/>
              <a:t> or </a:t>
            </a:r>
            <a:r>
              <a:rPr lang="en-GB" altLang="en-US" smtClean="0"/>
              <a:t>“</a:t>
            </a:r>
            <a:r>
              <a:rPr lang="en-GB" smtClean="0"/>
              <a:t>leftward.</a:t>
            </a:r>
            <a:r>
              <a:rPr lang="en-GB" altLang="en-US" smtClean="0"/>
              <a:t>”</a:t>
            </a:r>
            <a:r>
              <a:rPr lang="en-GB" smtClean="0"/>
              <a:t> Do not say that the curves shift </a:t>
            </a:r>
            <a:r>
              <a:rPr lang="en-GB" altLang="en-US" smtClean="0"/>
              <a:t>“</a:t>
            </a:r>
            <a:r>
              <a:rPr lang="en-GB" smtClean="0"/>
              <a:t>up</a:t>
            </a:r>
            <a:r>
              <a:rPr lang="en-GB" altLang="en-US" smtClean="0"/>
              <a:t>”</a:t>
            </a:r>
            <a:r>
              <a:rPr lang="en-GB" smtClean="0"/>
              <a:t> or </a:t>
            </a:r>
            <a:r>
              <a:rPr lang="en-GB" altLang="en-US" smtClean="0"/>
              <a:t>“</a:t>
            </a:r>
            <a:r>
              <a:rPr lang="en-GB" smtClean="0"/>
              <a:t>down.</a:t>
            </a:r>
            <a:r>
              <a:rPr lang="en-GB" altLang="en-US" smtClean="0"/>
              <a:t>”</a:t>
            </a:r>
            <a:r>
              <a:rPr lang="en-GB" smtClean="0"/>
              <a:t> This description </a:t>
            </a:r>
            <a:r>
              <a:rPr lang="en-US" smtClean="0"/>
              <a:t>of a shift is </a:t>
            </a:r>
            <a:r>
              <a:rPr lang="en-GB" smtClean="0"/>
              <a:t>especially confusing for the supply curve. A rightward shift of the supply curve makes it look as if the curve is moving lower. Students who do not think in terms of </a:t>
            </a:r>
            <a:r>
              <a:rPr lang="en-GB" altLang="en-US" smtClean="0"/>
              <a:t>“</a:t>
            </a:r>
            <a:r>
              <a:rPr lang="en-GB" smtClean="0"/>
              <a:t>rightward</a:t>
            </a:r>
            <a:r>
              <a:rPr lang="en-GB" altLang="en-US" smtClean="0"/>
              <a:t>”</a:t>
            </a:r>
            <a:r>
              <a:rPr lang="en-GB" smtClean="0"/>
              <a:t> and </a:t>
            </a:r>
            <a:r>
              <a:rPr lang="en-GB" altLang="en-US" smtClean="0"/>
              <a:t>“</a:t>
            </a:r>
            <a:r>
              <a:rPr lang="en-GB" smtClean="0"/>
              <a:t>leftward</a:t>
            </a:r>
            <a:r>
              <a:rPr lang="en-GB" altLang="en-US" smtClean="0"/>
              <a:t>”</a:t>
            </a:r>
            <a:r>
              <a:rPr lang="en-GB" smtClean="0"/>
              <a:t> believe this shift reflects a decrease in supply, which is wrong.  Get the student to always go lef</a:t>
            </a:r>
            <a:r>
              <a:rPr lang="en-US" smtClean="0"/>
              <a:t>t and right and draw the shift arrows too.</a:t>
            </a:r>
            <a:endParaRPr lang="en-US" noProof="1"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3BC8CE-43C6-47C8-B044-54D3C38FDA0E}" type="slidenum">
              <a:rPr lang="en-US">
                <a:solidFill>
                  <a:srgbClr val="000000"/>
                </a:solidFill>
              </a:rPr>
              <a:pPr fontAlgn="base">
                <a:spcBef>
                  <a:spcPct val="0"/>
                </a:spcBef>
                <a:spcAft>
                  <a:spcPct val="0"/>
                </a:spcAft>
                <a:defRPr/>
              </a:pPr>
              <a:t>36</a:t>
            </a:fld>
            <a:endParaRPr 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089EC09C-31A2-4DAB-85C7-003F0B1BADA9}" type="slidenum">
              <a:rPr lang="en-CA" sz="1200">
                <a:latin typeface="Tahoma" pitchFamily="34" charset="0"/>
                <a:cs typeface="Arial" pitchFamily="34" charset="0"/>
              </a:rPr>
              <a:pPr eaLnBrk="1" hangingPunct="1"/>
              <a:t>42</a:t>
            </a:fld>
            <a:endParaRPr lang="en-CA" sz="1200">
              <a:latin typeface="Tahoma" pitchFamily="34" charset="0"/>
              <a:cs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A41C1-5001-4D07-9FF9-7C74B5850B82}" type="slidenum">
              <a:rPr lang="en-US">
                <a:solidFill>
                  <a:srgbClr val="000000"/>
                </a:solidFill>
              </a:rPr>
              <a:pPr fontAlgn="base">
                <a:spcBef>
                  <a:spcPct val="0"/>
                </a:spcBef>
                <a:spcAft>
                  <a:spcPct val="0"/>
                </a:spcAft>
                <a:defRPr/>
              </a:pPr>
              <a:t>43</a:t>
            </a:fld>
            <a:endParaRPr lang="en-US">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ABCDFC-CC39-4B2F-8716-B9F86FB4E808}" type="slidenum">
              <a:rPr lang="en-US">
                <a:solidFill>
                  <a:srgbClr val="000000"/>
                </a:solidFill>
              </a:rPr>
              <a:pPr fontAlgn="base">
                <a:spcBef>
                  <a:spcPct val="0"/>
                </a:spcBef>
                <a:spcAft>
                  <a:spcPct val="0"/>
                </a:spcAft>
                <a:defRPr/>
              </a:pPr>
              <a:t>45</a:t>
            </a:fld>
            <a:endParaRPr lang="en-US">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ED4099-F2FA-4072-AFD2-923483058596}" type="slidenum">
              <a:rPr lang="en-US">
                <a:solidFill>
                  <a:srgbClr val="000000"/>
                </a:solidFill>
              </a:rPr>
              <a:pPr fontAlgn="base">
                <a:spcBef>
                  <a:spcPct val="0"/>
                </a:spcBef>
                <a:spcAft>
                  <a:spcPct val="0"/>
                </a:spcAft>
                <a:defRPr/>
              </a:pPr>
              <a:t>48</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BB6EC2-3FB9-4C3B-9973-8AD4D6A2D15D}" type="slidenum">
              <a:rPr lang="en-US">
                <a:solidFill>
                  <a:srgbClr val="000000"/>
                </a:solidFill>
              </a:rPr>
              <a:pPr fontAlgn="base">
                <a:spcBef>
                  <a:spcPct val="0"/>
                </a:spcBef>
                <a:spcAft>
                  <a:spcPct val="0"/>
                </a:spcAft>
                <a:defRPr/>
              </a:pPr>
              <a:t>4</a:t>
            </a:fld>
            <a:endParaRPr 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6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AAE0DD-95DE-434A-AC3E-476D547B2C71}" type="slidenum">
              <a:rPr lang="en-US">
                <a:solidFill>
                  <a:srgbClr val="000000"/>
                </a:solidFill>
              </a:rPr>
              <a:pPr fontAlgn="base">
                <a:spcBef>
                  <a:spcPct val="0"/>
                </a:spcBef>
                <a:spcAft>
                  <a:spcPct val="0"/>
                </a:spcAft>
                <a:defRPr/>
              </a:pPr>
              <a:t>49</a:t>
            </a:fld>
            <a:endParaRPr 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828F24D-EDA9-4226-B932-BF99A1450455}" type="slidenum">
              <a:rPr lang="en-CA" sz="1200">
                <a:latin typeface="Tahoma" pitchFamily="34" charset="0"/>
                <a:cs typeface="Arial" pitchFamily="34" charset="0"/>
              </a:rPr>
              <a:pPr eaLnBrk="1" hangingPunct="1"/>
              <a:t>50</a:t>
            </a:fld>
            <a:endParaRPr lang="en-CA" sz="1200">
              <a:latin typeface="Tahoma" pitchFamily="34" charset="0"/>
              <a:cs typeface="Arial" pitchFamily="34"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7AE9A7-DBAC-49CE-87CD-AB666679AA03}" type="slidenum">
              <a:rPr lang="en-US">
                <a:solidFill>
                  <a:srgbClr val="000000"/>
                </a:solidFill>
              </a:rPr>
              <a:pPr fontAlgn="base">
                <a:spcBef>
                  <a:spcPct val="0"/>
                </a:spcBef>
                <a:spcAft>
                  <a:spcPct val="0"/>
                </a:spcAft>
                <a:defRPr/>
              </a:pPr>
              <a:t>51</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85DF5F-D8B7-49B4-A5F5-8A5DD9B49FA7}" type="slidenum">
              <a:rPr lang="en-US">
                <a:solidFill>
                  <a:srgbClr val="000000"/>
                </a:solidFill>
              </a:rPr>
              <a:pPr fontAlgn="base">
                <a:spcBef>
                  <a:spcPct val="0"/>
                </a:spcBef>
                <a:spcAft>
                  <a:spcPct val="0"/>
                </a:spcAft>
                <a:defRPr/>
              </a:pPr>
              <a:t>52</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27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DC14FA-9173-4C62-983A-D14C4F47FCF7}" type="slidenum">
              <a:rPr lang="en-US"/>
              <a:pPr fontAlgn="base">
                <a:spcBef>
                  <a:spcPct val="0"/>
                </a:spcBef>
                <a:spcAft>
                  <a:spcPct val="0"/>
                </a:spcAft>
                <a:defRPr/>
              </a:pPr>
              <a:t>53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B25830-3DB2-4416-861E-664150571843}" type="slidenum">
              <a:rPr lang="en-US"/>
              <a:pPr fontAlgn="base">
                <a:spcBef>
                  <a:spcPct val="0"/>
                </a:spcBef>
                <a:spcAft>
                  <a:spcPct val="0"/>
                </a:spcAft>
                <a:defRPr/>
              </a:pPr>
              <a:t>54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83E46EB-47BB-45F9-99D9-FB8B587D722A}" type="slidenum">
              <a:rPr lang="en-CA" sz="1200">
                <a:latin typeface="Tahoma" pitchFamily="34" charset="0"/>
                <a:cs typeface="Arial" pitchFamily="34" charset="0"/>
              </a:rPr>
              <a:pPr eaLnBrk="1" hangingPunct="1"/>
              <a:t>55</a:t>
            </a:fld>
            <a:endParaRPr lang="en-CA" sz="1200">
              <a:latin typeface="Tahoma" pitchFamily="34" charset="0"/>
              <a:cs typeface="Arial" pitchFamily="34"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r>
              <a:rPr lang="en-AU">
                <a:latin typeface="Times New Roman" charset="0"/>
                <a:ea typeface="ＭＳ Ｐゴシック" charset="0"/>
                <a:cs typeface="+mn-cs"/>
              </a:rPr>
              <a:t>Tell students that they will do much better on the exam if they DRAW the demand-supply graph to answer a question.</a:t>
            </a:r>
          </a:p>
          <a:p>
            <a:pPr eaLnBrk="1" hangingPunct="1">
              <a:defRPr/>
            </a:pPr>
            <a:r>
              <a:rPr lang="en-AU">
                <a:latin typeface="Times New Roman" charset="0"/>
                <a:ea typeface="ＭＳ Ｐゴシック" charset="0"/>
                <a:cs typeface="+mn-cs"/>
              </a:rPr>
              <a:t>Show them how much easier it is to see the effects of a change in demand or a change in supply or both on the equilibrium price and equilibrium quantity if they draw the graph.</a:t>
            </a:r>
            <a:endParaRPr lang="en-GB">
              <a:latin typeface="Times New Roman" charset="0"/>
              <a:ea typeface="ＭＳ Ｐゴシック" charset="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8076F89E-3B95-4BF9-9194-EC907202BB7F}" type="slidenum">
              <a:rPr lang="en-CA" sz="1200">
                <a:latin typeface="Tahoma" pitchFamily="34" charset="0"/>
                <a:cs typeface="Arial" pitchFamily="34" charset="0"/>
              </a:rPr>
              <a:pPr eaLnBrk="1" hangingPunct="1"/>
              <a:t>56</a:t>
            </a:fld>
            <a:endParaRPr lang="en-CA" sz="1200">
              <a:latin typeface="Tahoma" pitchFamily="34" charset="0"/>
              <a:cs typeface="Arial" pitchFamily="34"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02E0469-5608-4B3B-BE27-6EA0B0E11CD4}" type="slidenum">
              <a:rPr lang="en-CA" sz="1200">
                <a:latin typeface="Tahoma" pitchFamily="34" charset="0"/>
                <a:cs typeface="Arial" pitchFamily="34" charset="0"/>
              </a:rPr>
              <a:pPr eaLnBrk="1" hangingPunct="1"/>
              <a:t>58</a:t>
            </a:fld>
            <a:endParaRPr lang="en-CA" sz="1200">
              <a:latin typeface="Tahoma" pitchFamily="34" charset="0"/>
              <a:cs typeface="Arial" pitchFamily="34"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847CFBE5-64AC-4AB1-B478-033E286178E0}" type="slidenum">
              <a:rPr lang="en-CA" sz="1200">
                <a:latin typeface="Tahoma" pitchFamily="34" charset="0"/>
                <a:cs typeface="Arial" pitchFamily="34" charset="0"/>
              </a:rPr>
              <a:pPr eaLnBrk="1" hangingPunct="1"/>
              <a:t>59</a:t>
            </a:fld>
            <a:endParaRPr lang="en-CA" sz="1200">
              <a:latin typeface="Tahoma" pitchFamily="34" charset="0"/>
              <a:cs typeface="Arial"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D1801B-21C7-4AE3-BA43-8A4902F3C490}" type="slidenum">
              <a:rPr lang="en-US">
                <a:solidFill>
                  <a:srgbClr val="000000"/>
                </a:solidFill>
              </a:rPr>
              <a:pPr fontAlgn="base">
                <a:spcBef>
                  <a:spcPct val="0"/>
                </a:spcBef>
                <a:spcAft>
                  <a:spcPct val="0"/>
                </a:spcAft>
                <a:defRPr/>
              </a:pPr>
              <a:t>6</a:t>
            </a:fld>
            <a:endParaRPr 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45B9F56-F32B-4466-88FF-DC1C8BCB56EB}" type="slidenum">
              <a:rPr lang="en-CA" sz="1200">
                <a:latin typeface="Tahoma" pitchFamily="34" charset="0"/>
                <a:cs typeface="Arial" pitchFamily="34" charset="0"/>
              </a:rPr>
              <a:pPr eaLnBrk="1" hangingPunct="1"/>
              <a:t>60</a:t>
            </a:fld>
            <a:endParaRPr lang="en-CA" sz="1200">
              <a:latin typeface="Tahoma" pitchFamily="34" charset="0"/>
              <a:cs typeface="Arial"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864ABD0-A02F-4E59-9498-8A1EA95EA8B5}" type="slidenum">
              <a:rPr lang="en-CA" sz="1200">
                <a:latin typeface="Tahoma" pitchFamily="34" charset="0"/>
                <a:cs typeface="Arial" pitchFamily="34" charset="0"/>
              </a:rPr>
              <a:pPr eaLnBrk="1" hangingPunct="1"/>
              <a:t>61</a:t>
            </a:fld>
            <a:endParaRPr lang="en-CA" sz="1200">
              <a:latin typeface="Tahoma" pitchFamily="34" charset="0"/>
              <a:cs typeface="Arial" pitchFamily="34"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AE89F57-0139-4BA1-A24A-9AB92626D9D1}" type="slidenum">
              <a:rPr lang="en-CA" sz="1200">
                <a:latin typeface="Tahoma" pitchFamily="34" charset="0"/>
                <a:cs typeface="Arial" pitchFamily="34" charset="0"/>
              </a:rPr>
              <a:pPr eaLnBrk="1" hangingPunct="1"/>
              <a:t>8</a:t>
            </a:fld>
            <a:endParaRPr lang="en-CA" sz="1200">
              <a:latin typeface="Tahoma" pitchFamily="34" charset="0"/>
              <a:cs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3FE322-D95B-42E6-AD99-A8480A89D23A}" type="slidenum">
              <a:rPr lang="en-US">
                <a:solidFill>
                  <a:srgbClr val="000000"/>
                </a:solidFill>
              </a:rPr>
              <a:pPr fontAlgn="base">
                <a:spcBef>
                  <a:spcPct val="0"/>
                </a:spcBef>
                <a:spcAft>
                  <a:spcPct val="0"/>
                </a:spcAft>
                <a:defRPr/>
              </a:pPr>
              <a:t>9</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AE4470-6E0F-49D9-A6F6-2C0EEF7C347B}" type="slidenum">
              <a:rPr lang="en-US">
                <a:solidFill>
                  <a:srgbClr val="000000"/>
                </a:solidFill>
              </a:rPr>
              <a:pPr fontAlgn="base">
                <a:spcBef>
                  <a:spcPct val="0"/>
                </a:spcBef>
                <a:spcAft>
                  <a:spcPct val="0"/>
                </a:spcAft>
                <a:defRPr/>
              </a:pPr>
              <a:t>10</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31"/>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A841367-823B-4044-BE53-CC4D578D50AC}" type="slidenum">
              <a:rPr lang="en-CA" sz="1200">
                <a:latin typeface="Tahoma" pitchFamily="34" charset="0"/>
                <a:cs typeface="Arial" pitchFamily="34" charset="0"/>
              </a:rPr>
              <a:pPr eaLnBrk="1" hangingPunct="1"/>
              <a:t>11</a:t>
            </a:fld>
            <a:endParaRPr lang="en-CA" sz="1200">
              <a:latin typeface="Tahoma" pitchFamily="34" charset="0"/>
              <a:cs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GB">
              <a:latin typeface="Times New Roman" charset="0"/>
              <a:ea typeface="ＭＳ Ｐゴシック"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7E42EE-9735-4F0D-847B-5F2DB65E116A}" type="slidenum">
              <a:rPr lang="en-US">
                <a:solidFill>
                  <a:srgbClr val="000000"/>
                </a:solidFill>
              </a:rPr>
              <a:pPr fontAlgn="base">
                <a:spcBef>
                  <a:spcPct val="0"/>
                </a:spcBef>
                <a:spcAft>
                  <a:spcPct val="0"/>
                </a:spcAft>
                <a:defRPr/>
              </a:pPr>
              <a:t>12</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pPr>
              <a:defRPr/>
            </a:pPr>
            <a:r>
              <a:rPr lang="tr-TR" smtClean="0"/>
              <a:t>McGraw-Hill/Irwin</a:t>
            </a:r>
            <a:endParaRPr lang="en-US" dirty="0"/>
          </a:p>
        </p:txBody>
      </p:sp>
      <p:sp>
        <p:nvSpPr>
          <p:cNvPr id="5" name="Altbilgi Yer Tutucusu 4"/>
          <p:cNvSpPr>
            <a:spLocks noGrp="1"/>
          </p:cNvSpPr>
          <p:nvPr>
            <p:ph type="ftr" sz="quarter" idx="11"/>
          </p:nvPr>
        </p:nvSpPr>
        <p:spPr/>
        <p:txBody>
          <a:bodyPr/>
          <a:lstStyle/>
          <a:p>
            <a:pPr>
              <a:defRPr/>
            </a:pPr>
            <a:r>
              <a:rPr lang="en-US" smtClean="0"/>
              <a:t>Colander, Economics</a:t>
            </a:r>
            <a:endParaRPr lang="en-US"/>
          </a:p>
        </p:txBody>
      </p:sp>
      <p:sp>
        <p:nvSpPr>
          <p:cNvPr id="6" name="Slayt Numarası Yer Tutucusu 5"/>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67919786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r>
              <a:rPr lang="tr-TR" smtClean="0"/>
              <a:t>McGraw-Hill/Irwin</a:t>
            </a:r>
            <a:endParaRPr lang="en-US" dirty="0"/>
          </a:p>
        </p:txBody>
      </p:sp>
      <p:sp>
        <p:nvSpPr>
          <p:cNvPr id="5" name="Altbilgi Yer Tutucusu 4"/>
          <p:cNvSpPr>
            <a:spLocks noGrp="1"/>
          </p:cNvSpPr>
          <p:nvPr>
            <p:ph type="ftr" sz="quarter" idx="11"/>
          </p:nvPr>
        </p:nvSpPr>
        <p:spPr/>
        <p:txBody>
          <a:bodyPr/>
          <a:lstStyle/>
          <a:p>
            <a:pPr>
              <a:defRPr/>
            </a:pPr>
            <a:r>
              <a:rPr lang="en-US" smtClean="0"/>
              <a:t>Colander, Economics</a:t>
            </a:r>
            <a:endParaRPr lang="en-US"/>
          </a:p>
        </p:txBody>
      </p:sp>
      <p:sp>
        <p:nvSpPr>
          <p:cNvPr id="6" name="Slayt Numarası Yer Tutucusu 5"/>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8776314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r>
              <a:rPr lang="tr-TR" smtClean="0"/>
              <a:t>McGraw-Hill/Irwin</a:t>
            </a:r>
            <a:endParaRPr lang="en-US" dirty="0"/>
          </a:p>
        </p:txBody>
      </p:sp>
      <p:sp>
        <p:nvSpPr>
          <p:cNvPr id="5" name="Altbilgi Yer Tutucusu 4"/>
          <p:cNvSpPr>
            <a:spLocks noGrp="1"/>
          </p:cNvSpPr>
          <p:nvPr>
            <p:ph type="ftr" sz="quarter" idx="11"/>
          </p:nvPr>
        </p:nvSpPr>
        <p:spPr/>
        <p:txBody>
          <a:bodyPr/>
          <a:lstStyle/>
          <a:p>
            <a:pPr>
              <a:defRPr/>
            </a:pPr>
            <a:r>
              <a:rPr lang="en-US" smtClean="0"/>
              <a:t>Colander, Economics</a:t>
            </a:r>
            <a:endParaRPr lang="en-US"/>
          </a:p>
        </p:txBody>
      </p:sp>
      <p:sp>
        <p:nvSpPr>
          <p:cNvPr id="6" name="Slayt Numarası Yer Tutucusu 5"/>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23075209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3"/>
          <p:cNvSpPr>
            <a:spLocks noGrp="1"/>
          </p:cNvSpPr>
          <p:nvPr>
            <p:ph type="sldNum" sz="quarter" idx="10"/>
          </p:nvPr>
        </p:nvSpPr>
        <p:spPr/>
        <p:txBody>
          <a:bodyPr/>
          <a:lstStyle>
            <a:lvl1pPr>
              <a:defRPr/>
            </a:lvl1pPr>
          </a:lstStyle>
          <a:p>
            <a:pPr>
              <a:defRPr/>
            </a:pPr>
            <a:fld id="{39EE9C8C-D2F8-4D28-B9C2-FF355ABC9A50}" type="slidenum">
              <a:rPr lang="en-US"/>
              <a:pPr>
                <a:defRPr/>
              </a:pPr>
              <a:t>‹#›</a:t>
            </a:fld>
            <a:endParaRPr lang="en-US"/>
          </a:p>
        </p:txBody>
      </p:sp>
      <p:sp>
        <p:nvSpPr>
          <p:cNvPr id="4" name="Date Placeholder 1"/>
          <p:cNvSpPr>
            <a:spLocks noGrp="1"/>
          </p:cNvSpPr>
          <p:nvPr>
            <p:ph type="dt" sz="quarter" idx="11"/>
          </p:nvPr>
        </p:nvSpPr>
        <p:spPr>
          <a:ln/>
        </p:spPr>
        <p:txBody>
          <a:bodyPr/>
          <a:lstStyle>
            <a:lvl1pPr>
              <a:defRPr/>
            </a:lvl1pPr>
          </a:lstStyle>
          <a:p>
            <a:pPr>
              <a:defRPr/>
            </a:pPr>
            <a:r>
              <a:rPr lang="tr-TR" smtClean="0"/>
              <a:t>McGraw-Hill/Irwin</a:t>
            </a:r>
            <a:endParaRPr lang="en-US" dirty="0"/>
          </a:p>
        </p:txBody>
      </p:sp>
      <p:sp>
        <p:nvSpPr>
          <p:cNvPr id="5" name="Footer Placeholder 2"/>
          <p:cNvSpPr>
            <a:spLocks noGrp="1"/>
          </p:cNvSpPr>
          <p:nvPr>
            <p:ph type="ftr" sz="quarter" idx="12"/>
          </p:nvPr>
        </p:nvSpPr>
        <p:spPr>
          <a:ln/>
        </p:spPr>
        <p:txBody>
          <a:bodyPr/>
          <a:lstStyle>
            <a:lvl1pPr>
              <a:defRPr/>
            </a:lvl1pPr>
          </a:lstStyle>
          <a:p>
            <a:pPr>
              <a:defRPr/>
            </a:pPr>
            <a:r>
              <a:rPr lang="en-US"/>
              <a:t>Colander, Economics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solidFill>
            <a:srgbClr val="FF9900"/>
          </a:soli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smtClean="0">
                <a:solidFill>
                  <a:schemeClr val="tx1"/>
                </a:solidFill>
              </a:rPr>
              <a:t>© 2015 Pearson Education</a:t>
            </a:r>
            <a:r>
              <a:rPr lang="en-US" sz="900" baseline="0" dirty="0" smtClean="0">
                <a:solidFill>
                  <a:schemeClr val="tx1"/>
                </a:solidFill>
              </a:rPr>
              <a:t> Limited</a:t>
            </a:r>
            <a:r>
              <a:rPr lang="en-US" sz="900" dirty="0" smtClean="0">
                <a:solidFill>
                  <a:schemeClr val="tx1"/>
                </a:solidFill>
              </a:rPr>
              <a:t>.</a:t>
            </a:r>
            <a:endParaRPr lang="en-US" sz="900" dirty="0">
              <a:solidFill>
                <a:schemeClr val="tx1"/>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8" name="Title 4"/>
          <p:cNvSpPr>
            <a:spLocks noGrp="1"/>
          </p:cNvSpPr>
          <p:nvPr>
            <p:ph type="title"/>
          </p:nvPr>
        </p:nvSpPr>
        <p:spPr>
          <a:xfrm>
            <a:off x="0" y="0"/>
            <a:ext cx="9144000" cy="640080"/>
          </a:xfrm>
          <a:prstGeom prst="rect">
            <a:avLst/>
          </a:prstGeom>
          <a:solidFill>
            <a:srgbClr val="FFC000"/>
          </a:solidFill>
        </p:spPr>
        <p:txBody>
          <a:bodyPr/>
          <a:lstStyle>
            <a:lvl1pPr>
              <a:defRPr sz="3200" b="0">
                <a:solidFill>
                  <a:sysClr val="windowText" lastClr="000000"/>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Text-only content</a:t>
            </a:r>
            <a:endParaRPr lang="en-US" dirty="0"/>
          </a:p>
        </p:txBody>
      </p:sp>
    </p:spTree>
    <p:extLst>
      <p:ext uri="{BB962C8B-B14F-4D97-AF65-F5344CB8AC3E}">
        <p14:creationId xmlns:p14="http://schemas.microsoft.com/office/powerpoint/2010/main" val="37635316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xfrm>
            <a:off x="8382000" y="6400800"/>
            <a:ext cx="762000" cy="365125"/>
          </a:xfrm>
        </p:spPr>
        <p:txBody>
          <a:bodyPr/>
          <a:lstStyle>
            <a:lvl1pPr>
              <a:defRPr/>
            </a:lvl1pPr>
          </a:lstStyle>
          <a:p>
            <a:pPr>
              <a:defRPr/>
            </a:pPr>
            <a:fld id="{BB6550BB-4584-4BC4-A775-61A5274F343E}" type="slidenum">
              <a:rPr lang="en-US"/>
              <a:pPr>
                <a:defRPr/>
              </a:pPr>
              <a:t>‹#›</a:t>
            </a:fld>
            <a:endParaRPr lang="en-US"/>
          </a:p>
        </p:txBody>
      </p:sp>
      <p:sp>
        <p:nvSpPr>
          <p:cNvPr id="4" name="Date Placeholder 1"/>
          <p:cNvSpPr>
            <a:spLocks noGrp="1"/>
          </p:cNvSpPr>
          <p:nvPr>
            <p:ph type="dt" sz="quarter" idx="11"/>
          </p:nvPr>
        </p:nvSpPr>
        <p:spPr/>
        <p:txBody>
          <a:bodyPr/>
          <a:lstStyle>
            <a:lvl1pPr>
              <a:defRPr sz="1400" b="1" i="1">
                <a:latin typeface="Garamond" pitchFamily="18" charset="0"/>
              </a:defRPr>
            </a:lvl1pPr>
          </a:lstStyle>
          <a:p>
            <a:pPr>
              <a:defRPr/>
            </a:pPr>
            <a:r>
              <a:rPr lang="tr-TR" smtClean="0"/>
              <a:t>McGraw-Hill/Irwin</a:t>
            </a:r>
            <a:endParaRPr lang="en-US" dirty="0"/>
          </a:p>
        </p:txBody>
      </p:sp>
      <p:sp>
        <p:nvSpPr>
          <p:cNvPr id="5" name="Footer Placeholder 2"/>
          <p:cNvSpPr>
            <a:spLocks noGrp="1"/>
          </p:cNvSpPr>
          <p:nvPr>
            <p:ph type="ftr" sz="quarter" idx="12"/>
          </p:nvPr>
        </p:nvSpPr>
        <p:spPr/>
        <p:txBody>
          <a:bodyPr/>
          <a:lstStyle>
            <a:lvl1pPr>
              <a:defRPr sz="1400" b="1" i="1">
                <a:latin typeface="Garamond" pitchFamily="18" charset="0"/>
              </a:defRPr>
            </a:lvl1pPr>
          </a:lstStyle>
          <a:p>
            <a:pPr>
              <a:defRPr/>
            </a:pPr>
            <a:r>
              <a:rPr lang="en-US"/>
              <a:t>Colander, Economics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ectangle 5"/>
          <p:cNvSpPr/>
          <p:nvPr userDrawn="1"/>
        </p:nvSpPr>
        <p:spPr>
          <a:xfrm>
            <a:off x="0" y="0"/>
            <a:ext cx="9144000" cy="685800"/>
          </a:xfrm>
          <a:prstGeom prst="rect">
            <a:avLst/>
          </a:prstGeom>
          <a:solidFill>
            <a:srgbClr val="5C7543"/>
          </a:solidFill>
          <a:ln>
            <a:solidFill>
              <a:srgbClr val="5C754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Rectangle 6"/>
          <p:cNvSpPr/>
          <p:nvPr userDrawn="1"/>
        </p:nvSpPr>
        <p:spPr>
          <a:xfrm>
            <a:off x="0" y="630238"/>
            <a:ext cx="9144000" cy="665162"/>
          </a:xfrm>
          <a:prstGeom prst="rect">
            <a:avLst/>
          </a:prstGeom>
          <a:solidFill>
            <a:srgbClr val="A3BC8A"/>
          </a:solidFill>
          <a:ln>
            <a:solidFill>
              <a:srgbClr val="A3BC8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Box 23"/>
          <p:cNvSpPr txBox="1"/>
          <p:nvPr userDrawn="1"/>
        </p:nvSpPr>
        <p:spPr>
          <a:xfrm>
            <a:off x="304800" y="1524000"/>
            <a:ext cx="8229600" cy="584200"/>
          </a:xfrm>
          <a:prstGeom prst="rect">
            <a:avLst/>
          </a:prstGeom>
          <a:noFill/>
        </p:spPr>
        <p:txBody>
          <a:bodyPr>
            <a:spAutoFit/>
          </a:bodyPr>
          <a:lstStyle/>
          <a:p>
            <a:pPr fontAlgn="auto">
              <a:spcBef>
                <a:spcPts val="0"/>
              </a:spcBef>
              <a:spcAft>
                <a:spcPts val="0"/>
              </a:spcAft>
              <a:defRPr/>
            </a:pPr>
            <a:r>
              <a:rPr lang="en-US" sz="3200" b="1" dirty="0">
                <a:solidFill>
                  <a:prstClr val="black"/>
                </a:solidFill>
                <a:latin typeface="Arial" pitchFamily="34" charset="0"/>
                <a:cs typeface="Arial" pitchFamily="34" charset="0"/>
              </a:rPr>
              <a:t>Supply and Demand</a:t>
            </a:r>
          </a:p>
        </p:txBody>
      </p:sp>
      <p:sp>
        <p:nvSpPr>
          <p:cNvPr id="5" name="Rectangle 25"/>
          <p:cNvSpPr/>
          <p:nvPr userDrawn="1"/>
        </p:nvSpPr>
        <p:spPr>
          <a:xfrm>
            <a:off x="5715000" y="3178175"/>
            <a:ext cx="3276600" cy="1243013"/>
          </a:xfrm>
          <a:prstGeom prst="rect">
            <a:avLst/>
          </a:prstGeom>
        </p:spPr>
        <p:txBody>
          <a:bodyPr>
            <a:spAutoFit/>
          </a:bodyPr>
          <a:lstStyle/>
          <a:p>
            <a:pPr fontAlgn="auto">
              <a:lnSpc>
                <a:spcPct val="120000"/>
              </a:lnSpc>
              <a:spcBef>
                <a:spcPts val="0"/>
              </a:spcBef>
              <a:spcAft>
                <a:spcPts val="0"/>
              </a:spcAft>
              <a:defRPr/>
            </a:pPr>
            <a:r>
              <a:rPr lang="en-US" i="1" dirty="0">
                <a:solidFill>
                  <a:prstClr val="black"/>
                </a:solidFill>
                <a:latin typeface="Garamond" pitchFamily="18" charset="0"/>
                <a:cs typeface="Arial" pitchFamily="34" charset="0"/>
              </a:rPr>
              <a:t>Teach a parrot the terms supply and demand and you’ve got an economist.</a:t>
            </a:r>
          </a:p>
          <a:p>
            <a:pPr algn="r" fontAlgn="auto">
              <a:lnSpc>
                <a:spcPct val="120000"/>
              </a:lnSpc>
              <a:spcBef>
                <a:spcPts val="1200"/>
              </a:spcBef>
              <a:spcAft>
                <a:spcPts val="0"/>
              </a:spcAft>
              <a:defRPr/>
            </a:pPr>
            <a:r>
              <a:rPr lang="en-US" b="1" i="1" dirty="0">
                <a:solidFill>
                  <a:prstClr val="black"/>
                </a:solidFill>
                <a:latin typeface="Garamond" pitchFamily="18" charset="0"/>
                <a:cs typeface="Arial" pitchFamily="34" charset="0"/>
              </a:rPr>
              <a:t>— Thomas Carlyle</a:t>
            </a:r>
            <a:endParaRPr lang="en-US" b="1" dirty="0">
              <a:solidFill>
                <a:prstClr val="black"/>
              </a:solidFill>
              <a:latin typeface="Garamond" pitchFamily="18" charset="0"/>
              <a:cs typeface="Arial" pitchFamily="34" charset="0"/>
            </a:endParaRPr>
          </a:p>
        </p:txBody>
      </p:sp>
      <p:sp>
        <p:nvSpPr>
          <p:cNvPr id="6" name="Rectangle 30"/>
          <p:cNvSpPr/>
          <p:nvPr userDrawn="1"/>
        </p:nvSpPr>
        <p:spPr>
          <a:xfrm>
            <a:off x="6096000" y="0"/>
            <a:ext cx="3048000" cy="1143000"/>
          </a:xfrm>
          <a:prstGeom prst="rect">
            <a:avLst/>
          </a:prstGeom>
          <a:solidFill>
            <a:srgbClr val="690A03"/>
          </a:solidFill>
          <a:ln>
            <a:solidFill>
              <a:srgbClr val="690A0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31"/>
          <p:cNvSpPr/>
          <p:nvPr userDrawn="1"/>
        </p:nvSpPr>
        <p:spPr>
          <a:xfrm>
            <a:off x="6248400" y="0"/>
            <a:ext cx="2894013" cy="1063625"/>
          </a:xfrm>
          <a:prstGeom prst="rect">
            <a:avLst/>
          </a:prstGeom>
          <a:solidFill>
            <a:srgbClr val="4E4F56"/>
          </a:solidFill>
          <a:ln>
            <a:solidFill>
              <a:srgbClr val="4E4F5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TextBox 32"/>
          <p:cNvSpPr txBox="1"/>
          <p:nvPr userDrawn="1"/>
        </p:nvSpPr>
        <p:spPr>
          <a:xfrm>
            <a:off x="6400800" y="420688"/>
            <a:ext cx="2590800" cy="646112"/>
          </a:xfrm>
          <a:prstGeom prst="rect">
            <a:avLst/>
          </a:prstGeom>
          <a:noFill/>
        </p:spPr>
        <p:txBody>
          <a:bodyPr>
            <a:spAutoFit/>
          </a:bodyPr>
          <a:lstStyle/>
          <a:p>
            <a:pPr fontAlgn="auto">
              <a:spcBef>
                <a:spcPts val="0"/>
              </a:spcBef>
              <a:spcAft>
                <a:spcPts val="0"/>
              </a:spcAft>
              <a:defRPr/>
            </a:pPr>
            <a:r>
              <a:rPr lang="en-US" sz="2800" b="1" dirty="0">
                <a:solidFill>
                  <a:prstClr val="white"/>
                </a:solidFill>
                <a:latin typeface="Garamond" pitchFamily="18" charset="0"/>
                <a:cs typeface="Arial" pitchFamily="34" charset="0"/>
              </a:rPr>
              <a:t>CHAPTER </a:t>
            </a:r>
            <a:r>
              <a:rPr lang="en-US" sz="3600" b="1" dirty="0">
                <a:solidFill>
                  <a:prstClr val="white"/>
                </a:solidFill>
                <a:latin typeface="Garamond" pitchFamily="18" charset="0"/>
                <a:cs typeface="Arial" pitchFamily="34" charset="0"/>
              </a:rPr>
              <a:t>4</a:t>
            </a:r>
            <a:endParaRPr lang="en-US" sz="3200" b="1" dirty="0">
              <a:solidFill>
                <a:prstClr val="white"/>
              </a:solidFill>
              <a:latin typeface="Garamond" pitchFamily="18" charset="0"/>
              <a:cs typeface="Arial" pitchFamily="34" charset="0"/>
            </a:endParaRPr>
          </a:p>
        </p:txBody>
      </p:sp>
      <p:cxnSp>
        <p:nvCxnSpPr>
          <p:cNvPr id="9" name="Straight Connector 33"/>
          <p:cNvCxnSpPr/>
          <p:nvPr userDrawn="1"/>
        </p:nvCxnSpPr>
        <p:spPr>
          <a:xfrm rot="5400000">
            <a:off x="5708650" y="530225"/>
            <a:ext cx="10795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34"/>
          <p:cNvCxnSpPr/>
          <p:nvPr userDrawn="1"/>
        </p:nvCxnSpPr>
        <p:spPr>
          <a:xfrm>
            <a:off x="6248400" y="1066800"/>
            <a:ext cx="290195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userDrawn="1"/>
        </p:nvPicPr>
        <p:blipFill>
          <a:blip r:embed="rId2" cstate="print"/>
          <a:srcRect/>
          <a:stretch>
            <a:fillRect/>
          </a:stretch>
        </p:blipFill>
        <p:spPr bwMode="auto">
          <a:xfrm>
            <a:off x="411163" y="2268538"/>
            <a:ext cx="5091112" cy="3522662"/>
          </a:xfrm>
          <a:prstGeom prst="rect">
            <a:avLst/>
          </a:prstGeom>
          <a:noFill/>
          <a:ln w="9525">
            <a:noFill/>
            <a:miter lim="800000"/>
            <a:headEnd/>
            <a:tailEnd/>
          </a:ln>
        </p:spPr>
      </p:pic>
      <p:sp>
        <p:nvSpPr>
          <p:cNvPr id="12" name="Date Placeholder 1"/>
          <p:cNvSpPr>
            <a:spLocks noGrp="1"/>
          </p:cNvSpPr>
          <p:nvPr>
            <p:ph type="dt" sz="half" idx="10"/>
          </p:nvPr>
        </p:nvSpPr>
        <p:spPr/>
        <p:txBody>
          <a:bodyPr/>
          <a:lstStyle>
            <a:lvl1pPr>
              <a:defRPr sz="1200" i="1">
                <a:latin typeface="Garamond" pitchFamily="18" charset="0"/>
              </a:defRPr>
            </a:lvl1pPr>
          </a:lstStyle>
          <a:p>
            <a:pPr>
              <a:defRPr/>
            </a:pPr>
            <a:r>
              <a:rPr lang="tr-TR" smtClean="0"/>
              <a:t>McGraw-Hill/Irwin</a:t>
            </a:r>
            <a:endParaRPr lang="en-US"/>
          </a:p>
        </p:txBody>
      </p:sp>
      <p:sp>
        <p:nvSpPr>
          <p:cNvPr id="13" name="Footer Placeholder 2"/>
          <p:cNvSpPr>
            <a:spLocks noGrp="1"/>
          </p:cNvSpPr>
          <p:nvPr>
            <p:ph type="ftr" sz="quarter" idx="11"/>
          </p:nvPr>
        </p:nvSpPr>
        <p:spPr/>
        <p:txBody>
          <a:bodyPr/>
          <a:lstStyle>
            <a:lvl1pPr>
              <a:defRPr sz="1400" b="1" i="1">
                <a:latin typeface="Garamond" pitchFamily="18" charset="0"/>
              </a:defRPr>
            </a:lvl1pPr>
          </a:lstStyle>
          <a:p>
            <a:pPr>
              <a:defRPr/>
            </a:pPr>
            <a:r>
              <a:rPr lang="en-US"/>
              <a:t>Colander, Economics</a:t>
            </a:r>
          </a:p>
        </p:txBody>
      </p:sp>
      <p:sp>
        <p:nvSpPr>
          <p:cNvPr id="14" name="Slide Number Placeholder 3"/>
          <p:cNvSpPr>
            <a:spLocks noGrp="1"/>
          </p:cNvSpPr>
          <p:nvPr>
            <p:ph type="sldNum" sz="quarter" idx="12"/>
          </p:nvPr>
        </p:nvSpPr>
        <p:spPr/>
        <p:txBody>
          <a:bodyPr/>
          <a:lstStyle>
            <a:lvl1pPr>
              <a:defRPr sz="1200">
                <a:latin typeface="Arial" pitchFamily="34" charset="0"/>
                <a:cs typeface="Arial" pitchFamily="34" charset="0"/>
              </a:defRPr>
            </a:lvl1pPr>
          </a:lstStyle>
          <a:p>
            <a:pPr>
              <a:defRPr/>
            </a:pPr>
            <a:fld id="{542C0318-FAC2-46B6-ACDA-90B313AEBA7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a:defRPr/>
            </a:pPr>
            <a:r>
              <a:rPr lang="tr-TR" smtClean="0"/>
              <a:t>McGraw-Hill/Irwin</a:t>
            </a:r>
            <a:endParaRPr lang="en-US" dirty="0"/>
          </a:p>
        </p:txBody>
      </p:sp>
      <p:sp>
        <p:nvSpPr>
          <p:cNvPr id="5" name="Altbilgi Yer Tutucusu 4"/>
          <p:cNvSpPr>
            <a:spLocks noGrp="1"/>
          </p:cNvSpPr>
          <p:nvPr>
            <p:ph type="ftr" sz="quarter" idx="11"/>
          </p:nvPr>
        </p:nvSpPr>
        <p:spPr/>
        <p:txBody>
          <a:bodyPr/>
          <a:lstStyle/>
          <a:p>
            <a:pPr>
              <a:defRPr/>
            </a:pPr>
            <a:r>
              <a:rPr lang="en-US" smtClean="0"/>
              <a:t>Colander, Economics</a:t>
            </a:r>
            <a:endParaRPr lang="en-US"/>
          </a:p>
        </p:txBody>
      </p:sp>
      <p:sp>
        <p:nvSpPr>
          <p:cNvPr id="6" name="Slayt Numarası Yer Tutucusu 5"/>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393218415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pPr>
              <a:defRPr/>
            </a:pPr>
            <a:r>
              <a:rPr lang="tr-TR" smtClean="0"/>
              <a:t>McGraw-Hill/Irwin</a:t>
            </a:r>
            <a:endParaRPr lang="en-US" dirty="0"/>
          </a:p>
        </p:txBody>
      </p:sp>
      <p:sp>
        <p:nvSpPr>
          <p:cNvPr id="5" name="Altbilgi Yer Tutucusu 4"/>
          <p:cNvSpPr>
            <a:spLocks noGrp="1"/>
          </p:cNvSpPr>
          <p:nvPr>
            <p:ph type="ftr" sz="quarter" idx="11"/>
          </p:nvPr>
        </p:nvSpPr>
        <p:spPr/>
        <p:txBody>
          <a:bodyPr/>
          <a:lstStyle/>
          <a:p>
            <a:pPr>
              <a:defRPr/>
            </a:pPr>
            <a:r>
              <a:rPr lang="en-US" smtClean="0"/>
              <a:t>Colander, Economics</a:t>
            </a:r>
            <a:endParaRPr lang="en-US"/>
          </a:p>
        </p:txBody>
      </p:sp>
      <p:sp>
        <p:nvSpPr>
          <p:cNvPr id="6" name="Slayt Numarası Yer Tutucusu 5"/>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57269529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a:defRPr/>
            </a:pPr>
            <a:r>
              <a:rPr lang="tr-TR" smtClean="0"/>
              <a:t>McGraw-Hill/Irwin</a:t>
            </a:r>
            <a:endParaRPr lang="en-US" dirty="0"/>
          </a:p>
        </p:txBody>
      </p:sp>
      <p:sp>
        <p:nvSpPr>
          <p:cNvPr id="6" name="Altbilgi Yer Tutucusu 5"/>
          <p:cNvSpPr>
            <a:spLocks noGrp="1"/>
          </p:cNvSpPr>
          <p:nvPr>
            <p:ph type="ftr" sz="quarter" idx="11"/>
          </p:nvPr>
        </p:nvSpPr>
        <p:spPr/>
        <p:txBody>
          <a:bodyPr/>
          <a:lstStyle/>
          <a:p>
            <a:pPr>
              <a:defRPr/>
            </a:pPr>
            <a:r>
              <a:rPr lang="en-US" smtClean="0"/>
              <a:t>Colander, Economics</a:t>
            </a:r>
            <a:endParaRPr lang="en-US"/>
          </a:p>
        </p:txBody>
      </p:sp>
      <p:sp>
        <p:nvSpPr>
          <p:cNvPr id="7" name="Slayt Numarası Yer Tutucusu 6"/>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27655769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a:defRPr/>
            </a:pPr>
            <a:r>
              <a:rPr lang="tr-TR" smtClean="0"/>
              <a:t>McGraw-Hill/Irwin</a:t>
            </a:r>
            <a:endParaRPr lang="en-US" dirty="0"/>
          </a:p>
        </p:txBody>
      </p:sp>
      <p:sp>
        <p:nvSpPr>
          <p:cNvPr id="8" name="Altbilgi Yer Tutucusu 7"/>
          <p:cNvSpPr>
            <a:spLocks noGrp="1"/>
          </p:cNvSpPr>
          <p:nvPr>
            <p:ph type="ftr" sz="quarter" idx="11"/>
          </p:nvPr>
        </p:nvSpPr>
        <p:spPr/>
        <p:txBody>
          <a:bodyPr/>
          <a:lstStyle/>
          <a:p>
            <a:pPr>
              <a:defRPr/>
            </a:pPr>
            <a:r>
              <a:rPr lang="en-US" smtClean="0"/>
              <a:t>Colander, Economics</a:t>
            </a:r>
            <a:endParaRPr lang="en-US"/>
          </a:p>
        </p:txBody>
      </p:sp>
      <p:sp>
        <p:nvSpPr>
          <p:cNvPr id="9" name="Slayt Numarası Yer Tutucusu 8"/>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20841694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a:defRPr/>
            </a:pPr>
            <a:r>
              <a:rPr lang="tr-TR" smtClean="0"/>
              <a:t>McGraw-Hill/Irwin</a:t>
            </a:r>
            <a:endParaRPr lang="en-US" dirty="0"/>
          </a:p>
        </p:txBody>
      </p:sp>
      <p:sp>
        <p:nvSpPr>
          <p:cNvPr id="4" name="Altbilgi Yer Tutucusu 3"/>
          <p:cNvSpPr>
            <a:spLocks noGrp="1"/>
          </p:cNvSpPr>
          <p:nvPr>
            <p:ph type="ftr" sz="quarter" idx="11"/>
          </p:nvPr>
        </p:nvSpPr>
        <p:spPr/>
        <p:txBody>
          <a:bodyPr/>
          <a:lstStyle/>
          <a:p>
            <a:pPr>
              <a:defRPr/>
            </a:pPr>
            <a:r>
              <a:rPr lang="en-US" smtClean="0"/>
              <a:t>Colander, Economics</a:t>
            </a:r>
            <a:endParaRPr lang="en-US"/>
          </a:p>
        </p:txBody>
      </p:sp>
      <p:sp>
        <p:nvSpPr>
          <p:cNvPr id="5" name="Slayt Numarası Yer Tutucusu 4"/>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179187912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a:defRPr/>
            </a:pPr>
            <a:r>
              <a:rPr lang="tr-TR" smtClean="0"/>
              <a:t>McGraw-Hill/Irwin</a:t>
            </a:r>
            <a:endParaRPr lang="en-US" dirty="0"/>
          </a:p>
        </p:txBody>
      </p:sp>
      <p:sp>
        <p:nvSpPr>
          <p:cNvPr id="3" name="Altbilgi Yer Tutucusu 2"/>
          <p:cNvSpPr>
            <a:spLocks noGrp="1"/>
          </p:cNvSpPr>
          <p:nvPr>
            <p:ph type="ftr" sz="quarter" idx="11"/>
          </p:nvPr>
        </p:nvSpPr>
        <p:spPr/>
        <p:txBody>
          <a:bodyPr/>
          <a:lstStyle/>
          <a:p>
            <a:pPr>
              <a:defRPr/>
            </a:pPr>
            <a:r>
              <a:rPr lang="en-US" smtClean="0"/>
              <a:t>Colander, Economics</a:t>
            </a:r>
            <a:endParaRPr lang="en-US"/>
          </a:p>
        </p:txBody>
      </p:sp>
      <p:sp>
        <p:nvSpPr>
          <p:cNvPr id="4" name="Slayt Numarası Yer Tutucusu 3"/>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322637650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r>
              <a:rPr lang="tr-TR" smtClean="0"/>
              <a:t>McGraw-Hill/Irwin</a:t>
            </a:r>
            <a:endParaRPr lang="en-US" dirty="0"/>
          </a:p>
        </p:txBody>
      </p:sp>
      <p:sp>
        <p:nvSpPr>
          <p:cNvPr id="6" name="Altbilgi Yer Tutucusu 5"/>
          <p:cNvSpPr>
            <a:spLocks noGrp="1"/>
          </p:cNvSpPr>
          <p:nvPr>
            <p:ph type="ftr" sz="quarter" idx="11"/>
          </p:nvPr>
        </p:nvSpPr>
        <p:spPr/>
        <p:txBody>
          <a:bodyPr/>
          <a:lstStyle/>
          <a:p>
            <a:pPr>
              <a:defRPr/>
            </a:pPr>
            <a:r>
              <a:rPr lang="en-US" smtClean="0"/>
              <a:t>Colander, Economics</a:t>
            </a:r>
            <a:endParaRPr lang="en-US"/>
          </a:p>
        </p:txBody>
      </p:sp>
      <p:sp>
        <p:nvSpPr>
          <p:cNvPr id="7" name="Slayt Numarası Yer Tutucusu 6"/>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392953825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pPr>
              <a:defRPr/>
            </a:pPr>
            <a:r>
              <a:rPr lang="tr-TR" smtClean="0"/>
              <a:t>McGraw-Hill/Irwin</a:t>
            </a:r>
            <a:endParaRPr lang="en-US" dirty="0"/>
          </a:p>
        </p:txBody>
      </p:sp>
      <p:sp>
        <p:nvSpPr>
          <p:cNvPr id="6" name="Altbilgi Yer Tutucusu 5"/>
          <p:cNvSpPr>
            <a:spLocks noGrp="1"/>
          </p:cNvSpPr>
          <p:nvPr>
            <p:ph type="ftr" sz="quarter" idx="11"/>
          </p:nvPr>
        </p:nvSpPr>
        <p:spPr/>
        <p:txBody>
          <a:bodyPr/>
          <a:lstStyle/>
          <a:p>
            <a:pPr>
              <a:defRPr/>
            </a:pPr>
            <a:r>
              <a:rPr lang="en-US" smtClean="0"/>
              <a:t>Colander, Economics</a:t>
            </a:r>
            <a:endParaRPr lang="en-US"/>
          </a:p>
        </p:txBody>
      </p:sp>
      <p:sp>
        <p:nvSpPr>
          <p:cNvPr id="7" name="Slayt Numarası Yer Tutucusu 6"/>
          <p:cNvSpPr>
            <a:spLocks noGrp="1"/>
          </p:cNvSpPr>
          <p:nvPr>
            <p:ph type="sldNum" sz="quarter" idx="12"/>
          </p:nvPr>
        </p:nvSpPr>
        <p:spPr/>
        <p:txBody>
          <a:body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121599130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tr-TR" smtClean="0"/>
              <a:t>McGraw-Hill/Irwin</a:t>
            </a:r>
            <a:endParaRPr lang="en-US" dirty="0"/>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Colander, Economics</a:t>
            </a:r>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D48DCF-4E9C-4F5E-9AE3-BDCD792E6F1B}" type="slidenum">
              <a:rPr lang="en-US" smtClean="0"/>
              <a:pPr>
                <a:defRPr/>
              </a:pPr>
              <a:t>‹#›</a:t>
            </a:fld>
            <a:endParaRPr lang="en-US"/>
          </a:p>
        </p:txBody>
      </p:sp>
    </p:spTree>
    <p:extLst>
      <p:ext uri="{BB962C8B-B14F-4D97-AF65-F5344CB8AC3E}">
        <p14:creationId xmlns:p14="http://schemas.microsoft.com/office/powerpoint/2010/main" val="4783416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70"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6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3400" y="457200"/>
            <a:ext cx="8229600" cy="5562600"/>
          </a:xfrm>
        </p:spPr>
        <p:txBody>
          <a:bodyPr/>
          <a:lstStyle/>
          <a:p>
            <a:r>
              <a:rPr lang="en-US" b="1" dirty="0">
                <a:solidFill>
                  <a:srgbClr val="002060"/>
                </a:solidFill>
              </a:rPr>
              <a:t>ECON </a:t>
            </a:r>
            <a:r>
              <a:rPr lang="en-US" b="1" dirty="0" smtClean="0">
                <a:solidFill>
                  <a:srgbClr val="002060"/>
                </a:solidFill>
              </a:rPr>
              <a:t>575</a:t>
            </a:r>
            <a:r>
              <a:rPr lang="tr-TR" b="1" dirty="0" smtClean="0">
                <a:solidFill>
                  <a:srgbClr val="002060"/>
                </a:solidFill>
              </a:rPr>
              <a:t/>
            </a:r>
            <a:br>
              <a:rPr lang="tr-TR" b="1" dirty="0" smtClean="0">
                <a:solidFill>
                  <a:srgbClr val="002060"/>
                </a:solidFill>
              </a:rPr>
            </a:br>
            <a:r>
              <a:rPr lang="en-US" b="1" dirty="0">
                <a:solidFill>
                  <a:srgbClr val="002060"/>
                </a:solidFill>
              </a:rPr>
              <a:t/>
            </a:r>
            <a:br>
              <a:rPr lang="en-US" b="1" dirty="0">
                <a:solidFill>
                  <a:srgbClr val="002060"/>
                </a:solidFill>
              </a:rPr>
            </a:br>
            <a:r>
              <a:rPr lang="en-US" b="1" dirty="0">
                <a:solidFill>
                  <a:srgbClr val="002060"/>
                </a:solidFill>
              </a:rPr>
              <a:t>FUNDAMENTALS OF ECONOMICS</a:t>
            </a:r>
            <a:br>
              <a:rPr lang="en-US" b="1" dirty="0">
                <a:solidFill>
                  <a:srgbClr val="002060"/>
                </a:solidFill>
              </a:rPr>
            </a:br>
            <a:r>
              <a:rPr lang="tr-TR" b="1" dirty="0" smtClean="0">
                <a:solidFill>
                  <a:srgbClr val="002060"/>
                </a:solidFill>
              </a:rPr>
              <a:t/>
            </a:r>
            <a:br>
              <a:rPr lang="tr-TR" b="1" dirty="0" smtClean="0">
                <a:solidFill>
                  <a:srgbClr val="002060"/>
                </a:solidFill>
              </a:rPr>
            </a:br>
            <a:r>
              <a:rPr lang="tr-TR" sz="2400" b="1" i="1" dirty="0" smtClean="0">
                <a:solidFill>
                  <a:srgbClr val="002060"/>
                </a:solidFill>
              </a:rPr>
              <a:t>CHAPTER 2</a:t>
            </a:r>
            <a:br>
              <a:rPr lang="tr-TR" sz="2400" b="1" i="1" dirty="0" smtClean="0">
                <a:solidFill>
                  <a:srgbClr val="002060"/>
                </a:solidFill>
              </a:rPr>
            </a:br>
            <a:r>
              <a:rPr lang="tr-TR" sz="2400" b="1" i="1" dirty="0" smtClean="0">
                <a:solidFill>
                  <a:srgbClr val="002060"/>
                </a:solidFill>
              </a:rPr>
              <a:t>DEMAND AND SUPPLY</a:t>
            </a:r>
            <a:br>
              <a:rPr lang="tr-TR" sz="2400" b="1" i="1" dirty="0" smtClean="0">
                <a:solidFill>
                  <a:srgbClr val="002060"/>
                </a:solidFill>
              </a:rPr>
            </a:br>
            <a:r>
              <a:rPr lang="tr-TR" sz="2400" b="1" i="1" dirty="0">
                <a:solidFill>
                  <a:srgbClr val="002060"/>
                </a:solidFill>
              </a:rPr>
              <a:t/>
            </a:r>
            <a:br>
              <a:rPr lang="tr-TR" sz="2400" b="1" i="1" dirty="0">
                <a:solidFill>
                  <a:srgbClr val="002060"/>
                </a:solidFill>
              </a:rPr>
            </a:br>
            <a:r>
              <a:rPr lang="tr-TR" sz="2400" b="1" i="1" dirty="0" smtClean="0">
                <a:solidFill>
                  <a:srgbClr val="002060"/>
                </a:solidFill>
              </a:rPr>
              <a:t>Prof. Dr. Dilek Temiz Dinç</a:t>
            </a:r>
            <a:endParaRPr lang="tr-TR" sz="2400" b="1" i="1" dirty="0">
              <a:solidFill>
                <a:srgbClr val="002060"/>
              </a:solidFill>
            </a:endParaRPr>
          </a:p>
        </p:txBody>
      </p:sp>
    </p:spTree>
    <p:extLst>
      <p:ext uri="{BB962C8B-B14F-4D97-AF65-F5344CB8AC3E}">
        <p14:creationId xmlns:p14="http://schemas.microsoft.com/office/powerpoint/2010/main" val="3096762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z="2800" smtClean="0"/>
              <a:t>Shifts in Demand versus </a:t>
            </a:r>
            <a:br>
              <a:rPr lang="en-US" sz="2800" smtClean="0"/>
            </a:br>
            <a:r>
              <a:rPr lang="en-US" sz="2800" smtClean="0"/>
              <a:t>Movements Along a Demand Curve</a:t>
            </a:r>
          </a:p>
        </p:txBody>
      </p:sp>
      <p:cxnSp>
        <p:nvCxnSpPr>
          <p:cNvPr id="11" name="Straight Connector 10"/>
          <p:cNvCxnSpPr/>
          <p:nvPr/>
        </p:nvCxnSpPr>
        <p:spPr>
          <a:xfrm rot="5400000">
            <a:off x="-877093" y="4009231"/>
            <a:ext cx="3429000" cy="1587"/>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838200" y="5724525"/>
            <a:ext cx="3657600" cy="1588"/>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838200" y="2905125"/>
            <a:ext cx="2971800" cy="2128838"/>
          </a:xfrm>
          <a:prstGeom prst="line">
            <a:avLst/>
          </a:prstGeom>
          <a:ln>
            <a:solidFill>
              <a:schemeClr val="tx2"/>
            </a:solidFill>
          </a:ln>
        </p:spPr>
        <p:style>
          <a:lnRef idx="2">
            <a:schemeClr val="dk1"/>
          </a:lnRef>
          <a:fillRef idx="0">
            <a:schemeClr val="dk1"/>
          </a:fillRef>
          <a:effectRef idx="1">
            <a:schemeClr val="dk1"/>
          </a:effectRef>
          <a:fontRef idx="minor">
            <a:schemeClr val="tx1"/>
          </a:fontRef>
        </p:style>
      </p:cxnSp>
      <p:sp>
        <p:nvSpPr>
          <p:cNvPr id="22533" name="TextBox 15"/>
          <p:cNvSpPr txBox="1">
            <a:spLocks noChangeArrowheads="1"/>
          </p:cNvSpPr>
          <p:nvPr/>
        </p:nvSpPr>
        <p:spPr bwMode="auto">
          <a:xfrm>
            <a:off x="3733800" y="4729163"/>
            <a:ext cx="1676400" cy="430212"/>
          </a:xfrm>
          <a:prstGeom prst="rect">
            <a:avLst/>
          </a:prstGeom>
          <a:noFill/>
          <a:ln w="9525">
            <a:noFill/>
            <a:miter lim="800000"/>
            <a:headEnd/>
            <a:tailEnd/>
          </a:ln>
        </p:spPr>
        <p:txBody>
          <a:bodyPr>
            <a:spAutoFit/>
          </a:bodyPr>
          <a:lstStyle/>
          <a:p>
            <a:r>
              <a:rPr lang="en-US" sz="2200" b="1">
                <a:solidFill>
                  <a:schemeClr val="tx2"/>
                </a:solidFill>
              </a:rPr>
              <a:t>Demand</a:t>
            </a:r>
            <a:r>
              <a:rPr lang="en-US" sz="2200" b="1" baseline="-25000">
                <a:solidFill>
                  <a:schemeClr val="tx2"/>
                </a:solidFill>
              </a:rPr>
              <a:t>0</a:t>
            </a:r>
            <a:endParaRPr lang="en-US" sz="2400" b="1" baseline="-25000">
              <a:solidFill>
                <a:schemeClr val="tx2"/>
              </a:solidFill>
            </a:endParaRPr>
          </a:p>
        </p:txBody>
      </p:sp>
      <p:sp>
        <p:nvSpPr>
          <p:cNvPr id="22534" name="TextBox 16"/>
          <p:cNvSpPr txBox="1">
            <a:spLocks noChangeArrowheads="1"/>
          </p:cNvSpPr>
          <p:nvPr/>
        </p:nvSpPr>
        <p:spPr bwMode="auto">
          <a:xfrm>
            <a:off x="685800" y="1833563"/>
            <a:ext cx="762000" cy="430212"/>
          </a:xfrm>
          <a:prstGeom prst="rect">
            <a:avLst/>
          </a:prstGeom>
          <a:noFill/>
          <a:ln w="9525">
            <a:noFill/>
            <a:miter lim="800000"/>
            <a:headEnd/>
            <a:tailEnd/>
          </a:ln>
        </p:spPr>
        <p:txBody>
          <a:bodyPr>
            <a:spAutoFit/>
          </a:bodyPr>
          <a:lstStyle/>
          <a:p>
            <a:r>
              <a:rPr lang="en-US" sz="2200" b="1"/>
              <a:t>P</a:t>
            </a:r>
          </a:p>
        </p:txBody>
      </p:sp>
      <p:sp>
        <p:nvSpPr>
          <p:cNvPr id="22535" name="TextBox 17"/>
          <p:cNvSpPr txBox="1">
            <a:spLocks noChangeArrowheads="1"/>
          </p:cNvSpPr>
          <p:nvPr/>
        </p:nvSpPr>
        <p:spPr bwMode="auto">
          <a:xfrm>
            <a:off x="4495800" y="5491163"/>
            <a:ext cx="533400" cy="430212"/>
          </a:xfrm>
          <a:prstGeom prst="rect">
            <a:avLst/>
          </a:prstGeom>
          <a:noFill/>
          <a:ln w="9525">
            <a:noFill/>
            <a:miter lim="800000"/>
            <a:headEnd/>
            <a:tailEnd/>
          </a:ln>
        </p:spPr>
        <p:txBody>
          <a:bodyPr>
            <a:spAutoFit/>
          </a:bodyPr>
          <a:lstStyle/>
          <a:p>
            <a:r>
              <a:rPr lang="en-US" sz="2200" b="1">
                <a:solidFill>
                  <a:schemeClr val="tx2"/>
                </a:solidFill>
              </a:rPr>
              <a:t>Q</a:t>
            </a:r>
          </a:p>
        </p:txBody>
      </p:sp>
      <p:sp>
        <p:nvSpPr>
          <p:cNvPr id="22" name="Rounded Rectangle 21"/>
          <p:cNvSpPr/>
          <p:nvPr/>
        </p:nvSpPr>
        <p:spPr>
          <a:xfrm>
            <a:off x="4724400" y="2971800"/>
            <a:ext cx="3505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ea typeface="Arial Unicode MS" pitchFamily="34" charset="-128"/>
                <a:cs typeface="Arial Unicode MS" pitchFamily="34" charset="-128"/>
              </a:rPr>
              <a:t>A change in a </a:t>
            </a:r>
            <a:r>
              <a:rPr lang="en-US" sz="2000" u="sng" dirty="0">
                <a:ea typeface="Arial Unicode MS" pitchFamily="34" charset="-128"/>
                <a:cs typeface="Arial Unicode MS" pitchFamily="34" charset="-128"/>
              </a:rPr>
              <a:t>shift factor</a:t>
            </a:r>
            <a:r>
              <a:rPr lang="en-US" sz="2000" b="1" dirty="0">
                <a:ea typeface="Arial Unicode MS" pitchFamily="34" charset="-128"/>
                <a:cs typeface="Arial Unicode MS" pitchFamily="34" charset="-128"/>
              </a:rPr>
              <a:t> </a:t>
            </a:r>
            <a:r>
              <a:rPr lang="en-US" sz="2000" dirty="0">
                <a:ea typeface="Arial Unicode MS" pitchFamily="34" charset="-128"/>
                <a:cs typeface="Arial Unicode MS" pitchFamily="34" charset="-128"/>
              </a:rPr>
              <a:t>causes a shift in demand</a:t>
            </a:r>
          </a:p>
        </p:txBody>
      </p:sp>
      <p:sp>
        <p:nvSpPr>
          <p:cNvPr id="22537" name="TextBox 22"/>
          <p:cNvSpPr txBox="1">
            <a:spLocks noChangeArrowheads="1"/>
          </p:cNvSpPr>
          <p:nvPr/>
        </p:nvSpPr>
        <p:spPr bwMode="auto">
          <a:xfrm>
            <a:off x="304800" y="4144963"/>
            <a:ext cx="533400" cy="431800"/>
          </a:xfrm>
          <a:prstGeom prst="rect">
            <a:avLst/>
          </a:prstGeom>
          <a:noFill/>
          <a:ln w="9525">
            <a:noFill/>
            <a:miter lim="800000"/>
            <a:headEnd/>
            <a:tailEnd/>
          </a:ln>
        </p:spPr>
        <p:txBody>
          <a:bodyPr>
            <a:spAutoFit/>
          </a:bodyPr>
          <a:lstStyle/>
          <a:p>
            <a:r>
              <a:rPr lang="en-US" sz="2200" b="1"/>
              <a:t>$1</a:t>
            </a:r>
          </a:p>
        </p:txBody>
      </p:sp>
      <p:sp>
        <p:nvSpPr>
          <p:cNvPr id="25" name="TextBox 24"/>
          <p:cNvSpPr txBox="1">
            <a:spLocks noChangeArrowheads="1"/>
          </p:cNvSpPr>
          <p:nvPr/>
        </p:nvSpPr>
        <p:spPr bwMode="auto">
          <a:xfrm>
            <a:off x="1447800" y="5668963"/>
            <a:ext cx="685800" cy="431800"/>
          </a:xfrm>
          <a:prstGeom prst="rect">
            <a:avLst/>
          </a:prstGeom>
          <a:noFill/>
          <a:ln w="9525">
            <a:noFill/>
            <a:miter lim="800000"/>
            <a:headEnd/>
            <a:tailEnd/>
          </a:ln>
        </p:spPr>
        <p:txBody>
          <a:bodyPr>
            <a:spAutoFit/>
          </a:bodyPr>
          <a:lstStyle/>
          <a:p>
            <a:r>
              <a:rPr lang="en-US" sz="2200" b="1" dirty="0" smtClean="0">
                <a:solidFill>
                  <a:srgbClr val="690A03"/>
                </a:solidFill>
              </a:rPr>
              <a:t>175</a:t>
            </a:r>
            <a:endParaRPr lang="en-US" sz="2200" b="1" dirty="0">
              <a:solidFill>
                <a:srgbClr val="690A03"/>
              </a:solidFill>
            </a:endParaRPr>
          </a:p>
        </p:txBody>
      </p:sp>
      <p:cxnSp>
        <p:nvCxnSpPr>
          <p:cNvPr id="26" name="Straight Connector 25"/>
          <p:cNvCxnSpPr/>
          <p:nvPr/>
        </p:nvCxnSpPr>
        <p:spPr>
          <a:xfrm rot="5400000">
            <a:off x="1128713" y="4970463"/>
            <a:ext cx="1398587" cy="1587"/>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a:off x="2057400" y="5872163"/>
            <a:ext cx="457200" cy="1587"/>
          </a:xfrm>
          <a:prstGeom prst="straightConnector1">
            <a:avLst/>
          </a:prstGeom>
          <a:ln w="38100">
            <a:solidFill>
              <a:schemeClr val="accent1"/>
            </a:solidFill>
            <a:tailEnd type="arrow"/>
          </a:ln>
        </p:spPr>
        <p:style>
          <a:lnRef idx="2">
            <a:schemeClr val="accent3"/>
          </a:lnRef>
          <a:fillRef idx="0">
            <a:schemeClr val="accent3"/>
          </a:fillRef>
          <a:effectRef idx="1">
            <a:schemeClr val="accent3"/>
          </a:effectRef>
          <a:fontRef idx="minor">
            <a:schemeClr val="tx1"/>
          </a:fontRef>
        </p:style>
      </p:cxnSp>
      <p:cxnSp>
        <p:nvCxnSpPr>
          <p:cNvPr id="30" name="Straight Arrow Connector 29"/>
          <p:cNvCxnSpPr/>
          <p:nvPr/>
        </p:nvCxnSpPr>
        <p:spPr>
          <a:xfrm rot="10800000" flipV="1">
            <a:off x="1219200" y="3662363"/>
            <a:ext cx="381000" cy="0"/>
          </a:xfrm>
          <a:prstGeom prst="straightConnector1">
            <a:avLst/>
          </a:prstGeom>
          <a:ln w="38100">
            <a:solidFill>
              <a:schemeClr val="accent1"/>
            </a:solidFill>
            <a:tailEnd type="arrow"/>
          </a:ln>
        </p:spPr>
        <p:style>
          <a:lnRef idx="2">
            <a:schemeClr val="accent3"/>
          </a:lnRef>
          <a:fillRef idx="0">
            <a:schemeClr val="accent3"/>
          </a:fillRef>
          <a:effectRef idx="1">
            <a:schemeClr val="accent3"/>
          </a:effectRef>
          <a:fontRef idx="minor">
            <a:schemeClr val="tx1"/>
          </a:fontRef>
        </p:style>
      </p:cxnSp>
      <p:sp>
        <p:nvSpPr>
          <p:cNvPr id="22542" name="TextBox 30"/>
          <p:cNvSpPr txBox="1">
            <a:spLocks noChangeArrowheads="1"/>
          </p:cNvSpPr>
          <p:nvPr/>
        </p:nvSpPr>
        <p:spPr bwMode="auto">
          <a:xfrm>
            <a:off x="2438400" y="5668963"/>
            <a:ext cx="762000" cy="431800"/>
          </a:xfrm>
          <a:prstGeom prst="rect">
            <a:avLst/>
          </a:prstGeom>
          <a:noFill/>
          <a:ln w="9525">
            <a:noFill/>
            <a:miter lim="800000"/>
            <a:headEnd/>
            <a:tailEnd/>
          </a:ln>
        </p:spPr>
        <p:txBody>
          <a:bodyPr>
            <a:spAutoFit/>
          </a:bodyPr>
          <a:lstStyle/>
          <a:p>
            <a:r>
              <a:rPr lang="en-US" sz="2200" b="1"/>
              <a:t>200</a:t>
            </a:r>
          </a:p>
        </p:txBody>
      </p:sp>
      <p:cxnSp>
        <p:nvCxnSpPr>
          <p:cNvPr id="32" name="Straight Connector 31"/>
          <p:cNvCxnSpPr/>
          <p:nvPr/>
        </p:nvCxnSpPr>
        <p:spPr>
          <a:xfrm>
            <a:off x="838200" y="4271963"/>
            <a:ext cx="19050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16125" y="4992688"/>
            <a:ext cx="1452563"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545" name="TextBox 47"/>
          <p:cNvSpPr txBox="1">
            <a:spLocks noChangeArrowheads="1"/>
          </p:cNvSpPr>
          <p:nvPr/>
        </p:nvSpPr>
        <p:spPr bwMode="auto">
          <a:xfrm>
            <a:off x="3048000" y="1900238"/>
            <a:ext cx="3048000" cy="461962"/>
          </a:xfrm>
          <a:prstGeom prst="rect">
            <a:avLst/>
          </a:prstGeom>
          <a:noFill/>
          <a:ln w="9525">
            <a:noFill/>
            <a:miter lim="800000"/>
            <a:headEnd/>
            <a:tailEnd/>
          </a:ln>
        </p:spPr>
        <p:txBody>
          <a:bodyPr>
            <a:spAutoFit/>
          </a:bodyPr>
          <a:lstStyle/>
          <a:p>
            <a:pPr algn="ctr"/>
            <a:r>
              <a:rPr lang="en-US" sz="2400" b="1"/>
              <a:t>Shift in demand</a:t>
            </a:r>
          </a:p>
        </p:txBody>
      </p:sp>
      <p:sp>
        <p:nvSpPr>
          <p:cNvPr id="49" name="TextBox 48"/>
          <p:cNvSpPr txBox="1">
            <a:spLocks noChangeArrowheads="1"/>
          </p:cNvSpPr>
          <p:nvPr/>
        </p:nvSpPr>
        <p:spPr bwMode="auto">
          <a:xfrm>
            <a:off x="1676400" y="3916363"/>
            <a:ext cx="609600" cy="431800"/>
          </a:xfrm>
          <a:prstGeom prst="rect">
            <a:avLst/>
          </a:prstGeom>
          <a:noFill/>
          <a:ln w="9525">
            <a:noFill/>
            <a:miter lim="800000"/>
            <a:headEnd/>
            <a:tailEnd/>
          </a:ln>
        </p:spPr>
        <p:txBody>
          <a:bodyPr>
            <a:spAutoFit/>
          </a:bodyPr>
          <a:lstStyle/>
          <a:p>
            <a:r>
              <a:rPr lang="en-US" sz="2200" b="1">
                <a:solidFill>
                  <a:schemeClr val="accent1"/>
                </a:solidFill>
              </a:rPr>
              <a:t>B</a:t>
            </a:r>
          </a:p>
        </p:txBody>
      </p:sp>
      <p:sp>
        <p:nvSpPr>
          <p:cNvPr id="22547" name="TextBox 50"/>
          <p:cNvSpPr txBox="1">
            <a:spLocks noChangeArrowheads="1"/>
          </p:cNvSpPr>
          <p:nvPr/>
        </p:nvSpPr>
        <p:spPr bwMode="auto">
          <a:xfrm>
            <a:off x="2743200" y="3916363"/>
            <a:ext cx="533400" cy="431800"/>
          </a:xfrm>
          <a:prstGeom prst="rect">
            <a:avLst/>
          </a:prstGeom>
          <a:noFill/>
          <a:ln w="9525">
            <a:noFill/>
            <a:miter lim="800000"/>
            <a:headEnd/>
            <a:tailEnd/>
          </a:ln>
        </p:spPr>
        <p:txBody>
          <a:bodyPr>
            <a:spAutoFit/>
          </a:bodyPr>
          <a:lstStyle/>
          <a:p>
            <a:r>
              <a:rPr lang="en-US" sz="2200" b="1">
                <a:solidFill>
                  <a:schemeClr val="tx2"/>
                </a:solidFill>
              </a:rPr>
              <a:t>A</a:t>
            </a:r>
          </a:p>
        </p:txBody>
      </p:sp>
      <p:cxnSp>
        <p:nvCxnSpPr>
          <p:cNvPr id="54" name="Straight Connector 53"/>
          <p:cNvCxnSpPr/>
          <p:nvPr/>
        </p:nvCxnSpPr>
        <p:spPr>
          <a:xfrm>
            <a:off x="838200" y="3586163"/>
            <a:ext cx="2590800" cy="1833562"/>
          </a:xfrm>
          <a:prstGeom prst="line">
            <a:avLst/>
          </a:prstGeom>
          <a:ln>
            <a:solidFill>
              <a:schemeClr val="accent1"/>
            </a:solidFill>
          </a:ln>
        </p:spPr>
        <p:style>
          <a:lnRef idx="2">
            <a:schemeClr val="dk1"/>
          </a:lnRef>
          <a:fillRef idx="0">
            <a:schemeClr val="dk1"/>
          </a:fillRef>
          <a:effectRef idx="1">
            <a:schemeClr val="dk1"/>
          </a:effectRef>
          <a:fontRef idx="minor">
            <a:schemeClr val="tx1"/>
          </a:fontRef>
        </p:style>
      </p:cxnSp>
      <p:sp>
        <p:nvSpPr>
          <p:cNvPr id="60" name="TextBox 59"/>
          <p:cNvSpPr txBox="1">
            <a:spLocks noChangeArrowheads="1"/>
          </p:cNvSpPr>
          <p:nvPr/>
        </p:nvSpPr>
        <p:spPr bwMode="auto">
          <a:xfrm>
            <a:off x="3352800" y="5110163"/>
            <a:ext cx="1981200" cy="461962"/>
          </a:xfrm>
          <a:prstGeom prst="rect">
            <a:avLst/>
          </a:prstGeom>
          <a:noFill/>
          <a:ln w="9525">
            <a:noFill/>
            <a:miter lim="800000"/>
            <a:headEnd/>
            <a:tailEnd/>
          </a:ln>
        </p:spPr>
        <p:txBody>
          <a:bodyPr>
            <a:spAutoFit/>
          </a:bodyPr>
          <a:lstStyle/>
          <a:p>
            <a:r>
              <a:rPr lang="en-US" sz="2200" b="1">
                <a:solidFill>
                  <a:schemeClr val="accent1"/>
                </a:solidFill>
              </a:rPr>
              <a:t>Demand</a:t>
            </a:r>
            <a:r>
              <a:rPr lang="en-US" sz="2400" b="1" baseline="-25000">
                <a:solidFill>
                  <a:schemeClr val="accent1"/>
                </a:solidFill>
              </a:rPr>
              <a:t>1</a:t>
            </a:r>
            <a:endParaRPr lang="en-US" sz="2400" b="1">
              <a:solidFill>
                <a:schemeClr val="accent1"/>
              </a:solidFill>
            </a:endParaRPr>
          </a:p>
        </p:txBody>
      </p:sp>
      <p:cxnSp>
        <p:nvCxnSpPr>
          <p:cNvPr id="69" name="Straight Arrow Connector 68"/>
          <p:cNvCxnSpPr/>
          <p:nvPr/>
        </p:nvCxnSpPr>
        <p:spPr>
          <a:xfrm rot="10800000" flipV="1">
            <a:off x="2514600" y="4576763"/>
            <a:ext cx="381000" cy="0"/>
          </a:xfrm>
          <a:prstGeom prst="straightConnector1">
            <a:avLst/>
          </a:prstGeom>
          <a:ln w="38100">
            <a:solidFill>
              <a:schemeClr val="accent1"/>
            </a:solidFill>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2"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slide(fromRight)">
                                      <p:cBhvr>
                                        <p:cTn id="7" dur="1000"/>
                                        <p:tgtEl>
                                          <p:spTgt spid="54"/>
                                        </p:tgtEl>
                                      </p:cBhvr>
                                    </p:animEffect>
                                  </p:childTnLst>
                                </p:cTn>
                              </p:par>
                              <p:par>
                                <p:cTn id="8" presetID="12" presetClass="entr" presetSubtype="2" fill="hold" nodeType="withEffect">
                                  <p:stCondLst>
                                    <p:cond delay="0"/>
                                  </p:stCondLst>
                                  <p:childTnLst>
                                    <p:set>
                                      <p:cBhvr>
                                        <p:cTn id="9" dur="1" fill="hold">
                                          <p:stCondLst>
                                            <p:cond delay="0"/>
                                          </p:stCondLst>
                                        </p:cTn>
                                        <p:tgtEl>
                                          <p:spTgt spid="69"/>
                                        </p:tgtEl>
                                        <p:attrNameLst>
                                          <p:attrName>style.visibility</p:attrName>
                                        </p:attrNameLst>
                                      </p:cBhvr>
                                      <p:to>
                                        <p:strVal val="visible"/>
                                      </p:to>
                                    </p:set>
                                    <p:animEffect transition="in" filter="slide(fromRight)">
                                      <p:cBhvr>
                                        <p:cTn id="10" dur="1000"/>
                                        <p:tgtEl>
                                          <p:spTgt spid="69"/>
                                        </p:tgtEl>
                                      </p:cBhvr>
                                    </p:animEffect>
                                  </p:childTnLst>
                                </p:cTn>
                              </p:par>
                              <p:par>
                                <p:cTn id="11" presetID="12" presetClass="entr" presetSubtype="2"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slide(fromRight)">
                                      <p:cBhvr>
                                        <p:cTn id="13" dur="1000"/>
                                        <p:tgtEl>
                                          <p:spTgt spid="49"/>
                                        </p:tgtEl>
                                      </p:cBhvr>
                                    </p:animEffect>
                                  </p:childTnLst>
                                </p:cTn>
                              </p:par>
                              <p:par>
                                <p:cTn id="14" presetID="12" presetClass="entr" presetSubtype="2"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slide(fromRight)">
                                      <p:cBhvr>
                                        <p:cTn id="16" dur="1000"/>
                                        <p:tgtEl>
                                          <p:spTgt spid="30"/>
                                        </p:tgtEl>
                                      </p:cBhvr>
                                    </p:animEffect>
                                  </p:childTnLst>
                                </p:cTn>
                              </p:par>
                              <p:par>
                                <p:cTn id="17" presetID="12" presetClass="entr" presetSubtype="2"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slide(fromRight)">
                                      <p:cBhvr>
                                        <p:cTn id="19" dur="1000"/>
                                        <p:tgtEl>
                                          <p:spTgt spid="2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9" grpId="0"/>
      <p:bldP spid="49" grpId="1"/>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1027"/>
          <p:cNvSpPr>
            <a:spLocks noGrp="1" noChangeArrowheads="1"/>
          </p:cNvSpPr>
          <p:nvPr>
            <p:ph type="body" idx="1"/>
          </p:nvPr>
        </p:nvSpPr>
        <p:spPr>
          <a:xfrm>
            <a:off x="228600" y="1752600"/>
            <a:ext cx="3200400" cy="1143000"/>
          </a:xfrm>
        </p:spPr>
        <p:txBody>
          <a:bodyPr/>
          <a:lstStyle/>
          <a:p>
            <a:pPr eaLnBrk="1" hangingPunct="1">
              <a:spcBef>
                <a:spcPct val="0"/>
              </a:spcBef>
              <a:buClrTx/>
              <a:buFontTx/>
              <a:buNone/>
              <a:defRPr/>
            </a:pPr>
            <a:r>
              <a:rPr lang="en-US" sz="2400" b="0" dirty="0">
                <a:solidFill>
                  <a:schemeClr val="tx1"/>
                </a:solidFill>
                <a:ea typeface="ＭＳ Ｐゴシック" charset="0"/>
                <a:cs typeface="+mn-cs"/>
              </a:rPr>
              <a:t>Figure </a:t>
            </a:r>
            <a:r>
              <a:rPr lang="tr-TR" sz="2400" b="0" dirty="0" smtClean="0">
                <a:solidFill>
                  <a:schemeClr val="tx1"/>
                </a:solidFill>
                <a:ea typeface="ＭＳ Ｐゴシック" charset="0"/>
                <a:cs typeface="+mn-cs"/>
              </a:rPr>
              <a:t>2</a:t>
            </a:r>
            <a:r>
              <a:rPr lang="en-US" sz="2400" b="0" dirty="0" smtClean="0">
                <a:solidFill>
                  <a:schemeClr val="tx1"/>
                </a:solidFill>
                <a:ea typeface="ＭＳ Ｐゴシック" charset="0"/>
                <a:cs typeface="+mn-cs"/>
              </a:rPr>
              <a:t> </a:t>
            </a:r>
            <a:r>
              <a:rPr lang="en-US" sz="2400" b="0" dirty="0">
                <a:solidFill>
                  <a:schemeClr val="tx1"/>
                </a:solidFill>
                <a:ea typeface="ＭＳ Ｐゴシック" charset="0"/>
                <a:cs typeface="+mn-cs"/>
              </a:rPr>
              <a:t>shows</a:t>
            </a:r>
          </a:p>
          <a:p>
            <a:pPr eaLnBrk="1" hangingPunct="1">
              <a:spcBef>
                <a:spcPct val="0"/>
              </a:spcBef>
              <a:buClrTx/>
              <a:buFontTx/>
              <a:buNone/>
              <a:defRPr/>
            </a:pPr>
            <a:r>
              <a:rPr lang="en-US" sz="2400" b="0" dirty="0">
                <a:solidFill>
                  <a:schemeClr val="tx1"/>
                </a:solidFill>
                <a:ea typeface="ＭＳ Ｐゴシック" charset="0"/>
                <a:cs typeface="+mn-cs"/>
              </a:rPr>
              <a:t>changes in demand.</a:t>
            </a:r>
            <a:endParaRPr lang="en-US" dirty="0">
              <a:ea typeface="ＭＳ Ｐゴシック" charset="0"/>
              <a:cs typeface="+mn-cs"/>
            </a:endParaRPr>
          </a:p>
        </p:txBody>
      </p:sp>
      <p:sp>
        <p:nvSpPr>
          <p:cNvPr id="391172" name="Rectangle 1028"/>
          <p:cNvSpPr>
            <a:spLocks noChangeArrowheads="1"/>
          </p:cNvSpPr>
          <p:nvPr/>
        </p:nvSpPr>
        <p:spPr bwMode="auto">
          <a:xfrm>
            <a:off x="228600" y="2667000"/>
            <a:ext cx="3810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1.</a:t>
            </a:r>
            <a:r>
              <a:rPr lang="en-US">
                <a:latin typeface="Arial" charset="0"/>
                <a:ea typeface="ＭＳ Ｐゴシック" charset="0"/>
              </a:rPr>
              <a:t>	When demand decreases, the demand curve shifts leftward from </a:t>
            </a:r>
            <a:r>
              <a:rPr lang="en-US" i="1">
                <a:latin typeface="Arial" charset="0"/>
                <a:ea typeface="ＭＳ Ｐゴシック" charset="0"/>
              </a:rPr>
              <a:t>D</a:t>
            </a:r>
            <a:r>
              <a:rPr lang="en-US" baseline="-25000">
                <a:latin typeface="Arial" charset="0"/>
                <a:ea typeface="ＭＳ Ｐゴシック" charset="0"/>
              </a:rPr>
              <a:t>0</a:t>
            </a:r>
            <a:r>
              <a:rPr lang="en-US">
                <a:latin typeface="Arial" charset="0"/>
                <a:ea typeface="ＭＳ Ｐゴシック" charset="0"/>
              </a:rPr>
              <a:t> to </a:t>
            </a:r>
            <a:r>
              <a:rPr lang="en-US" i="1">
                <a:latin typeface="Arial" charset="0"/>
                <a:ea typeface="ＭＳ Ｐゴシック" charset="0"/>
              </a:rPr>
              <a:t>D</a:t>
            </a:r>
            <a:r>
              <a:rPr lang="en-US" baseline="-25000">
                <a:latin typeface="Arial" charset="0"/>
                <a:ea typeface="ＭＳ Ｐゴシック" charset="0"/>
              </a:rPr>
              <a:t>1</a:t>
            </a:r>
            <a:r>
              <a:rPr lang="en-US">
                <a:latin typeface="Arial" charset="0"/>
                <a:ea typeface="ＭＳ Ｐゴシック" charset="0"/>
              </a:rPr>
              <a:t>.</a:t>
            </a:r>
          </a:p>
        </p:txBody>
      </p:sp>
      <p:sp>
        <p:nvSpPr>
          <p:cNvPr id="391173" name="Rectangle 1029"/>
          <p:cNvSpPr>
            <a:spLocks noChangeArrowheads="1"/>
          </p:cNvSpPr>
          <p:nvPr/>
        </p:nvSpPr>
        <p:spPr bwMode="auto">
          <a:xfrm>
            <a:off x="228600" y="4724400"/>
            <a:ext cx="3810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2.</a:t>
            </a:r>
            <a:r>
              <a:rPr lang="en-US">
                <a:latin typeface="Arial" charset="0"/>
                <a:ea typeface="ＭＳ Ｐゴシック" charset="0"/>
              </a:rPr>
              <a:t>	When demand increases, the demand curve shifts rightward from </a:t>
            </a:r>
            <a:r>
              <a:rPr lang="en-US" i="1">
                <a:latin typeface="Arial" charset="0"/>
                <a:ea typeface="ＭＳ Ｐゴシック" charset="0"/>
              </a:rPr>
              <a:t>D</a:t>
            </a:r>
            <a:r>
              <a:rPr lang="en-US" baseline="-25000">
                <a:latin typeface="Arial" charset="0"/>
                <a:ea typeface="ＭＳ Ｐゴシック" charset="0"/>
              </a:rPr>
              <a:t>0</a:t>
            </a:r>
            <a:r>
              <a:rPr lang="en-US">
                <a:latin typeface="Arial" charset="0"/>
                <a:ea typeface="ＭＳ Ｐゴシック" charset="0"/>
              </a:rPr>
              <a:t> to </a:t>
            </a:r>
            <a:r>
              <a:rPr lang="en-US" i="1">
                <a:latin typeface="Arial" charset="0"/>
                <a:ea typeface="ＭＳ Ｐゴシック" charset="0"/>
              </a:rPr>
              <a:t>D</a:t>
            </a:r>
            <a:r>
              <a:rPr lang="en-US" baseline="-25000">
                <a:latin typeface="Arial" charset="0"/>
                <a:ea typeface="ＭＳ Ｐゴシック" charset="0"/>
              </a:rPr>
              <a:t>2</a:t>
            </a:r>
            <a:r>
              <a:rPr lang="en-US">
                <a:latin typeface="Arial" charset="0"/>
                <a:ea typeface="ＭＳ Ｐゴシック" charset="0"/>
              </a:rPr>
              <a:t>.</a:t>
            </a:r>
            <a:endParaRPr lang="en-US" sz="2800" b="1">
              <a:solidFill>
                <a:srgbClr val="00468F"/>
              </a:solidFill>
              <a:latin typeface="Arial" charset="0"/>
              <a:ea typeface="ＭＳ Ｐゴシック" charset="0"/>
            </a:endParaRPr>
          </a:p>
        </p:txBody>
      </p:sp>
      <p:pic>
        <p:nvPicPr>
          <p:cNvPr id="41989" name="Picture 10" descr="fig0403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8339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403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676400"/>
            <a:ext cx="48339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03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676400"/>
            <a:ext cx="4833938"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1762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wipe(left)">
                                      <p:cBhvr>
                                        <p:cTn id="7" dur="500"/>
                                        <p:tgtEl>
                                          <p:spTgt spid="391172"/>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1000"/>
                                        <p:tgtEl>
                                          <p:spTgt spid="1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1173"/>
                                        </p:tgtEl>
                                        <p:attrNameLst>
                                          <p:attrName>style.visibility</p:attrName>
                                        </p:attrNameLst>
                                      </p:cBhvr>
                                      <p:to>
                                        <p:strVal val="visible"/>
                                      </p:to>
                                    </p:set>
                                    <p:animEffect transition="in" filter="wipe(left)">
                                      <p:cBhvr>
                                        <p:cTn id="16" dur="500"/>
                                        <p:tgtEl>
                                          <p:spTgt spid="391173"/>
                                        </p:tgtEl>
                                      </p:cBhvr>
                                    </p:animEffect>
                                  </p:childTnLst>
                                </p:cTn>
                              </p:par>
                            </p:childTnLst>
                          </p:cTn>
                        </p:par>
                        <p:par>
                          <p:cTn id="17" fill="hold" nodeType="afterGroup">
                            <p:stCondLst>
                              <p:cond delay="5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autoUpdateAnimBg="0"/>
      <p:bldP spid="39117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Shift Factors in Demand</a:t>
            </a:r>
          </a:p>
        </p:txBody>
      </p:sp>
      <p:sp>
        <p:nvSpPr>
          <p:cNvPr id="24578" name="Content Placeholder 2"/>
          <p:cNvSpPr>
            <a:spLocks noGrp="1"/>
          </p:cNvSpPr>
          <p:nvPr>
            <p:ph type="body" sz="quarter" idx="11"/>
          </p:nvPr>
        </p:nvSpPr>
        <p:spPr/>
        <p:txBody>
          <a:bodyPr/>
          <a:lstStyle/>
          <a:p>
            <a:pPr eaLnBrk="1" hangingPunct="1"/>
            <a:r>
              <a:rPr lang="en-US" b="1" smtClean="0"/>
              <a:t>Important demand shift factors include:</a:t>
            </a:r>
          </a:p>
        </p:txBody>
      </p:sp>
      <p:sp>
        <p:nvSpPr>
          <p:cNvPr id="24579" name="Content Placeholder 2"/>
          <p:cNvSpPr txBox="1">
            <a:spLocks/>
          </p:cNvSpPr>
          <p:nvPr/>
        </p:nvSpPr>
        <p:spPr bwMode="auto">
          <a:xfrm>
            <a:off x="5867400" y="5181600"/>
            <a:ext cx="3276600" cy="1371600"/>
          </a:xfrm>
          <a:prstGeom prst="rect">
            <a:avLst/>
          </a:prstGeom>
          <a:noFill/>
          <a:ln w="9525">
            <a:noFill/>
            <a:miter lim="800000"/>
            <a:headEnd/>
            <a:tailEnd/>
          </a:ln>
        </p:spPr>
        <p:txBody>
          <a:bodyPr/>
          <a:lstStyle/>
          <a:p>
            <a:pPr marL="342900" indent="-342900">
              <a:spcBef>
                <a:spcPct val="20000"/>
              </a:spcBef>
            </a:pPr>
            <a:r>
              <a:rPr lang="en-US" sz="2400">
                <a:solidFill>
                  <a:srgbClr val="000000"/>
                </a:solidFill>
              </a:rPr>
              <a:t>	</a:t>
            </a:r>
          </a:p>
        </p:txBody>
      </p:sp>
      <p:sp>
        <p:nvSpPr>
          <p:cNvPr id="48" name="Content Placeholder 2"/>
          <p:cNvSpPr txBox="1">
            <a:spLocks/>
          </p:cNvSpPr>
          <p:nvPr/>
        </p:nvSpPr>
        <p:spPr bwMode="auto">
          <a:xfrm>
            <a:off x="1589088" y="2438400"/>
            <a:ext cx="5878512" cy="3429000"/>
          </a:xfrm>
          <a:prstGeom prst="rect">
            <a:avLst/>
          </a:prstGeom>
          <a:noFill/>
          <a:ln w="9525">
            <a:noFill/>
            <a:miter lim="800000"/>
            <a:headEnd/>
            <a:tailEnd/>
          </a:ln>
        </p:spPr>
        <p:txBody>
          <a:bodyPr/>
          <a:lstStyle/>
          <a:p>
            <a:pPr marL="457200" indent="-457200">
              <a:spcBef>
                <a:spcPts val="1200"/>
              </a:spcBef>
              <a:buFont typeface="Arial" charset="0"/>
              <a:buAutoNum type="arabicPeriod"/>
            </a:pPr>
            <a:r>
              <a:rPr lang="en-US" sz="2400" dirty="0">
                <a:solidFill>
                  <a:srgbClr val="000000"/>
                </a:solidFill>
              </a:rPr>
              <a:t>Society’s </a:t>
            </a:r>
            <a:r>
              <a:rPr lang="en-US" sz="2400" dirty="0" smtClean="0">
                <a:solidFill>
                  <a:srgbClr val="000000"/>
                </a:solidFill>
              </a:rPr>
              <a:t>(consumer’s or household’s) income</a:t>
            </a:r>
            <a:endParaRPr lang="en-US" sz="2400" dirty="0">
              <a:solidFill>
                <a:srgbClr val="000000"/>
              </a:solidFill>
            </a:endParaRPr>
          </a:p>
          <a:p>
            <a:pPr marL="457200" indent="-457200">
              <a:spcBef>
                <a:spcPts val="1200"/>
              </a:spcBef>
              <a:buFont typeface="Arial" charset="0"/>
              <a:buAutoNum type="arabicPeriod"/>
            </a:pPr>
            <a:r>
              <a:rPr lang="en-US" sz="2400" dirty="0">
                <a:solidFill>
                  <a:srgbClr val="000000"/>
                </a:solidFill>
              </a:rPr>
              <a:t>The prices of </a:t>
            </a:r>
            <a:r>
              <a:rPr lang="en-US" sz="2400" dirty="0" smtClean="0">
                <a:solidFill>
                  <a:srgbClr val="000000"/>
                </a:solidFill>
              </a:rPr>
              <a:t>other related </a:t>
            </a:r>
            <a:r>
              <a:rPr lang="en-US" sz="2400" dirty="0">
                <a:solidFill>
                  <a:srgbClr val="000000"/>
                </a:solidFill>
              </a:rPr>
              <a:t>goods</a:t>
            </a:r>
          </a:p>
          <a:p>
            <a:pPr marL="457200" indent="-457200">
              <a:spcBef>
                <a:spcPts val="1200"/>
              </a:spcBef>
              <a:buFont typeface="Arial" charset="0"/>
              <a:buAutoNum type="arabicPeriod"/>
            </a:pPr>
            <a:r>
              <a:rPr lang="en-US" sz="2400" dirty="0" smtClean="0">
                <a:solidFill>
                  <a:srgbClr val="000000"/>
                </a:solidFill>
              </a:rPr>
              <a:t>Tastes</a:t>
            </a:r>
          </a:p>
          <a:p>
            <a:pPr marL="457200" indent="-457200">
              <a:spcBef>
                <a:spcPts val="1200"/>
              </a:spcBef>
              <a:buFont typeface="Arial" charset="0"/>
              <a:buAutoNum type="arabicPeriod"/>
            </a:pPr>
            <a:r>
              <a:rPr lang="en-US" sz="2400" dirty="0" smtClean="0">
                <a:solidFill>
                  <a:srgbClr val="000000"/>
                </a:solidFill>
              </a:rPr>
              <a:t>Population and demographics</a:t>
            </a:r>
            <a:endParaRPr lang="en-US" sz="2400" dirty="0">
              <a:solidFill>
                <a:srgbClr val="000000"/>
              </a:solidFill>
            </a:endParaRPr>
          </a:p>
          <a:p>
            <a:pPr marL="457200" indent="-457200">
              <a:spcBef>
                <a:spcPts val="1200"/>
              </a:spcBef>
              <a:buFont typeface="Arial" charset="0"/>
              <a:buAutoNum type="arabicPeriod"/>
            </a:pPr>
            <a:r>
              <a:rPr lang="en-US" sz="2400" dirty="0" smtClean="0">
                <a:solidFill>
                  <a:srgbClr val="000000"/>
                </a:solidFill>
              </a:rPr>
              <a:t>Expectations </a:t>
            </a:r>
            <a:endParaRPr lang="en-US" sz="2400" dirty="0">
              <a:solidFill>
                <a:srgbClr val="000000"/>
              </a:solidFill>
            </a:endParaRPr>
          </a:p>
          <a:p>
            <a:pPr marL="457200" indent="-457200">
              <a:spcBef>
                <a:spcPts val="1200"/>
              </a:spcBef>
              <a:buFont typeface="Arial" charset="0"/>
              <a:buAutoNum type="arabicPeriod"/>
            </a:pPr>
            <a:r>
              <a:rPr lang="en-US" sz="2400" dirty="0">
                <a:solidFill>
                  <a:srgbClr val="000000"/>
                </a:solidFill>
              </a:rPr>
              <a:t>Taxes and subsidies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factors influence market demand?</a:t>
            </a:r>
            <a:endParaRPr lang="en-US" dirty="0"/>
          </a:p>
        </p:txBody>
      </p:sp>
      <p:sp>
        <p:nvSpPr>
          <p:cNvPr id="4" name="Text Placeholder 2"/>
          <p:cNvSpPr txBox="1">
            <a:spLocks/>
          </p:cNvSpPr>
          <p:nvPr/>
        </p:nvSpPr>
        <p:spPr>
          <a:xfrm>
            <a:off x="304800" y="990600"/>
            <a:ext cx="8839200"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0" lvl="1">
              <a:spcBef>
                <a:spcPts val="1200"/>
              </a:spcBef>
            </a:pPr>
            <a:r>
              <a:rPr lang="en-US" sz="2200" b="1" i="0" kern="0" dirty="0" smtClean="0"/>
              <a:t>Income of consumers</a:t>
            </a:r>
          </a:p>
          <a:p>
            <a:pPr marL="0" lvl="1" indent="0">
              <a:spcBef>
                <a:spcPts val="0"/>
              </a:spcBef>
            </a:pPr>
            <a:r>
              <a:rPr lang="en-US" sz="2200" i="0" kern="0" dirty="0" smtClean="0"/>
              <a:t>	Increase in income increases demand if product is </a:t>
            </a:r>
            <a:r>
              <a:rPr lang="en-US" sz="2200" b="1" i="0" kern="0" dirty="0" smtClean="0"/>
              <a:t>normal</a:t>
            </a:r>
            <a:r>
              <a:rPr lang="en-US" sz="2200" i="0" kern="0" dirty="0" smtClean="0"/>
              <a:t>, 	decreases demand if product is </a:t>
            </a:r>
            <a:r>
              <a:rPr lang="en-US" sz="2200" b="1" i="0" kern="0" dirty="0" smtClean="0"/>
              <a:t>inferior</a:t>
            </a:r>
            <a:r>
              <a:rPr lang="en-US" sz="2200" i="0" kern="0" dirty="0" smtClean="0"/>
              <a:t>.</a:t>
            </a:r>
          </a:p>
          <a:p>
            <a:pPr marL="0" lvl="1" indent="0">
              <a:spcBef>
                <a:spcPts val="1200"/>
              </a:spcBef>
            </a:pPr>
            <a:r>
              <a:rPr lang="en-US" sz="2200" b="1" i="0" kern="0" dirty="0" smtClean="0"/>
              <a:t>Prices of related goods</a:t>
            </a:r>
          </a:p>
          <a:p>
            <a:pPr marL="0" lvl="1" indent="0">
              <a:spcBef>
                <a:spcPts val="0"/>
              </a:spcBef>
            </a:pPr>
            <a:r>
              <a:rPr lang="en-US" sz="2200" i="0" kern="0" dirty="0" smtClean="0"/>
              <a:t>	Increase in price of related good increases demand if products 	are </a:t>
            </a:r>
            <a:r>
              <a:rPr lang="en-US" sz="2200" b="1" i="0" kern="0" dirty="0" smtClean="0"/>
              <a:t>substitutes</a:t>
            </a:r>
            <a:r>
              <a:rPr lang="en-US" sz="2200" i="0" kern="0" dirty="0" smtClean="0"/>
              <a:t>, decreases demand if products are 	</a:t>
            </a:r>
            <a:r>
              <a:rPr lang="en-US" sz="2200" b="1" i="0" kern="0" dirty="0" smtClean="0"/>
              <a:t>complements</a:t>
            </a:r>
            <a:endParaRPr lang="en-US" sz="2200" i="0" kern="0" dirty="0" smtClean="0"/>
          </a:p>
          <a:p>
            <a:pPr marL="0" lvl="1">
              <a:spcBef>
                <a:spcPts val="1200"/>
              </a:spcBef>
            </a:pPr>
            <a:r>
              <a:rPr lang="en-US" sz="2200" b="1" i="0" kern="0" dirty="0" smtClean="0"/>
              <a:t>Tastes</a:t>
            </a:r>
          </a:p>
          <a:p>
            <a:pPr marL="0" lvl="1">
              <a:spcBef>
                <a:spcPts val="1200"/>
              </a:spcBef>
            </a:pPr>
            <a:r>
              <a:rPr lang="en-US" sz="2200" b="1" i="0" kern="0" dirty="0" smtClean="0"/>
              <a:t>Population and demographics</a:t>
            </a:r>
            <a:endParaRPr lang="en-US" sz="2200" i="0" kern="0" dirty="0" smtClean="0"/>
          </a:p>
          <a:p>
            <a:pPr marL="0" lvl="1">
              <a:spcBef>
                <a:spcPts val="1200"/>
              </a:spcBef>
            </a:pPr>
            <a:r>
              <a:rPr lang="en-US" sz="2200" b="1" i="0" kern="0" dirty="0" smtClean="0"/>
              <a:t>Expected future prices</a:t>
            </a:r>
          </a:p>
          <a:p>
            <a:pPr marL="0" lvl="1">
              <a:spcBef>
                <a:spcPts val="1200"/>
              </a:spcBef>
            </a:pPr>
            <a:endParaRPr lang="en-US" sz="2200" b="1" i="0" kern="0" dirty="0" smtClean="0"/>
          </a:p>
          <a:p>
            <a:pPr marL="0" lvl="1">
              <a:spcBef>
                <a:spcPts val="1200"/>
              </a:spcBef>
            </a:pPr>
            <a:r>
              <a:rPr lang="en-US" sz="2200" kern="0" dirty="0" smtClean="0"/>
              <a:t>We will discuss how each of these affects demand.</a:t>
            </a:r>
          </a:p>
        </p:txBody>
      </p:sp>
    </p:spTree>
    <p:extLst>
      <p:ext uri="{BB962C8B-B14F-4D97-AF65-F5344CB8AC3E}">
        <p14:creationId xmlns:p14="http://schemas.microsoft.com/office/powerpoint/2010/main" val="336965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500"/>
                                        <p:tgtEl>
                                          <p:spTgt spid="4">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wipe(left)">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income of consumers</a:t>
            </a:r>
            <a:endParaRPr lang="en-US" dirty="0"/>
          </a:p>
        </p:txBody>
      </p:sp>
      <p:sp>
        <p:nvSpPr>
          <p:cNvPr id="4" name="Text Placeholder 2"/>
          <p:cNvSpPr>
            <a:spLocks noGrp="1"/>
          </p:cNvSpPr>
          <p:nvPr>
            <p:ph type="body" sz="quarter" idx="11"/>
          </p:nvPr>
        </p:nvSpPr>
        <p:spPr>
          <a:xfrm>
            <a:off x="152400" y="838200"/>
            <a:ext cx="6248400" cy="5638800"/>
          </a:xfrm>
        </p:spPr>
        <p:txBody>
          <a:bodyPr/>
          <a:lstStyle/>
          <a:p>
            <a:pPr marL="0" lvl="1">
              <a:buNone/>
            </a:pPr>
            <a:r>
              <a:rPr lang="en-US" sz="2200" b="1" i="0" dirty="0"/>
              <a:t>Normal goods</a:t>
            </a:r>
            <a:r>
              <a:rPr lang="en-US" sz="2200" i="0" dirty="0"/>
              <a:t>:</a:t>
            </a:r>
            <a:br>
              <a:rPr lang="en-US" sz="2200" i="0" dirty="0"/>
            </a:br>
            <a:r>
              <a:rPr lang="en-US" sz="2200" i="0" dirty="0"/>
              <a:t>Goods for which the demand increases as income rises, and decreases as income </a:t>
            </a:r>
            <a:r>
              <a:rPr lang="en-US" sz="2200" i="0" dirty="0" smtClean="0"/>
              <a:t>falls.</a:t>
            </a:r>
            <a:endParaRPr lang="en-US" sz="2200" i="0" dirty="0"/>
          </a:p>
          <a:p>
            <a:pPr marL="0" lvl="1"/>
            <a:r>
              <a:rPr lang="en-US" sz="2200" dirty="0"/>
              <a:t>Examples: 	Clothing</a:t>
            </a:r>
          </a:p>
          <a:p>
            <a:pPr marL="0" lvl="1">
              <a:buNone/>
            </a:pPr>
            <a:r>
              <a:rPr lang="en-US" sz="2200" dirty="0"/>
              <a:t>		Restaurant meals</a:t>
            </a:r>
          </a:p>
          <a:p>
            <a:pPr marL="0" lvl="1">
              <a:buNone/>
            </a:pPr>
            <a:r>
              <a:rPr lang="en-US" sz="2200" dirty="0"/>
              <a:t>		Vacations</a:t>
            </a:r>
          </a:p>
          <a:p>
            <a:pPr marL="0" lvl="1"/>
            <a:endParaRPr lang="en-US" sz="2200" b="1" dirty="0" smtClean="0"/>
          </a:p>
          <a:p>
            <a:pPr marL="0" lvl="1">
              <a:buNone/>
            </a:pPr>
            <a:r>
              <a:rPr lang="en-US" sz="2200" b="1" i="0" dirty="0" smtClean="0"/>
              <a:t>Inferior </a:t>
            </a:r>
            <a:r>
              <a:rPr lang="en-US" sz="2200" b="1" i="0" dirty="0"/>
              <a:t>goods</a:t>
            </a:r>
            <a:r>
              <a:rPr lang="en-US" sz="2200" i="0" dirty="0"/>
              <a:t>:</a:t>
            </a:r>
            <a:br>
              <a:rPr lang="en-US" sz="2200" i="0" dirty="0"/>
            </a:br>
            <a:r>
              <a:rPr lang="en-US" sz="2200" i="0" dirty="0"/>
              <a:t>Goods for which the demand decreases as income rises, and increases as income </a:t>
            </a:r>
            <a:r>
              <a:rPr lang="en-US" sz="2200" i="0" dirty="0" smtClean="0"/>
              <a:t>falls.</a:t>
            </a:r>
            <a:endParaRPr lang="en-US" sz="2200" i="0" dirty="0"/>
          </a:p>
          <a:p>
            <a:pPr marL="0" lvl="1"/>
            <a:r>
              <a:rPr lang="en-US" sz="2200" dirty="0"/>
              <a:t>Examples: 	Second-hand </a:t>
            </a:r>
            <a:r>
              <a:rPr lang="en-US" sz="2200" dirty="0" smtClean="0"/>
              <a:t>clothing</a:t>
            </a:r>
          </a:p>
          <a:p>
            <a:pPr marL="0" lvl="1">
              <a:buNone/>
            </a:pPr>
            <a:r>
              <a:rPr lang="en-US" sz="2200" dirty="0" smtClean="0"/>
              <a:t>		Urban mass transit (buss ride)</a:t>
            </a:r>
            <a:endParaRPr lang="en-US" sz="2200" dirty="0"/>
          </a:p>
          <a:p>
            <a:pPr marL="0" lvl="1">
              <a:buNone/>
            </a:pPr>
            <a:r>
              <a:rPr lang="en-US" sz="2200" dirty="0"/>
              <a:t>		</a:t>
            </a:r>
          </a:p>
          <a:p>
            <a:pPr marL="0" lvl="1">
              <a:buNone/>
            </a:pPr>
            <a:endParaRPr lang="en-US" sz="2200" dirty="0" smtClean="0"/>
          </a:p>
          <a:p>
            <a:pPr marL="285750" lvl="1">
              <a:buFont typeface="Arial" pitchFamily="34" charset="0"/>
              <a:buChar char="•"/>
            </a:pPr>
            <a:endParaRPr lang="en-US" sz="2200" b="1" dirty="0"/>
          </a:p>
          <a:p>
            <a:endParaRPr lang="en-US" dirty="0"/>
          </a:p>
        </p:txBody>
      </p:sp>
      <p:pic>
        <p:nvPicPr>
          <p:cNvPr id="5" name="Picture 14" descr="table03-1_PPT_b"/>
          <p:cNvPicPr>
            <a:picLocks noChangeAspect="1" noChangeArrowheads="1"/>
          </p:cNvPicPr>
          <p:nvPr/>
        </p:nvPicPr>
        <p:blipFill rotWithShape="1">
          <a:blip r:embed="rId2" cstate="print"/>
          <a:srcRect l="31010" r="38650" b="4667"/>
          <a:stretch/>
        </p:blipFill>
        <p:spPr bwMode="auto">
          <a:xfrm>
            <a:off x="6096000" y="3733800"/>
            <a:ext cx="2436498" cy="1559943"/>
          </a:xfrm>
          <a:prstGeom prst="rect">
            <a:avLst/>
          </a:prstGeom>
          <a:noFill/>
          <a:ln w="9525">
            <a:noFill/>
            <a:miter lim="800000"/>
            <a:headEnd/>
            <a:tailEnd/>
          </a:ln>
        </p:spPr>
      </p:pic>
      <p:pic>
        <p:nvPicPr>
          <p:cNvPr id="6" name="Picture 5" descr="table03-1_a_PPT_a.gif"/>
          <p:cNvPicPr>
            <a:picLocks noChangeAspect="1"/>
          </p:cNvPicPr>
          <p:nvPr/>
        </p:nvPicPr>
        <p:blipFill rotWithShape="1">
          <a:blip r:embed="rId3" cstate="print"/>
          <a:srcRect l="30380" r="39240"/>
          <a:stretch/>
        </p:blipFill>
        <p:spPr bwMode="auto">
          <a:xfrm>
            <a:off x="5943600" y="990600"/>
            <a:ext cx="2969572" cy="1981200"/>
          </a:xfrm>
          <a:prstGeom prst="rect">
            <a:avLst/>
          </a:prstGeom>
          <a:noFill/>
          <a:ln w="9525">
            <a:noFill/>
            <a:miter lim="800000"/>
            <a:headEnd/>
            <a:tailEnd/>
          </a:ln>
        </p:spPr>
      </p:pic>
      <p:sp>
        <p:nvSpPr>
          <p:cNvPr id="7" name="TextBox 6"/>
          <p:cNvSpPr txBox="1"/>
          <p:nvPr/>
        </p:nvSpPr>
        <p:spPr>
          <a:xfrm>
            <a:off x="6248400" y="3048000"/>
            <a:ext cx="2895600" cy="646331"/>
          </a:xfrm>
          <a:prstGeom prst="rect">
            <a:avLst/>
          </a:prstGeom>
          <a:noFill/>
        </p:spPr>
        <p:txBody>
          <a:bodyPr wrap="square" rtlCol="0">
            <a:spAutoFit/>
          </a:bodyPr>
          <a:lstStyle/>
          <a:p>
            <a:pPr algn="ctr"/>
            <a:r>
              <a:rPr lang="en-US" i="1" dirty="0" smtClean="0"/>
              <a:t>Effect of increase in income, if good is normal</a:t>
            </a:r>
            <a:endParaRPr lang="en-US" i="1" dirty="0"/>
          </a:p>
        </p:txBody>
      </p:sp>
      <p:sp>
        <p:nvSpPr>
          <p:cNvPr id="8" name="TextBox 7"/>
          <p:cNvSpPr txBox="1"/>
          <p:nvPr/>
        </p:nvSpPr>
        <p:spPr>
          <a:xfrm>
            <a:off x="6200954" y="5410200"/>
            <a:ext cx="2562045" cy="923330"/>
          </a:xfrm>
          <a:prstGeom prst="rect">
            <a:avLst/>
          </a:prstGeom>
          <a:noFill/>
        </p:spPr>
        <p:txBody>
          <a:bodyPr wrap="square" rtlCol="0">
            <a:spAutoFit/>
          </a:bodyPr>
          <a:lstStyle/>
          <a:p>
            <a:pPr algn="ctr"/>
            <a:r>
              <a:rPr lang="en-US" i="1" dirty="0" smtClean="0"/>
              <a:t>Effect of increase in income, if good is inferior</a:t>
            </a:r>
            <a:endParaRPr lang="en-US" i="1" dirty="0"/>
          </a:p>
        </p:txBody>
      </p:sp>
    </p:spTree>
    <p:extLst>
      <p:ext uri="{BB962C8B-B14F-4D97-AF65-F5344CB8AC3E}">
        <p14:creationId xmlns:p14="http://schemas.microsoft.com/office/powerpoint/2010/main" val="141179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wipe(left)">
                                      <p:cBhvr>
                                        <p:cTn id="30" dur="500"/>
                                        <p:tgtEl>
                                          <p:spTgt spid="4">
                                            <p:txEl>
                                              <p:pRg st="5" end="5"/>
                                            </p:txEl>
                                          </p:spTgt>
                                        </p:tgtEl>
                                      </p:cBhvr>
                                    </p:animEffect>
                                  </p:childTnLst>
                                </p:cTn>
                              </p:par>
                            </p:childTnLst>
                          </p:cTn>
                        </p:par>
                        <p:par>
                          <p:cTn id="31" fill="hold">
                            <p:stCondLst>
                              <p:cond delay="500"/>
                            </p:stCondLst>
                            <p:childTnLst>
                              <p:par>
                                <p:cTn id="32" presetID="22" presetClass="entr" presetSubtype="8" fill="hold" nodeType="after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animEffect transition="in" filter="wipe(left)">
                                      <p:cBhvr>
                                        <p:cTn id="34" dur="500"/>
                                        <p:tgtEl>
                                          <p:spTgt spid="4">
                                            <p:txEl>
                                              <p:pRg st="6" end="6"/>
                                            </p:txEl>
                                          </p:spTgt>
                                        </p:tgtEl>
                                      </p:cBhvr>
                                    </p:animEffect>
                                  </p:childTnLst>
                                </p:cTn>
                              </p:par>
                            </p:childTnLst>
                          </p:cTn>
                        </p:par>
                        <p:par>
                          <p:cTn id="35" fill="hold">
                            <p:stCondLst>
                              <p:cond delay="1000"/>
                            </p:stCondLst>
                            <p:childTnLst>
                              <p:par>
                                <p:cTn id="36" presetID="22" presetClass="entr" presetSubtype="8" fill="hold" nodeType="after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ipe(left)">
                                      <p:cBhvr>
                                        <p:cTn id="38" dur="500"/>
                                        <p:tgtEl>
                                          <p:spTgt spid="4">
                                            <p:txEl>
                                              <p:pRg st="7" end="7"/>
                                            </p:txEl>
                                          </p:spTgt>
                                        </p:tgtEl>
                                      </p:cBhvr>
                                    </p:animEffect>
                                  </p:childTnLst>
                                </p:cTn>
                              </p:par>
                            </p:childTnLst>
                          </p:cTn>
                        </p:par>
                        <p:par>
                          <p:cTn id="39" fill="hold">
                            <p:stCondLst>
                              <p:cond delay="1500"/>
                            </p:stCondLst>
                            <p:childTnLst>
                              <p:par>
                                <p:cTn id="40" presetID="22" presetClass="entr" presetSubtype="8" fill="hold"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left)">
                                      <p:cBhvr>
                                        <p:cTn id="42" dur="500"/>
                                        <p:tgtEl>
                                          <p:spTgt spid="4">
                                            <p:txEl>
                                              <p:pRg st="8" end="8"/>
                                            </p:txEl>
                                          </p:spTgt>
                                        </p:tgtEl>
                                      </p:cBhvr>
                                    </p:animEffect>
                                  </p:childTnLst>
                                </p:cTn>
                              </p:par>
                            </p:childTnLst>
                          </p:cTn>
                        </p:par>
                        <p:par>
                          <p:cTn id="43" fill="hold">
                            <p:stCondLst>
                              <p:cond delay="2000"/>
                            </p:stCondLst>
                            <p:childTnLst>
                              <p:par>
                                <p:cTn id="44" presetID="22" presetClass="entr" presetSubtype="8"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the price of related goods</a:t>
            </a:r>
            <a:endParaRPr lang="en-US" dirty="0"/>
          </a:p>
        </p:txBody>
      </p:sp>
      <p:sp>
        <p:nvSpPr>
          <p:cNvPr id="4" name="Text Placeholder 2"/>
          <p:cNvSpPr>
            <a:spLocks noGrp="1"/>
          </p:cNvSpPr>
          <p:nvPr>
            <p:ph type="body" sz="quarter" idx="11"/>
          </p:nvPr>
        </p:nvSpPr>
        <p:spPr>
          <a:xfrm>
            <a:off x="152400" y="838200"/>
            <a:ext cx="5993921" cy="5638800"/>
          </a:xfrm>
        </p:spPr>
        <p:txBody>
          <a:bodyPr/>
          <a:lstStyle/>
          <a:p>
            <a:pPr marL="0" lvl="1">
              <a:buNone/>
            </a:pPr>
            <a:r>
              <a:rPr lang="en-US" sz="2200" b="1" i="0" dirty="0"/>
              <a:t>Substitutes</a:t>
            </a:r>
            <a:r>
              <a:rPr lang="en-US" sz="2200" i="0" dirty="0"/>
              <a:t>:</a:t>
            </a:r>
            <a:br>
              <a:rPr lang="en-US" sz="2200" i="0" dirty="0"/>
            </a:br>
            <a:r>
              <a:rPr lang="en-US" sz="2200" i="0" dirty="0"/>
              <a:t>Goods and services that can be used for</a:t>
            </a:r>
            <a:br>
              <a:rPr lang="en-US" sz="2200" i="0" dirty="0"/>
            </a:br>
            <a:r>
              <a:rPr lang="en-US" sz="2200" i="0" dirty="0"/>
              <a:t>the same </a:t>
            </a:r>
            <a:r>
              <a:rPr lang="en-US" sz="2200" i="0" dirty="0" smtClean="0"/>
              <a:t>purpose.</a:t>
            </a:r>
            <a:endParaRPr lang="en-US" sz="2200" i="0" dirty="0"/>
          </a:p>
          <a:p>
            <a:pPr marL="0" lvl="1"/>
            <a:r>
              <a:rPr lang="en-US" sz="2200" dirty="0"/>
              <a:t>Examples: 	Big Mac and Whopper</a:t>
            </a:r>
          </a:p>
          <a:p>
            <a:pPr marL="0" lvl="1">
              <a:buNone/>
            </a:pPr>
            <a:r>
              <a:rPr lang="en-US" sz="2200" dirty="0"/>
              <a:t>		Ford F-150 and Dodge </a:t>
            </a:r>
            <a:r>
              <a:rPr lang="en-US" sz="2200" dirty="0" smtClean="0"/>
              <a:t>Ram</a:t>
            </a:r>
            <a:endParaRPr lang="tr-TR" sz="2200" dirty="0" smtClean="0"/>
          </a:p>
          <a:p>
            <a:pPr marL="0" lvl="1">
              <a:buNone/>
            </a:pPr>
            <a:endParaRPr lang="en-US" sz="2200" dirty="0"/>
          </a:p>
          <a:p>
            <a:pPr marL="0" lvl="1">
              <a:buNone/>
            </a:pPr>
            <a:r>
              <a:rPr lang="en-US" sz="2200" dirty="0"/>
              <a:t>		</a:t>
            </a:r>
          </a:p>
          <a:p>
            <a:pPr marL="0" lvl="1">
              <a:buNone/>
            </a:pPr>
            <a:r>
              <a:rPr lang="en-US" sz="2200" b="1" i="0" dirty="0"/>
              <a:t>Complements</a:t>
            </a:r>
            <a:r>
              <a:rPr lang="en-US" sz="2200" i="0" dirty="0"/>
              <a:t>:</a:t>
            </a:r>
            <a:br>
              <a:rPr lang="en-US" sz="2200" i="0" dirty="0"/>
            </a:br>
            <a:r>
              <a:rPr lang="en-US" sz="2200" i="0" dirty="0"/>
              <a:t>Goods and services that are consumed </a:t>
            </a:r>
            <a:r>
              <a:rPr lang="en-US" sz="2200" i="0" dirty="0" smtClean="0"/>
              <a:t>together.</a:t>
            </a:r>
            <a:endParaRPr lang="en-US" sz="2200" i="0" dirty="0"/>
          </a:p>
          <a:p>
            <a:pPr marL="0" lvl="1"/>
            <a:r>
              <a:rPr lang="en-US" sz="2200" dirty="0"/>
              <a:t>Examples: 	Big Mac and </a:t>
            </a:r>
            <a:r>
              <a:rPr lang="tr-TR" sz="2200" dirty="0" err="1" smtClean="0"/>
              <a:t>cola</a:t>
            </a:r>
            <a:endParaRPr lang="en-US" sz="2200" dirty="0"/>
          </a:p>
          <a:p>
            <a:pPr marL="0" lvl="1">
              <a:buNone/>
            </a:pPr>
            <a:r>
              <a:rPr lang="en-US" sz="2200" dirty="0"/>
              <a:t>		</a:t>
            </a:r>
            <a:r>
              <a:rPr lang="tr-TR" sz="2200" dirty="0" err="1" smtClean="0"/>
              <a:t>tea</a:t>
            </a:r>
            <a:r>
              <a:rPr lang="tr-TR" sz="2200" dirty="0" smtClean="0"/>
              <a:t> </a:t>
            </a:r>
            <a:r>
              <a:rPr lang="en-US" sz="2200" dirty="0" smtClean="0"/>
              <a:t>and </a:t>
            </a:r>
            <a:r>
              <a:rPr lang="tr-TR" sz="2200" dirty="0" err="1" smtClean="0"/>
              <a:t>sugar</a:t>
            </a:r>
            <a:endParaRPr lang="en-US" sz="2200" dirty="0"/>
          </a:p>
          <a:p>
            <a:pPr marL="0" lvl="1">
              <a:buNone/>
            </a:pPr>
            <a:r>
              <a:rPr lang="en-US" sz="2200" dirty="0"/>
              <a:t>		Left shoes and right </a:t>
            </a:r>
            <a:r>
              <a:rPr lang="en-US" sz="2200" dirty="0" smtClean="0"/>
              <a:t>shoes</a:t>
            </a:r>
            <a:endParaRPr lang="en-US" sz="2200" dirty="0"/>
          </a:p>
        </p:txBody>
      </p:sp>
      <p:pic>
        <p:nvPicPr>
          <p:cNvPr id="5" name="Picture 14" descr="table03-1_PPT_b"/>
          <p:cNvPicPr>
            <a:picLocks noChangeAspect="1" noChangeArrowheads="1"/>
          </p:cNvPicPr>
          <p:nvPr/>
        </p:nvPicPr>
        <p:blipFill rotWithShape="1">
          <a:blip r:embed="rId2" cstate="print"/>
          <a:srcRect l="31010" r="38650" b="4667"/>
          <a:stretch/>
        </p:blipFill>
        <p:spPr bwMode="auto">
          <a:xfrm>
            <a:off x="5943600" y="3886200"/>
            <a:ext cx="2490158" cy="1594299"/>
          </a:xfrm>
          <a:prstGeom prst="rect">
            <a:avLst/>
          </a:prstGeom>
          <a:noFill/>
          <a:ln w="9525">
            <a:noFill/>
            <a:miter lim="800000"/>
            <a:headEnd/>
            <a:tailEnd/>
          </a:ln>
        </p:spPr>
      </p:pic>
      <p:pic>
        <p:nvPicPr>
          <p:cNvPr id="6" name="Picture 5" descr="table03-1_a_PPT_a.gif"/>
          <p:cNvPicPr>
            <a:picLocks noChangeAspect="1"/>
          </p:cNvPicPr>
          <p:nvPr/>
        </p:nvPicPr>
        <p:blipFill rotWithShape="1">
          <a:blip r:embed="rId3" cstate="print"/>
          <a:srcRect l="30380" r="39240"/>
          <a:stretch/>
        </p:blipFill>
        <p:spPr bwMode="auto">
          <a:xfrm>
            <a:off x="5791200" y="762000"/>
            <a:ext cx="2726867" cy="1819275"/>
          </a:xfrm>
          <a:prstGeom prst="rect">
            <a:avLst/>
          </a:prstGeom>
          <a:noFill/>
          <a:ln w="9525">
            <a:noFill/>
            <a:miter lim="800000"/>
            <a:headEnd/>
            <a:tailEnd/>
          </a:ln>
        </p:spPr>
      </p:pic>
      <p:sp>
        <p:nvSpPr>
          <p:cNvPr id="7" name="TextBox 6"/>
          <p:cNvSpPr txBox="1"/>
          <p:nvPr/>
        </p:nvSpPr>
        <p:spPr>
          <a:xfrm>
            <a:off x="6172200" y="2590800"/>
            <a:ext cx="2438400" cy="923330"/>
          </a:xfrm>
          <a:prstGeom prst="rect">
            <a:avLst/>
          </a:prstGeom>
          <a:noFill/>
        </p:spPr>
        <p:txBody>
          <a:bodyPr wrap="square" rtlCol="0">
            <a:spAutoFit/>
          </a:bodyPr>
          <a:lstStyle/>
          <a:p>
            <a:pPr algn="ctr"/>
            <a:r>
              <a:rPr lang="en-US" i="1" dirty="0" smtClean="0"/>
              <a:t>Effect on demand for Big Macs, if price of Whopper increases</a:t>
            </a:r>
            <a:endParaRPr lang="en-US" i="1" dirty="0"/>
          </a:p>
        </p:txBody>
      </p:sp>
      <p:sp>
        <p:nvSpPr>
          <p:cNvPr id="8" name="TextBox 7"/>
          <p:cNvSpPr txBox="1"/>
          <p:nvPr/>
        </p:nvSpPr>
        <p:spPr>
          <a:xfrm>
            <a:off x="5943600" y="5562600"/>
            <a:ext cx="2971800" cy="923330"/>
          </a:xfrm>
          <a:prstGeom prst="rect">
            <a:avLst/>
          </a:prstGeom>
          <a:noFill/>
        </p:spPr>
        <p:txBody>
          <a:bodyPr wrap="square" rtlCol="0">
            <a:spAutoFit/>
          </a:bodyPr>
          <a:lstStyle/>
          <a:p>
            <a:pPr algn="ctr"/>
            <a:r>
              <a:rPr lang="en-US" i="1" dirty="0" smtClean="0"/>
              <a:t>Effect on demand for Big Macs, if price of McDonald’s fries increases</a:t>
            </a:r>
            <a:endParaRPr lang="en-US" i="1" dirty="0"/>
          </a:p>
        </p:txBody>
      </p:sp>
    </p:spTree>
    <p:extLst>
      <p:ext uri="{BB962C8B-B14F-4D97-AF65-F5344CB8AC3E}">
        <p14:creationId xmlns:p14="http://schemas.microsoft.com/office/powerpoint/2010/main" val="2141832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1000"/>
                                        <p:tgtEl>
                                          <p:spTgt spid="6"/>
                                        </p:tgtEl>
                                      </p:cBhvr>
                                    </p:animEffect>
                                  </p:childTnLst>
                                </p:cTn>
                              </p:par>
                            </p:childTnLst>
                          </p:cTn>
                        </p:par>
                        <p:par>
                          <p:cTn id="24" fill="hold">
                            <p:stCondLst>
                              <p:cond delay="3000"/>
                            </p:stCondLst>
                            <p:childTnLst>
                              <p:par>
                                <p:cTn id="25" presetID="1"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left)">
                                      <p:cBhvr>
                                        <p:cTn id="35" dur="500"/>
                                        <p:tgtEl>
                                          <p:spTgt spid="4">
                                            <p:txEl>
                                              <p:pRg st="6" end="6"/>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wipe(left)">
                                      <p:cBhvr>
                                        <p:cTn id="39" dur="500"/>
                                        <p:tgtEl>
                                          <p:spTgt spid="4">
                                            <p:txEl>
                                              <p:pRg st="7" end="7"/>
                                            </p:txEl>
                                          </p:spTgt>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Effect transition="in" filter="wipe(left)">
                                      <p:cBhvr>
                                        <p:cTn id="43" dur="500"/>
                                        <p:tgtEl>
                                          <p:spTgt spid="4">
                                            <p:txEl>
                                              <p:pRg st="8" end="8"/>
                                            </p:txEl>
                                          </p:spTgt>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1000"/>
                                        <p:tgtEl>
                                          <p:spTgt spid="5"/>
                                        </p:tgtEl>
                                      </p:cBhvr>
                                    </p:animEffect>
                                  </p:childTnLst>
                                </p:cTn>
                              </p:par>
                            </p:childTnLst>
                          </p:cTn>
                        </p:par>
                        <p:par>
                          <p:cTn id="48" fill="hold">
                            <p:stCondLst>
                              <p:cond delay="3000"/>
                            </p:stCondLst>
                            <p:childTnLst>
                              <p:par>
                                <p:cTn id="49" presetID="1"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tastes or population/demographics</a:t>
            </a:r>
            <a:endParaRPr lang="en-US" dirty="0"/>
          </a:p>
        </p:txBody>
      </p:sp>
      <p:sp>
        <p:nvSpPr>
          <p:cNvPr id="4" name="Text Placeholder 2"/>
          <p:cNvSpPr>
            <a:spLocks noGrp="1"/>
          </p:cNvSpPr>
          <p:nvPr>
            <p:ph type="body" sz="quarter" idx="11"/>
          </p:nvPr>
        </p:nvSpPr>
        <p:spPr>
          <a:xfrm>
            <a:off x="152400" y="838200"/>
            <a:ext cx="5867400" cy="5638800"/>
          </a:xfrm>
        </p:spPr>
        <p:txBody>
          <a:bodyPr/>
          <a:lstStyle/>
          <a:p>
            <a:pPr marL="0" lvl="1">
              <a:buNone/>
            </a:pPr>
            <a:r>
              <a:rPr lang="en-US" sz="2200" b="1" i="0" dirty="0" smtClean="0"/>
              <a:t>Tastes</a:t>
            </a:r>
          </a:p>
          <a:p>
            <a:pPr marL="0" lvl="1">
              <a:buNone/>
            </a:pPr>
            <a:r>
              <a:rPr lang="en-US" sz="2200" i="0" dirty="0" smtClean="0"/>
              <a:t>If </a:t>
            </a:r>
            <a:r>
              <a:rPr lang="en-US" sz="2200" i="0" dirty="0"/>
              <a:t>consumers’ tastes </a:t>
            </a:r>
            <a:r>
              <a:rPr lang="en-US" sz="2200" i="0" dirty="0" smtClean="0"/>
              <a:t>change</a:t>
            </a:r>
            <a:r>
              <a:rPr lang="en-US" sz="2200" i="0" dirty="0"/>
              <a:t>, they may buy more or less of the </a:t>
            </a:r>
            <a:r>
              <a:rPr lang="en-US" sz="2200" i="0" dirty="0" smtClean="0"/>
              <a:t>product.</a:t>
            </a:r>
            <a:endParaRPr lang="en-US" sz="2200" i="0" dirty="0"/>
          </a:p>
          <a:p>
            <a:pPr marL="0" lvl="1"/>
            <a:r>
              <a:rPr lang="en-US" sz="2200" dirty="0" smtClean="0"/>
              <a:t>Example:  	If </a:t>
            </a:r>
            <a:r>
              <a:rPr lang="en-US" sz="2200" dirty="0"/>
              <a:t>consumers become </a:t>
            </a:r>
            <a:r>
              <a:rPr lang="en-US" sz="2200" dirty="0" smtClean="0"/>
              <a:t>more 			concerned </a:t>
            </a:r>
            <a:r>
              <a:rPr lang="en-US" sz="2200" dirty="0"/>
              <a:t>about </a:t>
            </a:r>
            <a:r>
              <a:rPr lang="en-US" sz="2200" dirty="0" smtClean="0"/>
              <a:t>eating 			healthily</a:t>
            </a:r>
            <a:r>
              <a:rPr lang="en-US" sz="2200" dirty="0"/>
              <a:t>, they might decrease </a:t>
            </a:r>
            <a:r>
              <a:rPr lang="en-US" sz="2200" dirty="0" smtClean="0"/>
              <a:t>		their </a:t>
            </a:r>
            <a:r>
              <a:rPr lang="en-US" sz="2200" dirty="0"/>
              <a:t>demand for fast </a:t>
            </a:r>
            <a:r>
              <a:rPr lang="en-US" sz="2200" dirty="0" smtClean="0"/>
              <a:t>food.</a:t>
            </a:r>
            <a:endParaRPr lang="en-US" sz="2200" dirty="0"/>
          </a:p>
          <a:p>
            <a:pPr marL="0" lvl="1"/>
            <a:endParaRPr lang="en-US" sz="2200" dirty="0"/>
          </a:p>
          <a:p>
            <a:pPr marL="0" lvl="1" indent="0">
              <a:buNone/>
            </a:pPr>
            <a:r>
              <a:rPr lang="en-US" sz="2200" b="1" i="0" dirty="0" smtClean="0"/>
              <a:t>Population and demographics</a:t>
            </a:r>
          </a:p>
          <a:p>
            <a:pPr marL="0" lvl="1" indent="0">
              <a:buNone/>
            </a:pPr>
            <a:r>
              <a:rPr lang="en-US" sz="2200" b="1" dirty="0" smtClean="0"/>
              <a:t>I</a:t>
            </a:r>
            <a:r>
              <a:rPr lang="en-US" sz="2200" i="0" dirty="0" smtClean="0"/>
              <a:t>ncreases in the number of people buying something will increase the amount demanded.</a:t>
            </a:r>
          </a:p>
          <a:p>
            <a:pPr marL="0" lvl="1"/>
            <a:r>
              <a:rPr lang="en-US" sz="2200" dirty="0" smtClean="0"/>
              <a:t>Example</a:t>
            </a:r>
            <a:r>
              <a:rPr lang="en-US" sz="2200" dirty="0"/>
              <a:t>:	An increase in the elderly 			population increases the 			demand for medical </a:t>
            </a:r>
            <a:r>
              <a:rPr lang="en-US" sz="2200" dirty="0" smtClean="0"/>
              <a:t>care.</a:t>
            </a:r>
            <a:endParaRPr lang="en-US" dirty="0"/>
          </a:p>
        </p:txBody>
      </p:sp>
      <p:pic>
        <p:nvPicPr>
          <p:cNvPr id="5" name="Picture 14" descr="table03-1_PPT_b"/>
          <p:cNvPicPr>
            <a:picLocks noChangeAspect="1" noChangeArrowheads="1"/>
          </p:cNvPicPr>
          <p:nvPr/>
        </p:nvPicPr>
        <p:blipFill rotWithShape="1">
          <a:blip r:embed="rId2" cstate="print"/>
          <a:srcRect l="31010" r="38650" b="4667"/>
          <a:stretch/>
        </p:blipFill>
        <p:spPr bwMode="auto">
          <a:xfrm>
            <a:off x="5791200" y="762000"/>
            <a:ext cx="2856430" cy="1828800"/>
          </a:xfrm>
          <a:prstGeom prst="rect">
            <a:avLst/>
          </a:prstGeom>
          <a:noFill/>
          <a:ln w="9525">
            <a:noFill/>
            <a:miter lim="800000"/>
            <a:headEnd/>
            <a:tailEnd/>
          </a:ln>
        </p:spPr>
      </p:pic>
      <p:sp>
        <p:nvSpPr>
          <p:cNvPr id="6" name="TextBox 5"/>
          <p:cNvSpPr txBox="1"/>
          <p:nvPr/>
        </p:nvSpPr>
        <p:spPr>
          <a:xfrm>
            <a:off x="6019800" y="2819400"/>
            <a:ext cx="2743200" cy="923330"/>
          </a:xfrm>
          <a:prstGeom prst="rect">
            <a:avLst/>
          </a:prstGeom>
          <a:noFill/>
        </p:spPr>
        <p:txBody>
          <a:bodyPr wrap="square" rtlCol="0">
            <a:spAutoFit/>
          </a:bodyPr>
          <a:lstStyle/>
          <a:p>
            <a:pPr algn="ctr"/>
            <a:r>
              <a:rPr lang="en-US" i="1" dirty="0" smtClean="0"/>
              <a:t>Effect on demand for fast food, if consumers want to eat healthy</a:t>
            </a:r>
            <a:endParaRPr lang="en-US" i="1" dirty="0"/>
          </a:p>
        </p:txBody>
      </p:sp>
      <p:sp>
        <p:nvSpPr>
          <p:cNvPr id="7" name="TextBox 6"/>
          <p:cNvSpPr txBox="1"/>
          <p:nvPr/>
        </p:nvSpPr>
        <p:spPr>
          <a:xfrm>
            <a:off x="6019800" y="5562600"/>
            <a:ext cx="2743200" cy="923330"/>
          </a:xfrm>
          <a:prstGeom prst="rect">
            <a:avLst/>
          </a:prstGeom>
          <a:noFill/>
        </p:spPr>
        <p:txBody>
          <a:bodyPr wrap="square" rtlCol="0">
            <a:spAutoFit/>
          </a:bodyPr>
          <a:lstStyle/>
          <a:p>
            <a:pPr algn="ctr"/>
            <a:r>
              <a:rPr lang="en-US" i="1" dirty="0" smtClean="0"/>
              <a:t>Effect on demand for medical care, as the population ages</a:t>
            </a:r>
            <a:endParaRPr lang="en-US" i="1" dirty="0"/>
          </a:p>
        </p:txBody>
      </p:sp>
      <p:pic>
        <p:nvPicPr>
          <p:cNvPr id="8" name="Picture 7" descr="table03-1_a_PPT_a.gif"/>
          <p:cNvPicPr>
            <a:picLocks noChangeAspect="1"/>
          </p:cNvPicPr>
          <p:nvPr/>
        </p:nvPicPr>
        <p:blipFill rotWithShape="1">
          <a:blip r:embed="rId3" cstate="print"/>
          <a:srcRect l="30380" r="39240"/>
          <a:stretch/>
        </p:blipFill>
        <p:spPr bwMode="auto">
          <a:xfrm>
            <a:off x="5867400" y="3810000"/>
            <a:ext cx="2612652" cy="1743075"/>
          </a:xfrm>
          <a:prstGeom prst="rect">
            <a:avLst/>
          </a:prstGeom>
          <a:noFill/>
          <a:ln w="9525">
            <a:noFill/>
            <a:miter lim="800000"/>
            <a:headEnd/>
            <a:tailEnd/>
          </a:ln>
        </p:spPr>
      </p:pic>
    </p:spTree>
    <p:extLst>
      <p:ext uri="{BB962C8B-B14F-4D97-AF65-F5344CB8AC3E}">
        <p14:creationId xmlns:p14="http://schemas.microsoft.com/office/powerpoint/2010/main" val="94335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1000"/>
                                        <p:tgtEl>
                                          <p:spTgt spid="5"/>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4" end="4"/>
                                            </p:txEl>
                                          </p:spTgt>
                                        </p:tgtEl>
                                        <p:attrNameLst>
                                          <p:attrName>style.visibility</p:attrName>
                                        </p:attrNameLst>
                                      </p:cBhvr>
                                      <p:to>
                                        <p:strVal val="visible"/>
                                      </p:to>
                                    </p:set>
                                    <p:animEffect transition="in" filter="wipe(left)">
                                      <p:cBhvr>
                                        <p:cTn id="26" dur="500"/>
                                        <p:tgtEl>
                                          <p:spTgt spid="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left)">
                                      <p:cBhvr>
                                        <p:cTn id="31" dur="500"/>
                                        <p:tgtEl>
                                          <p:spTgt spid="4">
                                            <p:txEl>
                                              <p:pRg st="5" end="5"/>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left)">
                                      <p:cBhvr>
                                        <p:cTn id="35" dur="500"/>
                                        <p:tgtEl>
                                          <p:spTgt spid="4">
                                            <p:txEl>
                                              <p:pRg st="6" end="6"/>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expectations about future prices</a:t>
            </a:r>
            <a:endParaRPr lang="en-US" dirty="0"/>
          </a:p>
        </p:txBody>
      </p:sp>
      <p:sp>
        <p:nvSpPr>
          <p:cNvPr id="4" name="Text Placeholder 2"/>
          <p:cNvSpPr>
            <a:spLocks noGrp="1"/>
          </p:cNvSpPr>
          <p:nvPr>
            <p:ph type="body" sz="quarter" idx="11"/>
          </p:nvPr>
        </p:nvSpPr>
        <p:spPr>
          <a:xfrm>
            <a:off x="152400" y="838200"/>
            <a:ext cx="5791200" cy="5638800"/>
          </a:xfrm>
        </p:spPr>
        <p:txBody>
          <a:bodyPr/>
          <a:lstStyle/>
          <a:p>
            <a:pPr marL="0" lvl="1">
              <a:buNone/>
            </a:pPr>
            <a:r>
              <a:rPr lang="en-US" sz="2200" i="0" dirty="0"/>
              <a:t>Consumers decide </a:t>
            </a:r>
            <a:r>
              <a:rPr lang="en-US" sz="2200" b="1" i="0" dirty="0"/>
              <a:t>which</a:t>
            </a:r>
            <a:r>
              <a:rPr lang="en-US" sz="2200" i="0" dirty="0"/>
              <a:t> products to buy </a:t>
            </a:r>
            <a:r>
              <a:rPr lang="en-US" sz="2200" dirty="0"/>
              <a:t>and</a:t>
            </a:r>
            <a:r>
              <a:rPr lang="en-US" sz="2200" i="0" dirty="0"/>
              <a:t> </a:t>
            </a:r>
            <a:r>
              <a:rPr lang="en-US" sz="2200" b="1" i="0" dirty="0"/>
              <a:t>when</a:t>
            </a:r>
            <a:r>
              <a:rPr lang="en-US" sz="2200" i="0" dirty="0"/>
              <a:t> to buy them.</a:t>
            </a:r>
          </a:p>
          <a:p>
            <a:pPr marL="342900" lvl="1" indent="-342900"/>
            <a:r>
              <a:rPr lang="en-US" sz="2200" i="0" dirty="0"/>
              <a:t>Future products are </a:t>
            </a:r>
            <a:r>
              <a:rPr lang="en-US" sz="2200" b="1" i="0" dirty="0"/>
              <a:t>substitutes</a:t>
            </a:r>
            <a:r>
              <a:rPr lang="en-US" sz="2200" i="0" dirty="0"/>
              <a:t> for current products	</a:t>
            </a:r>
          </a:p>
          <a:p>
            <a:pPr marL="342900" lvl="1" indent="-342900">
              <a:buFont typeface="Arial" pitchFamily="34" charset="0"/>
              <a:buChar char="•"/>
            </a:pPr>
            <a:r>
              <a:rPr lang="en-US" sz="2200" i="0" dirty="0"/>
              <a:t>An </a:t>
            </a:r>
            <a:r>
              <a:rPr lang="en-US" sz="2200" b="1" i="0" dirty="0"/>
              <a:t>expected increase </a:t>
            </a:r>
            <a:r>
              <a:rPr lang="en-US" sz="2200" i="0" dirty="0"/>
              <a:t>in the price tomorrow </a:t>
            </a:r>
            <a:r>
              <a:rPr lang="en-US" sz="2200" b="1" i="0" dirty="0"/>
              <a:t>increases demand today</a:t>
            </a:r>
            <a:r>
              <a:rPr lang="en-US" sz="2200" i="0" dirty="0"/>
              <a:t>.</a:t>
            </a:r>
          </a:p>
          <a:p>
            <a:pPr marL="342900" lvl="1" indent="-342900">
              <a:buFont typeface="Arial" pitchFamily="34" charset="0"/>
              <a:buChar char="•"/>
            </a:pPr>
            <a:r>
              <a:rPr lang="en-US" sz="2200" i="0" dirty="0"/>
              <a:t>An </a:t>
            </a:r>
            <a:r>
              <a:rPr lang="en-US" sz="2200" b="1" i="0" dirty="0"/>
              <a:t>expected decrease </a:t>
            </a:r>
            <a:r>
              <a:rPr lang="en-US" sz="2200" i="0" dirty="0"/>
              <a:t>in the price tomorrow </a:t>
            </a:r>
            <a:r>
              <a:rPr lang="en-US" sz="2200" b="1" i="0" dirty="0"/>
              <a:t>decreases demand today</a:t>
            </a:r>
            <a:r>
              <a:rPr lang="en-US" sz="2200" i="0" dirty="0"/>
              <a:t>.</a:t>
            </a:r>
          </a:p>
          <a:p>
            <a:pPr marL="0" lvl="1"/>
            <a:endParaRPr lang="en-US" sz="2200" dirty="0"/>
          </a:p>
          <a:p>
            <a:pPr marL="0" lvl="1"/>
            <a:r>
              <a:rPr lang="en-US" sz="2200" dirty="0"/>
              <a:t>Example: 	If you found out the price of 			gasoline would go up 				tomorrow, you would 				increase your demand today.</a:t>
            </a:r>
          </a:p>
          <a:p>
            <a:endParaRPr lang="en-US" dirty="0"/>
          </a:p>
        </p:txBody>
      </p:sp>
      <p:pic>
        <p:nvPicPr>
          <p:cNvPr id="5" name="Picture 4" descr="table03-1_a_PPT_a.gif"/>
          <p:cNvPicPr>
            <a:picLocks noChangeAspect="1"/>
          </p:cNvPicPr>
          <p:nvPr/>
        </p:nvPicPr>
        <p:blipFill rotWithShape="1">
          <a:blip r:embed="rId2" cstate="print"/>
          <a:srcRect l="30380" r="39240"/>
          <a:stretch/>
        </p:blipFill>
        <p:spPr bwMode="auto">
          <a:xfrm>
            <a:off x="6057986" y="1371600"/>
            <a:ext cx="2705014" cy="1804696"/>
          </a:xfrm>
          <a:prstGeom prst="rect">
            <a:avLst/>
          </a:prstGeom>
          <a:noFill/>
          <a:ln w="9525">
            <a:noFill/>
            <a:miter lim="800000"/>
            <a:headEnd/>
            <a:tailEnd/>
          </a:ln>
        </p:spPr>
      </p:pic>
      <p:sp>
        <p:nvSpPr>
          <p:cNvPr id="6" name="TextBox 5"/>
          <p:cNvSpPr txBox="1"/>
          <p:nvPr/>
        </p:nvSpPr>
        <p:spPr>
          <a:xfrm>
            <a:off x="5943600" y="3276600"/>
            <a:ext cx="2895600" cy="923330"/>
          </a:xfrm>
          <a:prstGeom prst="rect">
            <a:avLst/>
          </a:prstGeom>
          <a:noFill/>
        </p:spPr>
        <p:txBody>
          <a:bodyPr wrap="square" rtlCol="0">
            <a:spAutoFit/>
          </a:bodyPr>
          <a:lstStyle/>
          <a:p>
            <a:pPr algn="ctr"/>
            <a:r>
              <a:rPr lang="en-US" i="1" dirty="0" smtClean="0"/>
              <a:t>Effect on today’s gasoline demand, if price will rise tomorrow</a:t>
            </a:r>
            <a:endParaRPr lang="en-US" i="1" dirty="0"/>
          </a:p>
        </p:txBody>
      </p:sp>
    </p:spTree>
    <p:extLst>
      <p:ext uri="{BB962C8B-B14F-4D97-AF65-F5344CB8AC3E}">
        <p14:creationId xmlns:p14="http://schemas.microsoft.com/office/powerpoint/2010/main" val="37540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left)">
                                      <p:cBhvr>
                                        <p:cTn id="23" dur="500"/>
                                        <p:tgtEl>
                                          <p:spTgt spid="4">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par>
                                <p:cTn id="28" presetID="1"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and Subsidies</a:t>
            </a:r>
            <a:endParaRPr lang="en-US" dirty="0"/>
          </a:p>
        </p:txBody>
      </p:sp>
      <p:sp>
        <p:nvSpPr>
          <p:cNvPr id="4" name="Text Placeholder 2"/>
          <p:cNvSpPr>
            <a:spLocks noGrp="1"/>
          </p:cNvSpPr>
          <p:nvPr>
            <p:ph type="body" sz="quarter" idx="11"/>
          </p:nvPr>
        </p:nvSpPr>
        <p:spPr>
          <a:xfrm>
            <a:off x="152400" y="838200"/>
            <a:ext cx="5791200" cy="5638800"/>
          </a:xfrm>
        </p:spPr>
        <p:txBody>
          <a:bodyPr/>
          <a:lstStyle/>
          <a:p>
            <a:pPr marL="0" lvl="1">
              <a:buNone/>
            </a:pPr>
            <a:r>
              <a:rPr lang="en-US" sz="2200" b="1" dirty="0" smtClean="0"/>
              <a:t>Taxes</a:t>
            </a:r>
            <a:r>
              <a:rPr lang="en-US" sz="2200" dirty="0" smtClean="0"/>
              <a:t> levied on consumers increase the cost of goods to consumers and therefore reduce demand for those goods. </a:t>
            </a:r>
          </a:p>
          <a:p>
            <a:pPr marL="0" lvl="1">
              <a:buNone/>
            </a:pPr>
            <a:endParaRPr lang="en-US" sz="2200" b="1" dirty="0" smtClean="0"/>
          </a:p>
          <a:p>
            <a:pPr marL="0" lvl="1">
              <a:buNone/>
            </a:pPr>
            <a:r>
              <a:rPr lang="en-US" sz="2200" b="1" dirty="0" smtClean="0"/>
              <a:t>Subsidies</a:t>
            </a:r>
            <a:r>
              <a:rPr lang="en-US" sz="2200" dirty="0" smtClean="0"/>
              <a:t> to consumers have the opposite effect. </a:t>
            </a:r>
          </a:p>
          <a:p>
            <a:pPr marL="0" lvl="1">
              <a:buNone/>
            </a:pPr>
            <a:endParaRPr lang="en-US" sz="2200" dirty="0" smtClean="0"/>
          </a:p>
          <a:p>
            <a:pPr marL="0" lvl="1"/>
            <a:r>
              <a:rPr lang="en-US" sz="2200" dirty="0" smtClean="0"/>
              <a:t>Example</a:t>
            </a:r>
            <a:r>
              <a:rPr lang="en-US" sz="2200" dirty="0"/>
              <a:t>: 	</a:t>
            </a:r>
            <a:endParaRPr lang="en-US" sz="2200" dirty="0" smtClean="0"/>
          </a:p>
          <a:p>
            <a:pPr marL="0" lvl="1">
              <a:buNone/>
            </a:pPr>
            <a:r>
              <a:rPr lang="en-US" sz="2200" dirty="0" smtClean="0"/>
              <a:t>When states host tax-free weeks during </a:t>
            </a:r>
            <a:r>
              <a:rPr lang="en-US" sz="2200" dirty="0" err="1" smtClean="0"/>
              <a:t>August's</a:t>
            </a:r>
            <a:r>
              <a:rPr lang="en-US" sz="2200" dirty="0" smtClean="0"/>
              <a:t> back-to-school shopping season, consumers load up on products to avoid sales taxes. Demand for retail goods rises during the tax holiday.</a:t>
            </a:r>
          </a:p>
          <a:p>
            <a:pPr marL="0" lvl="1"/>
            <a:endParaRPr lang="en-US" sz="2200" dirty="0"/>
          </a:p>
          <a:p>
            <a:endParaRPr lang="en-US" dirty="0"/>
          </a:p>
        </p:txBody>
      </p:sp>
      <p:pic>
        <p:nvPicPr>
          <p:cNvPr id="5" name="Picture 4" descr="table03-1_a_PPT_a.gif"/>
          <p:cNvPicPr>
            <a:picLocks noChangeAspect="1"/>
          </p:cNvPicPr>
          <p:nvPr/>
        </p:nvPicPr>
        <p:blipFill rotWithShape="1">
          <a:blip r:embed="rId2" cstate="print"/>
          <a:srcRect l="30380" r="39240"/>
          <a:stretch/>
        </p:blipFill>
        <p:spPr bwMode="auto">
          <a:xfrm>
            <a:off x="6057986" y="1371600"/>
            <a:ext cx="2705014" cy="1804696"/>
          </a:xfrm>
          <a:prstGeom prst="rect">
            <a:avLst/>
          </a:prstGeom>
          <a:noFill/>
          <a:ln w="9525">
            <a:noFill/>
            <a:miter lim="800000"/>
            <a:headEnd/>
            <a:tailEnd/>
          </a:ln>
        </p:spPr>
      </p:pic>
      <p:sp>
        <p:nvSpPr>
          <p:cNvPr id="6" name="TextBox 5"/>
          <p:cNvSpPr txBox="1"/>
          <p:nvPr/>
        </p:nvSpPr>
        <p:spPr>
          <a:xfrm>
            <a:off x="5943600" y="3276600"/>
            <a:ext cx="2895600" cy="707886"/>
          </a:xfrm>
          <a:prstGeom prst="rect">
            <a:avLst/>
          </a:prstGeom>
          <a:noFill/>
        </p:spPr>
        <p:txBody>
          <a:bodyPr wrap="square" rtlCol="0">
            <a:spAutoFit/>
          </a:bodyPr>
          <a:lstStyle/>
          <a:p>
            <a:pPr algn="ctr"/>
            <a:r>
              <a:rPr lang="en-US" sz="2000" i="1" dirty="0" smtClean="0"/>
              <a:t>Effect of subsidies on demand</a:t>
            </a:r>
            <a:endParaRPr lang="en-US" sz="2000" i="1" dirty="0"/>
          </a:p>
        </p:txBody>
      </p:sp>
    </p:spTree>
    <p:extLst>
      <p:ext uri="{BB962C8B-B14F-4D97-AF65-F5344CB8AC3E}">
        <p14:creationId xmlns:p14="http://schemas.microsoft.com/office/powerpoint/2010/main" val="37540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left)">
                                      <p:cBhvr>
                                        <p:cTn id="7" dur="500"/>
                                        <p:tgtEl>
                                          <p:spTgt spid="4">
                                            <p:txEl>
                                              <p:pRg st="4" end="4"/>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Effect transition="in" filter="wipe(left)">
                                      <p:cBhvr>
                                        <p:cTn id="11" dur="500"/>
                                        <p:tgtEl>
                                          <p:spTgt spid="4">
                                            <p:txEl>
                                              <p:pRg st="5" end="5"/>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6" descr="fig0404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619250"/>
            <a:ext cx="87185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fig0404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 y="1619250"/>
            <a:ext cx="87185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404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619250"/>
            <a:ext cx="87185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404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900" y="1619250"/>
            <a:ext cx="87185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404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900" y="1619250"/>
            <a:ext cx="8718550" cy="446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4138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pPr eaLnBrk="1" hangingPunct="1"/>
            <a:r>
              <a:rPr lang="en-US" smtClean="0"/>
              <a:t>Demand</a:t>
            </a:r>
          </a:p>
        </p:txBody>
      </p:sp>
      <p:sp>
        <p:nvSpPr>
          <p:cNvPr id="12290" name="Content Placeholder 2"/>
          <p:cNvSpPr>
            <a:spLocks noGrp="1"/>
          </p:cNvSpPr>
          <p:nvPr>
            <p:ph type="body" sz="quarter" idx="11"/>
          </p:nvPr>
        </p:nvSpPr>
        <p:spPr/>
        <p:txBody>
          <a:bodyPr/>
          <a:lstStyle/>
          <a:p>
            <a:pPr eaLnBrk="1" hangingPunct="1">
              <a:buFont typeface="Wingdings" pitchFamily="2" charset="2"/>
              <a:buChar char="Ø"/>
            </a:pPr>
            <a:r>
              <a:rPr lang="en-US" dirty="0" smtClean="0"/>
              <a:t>The </a:t>
            </a:r>
            <a:r>
              <a:rPr lang="en-US" b="1" dirty="0" smtClean="0">
                <a:solidFill>
                  <a:srgbClr val="008080"/>
                </a:solidFill>
              </a:rPr>
              <a:t>law of demand </a:t>
            </a:r>
            <a:r>
              <a:rPr lang="en-US" dirty="0" smtClean="0"/>
              <a:t>states that the quantity of a good demanded is inversely related to the good’s price</a:t>
            </a:r>
            <a:endParaRPr lang="en-US" dirty="0" smtClean="0">
              <a:solidFill>
                <a:srgbClr val="000000"/>
              </a:solidFill>
            </a:endParaRPr>
          </a:p>
        </p:txBody>
      </p:sp>
      <p:sp>
        <p:nvSpPr>
          <p:cNvPr id="7" name="Content Placeholder 2"/>
          <p:cNvSpPr txBox="1">
            <a:spLocks/>
          </p:cNvSpPr>
          <p:nvPr/>
        </p:nvSpPr>
        <p:spPr bwMode="auto">
          <a:xfrm>
            <a:off x="533400" y="3962400"/>
            <a:ext cx="7631113" cy="10668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solidFill>
                  <a:srgbClr val="000000"/>
                </a:solidFill>
              </a:rPr>
              <a:t>As prices change, people change how much they’re willing to buy</a:t>
            </a:r>
          </a:p>
        </p:txBody>
      </p:sp>
      <p:sp>
        <p:nvSpPr>
          <p:cNvPr id="10" name="Content Placeholder 2"/>
          <p:cNvSpPr txBox="1">
            <a:spLocks/>
          </p:cNvSpPr>
          <p:nvPr/>
        </p:nvSpPr>
        <p:spPr bwMode="auto">
          <a:xfrm>
            <a:off x="533400" y="2514600"/>
            <a:ext cx="7631113" cy="12954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a:solidFill>
                  <a:srgbClr val="000000"/>
                </a:solidFill>
              </a:rPr>
              <a:t>In other words, </a:t>
            </a:r>
            <a:r>
              <a:rPr lang="en-US" sz="2400" b="1"/>
              <a:t>other things equal</a:t>
            </a:r>
            <a:r>
              <a:rPr lang="en-US" sz="2400">
                <a:solidFill>
                  <a:srgbClr val="000000"/>
                </a:solidFill>
              </a:rPr>
              <a:t>,</a:t>
            </a:r>
          </a:p>
          <a:p>
            <a:pPr marL="1257300" lvl="2" indent="-342900">
              <a:spcBef>
                <a:spcPct val="20000"/>
              </a:spcBef>
              <a:buFont typeface="Arial" charset="0"/>
              <a:buChar char="•"/>
            </a:pPr>
            <a:r>
              <a:rPr lang="en-US" sz="2400">
                <a:solidFill>
                  <a:srgbClr val="000000"/>
                </a:solidFill>
              </a:rPr>
              <a:t>Quantity demanded rises as price falls</a:t>
            </a:r>
          </a:p>
          <a:p>
            <a:pPr marL="1257300" lvl="2" indent="-342900">
              <a:spcBef>
                <a:spcPct val="20000"/>
              </a:spcBef>
              <a:buFont typeface="Arial" charset="0"/>
              <a:buChar char="•"/>
            </a:pPr>
            <a:r>
              <a:rPr lang="en-US" sz="2400">
                <a:solidFill>
                  <a:srgbClr val="000000"/>
                </a:solidFill>
              </a:rPr>
              <a:t>Quantity demanded falls as price rises</a:t>
            </a:r>
          </a:p>
        </p:txBody>
      </p:sp>
      <p:sp>
        <p:nvSpPr>
          <p:cNvPr id="9" name="Content Placeholder 2"/>
          <p:cNvSpPr txBox="1">
            <a:spLocks/>
          </p:cNvSpPr>
          <p:nvPr/>
        </p:nvSpPr>
        <p:spPr bwMode="auto">
          <a:xfrm>
            <a:off x="533400" y="4800600"/>
            <a:ext cx="7631113" cy="1371600"/>
          </a:xfrm>
          <a:prstGeom prst="rect">
            <a:avLst/>
          </a:prstGeom>
          <a:noFill/>
          <a:ln w="9525">
            <a:noFill/>
            <a:miter lim="800000"/>
            <a:headEnd/>
            <a:tailEnd/>
          </a:ln>
        </p:spPr>
        <p:txBody>
          <a:bodyPr/>
          <a:lstStyle/>
          <a:p>
            <a:pPr marL="342900" indent="-342900">
              <a:spcBef>
                <a:spcPct val="20000"/>
              </a:spcBef>
              <a:buFont typeface="Wingdings" pitchFamily="2" charset="2"/>
              <a:buChar char="Ø"/>
            </a:pPr>
            <a:r>
              <a:rPr lang="en-US" sz="2400" dirty="0">
                <a:solidFill>
                  <a:srgbClr val="000000"/>
                </a:solidFill>
              </a:rPr>
              <a:t>The law of demand is based on the fact that when prices for a good rise, people substitute away from that good to other goods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Application: Demand Shift</a:t>
            </a:r>
          </a:p>
        </p:txBody>
      </p:sp>
      <p:sp>
        <p:nvSpPr>
          <p:cNvPr id="2" name="Metin Yer Tutucusu 1"/>
          <p:cNvSpPr>
            <a:spLocks noGrp="1"/>
          </p:cNvSpPr>
          <p:nvPr>
            <p:ph type="body" sz="quarter" idx="11"/>
          </p:nvPr>
        </p:nvSpPr>
        <p:spPr/>
        <p:txBody>
          <a:bodyPr/>
          <a:lstStyle/>
          <a:p>
            <a:endParaRPr lang="tr-TR"/>
          </a:p>
        </p:txBody>
      </p:sp>
      <p:cxnSp>
        <p:nvCxnSpPr>
          <p:cNvPr id="12" name="Straight Connector 11"/>
          <p:cNvCxnSpPr/>
          <p:nvPr/>
        </p:nvCxnSpPr>
        <p:spPr>
          <a:xfrm>
            <a:off x="762000" y="5872163"/>
            <a:ext cx="3657600" cy="1587"/>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762000" y="2824163"/>
            <a:ext cx="2971800" cy="2128837"/>
          </a:xfrm>
          <a:prstGeom prst="line">
            <a:avLst/>
          </a:prstGeom>
          <a:ln w="38100" cmpd="sng">
            <a:solidFill>
              <a:schemeClr val="accent1"/>
            </a:solidFill>
          </a:ln>
        </p:spPr>
        <p:style>
          <a:lnRef idx="2">
            <a:schemeClr val="dk1"/>
          </a:lnRef>
          <a:fillRef idx="0">
            <a:schemeClr val="dk1"/>
          </a:fillRef>
          <a:effectRef idx="1">
            <a:schemeClr val="dk1"/>
          </a:effectRef>
          <a:fontRef idx="minor">
            <a:schemeClr val="tx1"/>
          </a:fontRef>
        </p:style>
      </p:cxnSp>
      <p:sp>
        <p:nvSpPr>
          <p:cNvPr id="16" name="TextBox 15"/>
          <p:cNvSpPr txBox="1">
            <a:spLocks noChangeArrowheads="1"/>
          </p:cNvSpPr>
          <p:nvPr/>
        </p:nvSpPr>
        <p:spPr bwMode="auto">
          <a:xfrm>
            <a:off x="3733800" y="4648200"/>
            <a:ext cx="1676400" cy="430213"/>
          </a:xfrm>
          <a:prstGeom prst="rect">
            <a:avLst/>
          </a:prstGeom>
          <a:noFill/>
          <a:ln w="9525">
            <a:noFill/>
            <a:miter lim="800000"/>
            <a:headEnd/>
            <a:tailEnd/>
          </a:ln>
        </p:spPr>
        <p:txBody>
          <a:bodyPr>
            <a:spAutoFit/>
          </a:bodyPr>
          <a:lstStyle/>
          <a:p>
            <a:r>
              <a:rPr lang="en-US" sz="2200" b="1">
                <a:solidFill>
                  <a:schemeClr val="accent1"/>
                </a:solidFill>
              </a:rPr>
              <a:t>Demand</a:t>
            </a:r>
            <a:r>
              <a:rPr lang="en-US" sz="2200" b="1" baseline="-25000">
                <a:solidFill>
                  <a:schemeClr val="accent1"/>
                </a:solidFill>
              </a:rPr>
              <a:t>1</a:t>
            </a:r>
            <a:endParaRPr lang="en-US" sz="2400" b="1" baseline="-25000">
              <a:solidFill>
                <a:schemeClr val="accent1"/>
              </a:solidFill>
            </a:endParaRPr>
          </a:p>
        </p:txBody>
      </p:sp>
      <p:sp>
        <p:nvSpPr>
          <p:cNvPr id="26629" name="TextBox 16"/>
          <p:cNvSpPr txBox="1">
            <a:spLocks noChangeArrowheads="1"/>
          </p:cNvSpPr>
          <p:nvPr/>
        </p:nvSpPr>
        <p:spPr bwMode="auto">
          <a:xfrm>
            <a:off x="609600" y="1981200"/>
            <a:ext cx="762000" cy="430213"/>
          </a:xfrm>
          <a:prstGeom prst="rect">
            <a:avLst/>
          </a:prstGeom>
          <a:noFill/>
          <a:ln w="9525">
            <a:noFill/>
            <a:miter lim="800000"/>
            <a:headEnd/>
            <a:tailEnd/>
          </a:ln>
        </p:spPr>
        <p:txBody>
          <a:bodyPr>
            <a:spAutoFit/>
          </a:bodyPr>
          <a:lstStyle/>
          <a:p>
            <a:r>
              <a:rPr lang="en-US" sz="2200" b="1"/>
              <a:t>P</a:t>
            </a:r>
          </a:p>
        </p:txBody>
      </p:sp>
      <p:sp>
        <p:nvSpPr>
          <p:cNvPr id="26630" name="TextBox 17"/>
          <p:cNvSpPr txBox="1">
            <a:spLocks noChangeArrowheads="1"/>
          </p:cNvSpPr>
          <p:nvPr/>
        </p:nvSpPr>
        <p:spPr bwMode="auto">
          <a:xfrm>
            <a:off x="4419600" y="5638800"/>
            <a:ext cx="533400" cy="430213"/>
          </a:xfrm>
          <a:prstGeom prst="rect">
            <a:avLst/>
          </a:prstGeom>
          <a:noFill/>
          <a:ln w="9525">
            <a:noFill/>
            <a:miter lim="800000"/>
            <a:headEnd/>
            <a:tailEnd/>
          </a:ln>
        </p:spPr>
        <p:txBody>
          <a:bodyPr>
            <a:spAutoFit/>
          </a:bodyPr>
          <a:lstStyle/>
          <a:p>
            <a:r>
              <a:rPr lang="en-US" sz="2200" b="1">
                <a:solidFill>
                  <a:schemeClr val="tx2"/>
                </a:solidFill>
              </a:rPr>
              <a:t>Q</a:t>
            </a:r>
          </a:p>
        </p:txBody>
      </p:sp>
      <p:sp>
        <p:nvSpPr>
          <p:cNvPr id="22" name="Rounded Rectangle 21"/>
          <p:cNvSpPr/>
          <p:nvPr/>
        </p:nvSpPr>
        <p:spPr>
          <a:xfrm>
            <a:off x="4876800" y="2971800"/>
            <a:ext cx="35052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ea typeface="Arial Unicode MS" pitchFamily="34" charset="-128"/>
                <a:cs typeface="Arial Unicode MS" pitchFamily="34" charset="-128"/>
              </a:rPr>
              <a:t>Demand would shift out to the right because your income increased</a:t>
            </a:r>
          </a:p>
        </p:txBody>
      </p:sp>
      <p:cxnSp>
        <p:nvCxnSpPr>
          <p:cNvPr id="30" name="Straight Arrow Connector 29"/>
          <p:cNvCxnSpPr/>
          <p:nvPr/>
        </p:nvCxnSpPr>
        <p:spPr>
          <a:xfrm rot="10800000" flipV="1">
            <a:off x="1219200" y="3810000"/>
            <a:ext cx="533400" cy="0"/>
          </a:xfrm>
          <a:prstGeom prst="straightConnector1">
            <a:avLst/>
          </a:prstGeom>
          <a:ln w="38100">
            <a:solidFill>
              <a:schemeClr val="accent1"/>
            </a:solidFill>
            <a:headEnd type="arrow" w="med" len="med"/>
            <a:tailEnd type="none" w="med" len="med"/>
          </a:ln>
        </p:spPr>
        <p:style>
          <a:lnRef idx="2">
            <a:schemeClr val="accent3"/>
          </a:lnRef>
          <a:fillRef idx="0">
            <a:schemeClr val="accent3"/>
          </a:fillRef>
          <a:effectRef idx="1">
            <a:schemeClr val="accent3"/>
          </a:effectRef>
          <a:fontRef idx="minor">
            <a:schemeClr val="tx1"/>
          </a:fontRef>
        </p:style>
      </p:cxnSp>
      <p:sp>
        <p:nvSpPr>
          <p:cNvPr id="26633" name="TextBox 47"/>
          <p:cNvSpPr txBox="1">
            <a:spLocks noChangeArrowheads="1"/>
          </p:cNvSpPr>
          <p:nvPr/>
        </p:nvSpPr>
        <p:spPr bwMode="auto">
          <a:xfrm>
            <a:off x="1752600" y="1676400"/>
            <a:ext cx="6477000" cy="830263"/>
          </a:xfrm>
          <a:prstGeom prst="rect">
            <a:avLst/>
          </a:prstGeom>
          <a:noFill/>
          <a:ln w="9525">
            <a:noFill/>
            <a:miter lim="800000"/>
            <a:headEnd/>
            <a:tailEnd/>
          </a:ln>
        </p:spPr>
        <p:txBody>
          <a:bodyPr>
            <a:spAutoFit/>
          </a:bodyPr>
          <a:lstStyle/>
          <a:p>
            <a:r>
              <a:rPr lang="en-US" sz="2400"/>
              <a:t>What happens to demand for CDs if you won $1 million in the lottery?</a:t>
            </a:r>
          </a:p>
        </p:txBody>
      </p:sp>
      <p:cxnSp>
        <p:nvCxnSpPr>
          <p:cNvPr id="54" name="Straight Connector 53"/>
          <p:cNvCxnSpPr/>
          <p:nvPr/>
        </p:nvCxnSpPr>
        <p:spPr>
          <a:xfrm>
            <a:off x="762000" y="3733800"/>
            <a:ext cx="2590800" cy="1833563"/>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26635" name="TextBox 59"/>
          <p:cNvSpPr txBox="1">
            <a:spLocks noChangeArrowheads="1"/>
          </p:cNvSpPr>
          <p:nvPr/>
        </p:nvSpPr>
        <p:spPr bwMode="auto">
          <a:xfrm>
            <a:off x="3352800" y="5257800"/>
            <a:ext cx="1981200" cy="461963"/>
          </a:xfrm>
          <a:prstGeom prst="rect">
            <a:avLst/>
          </a:prstGeom>
          <a:noFill/>
          <a:ln w="9525">
            <a:noFill/>
            <a:miter lim="800000"/>
            <a:headEnd/>
            <a:tailEnd/>
          </a:ln>
        </p:spPr>
        <p:txBody>
          <a:bodyPr>
            <a:spAutoFit/>
          </a:bodyPr>
          <a:lstStyle/>
          <a:p>
            <a:r>
              <a:rPr lang="en-US" sz="2200" b="1"/>
              <a:t>Demand</a:t>
            </a:r>
            <a:r>
              <a:rPr lang="en-US" sz="2400" b="1" baseline="-25000"/>
              <a:t>0</a:t>
            </a:r>
            <a:endParaRPr lang="en-US" sz="2400" b="1"/>
          </a:p>
        </p:txBody>
      </p:sp>
      <p:cxnSp>
        <p:nvCxnSpPr>
          <p:cNvPr id="69" name="Straight Arrow Connector 68"/>
          <p:cNvCxnSpPr/>
          <p:nvPr/>
        </p:nvCxnSpPr>
        <p:spPr>
          <a:xfrm rot="10800000">
            <a:off x="2514600" y="4724400"/>
            <a:ext cx="533400" cy="1588"/>
          </a:xfrm>
          <a:prstGeom prst="straightConnector1">
            <a:avLst/>
          </a:prstGeom>
          <a:ln w="38100">
            <a:solidFill>
              <a:schemeClr val="accent1"/>
            </a:solidFill>
            <a:headEnd type="arrow" w="med" len="med"/>
            <a:tailEnd type="none" w="med" len="med"/>
          </a:ln>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rot="5400000">
            <a:off x="-953293" y="4156869"/>
            <a:ext cx="3429000" cy="1587"/>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2" presetClass="entr" presetSubtype="8" fill="hold" nodeType="withEffect">
                                  <p:stCondLst>
                                    <p:cond delay="0"/>
                                  </p:stCondLst>
                                  <p:childTnLst>
                                    <p:set>
                                      <p:cBhvr>
                                        <p:cTn id="8" dur="1" fill="hold">
                                          <p:stCondLst>
                                            <p:cond delay="0"/>
                                          </p:stCondLst>
                                        </p:cTn>
                                        <p:tgtEl>
                                          <p:spTgt spid="69"/>
                                        </p:tgtEl>
                                        <p:attrNameLst>
                                          <p:attrName>style.visibility</p:attrName>
                                        </p:attrNameLst>
                                      </p:cBhvr>
                                      <p:to>
                                        <p:strVal val="visible"/>
                                      </p:to>
                                    </p:set>
                                    <p:animEffect transition="in" filter="slide(fromLeft)">
                                      <p:cBhvr>
                                        <p:cTn id="9" dur="1000"/>
                                        <p:tgtEl>
                                          <p:spTgt spid="69"/>
                                        </p:tgtEl>
                                      </p:cBhvr>
                                    </p:animEffect>
                                  </p:childTnLst>
                                </p:cTn>
                              </p:par>
                              <p:par>
                                <p:cTn id="10" presetID="12" presetClass="entr" presetSubtype="8"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slide(fromLeft)">
                                      <p:cBhvr>
                                        <p:cTn id="12" dur="1000"/>
                                        <p:tgtEl>
                                          <p:spTgt spid="30"/>
                                        </p:tgtEl>
                                      </p:cBhvr>
                                    </p:animEffect>
                                  </p:childTnLst>
                                </p:cTn>
                              </p:par>
                              <p:par>
                                <p:cTn id="13" presetID="1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lide(fromLeft)">
                                      <p:cBhvr>
                                        <p:cTn id="15" dur="1000"/>
                                        <p:tgtEl>
                                          <p:spTgt spid="14"/>
                                        </p:tgtEl>
                                      </p:cBhvr>
                                    </p:animEffec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From a Demand Table to a Demand Curve</a:t>
            </a:r>
          </a:p>
        </p:txBody>
      </p:sp>
      <p:sp>
        <p:nvSpPr>
          <p:cNvPr id="2" name="Metin Yer Tutucusu 1"/>
          <p:cNvSpPr>
            <a:spLocks noGrp="1"/>
          </p:cNvSpPr>
          <p:nvPr>
            <p:ph type="body" sz="quarter" idx="11"/>
          </p:nvPr>
        </p:nvSpPr>
        <p:spPr/>
        <p:txBody>
          <a:bodyPr/>
          <a:lstStyle/>
          <a:p>
            <a:endParaRPr lang="tr-TR"/>
          </a:p>
        </p:txBody>
      </p:sp>
      <p:cxnSp>
        <p:nvCxnSpPr>
          <p:cNvPr id="11" name="Straight Connector 10"/>
          <p:cNvCxnSpPr/>
          <p:nvPr/>
        </p:nvCxnSpPr>
        <p:spPr>
          <a:xfrm rot="5400000">
            <a:off x="-723900" y="4076700"/>
            <a:ext cx="3430588" cy="1588"/>
          </a:xfrm>
          <a:prstGeom prst="line">
            <a:avLst/>
          </a:prstGeom>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3429000" y="3733800"/>
            <a:ext cx="1371600" cy="1016000"/>
          </a:xfrm>
          <a:prstGeom prst="rect">
            <a:avLst/>
          </a:prstGeom>
          <a:noFill/>
        </p:spPr>
        <p:txBody>
          <a:bodyPr>
            <a:spAutoFit/>
          </a:bodyPr>
          <a:lstStyle/>
          <a:p>
            <a:pPr fontAlgn="auto">
              <a:spcBef>
                <a:spcPts val="0"/>
              </a:spcBef>
              <a:spcAft>
                <a:spcPts val="0"/>
              </a:spcAft>
              <a:defRPr/>
            </a:pPr>
            <a:r>
              <a:rPr lang="en-US" sz="2000" b="1" dirty="0">
                <a:solidFill>
                  <a:schemeClr val="accent3"/>
                </a:solidFill>
                <a:latin typeface="+mn-lt"/>
                <a:cs typeface="+mn-cs"/>
              </a:rPr>
              <a:t>Demand for movies</a:t>
            </a:r>
          </a:p>
        </p:txBody>
      </p:sp>
      <p:sp>
        <p:nvSpPr>
          <p:cNvPr id="28676" name="TextBox 16"/>
          <p:cNvSpPr txBox="1">
            <a:spLocks noChangeArrowheads="1"/>
          </p:cNvSpPr>
          <p:nvPr/>
        </p:nvSpPr>
        <p:spPr bwMode="auto">
          <a:xfrm>
            <a:off x="838200" y="1962150"/>
            <a:ext cx="762000" cy="400050"/>
          </a:xfrm>
          <a:prstGeom prst="rect">
            <a:avLst/>
          </a:prstGeom>
          <a:noFill/>
          <a:ln w="9525">
            <a:noFill/>
            <a:miter lim="800000"/>
            <a:headEnd/>
            <a:tailEnd/>
          </a:ln>
        </p:spPr>
        <p:txBody>
          <a:bodyPr>
            <a:spAutoFit/>
          </a:bodyPr>
          <a:lstStyle/>
          <a:p>
            <a:r>
              <a:rPr lang="en-US" sz="2000" b="1"/>
              <a:t>P</a:t>
            </a:r>
          </a:p>
        </p:txBody>
      </p:sp>
      <p:sp>
        <p:nvSpPr>
          <p:cNvPr id="28677" name="TextBox 17"/>
          <p:cNvSpPr txBox="1">
            <a:spLocks noChangeArrowheads="1"/>
          </p:cNvSpPr>
          <p:nvPr/>
        </p:nvSpPr>
        <p:spPr bwMode="auto">
          <a:xfrm>
            <a:off x="4648200" y="5562600"/>
            <a:ext cx="533400" cy="400050"/>
          </a:xfrm>
          <a:prstGeom prst="rect">
            <a:avLst/>
          </a:prstGeom>
          <a:noFill/>
          <a:ln w="9525">
            <a:noFill/>
            <a:miter lim="800000"/>
            <a:headEnd/>
            <a:tailEnd/>
          </a:ln>
        </p:spPr>
        <p:txBody>
          <a:bodyPr>
            <a:spAutoFit/>
          </a:bodyPr>
          <a:lstStyle/>
          <a:p>
            <a:r>
              <a:rPr lang="en-US" sz="2000" b="1"/>
              <a:t>Q</a:t>
            </a:r>
          </a:p>
        </p:txBody>
      </p:sp>
      <p:sp>
        <p:nvSpPr>
          <p:cNvPr id="28678" name="TextBox 22"/>
          <p:cNvSpPr txBox="1">
            <a:spLocks noChangeArrowheads="1"/>
          </p:cNvSpPr>
          <p:nvPr/>
        </p:nvSpPr>
        <p:spPr bwMode="auto">
          <a:xfrm>
            <a:off x="304800" y="3810000"/>
            <a:ext cx="762000" cy="338138"/>
          </a:xfrm>
          <a:prstGeom prst="rect">
            <a:avLst/>
          </a:prstGeom>
          <a:noFill/>
          <a:ln w="9525">
            <a:noFill/>
            <a:miter lim="800000"/>
            <a:headEnd/>
            <a:tailEnd/>
          </a:ln>
        </p:spPr>
        <p:txBody>
          <a:bodyPr>
            <a:spAutoFit/>
          </a:bodyPr>
          <a:lstStyle/>
          <a:p>
            <a:r>
              <a:rPr lang="en-US" sz="1600" b="1"/>
              <a:t>$6.00</a:t>
            </a:r>
          </a:p>
        </p:txBody>
      </p:sp>
      <p:sp>
        <p:nvSpPr>
          <p:cNvPr id="28679" name="TextBox 24"/>
          <p:cNvSpPr txBox="1">
            <a:spLocks noChangeArrowheads="1"/>
          </p:cNvSpPr>
          <p:nvPr/>
        </p:nvSpPr>
        <p:spPr bwMode="auto">
          <a:xfrm flipH="1">
            <a:off x="3810000" y="5741988"/>
            <a:ext cx="609600" cy="368300"/>
          </a:xfrm>
          <a:prstGeom prst="rect">
            <a:avLst/>
          </a:prstGeom>
          <a:noFill/>
          <a:ln w="9525">
            <a:noFill/>
            <a:miter lim="800000"/>
            <a:headEnd/>
            <a:tailEnd/>
          </a:ln>
        </p:spPr>
        <p:txBody>
          <a:bodyPr>
            <a:spAutoFit/>
          </a:bodyPr>
          <a:lstStyle/>
          <a:p>
            <a:r>
              <a:rPr lang="en-US" b="1"/>
              <a:t>10</a:t>
            </a:r>
          </a:p>
        </p:txBody>
      </p:sp>
      <p:cxnSp>
        <p:nvCxnSpPr>
          <p:cNvPr id="26" name="Straight Connector 25"/>
          <p:cNvCxnSpPr/>
          <p:nvPr/>
        </p:nvCxnSpPr>
        <p:spPr>
          <a:xfrm rot="5400000">
            <a:off x="290513" y="4508500"/>
            <a:ext cx="2465388"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681" name="TextBox 27"/>
          <p:cNvSpPr txBox="1">
            <a:spLocks noChangeArrowheads="1"/>
          </p:cNvSpPr>
          <p:nvPr/>
        </p:nvSpPr>
        <p:spPr bwMode="auto">
          <a:xfrm>
            <a:off x="304800" y="3124200"/>
            <a:ext cx="762000" cy="338138"/>
          </a:xfrm>
          <a:prstGeom prst="rect">
            <a:avLst/>
          </a:prstGeom>
          <a:noFill/>
          <a:ln w="9525">
            <a:noFill/>
            <a:miter lim="800000"/>
            <a:headEnd/>
            <a:tailEnd/>
          </a:ln>
        </p:spPr>
        <p:txBody>
          <a:bodyPr>
            <a:spAutoFit/>
          </a:bodyPr>
          <a:lstStyle/>
          <a:p>
            <a:r>
              <a:rPr lang="en-US" sz="1600" b="1"/>
              <a:t>$8.00</a:t>
            </a:r>
          </a:p>
        </p:txBody>
      </p:sp>
      <p:cxnSp>
        <p:nvCxnSpPr>
          <p:cNvPr id="29" name="Straight Connector 28"/>
          <p:cNvCxnSpPr/>
          <p:nvPr/>
        </p:nvCxnSpPr>
        <p:spPr>
          <a:xfrm>
            <a:off x="990600" y="3276600"/>
            <a:ext cx="5334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683" name="TextBox 30"/>
          <p:cNvSpPr txBox="1">
            <a:spLocks noChangeArrowheads="1"/>
          </p:cNvSpPr>
          <p:nvPr/>
        </p:nvSpPr>
        <p:spPr bwMode="auto">
          <a:xfrm>
            <a:off x="1371600" y="5741988"/>
            <a:ext cx="762000" cy="368300"/>
          </a:xfrm>
          <a:prstGeom prst="rect">
            <a:avLst/>
          </a:prstGeom>
          <a:noFill/>
          <a:ln w="9525">
            <a:noFill/>
            <a:miter lim="800000"/>
            <a:headEnd/>
            <a:tailEnd/>
          </a:ln>
        </p:spPr>
        <p:txBody>
          <a:bodyPr>
            <a:spAutoFit/>
          </a:bodyPr>
          <a:lstStyle/>
          <a:p>
            <a:r>
              <a:rPr lang="en-US" b="1"/>
              <a:t>2</a:t>
            </a:r>
          </a:p>
        </p:txBody>
      </p:sp>
      <p:cxnSp>
        <p:nvCxnSpPr>
          <p:cNvPr id="32" name="Straight Connector 31"/>
          <p:cNvCxnSpPr/>
          <p:nvPr/>
        </p:nvCxnSpPr>
        <p:spPr>
          <a:xfrm>
            <a:off x="990600" y="3962400"/>
            <a:ext cx="1143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1243806" y="4852194"/>
            <a:ext cx="17795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686" name="TextBox 48"/>
          <p:cNvSpPr txBox="1">
            <a:spLocks noChangeArrowheads="1"/>
          </p:cNvSpPr>
          <p:nvPr/>
        </p:nvSpPr>
        <p:spPr bwMode="auto">
          <a:xfrm>
            <a:off x="3352800" y="5010150"/>
            <a:ext cx="609600" cy="400050"/>
          </a:xfrm>
          <a:prstGeom prst="rect">
            <a:avLst/>
          </a:prstGeom>
          <a:noFill/>
          <a:ln w="9525">
            <a:noFill/>
            <a:miter lim="800000"/>
            <a:headEnd/>
            <a:tailEnd/>
          </a:ln>
        </p:spPr>
        <p:txBody>
          <a:bodyPr>
            <a:spAutoFit/>
          </a:bodyPr>
          <a:lstStyle/>
          <a:p>
            <a:r>
              <a:rPr lang="en-US" sz="2000" b="1"/>
              <a:t>B</a:t>
            </a:r>
          </a:p>
        </p:txBody>
      </p:sp>
      <p:sp>
        <p:nvSpPr>
          <p:cNvPr id="28687" name="TextBox 50"/>
          <p:cNvSpPr txBox="1">
            <a:spLocks noChangeArrowheads="1"/>
          </p:cNvSpPr>
          <p:nvPr/>
        </p:nvSpPr>
        <p:spPr bwMode="auto">
          <a:xfrm>
            <a:off x="3581400" y="5238750"/>
            <a:ext cx="533400" cy="400050"/>
          </a:xfrm>
          <a:prstGeom prst="rect">
            <a:avLst/>
          </a:prstGeom>
          <a:noFill/>
          <a:ln w="9525">
            <a:noFill/>
            <a:miter lim="800000"/>
            <a:headEnd/>
            <a:tailEnd/>
          </a:ln>
        </p:spPr>
        <p:txBody>
          <a:bodyPr>
            <a:spAutoFit/>
          </a:bodyPr>
          <a:lstStyle/>
          <a:p>
            <a:r>
              <a:rPr lang="en-US" sz="2000" b="1"/>
              <a:t>A</a:t>
            </a:r>
          </a:p>
        </p:txBody>
      </p:sp>
      <p:sp>
        <p:nvSpPr>
          <p:cNvPr id="28688" name="TextBox 51"/>
          <p:cNvSpPr txBox="1">
            <a:spLocks noChangeArrowheads="1"/>
          </p:cNvSpPr>
          <p:nvPr/>
        </p:nvSpPr>
        <p:spPr bwMode="auto">
          <a:xfrm>
            <a:off x="304800" y="4462463"/>
            <a:ext cx="762000" cy="338137"/>
          </a:xfrm>
          <a:prstGeom prst="rect">
            <a:avLst/>
          </a:prstGeom>
          <a:noFill/>
          <a:ln w="9525">
            <a:noFill/>
            <a:miter lim="800000"/>
            <a:headEnd/>
            <a:tailEnd/>
          </a:ln>
        </p:spPr>
        <p:txBody>
          <a:bodyPr>
            <a:spAutoFit/>
          </a:bodyPr>
          <a:lstStyle/>
          <a:p>
            <a:r>
              <a:rPr lang="en-US" sz="1600" b="1"/>
              <a:t>$4.00</a:t>
            </a:r>
          </a:p>
        </p:txBody>
      </p:sp>
      <p:sp>
        <p:nvSpPr>
          <p:cNvPr id="28689" name="TextBox 53"/>
          <p:cNvSpPr txBox="1">
            <a:spLocks noChangeArrowheads="1"/>
          </p:cNvSpPr>
          <p:nvPr/>
        </p:nvSpPr>
        <p:spPr bwMode="auto">
          <a:xfrm>
            <a:off x="304800" y="5105400"/>
            <a:ext cx="762000" cy="338138"/>
          </a:xfrm>
          <a:prstGeom prst="rect">
            <a:avLst/>
          </a:prstGeom>
          <a:noFill/>
          <a:ln w="9525">
            <a:noFill/>
            <a:miter lim="800000"/>
            <a:headEnd/>
            <a:tailEnd/>
          </a:ln>
        </p:spPr>
        <p:txBody>
          <a:bodyPr>
            <a:spAutoFit/>
          </a:bodyPr>
          <a:lstStyle/>
          <a:p>
            <a:r>
              <a:rPr lang="en-US" sz="1600" b="1"/>
              <a:t>$2.00</a:t>
            </a:r>
          </a:p>
        </p:txBody>
      </p:sp>
      <p:graphicFrame>
        <p:nvGraphicFramePr>
          <p:cNvPr id="60" name="Table 59"/>
          <p:cNvGraphicFramePr>
            <a:graphicFrameLocks noGrp="1"/>
          </p:cNvGraphicFramePr>
          <p:nvPr/>
        </p:nvGraphicFramePr>
        <p:xfrm>
          <a:off x="5334000" y="2005013"/>
          <a:ext cx="3200400" cy="3786208"/>
        </p:xfrm>
        <a:graphic>
          <a:graphicData uri="http://schemas.openxmlformats.org/drawingml/2006/table">
            <a:tbl>
              <a:tblPr firstRow="1" bandRow="1">
                <a:tableStyleId>{6E25E649-3F16-4E02-A733-19D2CDBF48F0}</a:tableStyleId>
              </a:tblPr>
              <a:tblGrid>
                <a:gridCol w="457200"/>
                <a:gridCol w="1066800"/>
                <a:gridCol w="1676400"/>
              </a:tblGrid>
              <a:tr h="822937">
                <a:tc>
                  <a:txBody>
                    <a:bodyPr/>
                    <a:lstStyle/>
                    <a:p>
                      <a:endParaRPr lang="en-US" sz="1600" dirty="0"/>
                    </a:p>
                  </a:txBody>
                  <a:tcPr marT="45719" marB="45719" anchor="ctr"/>
                </a:tc>
                <a:tc>
                  <a:txBody>
                    <a:bodyPr/>
                    <a:lstStyle/>
                    <a:p>
                      <a:pPr algn="ctr"/>
                      <a:r>
                        <a:rPr lang="en-US" sz="1600" dirty="0" smtClean="0"/>
                        <a:t>Price per</a:t>
                      </a:r>
                      <a:r>
                        <a:rPr lang="en-US" sz="1600" baseline="0" dirty="0" smtClean="0"/>
                        <a:t> movie</a:t>
                      </a:r>
                      <a:endParaRPr lang="en-US" sz="1600" dirty="0"/>
                    </a:p>
                  </a:txBody>
                  <a:tcPr marT="45719" marB="45719" anchor="ctr"/>
                </a:tc>
                <a:tc>
                  <a:txBody>
                    <a:bodyPr/>
                    <a:lstStyle/>
                    <a:p>
                      <a:pPr algn="ctr"/>
                      <a:r>
                        <a:rPr lang="en-US" sz="1600" dirty="0" smtClean="0"/>
                        <a:t>Movie rentals</a:t>
                      </a:r>
                      <a:r>
                        <a:rPr lang="en-US" sz="1600" baseline="0" dirty="0" smtClean="0"/>
                        <a:t> demanded per week</a:t>
                      </a:r>
                      <a:endParaRPr lang="en-US" sz="1600" dirty="0"/>
                    </a:p>
                  </a:txBody>
                  <a:tcPr marT="45719" marB="45719" anchor="ctr"/>
                </a:tc>
              </a:tr>
              <a:tr h="592650">
                <a:tc>
                  <a:txBody>
                    <a:bodyPr/>
                    <a:lstStyle/>
                    <a:p>
                      <a:pPr algn="ctr"/>
                      <a:r>
                        <a:rPr lang="en-US" sz="2400" dirty="0" smtClean="0"/>
                        <a:t>A</a:t>
                      </a:r>
                      <a:endParaRPr lang="en-US" sz="2400" b="1" dirty="0"/>
                    </a:p>
                  </a:txBody>
                  <a:tcPr marT="45719" marB="45719" anchor="ctr"/>
                </a:tc>
                <a:tc>
                  <a:txBody>
                    <a:bodyPr/>
                    <a:lstStyle/>
                    <a:p>
                      <a:pPr algn="ctr"/>
                      <a:r>
                        <a:rPr lang="en-US" sz="2000" dirty="0" smtClean="0"/>
                        <a:t>$1.00</a:t>
                      </a:r>
                      <a:endParaRPr lang="en-US" sz="2000" b="1" dirty="0"/>
                    </a:p>
                  </a:txBody>
                  <a:tcPr marT="45719" marB="45719" anchor="ctr"/>
                </a:tc>
                <a:tc>
                  <a:txBody>
                    <a:bodyPr/>
                    <a:lstStyle/>
                    <a:p>
                      <a:pPr algn="ctr"/>
                      <a:r>
                        <a:rPr lang="en-US" sz="2000" dirty="0" smtClean="0"/>
                        <a:t>9</a:t>
                      </a:r>
                      <a:endParaRPr lang="en-US" sz="2000" b="1" dirty="0"/>
                    </a:p>
                  </a:txBody>
                  <a:tcPr marT="45719" marB="45719" anchor="ctr"/>
                </a:tc>
              </a:tr>
              <a:tr h="592650">
                <a:tc>
                  <a:txBody>
                    <a:bodyPr/>
                    <a:lstStyle/>
                    <a:p>
                      <a:pPr algn="ctr"/>
                      <a:r>
                        <a:rPr lang="en-US" sz="2400" dirty="0" smtClean="0"/>
                        <a:t>B</a:t>
                      </a:r>
                      <a:endParaRPr lang="en-US" sz="2400" b="1" dirty="0"/>
                    </a:p>
                  </a:txBody>
                  <a:tcPr marT="45719" marB="45719" anchor="ctr"/>
                </a:tc>
                <a:tc>
                  <a:txBody>
                    <a:bodyPr/>
                    <a:lstStyle/>
                    <a:p>
                      <a:pPr algn="ctr"/>
                      <a:r>
                        <a:rPr lang="en-US" sz="2000" dirty="0" smtClean="0"/>
                        <a:t>$2.00</a:t>
                      </a:r>
                      <a:endParaRPr lang="en-US" sz="2000" b="1" dirty="0"/>
                    </a:p>
                  </a:txBody>
                  <a:tcPr marT="45719" marB="45719" anchor="ctr"/>
                </a:tc>
                <a:tc>
                  <a:txBody>
                    <a:bodyPr/>
                    <a:lstStyle/>
                    <a:p>
                      <a:pPr algn="ctr"/>
                      <a:r>
                        <a:rPr lang="en-US" sz="2000" dirty="0" smtClean="0"/>
                        <a:t>8</a:t>
                      </a:r>
                      <a:endParaRPr lang="en-US" sz="2000" b="1" dirty="0"/>
                    </a:p>
                  </a:txBody>
                  <a:tcPr marT="45719" marB="45719" anchor="ctr"/>
                </a:tc>
              </a:tr>
              <a:tr h="592650">
                <a:tc>
                  <a:txBody>
                    <a:bodyPr/>
                    <a:lstStyle/>
                    <a:p>
                      <a:pPr algn="ctr"/>
                      <a:r>
                        <a:rPr lang="en-US" sz="2400" dirty="0" smtClean="0"/>
                        <a:t>C</a:t>
                      </a:r>
                      <a:endParaRPr lang="en-US" sz="2400" b="1" dirty="0"/>
                    </a:p>
                  </a:txBody>
                  <a:tcPr marT="45719" marB="45719" anchor="ctr"/>
                </a:tc>
                <a:tc>
                  <a:txBody>
                    <a:bodyPr/>
                    <a:lstStyle/>
                    <a:p>
                      <a:pPr algn="ctr"/>
                      <a:r>
                        <a:rPr lang="en-US" sz="2000" dirty="0" smtClean="0"/>
                        <a:t>$4.00</a:t>
                      </a:r>
                      <a:endParaRPr lang="en-US" sz="2000" b="1" dirty="0"/>
                    </a:p>
                  </a:txBody>
                  <a:tcPr marT="45719" marB="45719" anchor="ctr"/>
                </a:tc>
                <a:tc>
                  <a:txBody>
                    <a:bodyPr/>
                    <a:lstStyle/>
                    <a:p>
                      <a:pPr algn="ctr"/>
                      <a:r>
                        <a:rPr lang="en-US" sz="2000" dirty="0" smtClean="0"/>
                        <a:t>6</a:t>
                      </a:r>
                      <a:endParaRPr lang="en-US" sz="2000" b="1" dirty="0"/>
                    </a:p>
                  </a:txBody>
                  <a:tcPr marT="45719" marB="45719" anchor="ctr"/>
                </a:tc>
              </a:tr>
              <a:tr h="592650">
                <a:tc>
                  <a:txBody>
                    <a:bodyPr/>
                    <a:lstStyle/>
                    <a:p>
                      <a:pPr algn="ctr"/>
                      <a:r>
                        <a:rPr lang="en-US" sz="2400" dirty="0" smtClean="0"/>
                        <a:t>D</a:t>
                      </a:r>
                      <a:endParaRPr lang="en-US" sz="2400" b="1" dirty="0"/>
                    </a:p>
                  </a:txBody>
                  <a:tcPr marT="45719" marB="45719" anchor="ctr"/>
                </a:tc>
                <a:tc>
                  <a:txBody>
                    <a:bodyPr/>
                    <a:lstStyle/>
                    <a:p>
                      <a:pPr algn="ctr"/>
                      <a:r>
                        <a:rPr lang="en-US" sz="2000" dirty="0" smtClean="0"/>
                        <a:t>$6.00</a:t>
                      </a:r>
                      <a:endParaRPr lang="en-US" sz="2000" b="1" dirty="0"/>
                    </a:p>
                  </a:txBody>
                  <a:tcPr marT="45719" marB="45719" anchor="ctr"/>
                </a:tc>
                <a:tc>
                  <a:txBody>
                    <a:bodyPr/>
                    <a:lstStyle/>
                    <a:p>
                      <a:pPr algn="ctr"/>
                      <a:r>
                        <a:rPr lang="en-US" sz="2000" dirty="0" smtClean="0"/>
                        <a:t>4</a:t>
                      </a:r>
                      <a:endParaRPr lang="en-US" sz="2000" b="1" dirty="0"/>
                    </a:p>
                  </a:txBody>
                  <a:tcPr marT="45719" marB="45719" anchor="ctr"/>
                </a:tc>
              </a:tr>
              <a:tr h="592650">
                <a:tc>
                  <a:txBody>
                    <a:bodyPr/>
                    <a:lstStyle/>
                    <a:p>
                      <a:pPr algn="ctr"/>
                      <a:r>
                        <a:rPr lang="en-US" sz="2400" dirty="0" smtClean="0"/>
                        <a:t>E</a:t>
                      </a:r>
                      <a:endParaRPr lang="en-US" sz="2400" b="1" dirty="0"/>
                    </a:p>
                  </a:txBody>
                  <a:tcPr marT="45719" marB="45719" anchor="ctr"/>
                </a:tc>
                <a:tc>
                  <a:txBody>
                    <a:bodyPr/>
                    <a:lstStyle/>
                    <a:p>
                      <a:pPr algn="ctr"/>
                      <a:r>
                        <a:rPr lang="en-US" sz="2000" dirty="0" smtClean="0"/>
                        <a:t>$8.00</a:t>
                      </a:r>
                      <a:endParaRPr lang="en-US" sz="2000" b="1" dirty="0"/>
                    </a:p>
                  </a:txBody>
                  <a:tcPr marT="45719" marB="45719" anchor="ctr"/>
                </a:tc>
                <a:tc>
                  <a:txBody>
                    <a:bodyPr/>
                    <a:lstStyle/>
                    <a:p>
                      <a:pPr algn="ctr"/>
                      <a:r>
                        <a:rPr lang="en-US" sz="2000" dirty="0" smtClean="0"/>
                        <a:t>2</a:t>
                      </a:r>
                      <a:endParaRPr lang="en-US" sz="2000" b="1" dirty="0"/>
                    </a:p>
                  </a:txBody>
                  <a:tcPr marT="45719" marB="45719" anchor="ctr"/>
                </a:tc>
              </a:tr>
            </a:tbl>
          </a:graphicData>
        </a:graphic>
      </p:graphicFrame>
      <p:sp>
        <p:nvSpPr>
          <p:cNvPr id="28712" name="TextBox 62"/>
          <p:cNvSpPr txBox="1">
            <a:spLocks noChangeArrowheads="1"/>
          </p:cNvSpPr>
          <p:nvPr/>
        </p:nvSpPr>
        <p:spPr bwMode="auto">
          <a:xfrm>
            <a:off x="3276600" y="5757863"/>
            <a:ext cx="381000" cy="368300"/>
          </a:xfrm>
          <a:prstGeom prst="rect">
            <a:avLst/>
          </a:prstGeom>
          <a:noFill/>
          <a:ln w="9525">
            <a:noFill/>
            <a:miter lim="800000"/>
            <a:headEnd/>
            <a:tailEnd/>
          </a:ln>
        </p:spPr>
        <p:txBody>
          <a:bodyPr>
            <a:spAutoFit/>
          </a:bodyPr>
          <a:lstStyle/>
          <a:p>
            <a:r>
              <a:rPr lang="en-US" b="1"/>
              <a:t>8</a:t>
            </a:r>
          </a:p>
        </p:txBody>
      </p:sp>
      <p:sp>
        <p:nvSpPr>
          <p:cNvPr id="28713" name="TextBox 65"/>
          <p:cNvSpPr txBox="1">
            <a:spLocks noChangeArrowheads="1"/>
          </p:cNvSpPr>
          <p:nvPr/>
        </p:nvSpPr>
        <p:spPr bwMode="auto">
          <a:xfrm>
            <a:off x="2667000" y="5757863"/>
            <a:ext cx="304800" cy="368300"/>
          </a:xfrm>
          <a:prstGeom prst="rect">
            <a:avLst/>
          </a:prstGeom>
          <a:noFill/>
          <a:ln w="9525">
            <a:noFill/>
            <a:miter lim="800000"/>
            <a:headEnd/>
            <a:tailEnd/>
          </a:ln>
        </p:spPr>
        <p:txBody>
          <a:bodyPr>
            <a:spAutoFit/>
          </a:bodyPr>
          <a:lstStyle/>
          <a:p>
            <a:r>
              <a:rPr lang="en-US" b="1"/>
              <a:t>6</a:t>
            </a:r>
          </a:p>
        </p:txBody>
      </p:sp>
      <p:sp>
        <p:nvSpPr>
          <p:cNvPr id="28714" name="TextBox 68"/>
          <p:cNvSpPr txBox="1">
            <a:spLocks noChangeArrowheads="1"/>
          </p:cNvSpPr>
          <p:nvPr/>
        </p:nvSpPr>
        <p:spPr bwMode="auto">
          <a:xfrm>
            <a:off x="1981200" y="5757863"/>
            <a:ext cx="304800" cy="368300"/>
          </a:xfrm>
          <a:prstGeom prst="rect">
            <a:avLst/>
          </a:prstGeom>
          <a:noFill/>
          <a:ln w="9525">
            <a:noFill/>
            <a:miter lim="800000"/>
            <a:headEnd/>
            <a:tailEnd/>
          </a:ln>
        </p:spPr>
        <p:txBody>
          <a:bodyPr>
            <a:spAutoFit/>
          </a:bodyPr>
          <a:lstStyle/>
          <a:p>
            <a:r>
              <a:rPr lang="en-US" b="1"/>
              <a:t>4</a:t>
            </a:r>
          </a:p>
        </p:txBody>
      </p:sp>
      <p:cxnSp>
        <p:nvCxnSpPr>
          <p:cNvPr id="74" name="Straight Connector 73"/>
          <p:cNvCxnSpPr/>
          <p:nvPr/>
        </p:nvCxnSpPr>
        <p:spPr>
          <a:xfrm>
            <a:off x="990600" y="4646613"/>
            <a:ext cx="18288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2272507" y="5195094"/>
            <a:ext cx="1093787" cy="3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3223419" y="5537994"/>
            <a:ext cx="409575"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990600" y="5332413"/>
            <a:ext cx="24384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990600" y="5562600"/>
            <a:ext cx="2667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566319" y="5652294"/>
            <a:ext cx="180975"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721" name="TextBox 89"/>
          <p:cNvSpPr txBox="1">
            <a:spLocks noChangeArrowheads="1"/>
          </p:cNvSpPr>
          <p:nvPr/>
        </p:nvSpPr>
        <p:spPr bwMode="auto">
          <a:xfrm>
            <a:off x="2743200" y="4343400"/>
            <a:ext cx="609600" cy="400050"/>
          </a:xfrm>
          <a:prstGeom prst="rect">
            <a:avLst/>
          </a:prstGeom>
          <a:noFill/>
          <a:ln w="9525">
            <a:noFill/>
            <a:miter lim="800000"/>
            <a:headEnd/>
            <a:tailEnd/>
          </a:ln>
        </p:spPr>
        <p:txBody>
          <a:bodyPr>
            <a:spAutoFit/>
          </a:bodyPr>
          <a:lstStyle/>
          <a:p>
            <a:r>
              <a:rPr lang="en-US" sz="2000" b="1"/>
              <a:t>C</a:t>
            </a:r>
          </a:p>
        </p:txBody>
      </p:sp>
      <p:sp>
        <p:nvSpPr>
          <p:cNvPr id="28722" name="TextBox 90"/>
          <p:cNvSpPr txBox="1">
            <a:spLocks noChangeArrowheads="1"/>
          </p:cNvSpPr>
          <p:nvPr/>
        </p:nvSpPr>
        <p:spPr bwMode="auto">
          <a:xfrm>
            <a:off x="2057400" y="3657600"/>
            <a:ext cx="609600" cy="400050"/>
          </a:xfrm>
          <a:prstGeom prst="rect">
            <a:avLst/>
          </a:prstGeom>
          <a:noFill/>
          <a:ln w="9525">
            <a:noFill/>
            <a:miter lim="800000"/>
            <a:headEnd/>
            <a:tailEnd/>
          </a:ln>
        </p:spPr>
        <p:txBody>
          <a:bodyPr>
            <a:spAutoFit/>
          </a:bodyPr>
          <a:lstStyle/>
          <a:p>
            <a:r>
              <a:rPr lang="en-US" sz="2000" b="1"/>
              <a:t>D</a:t>
            </a:r>
          </a:p>
        </p:txBody>
      </p:sp>
      <p:sp>
        <p:nvSpPr>
          <p:cNvPr id="28723" name="TextBox 91"/>
          <p:cNvSpPr txBox="1">
            <a:spLocks noChangeArrowheads="1"/>
          </p:cNvSpPr>
          <p:nvPr/>
        </p:nvSpPr>
        <p:spPr bwMode="auto">
          <a:xfrm>
            <a:off x="1447800" y="2971800"/>
            <a:ext cx="609600" cy="400050"/>
          </a:xfrm>
          <a:prstGeom prst="rect">
            <a:avLst/>
          </a:prstGeom>
          <a:noFill/>
          <a:ln w="9525">
            <a:noFill/>
            <a:miter lim="800000"/>
            <a:headEnd/>
            <a:tailEnd/>
          </a:ln>
        </p:spPr>
        <p:txBody>
          <a:bodyPr>
            <a:spAutoFit/>
          </a:bodyPr>
          <a:lstStyle/>
          <a:p>
            <a:r>
              <a:rPr lang="en-US" sz="2000" b="1"/>
              <a:t>E</a:t>
            </a:r>
          </a:p>
        </p:txBody>
      </p:sp>
      <p:cxnSp>
        <p:nvCxnSpPr>
          <p:cNvPr id="94" name="Straight Arrow Connector 93"/>
          <p:cNvCxnSpPr>
            <a:stCxn id="16" idx="1"/>
          </p:cNvCxnSpPr>
          <p:nvPr/>
        </p:nvCxnSpPr>
        <p:spPr>
          <a:xfrm flipH="1" flipV="1">
            <a:off x="2514600" y="4191000"/>
            <a:ext cx="914400" cy="50800"/>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914400" y="2819400"/>
            <a:ext cx="3048000" cy="2895600"/>
          </a:xfrm>
          <a:prstGeom prst="line">
            <a:avLst/>
          </a:prstGeom>
          <a:ln w="38100" cmpd="sng">
            <a:solidFill>
              <a:schemeClr val="accent1"/>
            </a:solidFill>
          </a:ln>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990600" y="5795963"/>
            <a:ext cx="3657600" cy="1587"/>
          </a:xfrm>
          <a:prstGeom prst="line">
            <a:avLst/>
          </a:prstGeom>
        </p:spPr>
        <p:style>
          <a:lnRef idx="2">
            <a:schemeClr val="dk1"/>
          </a:lnRef>
          <a:fillRef idx="0">
            <a:schemeClr val="dk1"/>
          </a:fillRef>
          <a:effectRef idx="1">
            <a:schemeClr val="dk1"/>
          </a:effectRef>
          <a:fontRef idx="minor">
            <a:schemeClr val="tx1"/>
          </a:fontRef>
        </p:style>
      </p:cxnSp>
      <p:sp>
        <p:nvSpPr>
          <p:cNvPr id="28727" name="TextBox 53"/>
          <p:cNvSpPr txBox="1">
            <a:spLocks noChangeArrowheads="1"/>
          </p:cNvSpPr>
          <p:nvPr/>
        </p:nvSpPr>
        <p:spPr bwMode="auto">
          <a:xfrm>
            <a:off x="304800" y="5410200"/>
            <a:ext cx="762000" cy="338138"/>
          </a:xfrm>
          <a:prstGeom prst="rect">
            <a:avLst/>
          </a:prstGeom>
          <a:noFill/>
          <a:ln w="9525">
            <a:noFill/>
            <a:miter lim="800000"/>
            <a:headEnd/>
            <a:tailEnd/>
          </a:ln>
        </p:spPr>
        <p:txBody>
          <a:bodyPr>
            <a:spAutoFit/>
          </a:bodyPr>
          <a:lstStyle/>
          <a:p>
            <a:r>
              <a:rPr lang="en-US" sz="1600" b="1"/>
              <a:t>$1.00</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Individual and Market Demand Curves</a:t>
            </a:r>
          </a:p>
        </p:txBody>
      </p:sp>
      <p:sp>
        <p:nvSpPr>
          <p:cNvPr id="2" name="Metin Yer Tutucusu 1"/>
          <p:cNvSpPr>
            <a:spLocks noGrp="1"/>
          </p:cNvSpPr>
          <p:nvPr>
            <p:ph type="body" sz="quarter" idx="11"/>
          </p:nvPr>
        </p:nvSpPr>
        <p:spPr/>
        <p:txBody>
          <a:bodyPr/>
          <a:lstStyle/>
          <a:p>
            <a:endParaRPr lang="tr-TR"/>
          </a:p>
        </p:txBody>
      </p:sp>
      <p:graphicFrame>
        <p:nvGraphicFramePr>
          <p:cNvPr id="38" name="Table 37"/>
          <p:cNvGraphicFramePr>
            <a:graphicFrameLocks noGrp="1"/>
          </p:cNvGraphicFramePr>
          <p:nvPr/>
        </p:nvGraphicFramePr>
        <p:xfrm>
          <a:off x="533400" y="2082800"/>
          <a:ext cx="7924800" cy="3514852"/>
        </p:xfrm>
        <a:graphic>
          <a:graphicData uri="http://schemas.openxmlformats.org/drawingml/2006/table">
            <a:tbl>
              <a:tblPr firstRow="1" bandRow="1">
                <a:tableStyleId>{6E25E649-3F16-4E02-A733-19D2CDBF48F0}</a:tableStyleId>
              </a:tblPr>
              <a:tblGrid>
                <a:gridCol w="1584960"/>
                <a:gridCol w="1584960"/>
                <a:gridCol w="1478280"/>
                <a:gridCol w="1691640"/>
                <a:gridCol w="1584960"/>
              </a:tblGrid>
              <a:tr h="7923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Price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(per</a:t>
                      </a:r>
                      <a:r>
                        <a:rPr lang="en-US" sz="1800" baseline="0" dirty="0" smtClean="0"/>
                        <a:t> movie)</a:t>
                      </a:r>
                      <a:endParaRPr lang="en-US" sz="1800" dirty="0"/>
                    </a:p>
                  </a:txBody>
                  <a:tcPr marT="45712" marB="45712" anchor="b"/>
                </a:tc>
                <a:tc>
                  <a:txBody>
                    <a:bodyPr/>
                    <a:lstStyle/>
                    <a:p>
                      <a:pPr algn="ctr"/>
                      <a:r>
                        <a:rPr lang="en-US" sz="1800" dirty="0" smtClean="0"/>
                        <a:t>Alice’s demand</a:t>
                      </a:r>
                      <a:endParaRPr lang="en-US" sz="1800" dirty="0"/>
                    </a:p>
                  </a:txBody>
                  <a:tcPr marT="45712" marB="45712" anchor="b"/>
                </a:tc>
                <a:tc>
                  <a:txBody>
                    <a:bodyPr/>
                    <a:lstStyle/>
                    <a:p>
                      <a:pPr algn="r"/>
                      <a:r>
                        <a:rPr lang="en-US" sz="2800" dirty="0" smtClean="0"/>
                        <a:t>+  </a:t>
                      </a:r>
                      <a:r>
                        <a:rPr lang="en-US" sz="1800" dirty="0" smtClean="0"/>
                        <a:t>Bruce’s</a:t>
                      </a:r>
                      <a:r>
                        <a:rPr lang="en-US" sz="1800" baseline="0" dirty="0" smtClean="0"/>
                        <a:t>     demand</a:t>
                      </a:r>
                      <a:endParaRPr lang="en-US" sz="1800" dirty="0"/>
                    </a:p>
                  </a:txBody>
                  <a:tcPr marT="45712" marB="45712"/>
                </a:tc>
                <a:tc>
                  <a:txBody>
                    <a:bodyPr/>
                    <a:lstStyle/>
                    <a:p>
                      <a:pPr algn="r"/>
                      <a:r>
                        <a:rPr lang="en-US" sz="2800" dirty="0" smtClean="0"/>
                        <a:t>+ </a:t>
                      </a:r>
                      <a:r>
                        <a:rPr lang="en-US" sz="2400" dirty="0" smtClean="0"/>
                        <a:t> </a:t>
                      </a:r>
                      <a:r>
                        <a:rPr lang="en-US" sz="1800" dirty="0" smtClean="0"/>
                        <a:t>Carmen’s demand</a:t>
                      </a:r>
                      <a:endParaRPr lang="en-US" sz="1800" dirty="0"/>
                    </a:p>
                  </a:txBody>
                  <a:tcPr marT="45712" marB="45712"/>
                </a:tc>
                <a:tc>
                  <a:txBody>
                    <a:bodyPr/>
                    <a:lstStyle/>
                    <a:p>
                      <a:pPr algn="r"/>
                      <a:r>
                        <a:rPr lang="en-US" sz="2800" dirty="0" smtClean="0"/>
                        <a:t>=  </a:t>
                      </a:r>
                      <a:r>
                        <a:rPr lang="en-US" sz="1800" dirty="0" smtClean="0"/>
                        <a:t>  Market</a:t>
                      </a:r>
                      <a:r>
                        <a:rPr lang="en-US" sz="1800" baseline="0" dirty="0" smtClean="0"/>
                        <a:t> demand</a:t>
                      </a:r>
                      <a:endParaRPr lang="en-US" sz="1800" dirty="0"/>
                    </a:p>
                  </a:txBody>
                  <a:tcPr marT="45712" marB="45712"/>
                </a:tc>
              </a:tr>
              <a:tr h="680597">
                <a:tc>
                  <a:txBody>
                    <a:bodyPr/>
                    <a:lstStyle/>
                    <a:p>
                      <a:pPr algn="ctr"/>
                      <a:r>
                        <a:rPr lang="en-US" sz="2400" dirty="0" smtClean="0"/>
                        <a:t>$2.00</a:t>
                      </a:r>
                      <a:endParaRPr lang="en-US" sz="2400" b="1" dirty="0"/>
                    </a:p>
                  </a:txBody>
                  <a:tcPr marT="45712" marB="45712" anchor="ctr"/>
                </a:tc>
                <a:tc>
                  <a:txBody>
                    <a:bodyPr/>
                    <a:lstStyle/>
                    <a:p>
                      <a:pPr algn="ctr"/>
                      <a:r>
                        <a:rPr lang="en-US" sz="2400" dirty="0" smtClean="0"/>
                        <a:t>8</a:t>
                      </a:r>
                      <a:endParaRPr lang="en-US" sz="2400" b="1" dirty="0"/>
                    </a:p>
                  </a:txBody>
                  <a:tcPr marT="45712" marB="45712" anchor="ctr"/>
                </a:tc>
                <a:tc>
                  <a:txBody>
                    <a:bodyPr/>
                    <a:lstStyle/>
                    <a:p>
                      <a:pPr algn="ctr"/>
                      <a:r>
                        <a:rPr lang="en-US" sz="2400" dirty="0" smtClean="0"/>
                        <a:t>5</a:t>
                      </a:r>
                      <a:endParaRPr lang="en-US" sz="2400" dirty="0"/>
                    </a:p>
                  </a:txBody>
                  <a:tcPr marT="45712" marB="45712" anchor="ctr"/>
                </a:tc>
                <a:tc>
                  <a:txBody>
                    <a:bodyPr/>
                    <a:lstStyle/>
                    <a:p>
                      <a:pPr algn="ctr"/>
                      <a:r>
                        <a:rPr lang="en-US" sz="2400" dirty="0" smtClean="0"/>
                        <a:t>1</a:t>
                      </a:r>
                      <a:endParaRPr lang="en-US" sz="2400" dirty="0"/>
                    </a:p>
                  </a:txBody>
                  <a:tcPr marT="45712" marB="45712" anchor="ctr"/>
                </a:tc>
                <a:tc>
                  <a:txBody>
                    <a:bodyPr/>
                    <a:lstStyle/>
                    <a:p>
                      <a:pPr algn="ctr"/>
                      <a:r>
                        <a:rPr lang="en-US" sz="2400" dirty="0" smtClean="0"/>
                        <a:t>14</a:t>
                      </a:r>
                      <a:endParaRPr lang="en-US" sz="2400" b="1" dirty="0"/>
                    </a:p>
                  </a:txBody>
                  <a:tcPr marT="45712" marB="45712" anchor="ctr"/>
                </a:tc>
              </a:tr>
              <a:tr h="680597">
                <a:tc>
                  <a:txBody>
                    <a:bodyPr/>
                    <a:lstStyle/>
                    <a:p>
                      <a:pPr algn="ctr"/>
                      <a:r>
                        <a:rPr lang="en-US" sz="2400" dirty="0" smtClean="0"/>
                        <a:t>$4.00</a:t>
                      </a:r>
                      <a:endParaRPr lang="en-US" sz="2400" b="1" dirty="0"/>
                    </a:p>
                  </a:txBody>
                  <a:tcPr marT="45712" marB="45712" anchor="ctr"/>
                </a:tc>
                <a:tc>
                  <a:txBody>
                    <a:bodyPr/>
                    <a:lstStyle/>
                    <a:p>
                      <a:pPr algn="ctr"/>
                      <a:r>
                        <a:rPr lang="en-US" sz="2400" dirty="0" smtClean="0"/>
                        <a:t>6</a:t>
                      </a:r>
                      <a:endParaRPr lang="en-US" sz="2400" b="1" dirty="0"/>
                    </a:p>
                  </a:txBody>
                  <a:tcPr marT="45712" marB="45712" anchor="ctr"/>
                </a:tc>
                <a:tc>
                  <a:txBody>
                    <a:bodyPr/>
                    <a:lstStyle/>
                    <a:p>
                      <a:pPr algn="ctr"/>
                      <a:r>
                        <a:rPr lang="en-US" sz="2400" dirty="0" smtClean="0"/>
                        <a:t>3</a:t>
                      </a:r>
                      <a:endParaRPr lang="en-US" sz="2400" dirty="0"/>
                    </a:p>
                  </a:txBody>
                  <a:tcPr marT="45712" marB="45712" anchor="ctr"/>
                </a:tc>
                <a:tc>
                  <a:txBody>
                    <a:bodyPr/>
                    <a:lstStyle/>
                    <a:p>
                      <a:pPr algn="ctr"/>
                      <a:r>
                        <a:rPr lang="en-US" sz="2400" dirty="0" smtClean="0"/>
                        <a:t>0</a:t>
                      </a:r>
                      <a:endParaRPr lang="en-US" sz="2400" dirty="0"/>
                    </a:p>
                  </a:txBody>
                  <a:tcPr marT="45712" marB="45712" anchor="ctr"/>
                </a:tc>
                <a:tc>
                  <a:txBody>
                    <a:bodyPr/>
                    <a:lstStyle/>
                    <a:p>
                      <a:pPr algn="ctr"/>
                      <a:r>
                        <a:rPr lang="en-US" sz="2400" dirty="0" smtClean="0"/>
                        <a:t>9</a:t>
                      </a:r>
                      <a:endParaRPr lang="en-US" sz="2400" b="1" dirty="0"/>
                    </a:p>
                  </a:txBody>
                  <a:tcPr marT="45712" marB="45712" anchor="ctr"/>
                </a:tc>
              </a:tr>
              <a:tr h="680597">
                <a:tc>
                  <a:txBody>
                    <a:bodyPr/>
                    <a:lstStyle/>
                    <a:p>
                      <a:pPr algn="ctr"/>
                      <a:r>
                        <a:rPr lang="en-US" sz="2400" dirty="0" smtClean="0"/>
                        <a:t>$6.00</a:t>
                      </a:r>
                      <a:endParaRPr lang="en-US" sz="2400" b="1" dirty="0"/>
                    </a:p>
                  </a:txBody>
                  <a:tcPr marT="45712" marB="45712" anchor="ctr"/>
                </a:tc>
                <a:tc>
                  <a:txBody>
                    <a:bodyPr/>
                    <a:lstStyle/>
                    <a:p>
                      <a:pPr algn="ctr"/>
                      <a:r>
                        <a:rPr lang="en-US" sz="2400" dirty="0" smtClean="0"/>
                        <a:t>4</a:t>
                      </a:r>
                      <a:endParaRPr lang="en-US" sz="2400" b="1" dirty="0"/>
                    </a:p>
                  </a:txBody>
                  <a:tcPr marT="45712" marB="45712" anchor="ctr"/>
                </a:tc>
                <a:tc>
                  <a:txBody>
                    <a:bodyPr/>
                    <a:lstStyle/>
                    <a:p>
                      <a:pPr algn="ctr"/>
                      <a:r>
                        <a:rPr lang="en-US" sz="2400" dirty="0" smtClean="0"/>
                        <a:t>1</a:t>
                      </a:r>
                      <a:endParaRPr lang="en-US" sz="2400" dirty="0"/>
                    </a:p>
                  </a:txBody>
                  <a:tcPr marT="45712" marB="45712" anchor="ctr"/>
                </a:tc>
                <a:tc>
                  <a:txBody>
                    <a:bodyPr/>
                    <a:lstStyle/>
                    <a:p>
                      <a:pPr algn="ctr"/>
                      <a:r>
                        <a:rPr lang="en-US" sz="2400" dirty="0" smtClean="0"/>
                        <a:t>0</a:t>
                      </a:r>
                      <a:endParaRPr lang="en-US" sz="2400" dirty="0"/>
                    </a:p>
                  </a:txBody>
                  <a:tcPr marT="45712" marB="45712" anchor="ctr"/>
                </a:tc>
                <a:tc>
                  <a:txBody>
                    <a:bodyPr/>
                    <a:lstStyle/>
                    <a:p>
                      <a:pPr algn="ctr"/>
                      <a:r>
                        <a:rPr lang="en-US" sz="2400" dirty="0" smtClean="0"/>
                        <a:t>5</a:t>
                      </a:r>
                      <a:endParaRPr lang="en-US" sz="2400" b="1" dirty="0"/>
                    </a:p>
                  </a:txBody>
                  <a:tcPr marT="45712" marB="45712" anchor="ctr"/>
                </a:tc>
              </a:tr>
              <a:tr h="680597">
                <a:tc>
                  <a:txBody>
                    <a:bodyPr/>
                    <a:lstStyle/>
                    <a:p>
                      <a:pPr algn="ctr"/>
                      <a:r>
                        <a:rPr lang="en-US" sz="2400" dirty="0" smtClean="0"/>
                        <a:t>$8.00</a:t>
                      </a:r>
                      <a:endParaRPr lang="en-US" sz="2400" b="1" dirty="0"/>
                    </a:p>
                  </a:txBody>
                  <a:tcPr marT="45712" marB="45712" anchor="ctr"/>
                </a:tc>
                <a:tc>
                  <a:txBody>
                    <a:bodyPr/>
                    <a:lstStyle/>
                    <a:p>
                      <a:pPr algn="ctr"/>
                      <a:r>
                        <a:rPr lang="en-US" sz="2400" dirty="0" smtClean="0"/>
                        <a:t>2</a:t>
                      </a:r>
                      <a:endParaRPr lang="en-US" sz="2400" b="1" dirty="0"/>
                    </a:p>
                  </a:txBody>
                  <a:tcPr marT="45712" marB="45712" anchor="ctr"/>
                </a:tc>
                <a:tc>
                  <a:txBody>
                    <a:bodyPr/>
                    <a:lstStyle/>
                    <a:p>
                      <a:pPr algn="ctr"/>
                      <a:r>
                        <a:rPr lang="en-US" sz="2400" dirty="0" smtClean="0"/>
                        <a:t>0</a:t>
                      </a:r>
                      <a:endParaRPr lang="en-US" sz="2400" dirty="0"/>
                    </a:p>
                  </a:txBody>
                  <a:tcPr marT="45712" marB="45712" anchor="ctr"/>
                </a:tc>
                <a:tc>
                  <a:txBody>
                    <a:bodyPr/>
                    <a:lstStyle/>
                    <a:p>
                      <a:pPr algn="ctr"/>
                      <a:r>
                        <a:rPr lang="en-US" sz="2400" dirty="0" smtClean="0"/>
                        <a:t>0</a:t>
                      </a:r>
                      <a:endParaRPr lang="en-US" sz="2400" dirty="0"/>
                    </a:p>
                  </a:txBody>
                  <a:tcPr marT="45712" marB="45712" anchor="ctr"/>
                </a:tc>
                <a:tc>
                  <a:txBody>
                    <a:bodyPr/>
                    <a:lstStyle/>
                    <a:p>
                      <a:pPr algn="ctr"/>
                      <a:r>
                        <a:rPr lang="en-US" sz="2400" dirty="0" smtClean="0"/>
                        <a:t>2</a:t>
                      </a:r>
                      <a:endParaRPr lang="en-US" sz="2400" b="1" dirty="0"/>
                    </a:p>
                  </a:txBody>
                  <a:tcPr marT="45712" marB="45712" anchor="ct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09600"/>
          </a:xfrm>
        </p:spPr>
        <p:txBody>
          <a:bodyPr>
            <a:normAutofit fontScale="90000"/>
          </a:bodyPr>
          <a:lstStyle/>
          <a:p>
            <a:r>
              <a:rPr lang="en-US" dirty="0" smtClean="0"/>
              <a:t>Individual and Market Demand Curves</a:t>
            </a:r>
            <a:endParaRPr lang="en-US" dirty="0"/>
          </a:p>
        </p:txBody>
      </p:sp>
      <p:pic>
        <p:nvPicPr>
          <p:cNvPr id="1026" name="Picture 2" descr="http://textflow.mheducation.com/figures/0077501926/coL21707_0404_lg.jpg"/>
          <p:cNvPicPr>
            <a:picLocks noChangeAspect="1" noChangeArrowheads="1"/>
          </p:cNvPicPr>
          <p:nvPr/>
        </p:nvPicPr>
        <p:blipFill>
          <a:blip r:embed="rId2" cstate="print"/>
          <a:srcRect/>
          <a:stretch>
            <a:fillRect/>
          </a:stretch>
        </p:blipFill>
        <p:spPr bwMode="auto">
          <a:xfrm>
            <a:off x="1447800" y="1371600"/>
            <a:ext cx="6286500" cy="441007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Connector 74"/>
          <p:cNvCxnSpPr/>
          <p:nvPr/>
        </p:nvCxnSpPr>
        <p:spPr>
          <a:xfrm rot="5400000">
            <a:off x="2272507" y="5195094"/>
            <a:ext cx="1093787" cy="3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1181100" y="3619500"/>
            <a:ext cx="685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990600" y="3276600"/>
            <a:ext cx="5334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429000" y="5334000"/>
            <a:ext cx="27432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1905000" y="4648200"/>
            <a:ext cx="9144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990600" y="4648200"/>
            <a:ext cx="8382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990600" y="5332413"/>
            <a:ext cx="14478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776" name="Title 1"/>
          <p:cNvSpPr>
            <a:spLocks noGrp="1"/>
          </p:cNvSpPr>
          <p:nvPr>
            <p:ph type="title"/>
          </p:nvPr>
        </p:nvSpPr>
        <p:spPr/>
        <p:txBody>
          <a:bodyPr/>
          <a:lstStyle/>
          <a:p>
            <a:pPr eaLnBrk="1" hangingPunct="1"/>
            <a:r>
              <a:rPr lang="en-US" dirty="0" smtClean="0"/>
              <a:t>Individual and Market Demand Curves</a:t>
            </a:r>
          </a:p>
        </p:txBody>
      </p:sp>
      <p:sp>
        <p:nvSpPr>
          <p:cNvPr id="2" name="Metin Yer Tutucusu 1"/>
          <p:cNvSpPr>
            <a:spLocks noGrp="1"/>
          </p:cNvSpPr>
          <p:nvPr>
            <p:ph type="body" sz="quarter" idx="11"/>
          </p:nvPr>
        </p:nvSpPr>
        <p:spPr/>
        <p:txBody>
          <a:bodyPr/>
          <a:lstStyle/>
          <a:p>
            <a:endParaRPr lang="tr-TR"/>
          </a:p>
        </p:txBody>
      </p:sp>
      <p:cxnSp>
        <p:nvCxnSpPr>
          <p:cNvPr id="14" name="Straight Connector 13"/>
          <p:cNvCxnSpPr/>
          <p:nvPr/>
        </p:nvCxnSpPr>
        <p:spPr>
          <a:xfrm>
            <a:off x="1524000" y="3276600"/>
            <a:ext cx="2209800" cy="2362200"/>
          </a:xfrm>
          <a:prstGeom prst="line">
            <a:avLst/>
          </a:prstGeom>
          <a:ln/>
        </p:spPr>
        <p:style>
          <a:lnRef idx="3">
            <a:schemeClr val="accent3"/>
          </a:lnRef>
          <a:fillRef idx="0">
            <a:schemeClr val="accent3"/>
          </a:fillRef>
          <a:effectRef idx="2">
            <a:schemeClr val="accent3"/>
          </a:effectRef>
          <a:fontRef idx="minor">
            <a:schemeClr val="tx1"/>
          </a:fontRef>
        </p:style>
      </p:cxnSp>
      <p:sp>
        <p:nvSpPr>
          <p:cNvPr id="16" name="TextBox 15"/>
          <p:cNvSpPr txBox="1">
            <a:spLocks noChangeArrowheads="1"/>
          </p:cNvSpPr>
          <p:nvPr/>
        </p:nvSpPr>
        <p:spPr bwMode="auto">
          <a:xfrm>
            <a:off x="5986463" y="4538663"/>
            <a:ext cx="2362200" cy="708025"/>
          </a:xfrm>
          <a:prstGeom prst="rect">
            <a:avLst/>
          </a:prstGeom>
          <a:noFill/>
          <a:ln w="9525">
            <a:noFill/>
            <a:miter lim="800000"/>
            <a:headEnd/>
            <a:tailEnd/>
          </a:ln>
        </p:spPr>
        <p:txBody>
          <a:bodyPr>
            <a:spAutoFit/>
          </a:bodyPr>
          <a:lstStyle/>
          <a:p>
            <a:r>
              <a:rPr lang="en-US" sz="2000" b="1">
                <a:solidFill>
                  <a:schemeClr val="accent1"/>
                </a:solidFill>
              </a:rPr>
              <a:t>Market demand for movies</a:t>
            </a:r>
          </a:p>
        </p:txBody>
      </p:sp>
      <p:sp>
        <p:nvSpPr>
          <p:cNvPr id="32779" name="TextBox 16"/>
          <p:cNvSpPr txBox="1">
            <a:spLocks noChangeArrowheads="1"/>
          </p:cNvSpPr>
          <p:nvPr/>
        </p:nvSpPr>
        <p:spPr bwMode="auto">
          <a:xfrm>
            <a:off x="838200" y="1962150"/>
            <a:ext cx="762000" cy="400050"/>
          </a:xfrm>
          <a:prstGeom prst="rect">
            <a:avLst/>
          </a:prstGeom>
          <a:noFill/>
          <a:ln w="9525">
            <a:noFill/>
            <a:miter lim="800000"/>
            <a:headEnd/>
            <a:tailEnd/>
          </a:ln>
        </p:spPr>
        <p:txBody>
          <a:bodyPr>
            <a:spAutoFit/>
          </a:bodyPr>
          <a:lstStyle/>
          <a:p>
            <a:r>
              <a:rPr lang="en-US" sz="2000" b="1"/>
              <a:t>P</a:t>
            </a:r>
          </a:p>
        </p:txBody>
      </p:sp>
      <p:sp>
        <p:nvSpPr>
          <p:cNvPr id="32780" name="TextBox 17"/>
          <p:cNvSpPr txBox="1">
            <a:spLocks noChangeArrowheads="1"/>
          </p:cNvSpPr>
          <p:nvPr/>
        </p:nvSpPr>
        <p:spPr bwMode="auto">
          <a:xfrm>
            <a:off x="6705600" y="5562600"/>
            <a:ext cx="533400" cy="400050"/>
          </a:xfrm>
          <a:prstGeom prst="rect">
            <a:avLst/>
          </a:prstGeom>
          <a:noFill/>
          <a:ln w="9525">
            <a:noFill/>
            <a:miter lim="800000"/>
            <a:headEnd/>
            <a:tailEnd/>
          </a:ln>
        </p:spPr>
        <p:txBody>
          <a:bodyPr>
            <a:spAutoFit/>
          </a:bodyPr>
          <a:lstStyle/>
          <a:p>
            <a:r>
              <a:rPr lang="en-US" sz="2000" b="1"/>
              <a:t>Q</a:t>
            </a:r>
          </a:p>
        </p:txBody>
      </p:sp>
      <p:sp>
        <p:nvSpPr>
          <p:cNvPr id="32781" name="TextBox 22"/>
          <p:cNvSpPr txBox="1">
            <a:spLocks noChangeArrowheads="1"/>
          </p:cNvSpPr>
          <p:nvPr/>
        </p:nvSpPr>
        <p:spPr bwMode="auto">
          <a:xfrm>
            <a:off x="304800" y="3810000"/>
            <a:ext cx="762000" cy="338138"/>
          </a:xfrm>
          <a:prstGeom prst="rect">
            <a:avLst/>
          </a:prstGeom>
          <a:noFill/>
          <a:ln w="9525">
            <a:noFill/>
            <a:miter lim="800000"/>
            <a:headEnd/>
            <a:tailEnd/>
          </a:ln>
        </p:spPr>
        <p:txBody>
          <a:bodyPr>
            <a:spAutoFit/>
          </a:bodyPr>
          <a:lstStyle/>
          <a:p>
            <a:r>
              <a:rPr lang="en-US" sz="1600" b="1"/>
              <a:t>$6.00</a:t>
            </a:r>
          </a:p>
        </p:txBody>
      </p:sp>
      <p:sp>
        <p:nvSpPr>
          <p:cNvPr id="32782" name="TextBox 24"/>
          <p:cNvSpPr txBox="1">
            <a:spLocks noChangeArrowheads="1"/>
          </p:cNvSpPr>
          <p:nvPr/>
        </p:nvSpPr>
        <p:spPr bwMode="auto">
          <a:xfrm flipH="1">
            <a:off x="3817938" y="5900738"/>
            <a:ext cx="609600" cy="369887"/>
          </a:xfrm>
          <a:prstGeom prst="rect">
            <a:avLst/>
          </a:prstGeom>
          <a:noFill/>
          <a:ln w="9525">
            <a:noFill/>
            <a:miter lim="800000"/>
            <a:headEnd/>
            <a:tailEnd/>
          </a:ln>
        </p:spPr>
        <p:txBody>
          <a:bodyPr>
            <a:spAutoFit/>
          </a:bodyPr>
          <a:lstStyle/>
          <a:p>
            <a:r>
              <a:rPr lang="en-US" b="1"/>
              <a:t>10</a:t>
            </a:r>
          </a:p>
        </p:txBody>
      </p:sp>
      <p:sp>
        <p:nvSpPr>
          <p:cNvPr id="32783" name="TextBox 27"/>
          <p:cNvSpPr txBox="1">
            <a:spLocks noChangeArrowheads="1"/>
          </p:cNvSpPr>
          <p:nvPr/>
        </p:nvSpPr>
        <p:spPr bwMode="auto">
          <a:xfrm>
            <a:off x="304800" y="3124200"/>
            <a:ext cx="762000" cy="338138"/>
          </a:xfrm>
          <a:prstGeom prst="rect">
            <a:avLst/>
          </a:prstGeom>
          <a:noFill/>
          <a:ln w="9525">
            <a:noFill/>
            <a:miter lim="800000"/>
            <a:headEnd/>
            <a:tailEnd/>
          </a:ln>
        </p:spPr>
        <p:txBody>
          <a:bodyPr>
            <a:spAutoFit/>
          </a:bodyPr>
          <a:lstStyle/>
          <a:p>
            <a:r>
              <a:rPr lang="en-US" sz="1600" b="1"/>
              <a:t>$8.00</a:t>
            </a:r>
          </a:p>
        </p:txBody>
      </p:sp>
      <p:sp>
        <p:nvSpPr>
          <p:cNvPr id="32784" name="TextBox 30"/>
          <p:cNvSpPr txBox="1">
            <a:spLocks noChangeArrowheads="1"/>
          </p:cNvSpPr>
          <p:nvPr/>
        </p:nvSpPr>
        <p:spPr bwMode="auto">
          <a:xfrm>
            <a:off x="1371600" y="5913438"/>
            <a:ext cx="762000" cy="369887"/>
          </a:xfrm>
          <a:prstGeom prst="rect">
            <a:avLst/>
          </a:prstGeom>
          <a:noFill/>
          <a:ln w="9525">
            <a:noFill/>
            <a:miter lim="800000"/>
            <a:headEnd/>
            <a:tailEnd/>
          </a:ln>
        </p:spPr>
        <p:txBody>
          <a:bodyPr>
            <a:spAutoFit/>
          </a:bodyPr>
          <a:lstStyle/>
          <a:p>
            <a:r>
              <a:rPr lang="en-US" b="1"/>
              <a:t>2</a:t>
            </a:r>
          </a:p>
        </p:txBody>
      </p:sp>
      <p:cxnSp>
        <p:nvCxnSpPr>
          <p:cNvPr id="32" name="Straight Connector 31"/>
          <p:cNvCxnSpPr/>
          <p:nvPr/>
        </p:nvCxnSpPr>
        <p:spPr>
          <a:xfrm>
            <a:off x="1219200" y="3962400"/>
            <a:ext cx="9144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1243806" y="4852194"/>
            <a:ext cx="17795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787" name="TextBox 51"/>
          <p:cNvSpPr txBox="1">
            <a:spLocks noChangeArrowheads="1"/>
          </p:cNvSpPr>
          <p:nvPr/>
        </p:nvSpPr>
        <p:spPr bwMode="auto">
          <a:xfrm>
            <a:off x="304800" y="4462463"/>
            <a:ext cx="762000" cy="338137"/>
          </a:xfrm>
          <a:prstGeom prst="rect">
            <a:avLst/>
          </a:prstGeom>
          <a:noFill/>
          <a:ln w="9525">
            <a:noFill/>
            <a:miter lim="800000"/>
            <a:headEnd/>
            <a:tailEnd/>
          </a:ln>
        </p:spPr>
        <p:txBody>
          <a:bodyPr>
            <a:spAutoFit/>
          </a:bodyPr>
          <a:lstStyle/>
          <a:p>
            <a:r>
              <a:rPr lang="en-US" sz="1600" b="1"/>
              <a:t>$4.00</a:t>
            </a:r>
          </a:p>
        </p:txBody>
      </p:sp>
      <p:sp>
        <p:nvSpPr>
          <p:cNvPr id="32788" name="TextBox 53"/>
          <p:cNvSpPr txBox="1">
            <a:spLocks noChangeArrowheads="1"/>
          </p:cNvSpPr>
          <p:nvPr/>
        </p:nvSpPr>
        <p:spPr bwMode="auto">
          <a:xfrm>
            <a:off x="304800" y="5148263"/>
            <a:ext cx="762000" cy="338137"/>
          </a:xfrm>
          <a:prstGeom prst="rect">
            <a:avLst/>
          </a:prstGeom>
          <a:noFill/>
          <a:ln w="9525">
            <a:noFill/>
            <a:miter lim="800000"/>
            <a:headEnd/>
            <a:tailEnd/>
          </a:ln>
        </p:spPr>
        <p:txBody>
          <a:bodyPr>
            <a:spAutoFit/>
          </a:bodyPr>
          <a:lstStyle/>
          <a:p>
            <a:r>
              <a:rPr lang="en-US" sz="1600" b="1"/>
              <a:t>$2.00</a:t>
            </a:r>
          </a:p>
        </p:txBody>
      </p:sp>
      <p:sp>
        <p:nvSpPr>
          <p:cNvPr id="32789" name="TextBox 62"/>
          <p:cNvSpPr txBox="1">
            <a:spLocks noChangeArrowheads="1"/>
          </p:cNvSpPr>
          <p:nvPr/>
        </p:nvSpPr>
        <p:spPr bwMode="auto">
          <a:xfrm>
            <a:off x="3276600" y="5900738"/>
            <a:ext cx="381000" cy="369887"/>
          </a:xfrm>
          <a:prstGeom prst="rect">
            <a:avLst/>
          </a:prstGeom>
          <a:noFill/>
          <a:ln w="9525">
            <a:noFill/>
            <a:miter lim="800000"/>
            <a:headEnd/>
            <a:tailEnd/>
          </a:ln>
        </p:spPr>
        <p:txBody>
          <a:bodyPr>
            <a:spAutoFit/>
          </a:bodyPr>
          <a:lstStyle/>
          <a:p>
            <a:r>
              <a:rPr lang="en-US" b="1"/>
              <a:t>8</a:t>
            </a:r>
          </a:p>
        </p:txBody>
      </p:sp>
      <p:sp>
        <p:nvSpPr>
          <p:cNvPr id="32790" name="TextBox 65"/>
          <p:cNvSpPr txBox="1">
            <a:spLocks noChangeArrowheads="1"/>
          </p:cNvSpPr>
          <p:nvPr/>
        </p:nvSpPr>
        <p:spPr bwMode="auto">
          <a:xfrm>
            <a:off x="2667000" y="5900738"/>
            <a:ext cx="304800" cy="369887"/>
          </a:xfrm>
          <a:prstGeom prst="rect">
            <a:avLst/>
          </a:prstGeom>
          <a:noFill/>
          <a:ln w="9525">
            <a:noFill/>
            <a:miter lim="800000"/>
            <a:headEnd/>
            <a:tailEnd/>
          </a:ln>
        </p:spPr>
        <p:txBody>
          <a:bodyPr>
            <a:spAutoFit/>
          </a:bodyPr>
          <a:lstStyle/>
          <a:p>
            <a:r>
              <a:rPr lang="en-US" b="1"/>
              <a:t>6</a:t>
            </a:r>
          </a:p>
        </p:txBody>
      </p:sp>
      <p:sp>
        <p:nvSpPr>
          <p:cNvPr id="32791" name="TextBox 68"/>
          <p:cNvSpPr txBox="1">
            <a:spLocks noChangeArrowheads="1"/>
          </p:cNvSpPr>
          <p:nvPr/>
        </p:nvSpPr>
        <p:spPr bwMode="auto">
          <a:xfrm>
            <a:off x="1981200" y="5900738"/>
            <a:ext cx="304800" cy="369887"/>
          </a:xfrm>
          <a:prstGeom prst="rect">
            <a:avLst/>
          </a:prstGeom>
          <a:noFill/>
          <a:ln w="9525">
            <a:noFill/>
            <a:miter lim="800000"/>
            <a:headEnd/>
            <a:tailEnd/>
          </a:ln>
        </p:spPr>
        <p:txBody>
          <a:bodyPr>
            <a:spAutoFit/>
          </a:bodyPr>
          <a:lstStyle/>
          <a:p>
            <a:r>
              <a:rPr lang="en-US" b="1"/>
              <a:t>4</a:t>
            </a:r>
          </a:p>
        </p:txBody>
      </p:sp>
      <p:cxnSp>
        <p:nvCxnSpPr>
          <p:cNvPr id="74" name="Straight Connector 73"/>
          <p:cNvCxnSpPr/>
          <p:nvPr/>
        </p:nvCxnSpPr>
        <p:spPr>
          <a:xfrm>
            <a:off x="2819400" y="4648200"/>
            <a:ext cx="9144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3225006" y="5537994"/>
            <a:ext cx="409575"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16" idx="1"/>
          </p:cNvCxnSpPr>
          <p:nvPr/>
        </p:nvCxnSpPr>
        <p:spPr>
          <a:xfrm rot="10800000" flipV="1">
            <a:off x="5072063" y="4892675"/>
            <a:ext cx="914400" cy="103188"/>
          </a:xfrm>
          <a:prstGeom prst="straightConnector1">
            <a:avLst/>
          </a:prstGeom>
          <a:ln w="28575">
            <a:tailEnd type="arrow"/>
          </a:ln>
        </p:spPr>
        <p:style>
          <a:lnRef idx="2">
            <a:schemeClr val="accent1"/>
          </a:lnRef>
          <a:fillRef idx="0">
            <a:schemeClr val="accent1"/>
          </a:fillRef>
          <a:effectRef idx="1">
            <a:schemeClr val="accent1"/>
          </a:effectRef>
          <a:fontRef idx="minor">
            <a:schemeClr val="tx1"/>
          </a:fontRef>
        </p:style>
      </p:cxnSp>
      <p:sp>
        <p:nvSpPr>
          <p:cNvPr id="32795" name="TextBox 39"/>
          <p:cNvSpPr txBox="1">
            <a:spLocks noChangeArrowheads="1"/>
          </p:cNvSpPr>
          <p:nvPr/>
        </p:nvSpPr>
        <p:spPr bwMode="auto">
          <a:xfrm flipH="1">
            <a:off x="4202113" y="5903913"/>
            <a:ext cx="609600" cy="369887"/>
          </a:xfrm>
          <a:prstGeom prst="rect">
            <a:avLst/>
          </a:prstGeom>
          <a:noFill/>
          <a:ln w="9525">
            <a:noFill/>
            <a:miter lim="800000"/>
            <a:headEnd/>
            <a:tailEnd/>
          </a:ln>
        </p:spPr>
        <p:txBody>
          <a:bodyPr>
            <a:spAutoFit/>
          </a:bodyPr>
          <a:lstStyle/>
          <a:p>
            <a:r>
              <a:rPr lang="en-US" b="1"/>
              <a:t>11</a:t>
            </a:r>
          </a:p>
        </p:txBody>
      </p:sp>
      <p:sp>
        <p:nvSpPr>
          <p:cNvPr id="32796" name="TextBox 40"/>
          <p:cNvSpPr txBox="1">
            <a:spLocks noChangeArrowheads="1"/>
          </p:cNvSpPr>
          <p:nvPr/>
        </p:nvSpPr>
        <p:spPr bwMode="auto">
          <a:xfrm flipH="1">
            <a:off x="4552950" y="5900738"/>
            <a:ext cx="609600" cy="369887"/>
          </a:xfrm>
          <a:prstGeom prst="rect">
            <a:avLst/>
          </a:prstGeom>
          <a:noFill/>
          <a:ln w="9525">
            <a:noFill/>
            <a:miter lim="800000"/>
            <a:headEnd/>
            <a:tailEnd/>
          </a:ln>
        </p:spPr>
        <p:txBody>
          <a:bodyPr>
            <a:spAutoFit/>
          </a:bodyPr>
          <a:lstStyle/>
          <a:p>
            <a:r>
              <a:rPr lang="en-US" b="1"/>
              <a:t>12</a:t>
            </a:r>
          </a:p>
        </p:txBody>
      </p:sp>
      <p:sp>
        <p:nvSpPr>
          <p:cNvPr id="32797" name="TextBox 41"/>
          <p:cNvSpPr txBox="1">
            <a:spLocks noChangeArrowheads="1"/>
          </p:cNvSpPr>
          <p:nvPr/>
        </p:nvSpPr>
        <p:spPr bwMode="auto">
          <a:xfrm flipH="1">
            <a:off x="4924425" y="5897563"/>
            <a:ext cx="609600" cy="369887"/>
          </a:xfrm>
          <a:prstGeom prst="rect">
            <a:avLst/>
          </a:prstGeom>
          <a:noFill/>
          <a:ln w="9525">
            <a:noFill/>
            <a:miter lim="800000"/>
            <a:headEnd/>
            <a:tailEnd/>
          </a:ln>
        </p:spPr>
        <p:txBody>
          <a:bodyPr>
            <a:spAutoFit/>
          </a:bodyPr>
          <a:lstStyle/>
          <a:p>
            <a:r>
              <a:rPr lang="en-US" b="1"/>
              <a:t>13</a:t>
            </a:r>
          </a:p>
        </p:txBody>
      </p:sp>
      <p:sp>
        <p:nvSpPr>
          <p:cNvPr id="32798" name="TextBox 42"/>
          <p:cNvSpPr txBox="1">
            <a:spLocks noChangeArrowheads="1"/>
          </p:cNvSpPr>
          <p:nvPr/>
        </p:nvSpPr>
        <p:spPr bwMode="auto">
          <a:xfrm flipH="1">
            <a:off x="5338763" y="5889625"/>
            <a:ext cx="609600" cy="369888"/>
          </a:xfrm>
          <a:prstGeom prst="rect">
            <a:avLst/>
          </a:prstGeom>
          <a:noFill/>
          <a:ln w="9525">
            <a:noFill/>
            <a:miter lim="800000"/>
            <a:headEnd/>
            <a:tailEnd/>
          </a:ln>
        </p:spPr>
        <p:txBody>
          <a:bodyPr>
            <a:spAutoFit/>
          </a:bodyPr>
          <a:lstStyle/>
          <a:p>
            <a:r>
              <a:rPr lang="en-US" b="1"/>
              <a:t>14</a:t>
            </a:r>
          </a:p>
        </p:txBody>
      </p:sp>
      <p:sp>
        <p:nvSpPr>
          <p:cNvPr id="32799" name="TextBox 44"/>
          <p:cNvSpPr txBox="1">
            <a:spLocks noChangeArrowheads="1"/>
          </p:cNvSpPr>
          <p:nvPr/>
        </p:nvSpPr>
        <p:spPr bwMode="auto">
          <a:xfrm>
            <a:off x="1600200" y="1676400"/>
            <a:ext cx="6477000" cy="461963"/>
          </a:xfrm>
          <a:prstGeom prst="rect">
            <a:avLst/>
          </a:prstGeom>
          <a:noFill/>
          <a:ln w="9525">
            <a:noFill/>
            <a:miter lim="800000"/>
            <a:headEnd/>
            <a:tailEnd/>
          </a:ln>
        </p:spPr>
        <p:txBody>
          <a:bodyPr>
            <a:spAutoFit/>
          </a:bodyPr>
          <a:lstStyle/>
          <a:p>
            <a:r>
              <a:rPr lang="en-US" sz="2400" b="1"/>
              <a:t>Market demand curve for movies per week</a:t>
            </a:r>
          </a:p>
        </p:txBody>
      </p:sp>
      <p:cxnSp>
        <p:nvCxnSpPr>
          <p:cNvPr id="47" name="Straight Connector 46"/>
          <p:cNvCxnSpPr/>
          <p:nvPr/>
        </p:nvCxnSpPr>
        <p:spPr>
          <a:xfrm rot="5400000">
            <a:off x="5966619" y="5537994"/>
            <a:ext cx="409575"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186113" y="5194300"/>
            <a:ext cx="1093788"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1752600" y="4648200"/>
            <a:ext cx="1371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133600" y="3962400"/>
            <a:ext cx="3048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438400" y="5334000"/>
            <a:ext cx="990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725863" y="5621338"/>
            <a:ext cx="1066800" cy="338137"/>
          </a:xfrm>
          <a:prstGeom prst="rect">
            <a:avLst/>
          </a:prstGeom>
          <a:noFill/>
        </p:spPr>
        <p:txBody>
          <a:bodyPr>
            <a:spAutoFit/>
          </a:bodyPr>
          <a:lstStyle/>
          <a:p>
            <a:pPr fontAlgn="auto">
              <a:spcBef>
                <a:spcPts val="0"/>
              </a:spcBef>
              <a:spcAft>
                <a:spcPts val="0"/>
              </a:spcAft>
              <a:defRPr/>
            </a:pPr>
            <a:r>
              <a:rPr lang="en-US" sz="1600" b="1" dirty="0">
                <a:solidFill>
                  <a:schemeClr val="tx2">
                    <a:lumMod val="85000"/>
                    <a:lumOff val="15000"/>
                  </a:schemeClr>
                </a:solidFill>
                <a:latin typeface="+mn-lt"/>
                <a:cs typeface="+mn-cs"/>
              </a:rPr>
              <a:t>ALICE</a:t>
            </a:r>
          </a:p>
        </p:txBody>
      </p:sp>
      <p:cxnSp>
        <p:nvCxnSpPr>
          <p:cNvPr id="73" name="Straight Connector 72"/>
          <p:cNvCxnSpPr/>
          <p:nvPr/>
        </p:nvCxnSpPr>
        <p:spPr>
          <a:xfrm rot="5400000">
            <a:off x="2234406" y="5537994"/>
            <a:ext cx="409575"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1282700" y="5194300"/>
            <a:ext cx="1093788"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16200000" flipH="1">
            <a:off x="634206" y="4852194"/>
            <a:ext cx="17795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90600" y="5334000"/>
            <a:ext cx="228600"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06" name="Straight Connector 105"/>
          <p:cNvCxnSpPr/>
          <p:nvPr/>
        </p:nvCxnSpPr>
        <p:spPr>
          <a:xfrm flipH="1">
            <a:off x="1219200" y="5334000"/>
            <a:ext cx="1588" cy="381000"/>
          </a:xfrm>
          <a:prstGeom prst="line">
            <a:avLst/>
          </a:prstGeom>
          <a:ln/>
        </p:spPr>
        <p:style>
          <a:lnRef idx="3">
            <a:schemeClr val="accent4"/>
          </a:lnRef>
          <a:fillRef idx="0">
            <a:schemeClr val="accent4"/>
          </a:fillRef>
          <a:effectRef idx="2">
            <a:schemeClr val="accent4"/>
          </a:effectRef>
          <a:fontRef idx="minor">
            <a:schemeClr val="tx1"/>
          </a:fontRef>
        </p:style>
      </p:cxnSp>
      <p:sp>
        <p:nvSpPr>
          <p:cNvPr id="67" name="TextBox 66"/>
          <p:cNvSpPr txBox="1"/>
          <p:nvPr/>
        </p:nvSpPr>
        <p:spPr>
          <a:xfrm>
            <a:off x="2747963" y="5621338"/>
            <a:ext cx="914400" cy="338137"/>
          </a:xfrm>
          <a:prstGeom prst="rect">
            <a:avLst/>
          </a:prstGeom>
          <a:noFill/>
        </p:spPr>
        <p:txBody>
          <a:bodyPr>
            <a:spAutoFit/>
          </a:bodyPr>
          <a:lstStyle/>
          <a:p>
            <a:pPr fontAlgn="auto">
              <a:spcBef>
                <a:spcPts val="0"/>
              </a:spcBef>
              <a:spcAft>
                <a:spcPts val="0"/>
              </a:spcAft>
              <a:defRPr/>
            </a:pPr>
            <a:r>
              <a:rPr lang="en-US" sz="1600" b="1" dirty="0">
                <a:solidFill>
                  <a:schemeClr val="accent2">
                    <a:lumMod val="50000"/>
                  </a:schemeClr>
                </a:solidFill>
                <a:latin typeface="+mn-lt"/>
                <a:cs typeface="+mn-cs"/>
              </a:rPr>
              <a:t>BRUCE</a:t>
            </a:r>
          </a:p>
        </p:txBody>
      </p:sp>
      <p:sp>
        <p:nvSpPr>
          <p:cNvPr id="68" name="TextBox 67"/>
          <p:cNvSpPr txBox="1"/>
          <p:nvPr/>
        </p:nvSpPr>
        <p:spPr>
          <a:xfrm>
            <a:off x="1149350" y="5621338"/>
            <a:ext cx="1219200" cy="338137"/>
          </a:xfrm>
          <a:prstGeom prst="rect">
            <a:avLst/>
          </a:prstGeom>
          <a:noFill/>
        </p:spPr>
        <p:txBody>
          <a:bodyPr>
            <a:spAutoFit/>
          </a:bodyPr>
          <a:lstStyle/>
          <a:p>
            <a:pPr fontAlgn="auto">
              <a:spcBef>
                <a:spcPts val="0"/>
              </a:spcBef>
              <a:spcAft>
                <a:spcPts val="0"/>
              </a:spcAft>
              <a:defRPr/>
            </a:pPr>
            <a:r>
              <a:rPr lang="en-US" sz="1600" b="1" dirty="0">
                <a:solidFill>
                  <a:schemeClr val="accent4"/>
                </a:solidFill>
                <a:latin typeface="+mn-lt"/>
                <a:cs typeface="+mn-cs"/>
              </a:rPr>
              <a:t>CARMEN</a:t>
            </a:r>
          </a:p>
        </p:txBody>
      </p:sp>
      <p:cxnSp>
        <p:nvCxnSpPr>
          <p:cNvPr id="109" name="Straight Connector 108"/>
          <p:cNvCxnSpPr/>
          <p:nvPr/>
        </p:nvCxnSpPr>
        <p:spPr>
          <a:xfrm>
            <a:off x="1524000" y="3276600"/>
            <a:ext cx="914400" cy="6858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2" name="Straight Connector 111"/>
          <p:cNvCxnSpPr/>
          <p:nvPr/>
        </p:nvCxnSpPr>
        <p:spPr>
          <a:xfrm>
            <a:off x="2438400" y="3962400"/>
            <a:ext cx="1295400" cy="68580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14" name="Straight Connector 113"/>
          <p:cNvCxnSpPr/>
          <p:nvPr/>
        </p:nvCxnSpPr>
        <p:spPr>
          <a:xfrm>
            <a:off x="3733800" y="4648200"/>
            <a:ext cx="2514600" cy="990600"/>
          </a:xfrm>
          <a:prstGeom prst="line">
            <a:avLst/>
          </a:prstGeom>
          <a:ln/>
        </p:spPr>
        <p:style>
          <a:lnRef idx="3">
            <a:schemeClr val="accent1"/>
          </a:lnRef>
          <a:fillRef idx="0">
            <a:schemeClr val="accent1"/>
          </a:fillRef>
          <a:effectRef idx="2">
            <a:schemeClr val="accent1"/>
          </a:effectRef>
          <a:fontRef idx="minor">
            <a:schemeClr val="tx1"/>
          </a:fontRef>
        </p:style>
      </p:cxnSp>
      <p:sp>
        <p:nvSpPr>
          <p:cNvPr id="118" name="Rounded Rectangle 117"/>
          <p:cNvSpPr/>
          <p:nvPr/>
        </p:nvSpPr>
        <p:spPr>
          <a:xfrm>
            <a:off x="4648200" y="2514600"/>
            <a:ext cx="3657600" cy="1219200"/>
          </a:xfrm>
          <a:prstGeom prst="roundRect">
            <a:avLst/>
          </a:prstGeom>
          <a:solidFill>
            <a:schemeClr val="accent1"/>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000" dirty="0">
                <a:solidFill>
                  <a:schemeClr val="bg1"/>
                </a:solidFill>
                <a:ea typeface="Arial Unicode MS" pitchFamily="34" charset="-128"/>
                <a:cs typeface="Arial Unicode MS" pitchFamily="34" charset="-128"/>
              </a:rPr>
              <a:t>The market demand curve    is the </a:t>
            </a:r>
            <a:r>
              <a:rPr lang="en-US" sz="2000" dirty="0" smtClean="0">
                <a:solidFill>
                  <a:schemeClr val="bg1"/>
                </a:solidFill>
                <a:ea typeface="Arial Unicode MS" pitchFamily="34" charset="-128"/>
                <a:cs typeface="Arial Unicode MS" pitchFamily="34" charset="-128"/>
              </a:rPr>
              <a:t>horizontal sum </a:t>
            </a:r>
            <a:r>
              <a:rPr lang="en-US" sz="2000" dirty="0">
                <a:solidFill>
                  <a:schemeClr val="bg1"/>
                </a:solidFill>
                <a:ea typeface="Arial Unicode MS" pitchFamily="34" charset="-128"/>
                <a:cs typeface="Arial Unicode MS" pitchFamily="34" charset="-128"/>
              </a:rPr>
              <a:t>of all individual demand curves</a:t>
            </a:r>
          </a:p>
        </p:txBody>
      </p:sp>
      <p:cxnSp>
        <p:nvCxnSpPr>
          <p:cNvPr id="122" name="Straight Connector 121"/>
          <p:cNvCxnSpPr/>
          <p:nvPr/>
        </p:nvCxnSpPr>
        <p:spPr>
          <a:xfrm>
            <a:off x="990600" y="3962400"/>
            <a:ext cx="228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990600" y="3657600"/>
            <a:ext cx="1828800" cy="20574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990600" y="5943600"/>
            <a:ext cx="5715000" cy="4763"/>
          </a:xfrm>
          <a:prstGeom prst="line">
            <a:avLst/>
          </a:prstGeom>
        </p:spPr>
        <p:style>
          <a:lnRef idx="2">
            <a:schemeClr val="dk1"/>
          </a:lnRef>
          <a:fillRef idx="0">
            <a:schemeClr val="dk1"/>
          </a:fillRef>
          <a:effectRef idx="1">
            <a:schemeClr val="dk1"/>
          </a:effectRef>
          <a:fontRef idx="minor">
            <a:schemeClr val="tx1"/>
          </a:fontRef>
        </p:style>
      </p:cxnSp>
      <p:cxnSp>
        <p:nvCxnSpPr>
          <p:cNvPr id="76" name="Straight Connector 75"/>
          <p:cNvCxnSpPr/>
          <p:nvPr/>
        </p:nvCxnSpPr>
        <p:spPr>
          <a:xfrm>
            <a:off x="1219200" y="4038600"/>
            <a:ext cx="0" cy="16271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90600" y="2362200"/>
            <a:ext cx="1588" cy="3581400"/>
          </a:xfrm>
          <a:prstGeom prst="line">
            <a:avLst/>
          </a:prstGeom>
        </p:spPr>
        <p:style>
          <a:lnRef idx="2">
            <a:schemeClr val="dk1"/>
          </a:lnRef>
          <a:fillRef idx="0">
            <a:schemeClr val="dk1"/>
          </a:fillRef>
          <a:effectRef idx="1">
            <a:schemeClr val="dk1"/>
          </a:effectRef>
          <a:fontRef idx="minor">
            <a:schemeClr val="tx1"/>
          </a:fontRef>
        </p:style>
      </p:cxnSp>
      <p:sp>
        <p:nvSpPr>
          <p:cNvPr id="32822" name="TextBox 65"/>
          <p:cNvSpPr txBox="1">
            <a:spLocks noChangeArrowheads="1"/>
          </p:cNvSpPr>
          <p:nvPr/>
        </p:nvSpPr>
        <p:spPr bwMode="auto">
          <a:xfrm>
            <a:off x="1066800" y="5918200"/>
            <a:ext cx="304800" cy="368300"/>
          </a:xfrm>
          <a:prstGeom prst="rect">
            <a:avLst/>
          </a:prstGeom>
          <a:noFill/>
          <a:ln w="9525">
            <a:noFill/>
            <a:miter lim="800000"/>
            <a:headEnd/>
            <a:tailEnd/>
          </a:ln>
        </p:spPr>
        <p:txBody>
          <a:bodyPr>
            <a:spAutoFit/>
          </a:bodyPr>
          <a:lstStyle/>
          <a:p>
            <a:r>
              <a:rPr lang="en-US" b="1"/>
              <a:t>1</a:t>
            </a:r>
          </a:p>
        </p:txBody>
      </p:sp>
      <p:sp>
        <p:nvSpPr>
          <p:cNvPr id="32823" name="TextBox 68"/>
          <p:cNvSpPr txBox="1">
            <a:spLocks noChangeArrowheads="1"/>
          </p:cNvSpPr>
          <p:nvPr/>
        </p:nvSpPr>
        <p:spPr bwMode="auto">
          <a:xfrm>
            <a:off x="1676400" y="5918200"/>
            <a:ext cx="304800" cy="369888"/>
          </a:xfrm>
          <a:prstGeom prst="rect">
            <a:avLst/>
          </a:prstGeom>
          <a:noFill/>
          <a:ln w="9525">
            <a:noFill/>
            <a:miter lim="800000"/>
            <a:headEnd/>
            <a:tailEnd/>
          </a:ln>
        </p:spPr>
        <p:txBody>
          <a:bodyPr>
            <a:spAutoFit/>
          </a:bodyPr>
          <a:lstStyle/>
          <a:p>
            <a:r>
              <a:rPr lang="en-US" b="1"/>
              <a:t>3</a:t>
            </a:r>
          </a:p>
        </p:txBody>
      </p:sp>
      <p:sp>
        <p:nvSpPr>
          <p:cNvPr id="32824" name="TextBox 68"/>
          <p:cNvSpPr txBox="1">
            <a:spLocks noChangeArrowheads="1"/>
          </p:cNvSpPr>
          <p:nvPr/>
        </p:nvSpPr>
        <p:spPr bwMode="auto">
          <a:xfrm>
            <a:off x="2286000" y="5903913"/>
            <a:ext cx="304800" cy="369887"/>
          </a:xfrm>
          <a:prstGeom prst="rect">
            <a:avLst/>
          </a:prstGeom>
          <a:noFill/>
          <a:ln w="9525">
            <a:noFill/>
            <a:miter lim="800000"/>
            <a:headEnd/>
            <a:tailEnd/>
          </a:ln>
        </p:spPr>
        <p:txBody>
          <a:bodyPr>
            <a:spAutoFit/>
          </a:bodyPr>
          <a:lstStyle/>
          <a:p>
            <a:r>
              <a:rPr lang="en-US" b="1"/>
              <a:t>5</a:t>
            </a:r>
          </a:p>
        </p:txBody>
      </p:sp>
      <p:sp>
        <p:nvSpPr>
          <p:cNvPr id="32825" name="TextBox 24"/>
          <p:cNvSpPr txBox="1">
            <a:spLocks noChangeArrowheads="1"/>
          </p:cNvSpPr>
          <p:nvPr/>
        </p:nvSpPr>
        <p:spPr bwMode="auto">
          <a:xfrm flipH="1">
            <a:off x="3589338" y="5900738"/>
            <a:ext cx="609600" cy="369887"/>
          </a:xfrm>
          <a:prstGeom prst="rect">
            <a:avLst/>
          </a:prstGeom>
          <a:noFill/>
          <a:ln w="9525">
            <a:noFill/>
            <a:miter lim="800000"/>
            <a:headEnd/>
            <a:tailEnd/>
          </a:ln>
        </p:spPr>
        <p:txBody>
          <a:bodyPr>
            <a:spAutoFit/>
          </a:bodyPr>
          <a:lstStyle/>
          <a:p>
            <a:r>
              <a:rPr lang="en-US" b="1"/>
              <a:t>9</a:t>
            </a:r>
          </a:p>
        </p:txBody>
      </p:sp>
      <p:sp>
        <p:nvSpPr>
          <p:cNvPr id="32826" name="TextBox 62"/>
          <p:cNvSpPr txBox="1">
            <a:spLocks noChangeArrowheads="1"/>
          </p:cNvSpPr>
          <p:nvPr/>
        </p:nvSpPr>
        <p:spPr bwMode="auto">
          <a:xfrm>
            <a:off x="2965450" y="5900738"/>
            <a:ext cx="381000" cy="369887"/>
          </a:xfrm>
          <a:prstGeom prst="rect">
            <a:avLst/>
          </a:prstGeom>
          <a:noFill/>
          <a:ln w="9525">
            <a:noFill/>
            <a:miter lim="800000"/>
            <a:headEnd/>
            <a:tailEnd/>
          </a:ln>
        </p:spPr>
        <p:txBody>
          <a:bodyPr>
            <a:spAutoFit/>
          </a:bodyPr>
          <a:lstStyle/>
          <a:p>
            <a:r>
              <a:rPr lang="en-US" b="1"/>
              <a:t>7</a:t>
            </a:r>
          </a:p>
        </p:txBody>
      </p:sp>
      <p:sp>
        <p:nvSpPr>
          <p:cNvPr id="32827" name="TextBox 42"/>
          <p:cNvSpPr txBox="1">
            <a:spLocks noChangeArrowheads="1"/>
          </p:cNvSpPr>
          <p:nvPr/>
        </p:nvSpPr>
        <p:spPr bwMode="auto">
          <a:xfrm flipH="1">
            <a:off x="5713413" y="5888038"/>
            <a:ext cx="609600" cy="369887"/>
          </a:xfrm>
          <a:prstGeom prst="rect">
            <a:avLst/>
          </a:prstGeom>
          <a:noFill/>
          <a:ln w="9525">
            <a:noFill/>
            <a:miter lim="800000"/>
            <a:headEnd/>
            <a:tailEnd/>
          </a:ln>
        </p:spPr>
        <p:txBody>
          <a:bodyPr>
            <a:spAutoFit/>
          </a:bodyPr>
          <a:lstStyle/>
          <a:p>
            <a:r>
              <a:rPr lang="en-US" b="1"/>
              <a:t>15</a:t>
            </a:r>
          </a:p>
        </p:txBody>
      </p:sp>
      <p:sp>
        <p:nvSpPr>
          <p:cNvPr id="32828" name="TextBox 42"/>
          <p:cNvSpPr txBox="1">
            <a:spLocks noChangeArrowheads="1"/>
          </p:cNvSpPr>
          <p:nvPr/>
        </p:nvSpPr>
        <p:spPr bwMode="auto">
          <a:xfrm flipH="1">
            <a:off x="6096000" y="5895975"/>
            <a:ext cx="609600" cy="369888"/>
          </a:xfrm>
          <a:prstGeom prst="rect">
            <a:avLst/>
          </a:prstGeom>
          <a:noFill/>
          <a:ln w="9525">
            <a:noFill/>
            <a:miter lim="800000"/>
            <a:headEnd/>
            <a:tailEnd/>
          </a:ln>
        </p:spPr>
        <p:txBody>
          <a:bodyPr>
            <a:spAutoFit/>
          </a:bodyPr>
          <a:lstStyle/>
          <a:p>
            <a:r>
              <a:rPr lang="en-US" b="1"/>
              <a:t>16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5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1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5" grpId="0"/>
      <p:bldP spid="67" grpId="0"/>
      <p:bldP spid="68" grpId="0"/>
      <p:bldP spid="1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3" name="Rectangle 7"/>
          <p:cNvSpPr>
            <a:spLocks noGrp="1" noChangeArrowheads="1"/>
          </p:cNvSpPr>
          <p:nvPr>
            <p:ph type="body" idx="4294967295"/>
          </p:nvPr>
        </p:nvSpPr>
        <p:spPr>
          <a:xfrm>
            <a:off x="1143000" y="228600"/>
            <a:ext cx="7315200" cy="533400"/>
          </a:xfrm>
        </p:spPr>
        <p:txBody>
          <a:bodyPr>
            <a:normAutofit/>
          </a:bodyPr>
          <a:lstStyle/>
          <a:p>
            <a:pPr marL="0" indent="0" eaLnBrk="1" hangingPunct="1">
              <a:buFontTx/>
              <a:buNone/>
            </a:pPr>
            <a:r>
              <a:rPr lang="en-US" sz="2400" b="1" dirty="0" smtClean="0">
                <a:solidFill>
                  <a:srgbClr val="2164A2"/>
                </a:solidFill>
              </a:rPr>
              <a:t>From Individual Demand to Market Demand</a:t>
            </a:r>
          </a:p>
        </p:txBody>
      </p:sp>
      <p:sp>
        <p:nvSpPr>
          <p:cNvPr id="162826" name="Rectangle 10"/>
          <p:cNvSpPr>
            <a:spLocks noChangeArrowheads="1"/>
          </p:cNvSpPr>
          <p:nvPr/>
        </p:nvSpPr>
        <p:spPr bwMode="auto">
          <a:xfrm>
            <a:off x="3048000" y="5562600"/>
            <a:ext cx="6019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31775" indent="-231775">
              <a:buClr>
                <a:srgbClr val="CC3300"/>
              </a:buClr>
            </a:pPr>
            <a:r>
              <a:rPr lang="en-US" sz="1800" b="1">
                <a:solidFill>
                  <a:srgbClr val="F15B47"/>
                </a:solidFill>
              </a:rPr>
              <a:t>●</a:t>
            </a:r>
            <a:r>
              <a:rPr lang="en-US" sz="1800"/>
              <a:t>	</a:t>
            </a:r>
            <a:r>
              <a:rPr lang="en-US" sz="1600" b="1">
                <a:solidFill>
                  <a:srgbClr val="382344"/>
                </a:solidFill>
                <a:latin typeface="Arial" pitchFamily="34" charset="0"/>
              </a:rPr>
              <a:t>market demand curve</a:t>
            </a:r>
            <a:br>
              <a:rPr lang="en-US" sz="1600" b="1">
                <a:solidFill>
                  <a:srgbClr val="382344"/>
                </a:solidFill>
                <a:latin typeface="Arial" pitchFamily="34" charset="0"/>
              </a:rPr>
            </a:br>
            <a:r>
              <a:rPr lang="en-US" sz="1600">
                <a:latin typeface="Arial" pitchFamily="34" charset="0"/>
              </a:rPr>
              <a:t>A curve showing the relationship between price and quantity demanded by all consumers, </a:t>
            </a:r>
            <a:r>
              <a:rPr lang="en-US" sz="1600" i="1">
                <a:latin typeface="Arial" pitchFamily="34" charset="0"/>
              </a:rPr>
              <a:t>ceteris paribus</a:t>
            </a:r>
            <a:r>
              <a:rPr lang="en-US" sz="1600">
                <a:latin typeface="Arial" pitchFamily="34" charset="0"/>
              </a:rPr>
              <a:t>.</a:t>
            </a:r>
          </a:p>
        </p:txBody>
      </p:sp>
      <p:sp>
        <p:nvSpPr>
          <p:cNvPr id="162840" name="Text Box 24"/>
          <p:cNvSpPr txBox="1">
            <a:spLocks noChangeArrowheads="1"/>
          </p:cNvSpPr>
          <p:nvPr/>
        </p:nvSpPr>
        <p:spPr bwMode="auto">
          <a:xfrm>
            <a:off x="152400" y="727452"/>
            <a:ext cx="2895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buClr>
                <a:srgbClr val="CC3300"/>
              </a:buClr>
            </a:pPr>
            <a:r>
              <a:rPr lang="en-US" sz="1600" dirty="0">
                <a:latin typeface="Arial" pitchFamily="34" charset="0"/>
              </a:rPr>
              <a:t>The market demand equals the sum of the demands of all consumers. In this case, there are only two, so at each price the market quantity demanded equals the quantity demanded by Al plus the quantity demanded by Bea. </a:t>
            </a:r>
          </a:p>
          <a:p>
            <a:pPr eaLnBrk="1" hangingPunct="1">
              <a:buClr>
                <a:srgbClr val="CC3300"/>
              </a:buClr>
            </a:pPr>
            <a:endParaRPr lang="en-US" sz="1600" dirty="0">
              <a:latin typeface="Arial" pitchFamily="34" charset="0"/>
            </a:endParaRPr>
          </a:p>
          <a:p>
            <a:pPr eaLnBrk="1" hangingPunct="1">
              <a:buClr>
                <a:srgbClr val="CC3300"/>
              </a:buClr>
            </a:pPr>
            <a:r>
              <a:rPr lang="en-US" sz="1600" dirty="0">
                <a:latin typeface="Arial" pitchFamily="34" charset="0"/>
              </a:rPr>
              <a:t>At a price of $8, Al’s quantity is four pizzas (point </a:t>
            </a:r>
            <a:r>
              <a:rPr lang="en-US" sz="1600" i="1" dirty="0">
                <a:latin typeface="Arial" pitchFamily="34" charset="0"/>
              </a:rPr>
              <a:t>a</a:t>
            </a:r>
            <a:r>
              <a:rPr lang="en-US" sz="1600" dirty="0">
                <a:latin typeface="Arial" pitchFamily="34" charset="0"/>
              </a:rPr>
              <a:t>) and Bea’s quantity is two pizzas (point </a:t>
            </a:r>
            <a:r>
              <a:rPr lang="en-US" sz="1600" i="1" dirty="0">
                <a:latin typeface="Arial" pitchFamily="34" charset="0"/>
              </a:rPr>
              <a:t>b</a:t>
            </a:r>
            <a:r>
              <a:rPr lang="en-US" sz="1600" dirty="0">
                <a:latin typeface="Arial" pitchFamily="34" charset="0"/>
              </a:rPr>
              <a:t>), so the market quantity demanded is six pizzas (point </a:t>
            </a:r>
            <a:r>
              <a:rPr lang="en-US" sz="1600" i="1" dirty="0">
                <a:latin typeface="Arial" pitchFamily="34" charset="0"/>
              </a:rPr>
              <a:t>c</a:t>
            </a:r>
            <a:r>
              <a:rPr lang="en-US" sz="1600" dirty="0">
                <a:latin typeface="Arial" pitchFamily="34" charset="0"/>
              </a:rPr>
              <a:t>). </a:t>
            </a:r>
          </a:p>
          <a:p>
            <a:pPr eaLnBrk="1" hangingPunct="1">
              <a:buClr>
                <a:srgbClr val="CC3300"/>
              </a:buClr>
            </a:pPr>
            <a:endParaRPr lang="en-US" sz="1600" dirty="0">
              <a:latin typeface="Arial" pitchFamily="34" charset="0"/>
            </a:endParaRPr>
          </a:p>
          <a:p>
            <a:pPr eaLnBrk="1" hangingPunct="1">
              <a:buClr>
                <a:srgbClr val="CC3300"/>
              </a:buClr>
            </a:pPr>
            <a:r>
              <a:rPr lang="en-US" sz="1600" dirty="0">
                <a:latin typeface="Arial" pitchFamily="34" charset="0"/>
              </a:rPr>
              <a:t>Each consumer obeys the law of demand, so the market demand curve is negatively sloped.</a:t>
            </a:r>
          </a:p>
        </p:txBody>
      </p:sp>
      <p:pic>
        <p:nvPicPr>
          <p:cNvPr id="27654" name="Picture 8" descr="fig04_0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371600"/>
            <a:ext cx="56515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272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2823">
                                            <p:txEl>
                                              <p:pRg st="0" end="0"/>
                                            </p:txEl>
                                          </p:spTgt>
                                        </p:tgtEl>
                                        <p:attrNameLst>
                                          <p:attrName>style.visibility</p:attrName>
                                        </p:attrNameLst>
                                      </p:cBhvr>
                                      <p:to>
                                        <p:strVal val="visible"/>
                                      </p:to>
                                    </p:set>
                                    <p:animEffect transition="in" filter="wipe(left)">
                                      <p:cBhvr>
                                        <p:cTn id="7" dur="500"/>
                                        <p:tgtEl>
                                          <p:spTgt spid="16282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2840">
                                            <p:txEl>
                                              <p:pRg st="0" end="0"/>
                                            </p:txEl>
                                          </p:spTgt>
                                        </p:tgtEl>
                                        <p:attrNameLst>
                                          <p:attrName>style.visibility</p:attrName>
                                        </p:attrNameLst>
                                      </p:cBhvr>
                                      <p:to>
                                        <p:strVal val="visible"/>
                                      </p:to>
                                    </p:set>
                                    <p:animEffect transition="in" filter="wipe(left)">
                                      <p:cBhvr>
                                        <p:cTn id="11" dur="500"/>
                                        <p:tgtEl>
                                          <p:spTgt spid="16284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62840">
                                            <p:txEl>
                                              <p:pRg st="2" end="2"/>
                                            </p:txEl>
                                          </p:spTgt>
                                        </p:tgtEl>
                                        <p:attrNameLst>
                                          <p:attrName>style.visibility</p:attrName>
                                        </p:attrNameLst>
                                      </p:cBhvr>
                                      <p:to>
                                        <p:strVal val="visible"/>
                                      </p:to>
                                    </p:set>
                                    <p:animEffect transition="in" filter="wipe(left)">
                                      <p:cBhvr>
                                        <p:cTn id="16" dur="500"/>
                                        <p:tgtEl>
                                          <p:spTgt spid="162840">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2840">
                                            <p:txEl>
                                              <p:pRg st="4" end="4"/>
                                            </p:txEl>
                                          </p:spTgt>
                                        </p:tgtEl>
                                        <p:attrNameLst>
                                          <p:attrName>style.visibility</p:attrName>
                                        </p:attrNameLst>
                                      </p:cBhvr>
                                      <p:to>
                                        <p:strVal val="visible"/>
                                      </p:to>
                                    </p:set>
                                    <p:animEffect transition="in" filter="wipe(left)">
                                      <p:cBhvr>
                                        <p:cTn id="21" dur="500"/>
                                        <p:tgtEl>
                                          <p:spTgt spid="162840">
                                            <p:txEl>
                                              <p:pRg st="4" end="4"/>
                                            </p:txEl>
                                          </p:spTgt>
                                        </p:tgtEl>
                                      </p:cBhvr>
                                    </p:animEffect>
                                  </p:childTnLst>
                                </p:cTn>
                              </p:par>
                            </p:childTnLst>
                          </p:cTn>
                        </p:par>
                        <p:par>
                          <p:cTn id="22" fill="hold" nodeType="afterGroup">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62826"/>
                                        </p:tgtEl>
                                        <p:attrNameLst>
                                          <p:attrName>style.visibility</p:attrName>
                                        </p:attrNameLst>
                                      </p:cBhvr>
                                      <p:to>
                                        <p:strVal val="visible"/>
                                      </p:to>
                                    </p:set>
                                    <p:animEffect transition="in" filter="wipe(left)">
                                      <p:cBhvr>
                                        <p:cTn id="25" dur="500"/>
                                        <p:tgtEl>
                                          <p:spTgt spid="162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3" grpId="0" build="p"/>
      <p:bldP spid="162826" grpId="0"/>
      <p:bldP spid="16284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Six Things to Remember about a Demand Curve</a:t>
            </a:r>
            <a:br>
              <a:rPr lang="en-US" dirty="0" smtClean="0"/>
            </a:br>
            <a:endParaRPr lang="en-US" dirty="0"/>
          </a:p>
        </p:txBody>
      </p:sp>
      <p:sp>
        <p:nvSpPr>
          <p:cNvPr id="6" name="Rectangle 5"/>
          <p:cNvSpPr/>
          <p:nvPr/>
        </p:nvSpPr>
        <p:spPr>
          <a:xfrm>
            <a:off x="685800" y="1371600"/>
            <a:ext cx="7620000" cy="4893647"/>
          </a:xfrm>
          <a:prstGeom prst="rect">
            <a:avLst/>
          </a:prstGeom>
        </p:spPr>
        <p:txBody>
          <a:bodyPr wrap="square">
            <a:spAutoFit/>
          </a:bodyPr>
          <a:lstStyle/>
          <a:p>
            <a:pPr marL="342900" indent="-342900">
              <a:buFont typeface="+mj-lt"/>
              <a:buAutoNum type="arabicPeriod"/>
            </a:pPr>
            <a:r>
              <a:rPr lang="en-US" sz="2400" dirty="0" smtClean="0"/>
              <a:t>A demand curve follows the law of demand: When price rises, quantity demanded falls, and vice versa.</a:t>
            </a:r>
          </a:p>
          <a:p>
            <a:pPr marL="342900" indent="-342900">
              <a:buFont typeface="+mj-lt"/>
              <a:buAutoNum type="arabicPeriod"/>
            </a:pPr>
            <a:r>
              <a:rPr lang="en-US" sz="2400" dirty="0" smtClean="0"/>
              <a:t>The horizontal axis—quantity—has a time dimension.</a:t>
            </a:r>
          </a:p>
          <a:p>
            <a:pPr marL="342900" indent="-342900">
              <a:buFont typeface="+mj-lt"/>
              <a:buAutoNum type="arabicPeriod"/>
            </a:pPr>
            <a:r>
              <a:rPr lang="en-US" sz="2400" dirty="0" smtClean="0"/>
              <a:t>The quality of each unit is the same.</a:t>
            </a:r>
          </a:p>
          <a:p>
            <a:pPr marL="342900" indent="-342900">
              <a:buFont typeface="+mj-lt"/>
              <a:buAutoNum type="arabicPeriod"/>
            </a:pPr>
            <a:r>
              <a:rPr lang="en-US" sz="2400" dirty="0" smtClean="0"/>
              <a:t>The vertical axis—price—assumes all other prices remain the same.</a:t>
            </a:r>
          </a:p>
          <a:p>
            <a:pPr marL="342900" indent="-342900">
              <a:buFont typeface="+mj-lt"/>
              <a:buAutoNum type="arabicPeriod"/>
            </a:pPr>
            <a:r>
              <a:rPr lang="en-US" sz="2400" dirty="0" smtClean="0"/>
              <a:t>The demand curve assumes everything else is held constant.</a:t>
            </a:r>
          </a:p>
          <a:p>
            <a:pPr marL="342900" indent="-342900">
              <a:buFont typeface="+mj-lt"/>
              <a:buAutoNum type="arabicPeriod"/>
            </a:pPr>
            <a:r>
              <a:rPr lang="en-US" sz="2400" dirty="0" smtClean="0"/>
              <a:t>Effects of price changes are shown by movements along the demand curve. Effects of anything else on demand (shift factors) are shown by shifts of the entire demand curve.</a:t>
            </a:r>
            <a:endParaRPr lang="en-US"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Supply</a:t>
            </a:r>
          </a:p>
        </p:txBody>
      </p:sp>
      <p:sp>
        <p:nvSpPr>
          <p:cNvPr id="34818" name="Content Placeholder 2"/>
          <p:cNvSpPr>
            <a:spLocks noGrp="1"/>
          </p:cNvSpPr>
          <p:nvPr>
            <p:ph type="body" sz="quarter" idx="11"/>
          </p:nvPr>
        </p:nvSpPr>
        <p:spPr/>
        <p:txBody>
          <a:bodyPr/>
          <a:lstStyle/>
          <a:p>
            <a:pPr eaLnBrk="1" hangingPunct="1">
              <a:buFont typeface="Arial" charset="0"/>
              <a:buChar char="•"/>
            </a:pPr>
            <a:r>
              <a:rPr lang="en-US" smtClean="0"/>
              <a:t>The </a:t>
            </a:r>
            <a:r>
              <a:rPr lang="en-US" b="1" smtClean="0">
                <a:solidFill>
                  <a:srgbClr val="008080"/>
                </a:solidFill>
              </a:rPr>
              <a:t>law of supply </a:t>
            </a:r>
            <a:r>
              <a:rPr lang="en-US" smtClean="0"/>
              <a:t>states that the quantity of a good supplied is directly related to the good’s price</a:t>
            </a:r>
            <a:endParaRPr lang="en-US" smtClean="0">
              <a:solidFill>
                <a:srgbClr val="000000"/>
              </a:solidFill>
            </a:endParaRPr>
          </a:p>
        </p:txBody>
      </p:sp>
      <p:sp>
        <p:nvSpPr>
          <p:cNvPr id="7" name="Content Placeholder 2"/>
          <p:cNvSpPr txBox="1">
            <a:spLocks/>
          </p:cNvSpPr>
          <p:nvPr/>
        </p:nvSpPr>
        <p:spPr bwMode="auto">
          <a:xfrm>
            <a:off x="533400" y="3962400"/>
            <a:ext cx="7631113" cy="21336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a:solidFill>
                  <a:srgbClr val="000000"/>
                </a:solidFill>
              </a:rPr>
              <a:t>The law of supply occurs because:</a:t>
            </a:r>
          </a:p>
          <a:p>
            <a:pPr marL="1257300" lvl="2" indent="-342900">
              <a:spcBef>
                <a:spcPct val="20000"/>
              </a:spcBef>
              <a:buFont typeface="Arial" charset="0"/>
              <a:buChar char="•"/>
            </a:pPr>
            <a:r>
              <a:rPr lang="en-US" sz="2400">
                <a:solidFill>
                  <a:srgbClr val="000000"/>
                </a:solidFill>
              </a:rPr>
              <a:t>When prices rise, firms substitute production of one good for another</a:t>
            </a:r>
          </a:p>
          <a:p>
            <a:pPr marL="1257300" lvl="2" indent="-342900">
              <a:spcBef>
                <a:spcPct val="20000"/>
              </a:spcBef>
              <a:buFont typeface="Arial" charset="0"/>
              <a:buChar char="•"/>
            </a:pPr>
            <a:r>
              <a:rPr lang="en-US" sz="2400">
                <a:solidFill>
                  <a:srgbClr val="000000"/>
                </a:solidFill>
              </a:rPr>
              <a:t>Assuming firm’s costs are constant, a higher price means higher profit</a:t>
            </a:r>
          </a:p>
        </p:txBody>
      </p:sp>
      <p:sp>
        <p:nvSpPr>
          <p:cNvPr id="10" name="Content Placeholder 2"/>
          <p:cNvSpPr txBox="1">
            <a:spLocks/>
          </p:cNvSpPr>
          <p:nvPr/>
        </p:nvSpPr>
        <p:spPr bwMode="auto">
          <a:xfrm>
            <a:off x="533400" y="2514600"/>
            <a:ext cx="7631113" cy="12954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a:solidFill>
                  <a:srgbClr val="000000"/>
                </a:solidFill>
              </a:rPr>
              <a:t>In other words, </a:t>
            </a:r>
            <a:r>
              <a:rPr lang="en-US" sz="2400" b="1"/>
              <a:t>other things equal</a:t>
            </a:r>
            <a:r>
              <a:rPr lang="en-US" sz="2400">
                <a:solidFill>
                  <a:srgbClr val="000000"/>
                </a:solidFill>
              </a:rPr>
              <a:t>,</a:t>
            </a:r>
          </a:p>
          <a:p>
            <a:pPr marL="1257300" lvl="2" indent="-342900">
              <a:spcBef>
                <a:spcPct val="20000"/>
              </a:spcBef>
              <a:buFont typeface="Arial" charset="0"/>
              <a:buChar char="•"/>
            </a:pPr>
            <a:r>
              <a:rPr lang="en-US" sz="2400">
                <a:solidFill>
                  <a:srgbClr val="000000"/>
                </a:solidFill>
              </a:rPr>
              <a:t>Quantity supplied rises as price rises</a:t>
            </a:r>
          </a:p>
          <a:p>
            <a:pPr marL="1257300" lvl="2" indent="-342900">
              <a:spcBef>
                <a:spcPct val="20000"/>
              </a:spcBef>
              <a:buFont typeface="Arial" charset="0"/>
              <a:buChar char="•"/>
            </a:pPr>
            <a:r>
              <a:rPr lang="en-US" sz="2400">
                <a:solidFill>
                  <a:srgbClr val="000000"/>
                </a:solidFill>
              </a:rPr>
              <a:t>Quantity supplied falls as price falls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The Supply Curve</a:t>
            </a:r>
          </a:p>
        </p:txBody>
      </p:sp>
      <p:sp>
        <p:nvSpPr>
          <p:cNvPr id="36866" name="Content Placeholder 2"/>
          <p:cNvSpPr>
            <a:spLocks noGrp="1"/>
          </p:cNvSpPr>
          <p:nvPr>
            <p:ph type="body" sz="quarter" idx="11"/>
          </p:nvPr>
        </p:nvSpPr>
        <p:spPr/>
        <p:txBody>
          <a:bodyPr/>
          <a:lstStyle/>
          <a:p>
            <a:pPr eaLnBrk="1" hangingPunct="1"/>
            <a:r>
              <a:rPr lang="en-US" smtClean="0"/>
              <a:t>	A </a:t>
            </a:r>
            <a:r>
              <a:rPr lang="en-US" b="1" smtClean="0">
                <a:solidFill>
                  <a:srgbClr val="008080"/>
                </a:solidFill>
              </a:rPr>
              <a:t>supply curve </a:t>
            </a:r>
            <a:r>
              <a:rPr lang="en-US" smtClean="0"/>
              <a:t>is the graphic representation of the relationship between price and quantity supplied</a:t>
            </a:r>
            <a:endParaRPr lang="en-US" smtClean="0">
              <a:solidFill>
                <a:srgbClr val="000000"/>
              </a:solidFill>
            </a:endParaRPr>
          </a:p>
        </p:txBody>
      </p:sp>
      <p:cxnSp>
        <p:nvCxnSpPr>
          <p:cNvPr id="12" name="Straight Connector 11"/>
          <p:cNvCxnSpPr/>
          <p:nvPr/>
        </p:nvCxnSpPr>
        <p:spPr>
          <a:xfrm>
            <a:off x="838200" y="6024563"/>
            <a:ext cx="3657600" cy="1587"/>
          </a:xfrm>
          <a:prstGeom prst="line">
            <a:avLst/>
          </a:prstGeom>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3429000" y="2693988"/>
            <a:ext cx="1371600" cy="430212"/>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Supply</a:t>
            </a:r>
            <a:endParaRPr lang="en-US" sz="2400" b="1" dirty="0">
              <a:solidFill>
                <a:schemeClr val="accent2">
                  <a:lumMod val="50000"/>
                </a:schemeClr>
              </a:solidFill>
              <a:latin typeface="+mn-lt"/>
              <a:cs typeface="+mn-cs"/>
            </a:endParaRPr>
          </a:p>
        </p:txBody>
      </p:sp>
      <p:sp>
        <p:nvSpPr>
          <p:cNvPr id="36869" name="TextBox 16"/>
          <p:cNvSpPr txBox="1">
            <a:spLocks noChangeArrowheads="1"/>
          </p:cNvSpPr>
          <p:nvPr/>
        </p:nvSpPr>
        <p:spPr bwMode="auto">
          <a:xfrm>
            <a:off x="685800" y="2133600"/>
            <a:ext cx="762000" cy="430213"/>
          </a:xfrm>
          <a:prstGeom prst="rect">
            <a:avLst/>
          </a:prstGeom>
          <a:noFill/>
          <a:ln w="9525">
            <a:noFill/>
            <a:miter lim="800000"/>
            <a:headEnd/>
            <a:tailEnd/>
          </a:ln>
        </p:spPr>
        <p:txBody>
          <a:bodyPr>
            <a:spAutoFit/>
          </a:bodyPr>
          <a:lstStyle/>
          <a:p>
            <a:r>
              <a:rPr lang="en-US" sz="2200" b="1"/>
              <a:t>P</a:t>
            </a:r>
          </a:p>
        </p:txBody>
      </p:sp>
      <p:sp>
        <p:nvSpPr>
          <p:cNvPr id="36870" name="TextBox 17"/>
          <p:cNvSpPr txBox="1">
            <a:spLocks noChangeArrowheads="1"/>
          </p:cNvSpPr>
          <p:nvPr/>
        </p:nvSpPr>
        <p:spPr bwMode="auto">
          <a:xfrm>
            <a:off x="4495800" y="5791200"/>
            <a:ext cx="533400" cy="430213"/>
          </a:xfrm>
          <a:prstGeom prst="rect">
            <a:avLst/>
          </a:prstGeom>
          <a:noFill/>
          <a:ln w="9525">
            <a:noFill/>
            <a:miter lim="800000"/>
            <a:headEnd/>
            <a:tailEnd/>
          </a:ln>
        </p:spPr>
        <p:txBody>
          <a:bodyPr>
            <a:spAutoFit/>
          </a:bodyPr>
          <a:lstStyle/>
          <a:p>
            <a:r>
              <a:rPr lang="en-US" sz="2200" b="1">
                <a:solidFill>
                  <a:schemeClr val="tx2"/>
                </a:solidFill>
              </a:rPr>
              <a:t>Q</a:t>
            </a:r>
          </a:p>
        </p:txBody>
      </p:sp>
      <p:sp>
        <p:nvSpPr>
          <p:cNvPr id="36871" name="Content Placeholder 2"/>
          <p:cNvSpPr txBox="1">
            <a:spLocks/>
          </p:cNvSpPr>
          <p:nvPr/>
        </p:nvSpPr>
        <p:spPr bwMode="auto">
          <a:xfrm>
            <a:off x="5867400" y="5181600"/>
            <a:ext cx="3276600" cy="1371600"/>
          </a:xfrm>
          <a:prstGeom prst="rect">
            <a:avLst/>
          </a:prstGeom>
          <a:noFill/>
          <a:ln w="9525">
            <a:noFill/>
            <a:miter lim="800000"/>
            <a:headEnd/>
            <a:tailEnd/>
          </a:ln>
        </p:spPr>
        <p:txBody>
          <a:bodyPr/>
          <a:lstStyle/>
          <a:p>
            <a:pPr marL="342900" indent="-342900">
              <a:spcBef>
                <a:spcPct val="20000"/>
              </a:spcBef>
            </a:pPr>
            <a:r>
              <a:rPr lang="en-US" sz="2400">
                <a:solidFill>
                  <a:srgbClr val="000000"/>
                </a:solidFill>
              </a:rPr>
              <a:t>	</a:t>
            </a:r>
          </a:p>
        </p:txBody>
      </p:sp>
      <p:sp>
        <p:nvSpPr>
          <p:cNvPr id="21" name="Rounded Rectangle 20"/>
          <p:cNvSpPr/>
          <p:nvPr/>
        </p:nvSpPr>
        <p:spPr>
          <a:xfrm>
            <a:off x="5181600" y="3048000"/>
            <a:ext cx="2971800" cy="838200"/>
          </a:xfrm>
          <a:prstGeom prst="roundRect">
            <a:avLst/>
          </a:prstGeom>
          <a:solidFill>
            <a:schemeClr val="accent2"/>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000" dirty="0">
                <a:solidFill>
                  <a:schemeClr val="bg1"/>
                </a:solidFill>
              </a:rPr>
              <a:t>The supply curve is upward sloping</a:t>
            </a:r>
            <a:endParaRPr lang="en-US" sz="2000" dirty="0">
              <a:solidFill>
                <a:schemeClr val="bg1"/>
              </a:solidFill>
              <a:ea typeface="Arial Unicode MS" pitchFamily="34" charset="-128"/>
              <a:cs typeface="Arial Unicode MS" pitchFamily="34" charset="-128"/>
            </a:endParaRPr>
          </a:p>
        </p:txBody>
      </p:sp>
      <p:sp>
        <p:nvSpPr>
          <p:cNvPr id="22" name="Rounded Rectangle 21"/>
          <p:cNvSpPr/>
          <p:nvPr/>
        </p:nvSpPr>
        <p:spPr>
          <a:xfrm>
            <a:off x="5181600" y="4191000"/>
            <a:ext cx="2971800" cy="9906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000" dirty="0"/>
              <a:t>As price increases, quantity supplied increases</a:t>
            </a:r>
            <a:endParaRPr lang="en-US" sz="2000" dirty="0">
              <a:ea typeface="Arial Unicode MS" pitchFamily="34" charset="-128"/>
              <a:cs typeface="Arial Unicode MS" pitchFamily="34" charset="-128"/>
            </a:endParaRPr>
          </a:p>
        </p:txBody>
      </p:sp>
      <p:sp>
        <p:nvSpPr>
          <p:cNvPr id="23" name="TextBox 22"/>
          <p:cNvSpPr txBox="1">
            <a:spLocks noChangeArrowheads="1"/>
          </p:cNvSpPr>
          <p:nvPr/>
        </p:nvSpPr>
        <p:spPr bwMode="auto">
          <a:xfrm>
            <a:off x="304800" y="4522788"/>
            <a:ext cx="533400" cy="430212"/>
          </a:xfrm>
          <a:prstGeom prst="rect">
            <a:avLst/>
          </a:prstGeom>
          <a:noFill/>
          <a:ln w="9525">
            <a:noFill/>
            <a:miter lim="800000"/>
            <a:headEnd/>
            <a:tailEnd/>
          </a:ln>
        </p:spPr>
        <p:txBody>
          <a:bodyPr>
            <a:spAutoFit/>
          </a:bodyPr>
          <a:lstStyle/>
          <a:p>
            <a:r>
              <a:rPr lang="en-US" sz="2200" b="1"/>
              <a:t>P</a:t>
            </a:r>
            <a:r>
              <a:rPr lang="en-US" sz="2400" b="1" baseline="-25000"/>
              <a:t>0</a:t>
            </a:r>
            <a:endParaRPr lang="en-US" sz="2200" b="1" baseline="-25000"/>
          </a:p>
        </p:txBody>
      </p:sp>
      <p:sp>
        <p:nvSpPr>
          <p:cNvPr id="25" name="TextBox 24"/>
          <p:cNvSpPr txBox="1"/>
          <p:nvPr/>
        </p:nvSpPr>
        <p:spPr>
          <a:xfrm>
            <a:off x="2819400" y="5970588"/>
            <a:ext cx="533400" cy="430212"/>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Q</a:t>
            </a:r>
            <a:r>
              <a:rPr lang="en-US" sz="2400" b="1" baseline="-25000" dirty="0">
                <a:solidFill>
                  <a:schemeClr val="accent2">
                    <a:lumMod val="50000"/>
                  </a:schemeClr>
                </a:solidFill>
                <a:latin typeface="+mn-lt"/>
                <a:cs typeface="+mn-cs"/>
              </a:rPr>
              <a:t>1</a:t>
            </a:r>
            <a:endParaRPr lang="en-US" sz="2200" b="1" baseline="-25000" dirty="0">
              <a:solidFill>
                <a:schemeClr val="accent2">
                  <a:lumMod val="50000"/>
                </a:schemeClr>
              </a:solidFill>
              <a:latin typeface="+mn-lt"/>
              <a:cs typeface="+mn-cs"/>
            </a:endParaRPr>
          </a:p>
        </p:txBody>
      </p:sp>
      <p:cxnSp>
        <p:nvCxnSpPr>
          <p:cNvPr id="26" name="Straight Connector 25"/>
          <p:cNvCxnSpPr/>
          <p:nvPr/>
        </p:nvCxnSpPr>
        <p:spPr>
          <a:xfrm rot="5400000">
            <a:off x="1966913" y="4889500"/>
            <a:ext cx="2160588" cy="1587"/>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2209800" y="6172200"/>
            <a:ext cx="609600" cy="12700"/>
          </a:xfrm>
          <a:prstGeom prst="straightConnector1">
            <a:avLst/>
          </a:prstGeom>
          <a:ln w="38100">
            <a:solidFill>
              <a:schemeClr val="accent2">
                <a:lumMod val="50000"/>
              </a:schemeClr>
            </a:solidFill>
            <a:headEnd type="arrow" w="med" len="med"/>
            <a:tailEnd type="none" w="med" len="med"/>
          </a:ln>
        </p:spPr>
        <p:style>
          <a:lnRef idx="2">
            <a:schemeClr val="accent3"/>
          </a:lnRef>
          <a:fillRef idx="0">
            <a:schemeClr val="accent3"/>
          </a:fillRef>
          <a:effectRef idx="1">
            <a:schemeClr val="accent3"/>
          </a:effectRef>
          <a:fontRef idx="minor">
            <a:schemeClr val="tx1"/>
          </a:fontRef>
        </p:style>
      </p:cxnSp>
      <p:sp>
        <p:nvSpPr>
          <p:cNvPr id="28" name="TextBox 27"/>
          <p:cNvSpPr txBox="1"/>
          <p:nvPr/>
        </p:nvSpPr>
        <p:spPr>
          <a:xfrm>
            <a:off x="304800" y="3581400"/>
            <a:ext cx="533400" cy="430213"/>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P</a:t>
            </a:r>
            <a:r>
              <a:rPr lang="en-US" sz="2400" b="1" baseline="-25000" dirty="0">
                <a:solidFill>
                  <a:schemeClr val="accent2">
                    <a:lumMod val="50000"/>
                  </a:schemeClr>
                </a:solidFill>
                <a:latin typeface="+mn-lt"/>
                <a:cs typeface="+mn-cs"/>
              </a:rPr>
              <a:t>1</a:t>
            </a:r>
            <a:endParaRPr lang="en-US" sz="2200" b="1" baseline="-25000" dirty="0">
              <a:solidFill>
                <a:schemeClr val="accent2">
                  <a:lumMod val="50000"/>
                </a:schemeClr>
              </a:solidFill>
              <a:latin typeface="+mn-lt"/>
              <a:cs typeface="+mn-cs"/>
            </a:endParaRPr>
          </a:p>
        </p:txBody>
      </p:sp>
      <p:cxnSp>
        <p:nvCxnSpPr>
          <p:cNvPr id="29" name="Straight Connector 28"/>
          <p:cNvCxnSpPr/>
          <p:nvPr/>
        </p:nvCxnSpPr>
        <p:spPr>
          <a:xfrm>
            <a:off x="838200" y="3810000"/>
            <a:ext cx="2209800" cy="1588"/>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318293" y="4253707"/>
            <a:ext cx="430213" cy="0"/>
          </a:xfrm>
          <a:prstGeom prst="straightConnector1">
            <a:avLst/>
          </a:prstGeom>
          <a:ln w="38100">
            <a:solidFill>
              <a:schemeClr val="accent2">
                <a:lumMod val="50000"/>
              </a:schemeClr>
            </a:solidFill>
            <a:tailEnd type="arrow"/>
          </a:ln>
        </p:spPr>
        <p:style>
          <a:lnRef idx="2">
            <a:schemeClr val="accent3"/>
          </a:lnRef>
          <a:fillRef idx="0">
            <a:schemeClr val="accent3"/>
          </a:fillRef>
          <a:effectRef idx="1">
            <a:schemeClr val="accent3"/>
          </a:effectRef>
          <a:fontRef idx="minor">
            <a:schemeClr val="tx1"/>
          </a:fontRef>
        </p:style>
      </p:cxnSp>
      <p:sp>
        <p:nvSpPr>
          <p:cNvPr id="31" name="TextBox 30"/>
          <p:cNvSpPr txBox="1">
            <a:spLocks noChangeArrowheads="1"/>
          </p:cNvSpPr>
          <p:nvPr/>
        </p:nvSpPr>
        <p:spPr bwMode="auto">
          <a:xfrm>
            <a:off x="1752600" y="5970588"/>
            <a:ext cx="533400" cy="430212"/>
          </a:xfrm>
          <a:prstGeom prst="rect">
            <a:avLst/>
          </a:prstGeom>
          <a:noFill/>
          <a:ln w="9525">
            <a:noFill/>
            <a:miter lim="800000"/>
            <a:headEnd/>
            <a:tailEnd/>
          </a:ln>
        </p:spPr>
        <p:txBody>
          <a:bodyPr>
            <a:spAutoFit/>
          </a:bodyPr>
          <a:lstStyle/>
          <a:p>
            <a:r>
              <a:rPr lang="en-US" sz="2200" b="1"/>
              <a:t>Q</a:t>
            </a:r>
            <a:r>
              <a:rPr lang="en-US" sz="2400" b="1" baseline="-25000"/>
              <a:t>0</a:t>
            </a:r>
            <a:endParaRPr lang="en-US" sz="2200" b="1" baseline="-25000"/>
          </a:p>
        </p:txBody>
      </p:sp>
      <p:cxnSp>
        <p:nvCxnSpPr>
          <p:cNvPr id="32" name="Straight Connector 31"/>
          <p:cNvCxnSpPr/>
          <p:nvPr/>
        </p:nvCxnSpPr>
        <p:spPr>
          <a:xfrm>
            <a:off x="838200" y="4722813"/>
            <a:ext cx="11430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332707" y="5371306"/>
            <a:ext cx="12954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68"/>
          <p:cNvGrpSpPr>
            <a:grpSpLocks/>
          </p:cNvGrpSpPr>
          <p:nvPr/>
        </p:nvGrpSpPr>
        <p:grpSpPr bwMode="auto">
          <a:xfrm rot="6157203">
            <a:off x="1798638" y="3876675"/>
            <a:ext cx="1219200" cy="914400"/>
            <a:chOff x="1524000" y="3733800"/>
            <a:chExt cx="1219200" cy="914400"/>
          </a:xfrm>
        </p:grpSpPr>
        <p:grpSp>
          <p:nvGrpSpPr>
            <p:cNvPr id="36887" name="Group 52"/>
            <p:cNvGrpSpPr>
              <a:grpSpLocks/>
            </p:cNvGrpSpPr>
            <p:nvPr/>
          </p:nvGrpSpPr>
          <p:grpSpPr bwMode="auto">
            <a:xfrm>
              <a:off x="2150736" y="4156158"/>
              <a:ext cx="152400" cy="152400"/>
              <a:chOff x="2684136" y="3241758"/>
              <a:chExt cx="152400" cy="152400"/>
            </a:xfrm>
          </p:grpSpPr>
          <p:cxnSp>
            <p:nvCxnSpPr>
              <p:cNvPr id="47" name="Straight Connector 46"/>
              <p:cNvCxnSpPr/>
              <p:nvPr/>
            </p:nvCxnSpPr>
            <p:spPr>
              <a:xfrm rot="5400000">
                <a:off x="2597999" y="3351646"/>
                <a:ext cx="150813" cy="158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674998" y="3274037"/>
                <a:ext cx="152400" cy="158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888" name="Group 53"/>
            <p:cNvGrpSpPr>
              <a:grpSpLocks/>
            </p:cNvGrpSpPr>
            <p:nvPr/>
          </p:nvGrpSpPr>
          <p:grpSpPr bwMode="auto">
            <a:xfrm>
              <a:off x="2590800" y="4495800"/>
              <a:ext cx="152400" cy="152400"/>
              <a:chOff x="2743200" y="3276600"/>
              <a:chExt cx="152400" cy="152400"/>
            </a:xfrm>
          </p:grpSpPr>
          <p:cxnSp>
            <p:nvCxnSpPr>
              <p:cNvPr id="55" name="Straight Connector 54"/>
              <p:cNvCxnSpPr/>
              <p:nvPr/>
            </p:nvCxnSpPr>
            <p:spPr>
              <a:xfrm rot="5400000">
                <a:off x="2660916" y="3380184"/>
                <a:ext cx="150813" cy="158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36365" y="3302923"/>
                <a:ext cx="152400" cy="158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889" name="Group 56"/>
            <p:cNvGrpSpPr>
              <a:grpSpLocks/>
            </p:cNvGrpSpPr>
            <p:nvPr/>
          </p:nvGrpSpPr>
          <p:grpSpPr bwMode="auto">
            <a:xfrm>
              <a:off x="1524000" y="3733800"/>
              <a:ext cx="152400" cy="152400"/>
              <a:chOff x="2743200" y="3276600"/>
              <a:chExt cx="152400" cy="152400"/>
            </a:xfrm>
          </p:grpSpPr>
          <p:cxnSp>
            <p:nvCxnSpPr>
              <p:cNvPr id="58" name="Straight Connector 57"/>
              <p:cNvCxnSpPr/>
              <p:nvPr/>
            </p:nvCxnSpPr>
            <p:spPr>
              <a:xfrm rot="5400000">
                <a:off x="2658076" y="3382814"/>
                <a:ext cx="150813" cy="158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35421" y="3306754"/>
                <a:ext cx="152400" cy="158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890" name="Group 59"/>
            <p:cNvGrpSpPr>
              <a:grpSpLocks/>
            </p:cNvGrpSpPr>
            <p:nvPr/>
          </p:nvGrpSpPr>
          <p:grpSpPr bwMode="auto">
            <a:xfrm>
              <a:off x="1981200" y="4038600"/>
              <a:ext cx="152400" cy="152400"/>
              <a:chOff x="2743200" y="3276600"/>
              <a:chExt cx="152400" cy="152400"/>
            </a:xfrm>
          </p:grpSpPr>
          <p:cxnSp>
            <p:nvCxnSpPr>
              <p:cNvPr id="61" name="Straight Connector 60"/>
              <p:cNvCxnSpPr/>
              <p:nvPr/>
            </p:nvCxnSpPr>
            <p:spPr>
              <a:xfrm rot="5400000">
                <a:off x="2659035" y="3380509"/>
                <a:ext cx="150812" cy="158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34137" y="3301698"/>
                <a:ext cx="152400" cy="158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891" name="Group 62"/>
            <p:cNvGrpSpPr>
              <a:grpSpLocks/>
            </p:cNvGrpSpPr>
            <p:nvPr/>
          </p:nvGrpSpPr>
          <p:grpSpPr bwMode="auto">
            <a:xfrm>
              <a:off x="1752600" y="3886200"/>
              <a:ext cx="152400" cy="152400"/>
              <a:chOff x="2743200" y="3276600"/>
              <a:chExt cx="152400" cy="152400"/>
            </a:xfrm>
          </p:grpSpPr>
          <p:cxnSp>
            <p:nvCxnSpPr>
              <p:cNvPr id="64" name="Straight Connector 63"/>
              <p:cNvCxnSpPr/>
              <p:nvPr/>
            </p:nvCxnSpPr>
            <p:spPr>
              <a:xfrm rot="5400000">
                <a:off x="2666128" y="3379152"/>
                <a:ext cx="150813" cy="158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40375" y="3303786"/>
                <a:ext cx="152400" cy="158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36892" name="Group 65"/>
            <p:cNvGrpSpPr>
              <a:grpSpLocks/>
            </p:cNvGrpSpPr>
            <p:nvPr/>
          </p:nvGrpSpPr>
          <p:grpSpPr bwMode="auto">
            <a:xfrm>
              <a:off x="2349399" y="4345938"/>
              <a:ext cx="152400" cy="152400"/>
              <a:chOff x="2654199" y="3279138"/>
              <a:chExt cx="152400" cy="152400"/>
            </a:xfrm>
          </p:grpSpPr>
          <p:cxnSp>
            <p:nvCxnSpPr>
              <p:cNvPr id="67" name="Straight Connector 66"/>
              <p:cNvCxnSpPr/>
              <p:nvPr/>
            </p:nvCxnSpPr>
            <p:spPr>
              <a:xfrm rot="5400000">
                <a:off x="2568063" y="3389026"/>
                <a:ext cx="150813" cy="1587"/>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645062" y="3311416"/>
                <a:ext cx="152400" cy="1588"/>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14" name="Straight Connector 13"/>
          <p:cNvCxnSpPr/>
          <p:nvPr/>
        </p:nvCxnSpPr>
        <p:spPr>
          <a:xfrm rot="10800000" flipV="1">
            <a:off x="838200" y="3124200"/>
            <a:ext cx="2973388" cy="2590800"/>
          </a:xfrm>
          <a:prstGeom prst="line">
            <a:avLst/>
          </a:prstGeom>
          <a:ln w="38100" cmpd="sng">
            <a:solidFill>
              <a:schemeClr val="accent2"/>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5400000">
            <a:off x="-877093" y="4309269"/>
            <a:ext cx="3429000" cy="1587"/>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2" grpId="0" animBg="1"/>
      <p:bldP spid="23" grpId="0"/>
      <p:bldP spid="25" grpId="0"/>
      <p:bldP spid="28" grpId="0"/>
      <p:bldP spid="3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2800" smtClean="0"/>
              <a:t>Shifts in Supply versus </a:t>
            </a:r>
            <a:br>
              <a:rPr lang="en-US" sz="2800" smtClean="0"/>
            </a:br>
            <a:r>
              <a:rPr lang="en-US" sz="2800" smtClean="0"/>
              <a:t>Movements Along a Supply Curve</a:t>
            </a:r>
          </a:p>
        </p:txBody>
      </p:sp>
      <p:sp>
        <p:nvSpPr>
          <p:cNvPr id="38914" name="Content Placeholder 2"/>
          <p:cNvSpPr txBox="1">
            <a:spLocks/>
          </p:cNvSpPr>
          <p:nvPr/>
        </p:nvSpPr>
        <p:spPr bwMode="auto">
          <a:xfrm>
            <a:off x="5867400" y="5181600"/>
            <a:ext cx="3276600" cy="1371600"/>
          </a:xfrm>
          <a:prstGeom prst="rect">
            <a:avLst/>
          </a:prstGeom>
          <a:noFill/>
          <a:ln w="9525">
            <a:noFill/>
            <a:miter lim="800000"/>
            <a:headEnd/>
            <a:tailEnd/>
          </a:ln>
        </p:spPr>
        <p:txBody>
          <a:bodyPr/>
          <a:lstStyle/>
          <a:p>
            <a:pPr marL="342900" indent="-342900">
              <a:spcBef>
                <a:spcPct val="20000"/>
              </a:spcBef>
            </a:pPr>
            <a:r>
              <a:rPr lang="en-US" sz="2400">
                <a:solidFill>
                  <a:srgbClr val="000000"/>
                </a:solidFill>
              </a:rPr>
              <a:t>	</a:t>
            </a:r>
          </a:p>
        </p:txBody>
      </p:sp>
      <p:sp>
        <p:nvSpPr>
          <p:cNvPr id="38915" name="Content Placeholder 2"/>
          <p:cNvSpPr txBox="1">
            <a:spLocks/>
          </p:cNvSpPr>
          <p:nvPr/>
        </p:nvSpPr>
        <p:spPr bwMode="auto">
          <a:xfrm>
            <a:off x="304800" y="1905000"/>
            <a:ext cx="8610600" cy="1524000"/>
          </a:xfrm>
          <a:prstGeom prst="rect">
            <a:avLst/>
          </a:prstGeom>
          <a:noFill/>
          <a:ln w="9525">
            <a:noFill/>
            <a:miter lim="800000"/>
            <a:headEnd/>
            <a:tailEnd/>
          </a:ln>
        </p:spPr>
        <p:txBody>
          <a:bodyPr/>
          <a:lstStyle/>
          <a:p>
            <a:pPr marL="342900" indent="-342900">
              <a:spcBef>
                <a:spcPct val="20000"/>
              </a:spcBef>
            </a:pPr>
            <a:r>
              <a:rPr lang="en-US" sz="2400">
                <a:solidFill>
                  <a:srgbClr val="000000"/>
                </a:solidFill>
              </a:rPr>
              <a:t>	</a:t>
            </a:r>
            <a:r>
              <a:rPr lang="en-US" sz="2400" b="1">
                <a:solidFill>
                  <a:srgbClr val="008080"/>
                </a:solidFill>
              </a:rPr>
              <a:t>Quantity supplied </a:t>
            </a:r>
            <a:r>
              <a:rPr lang="en-US" sz="2400">
                <a:solidFill>
                  <a:srgbClr val="000000"/>
                </a:solidFill>
              </a:rPr>
              <a:t>refers to a specific amount that will be supplied per unit of time at a specific price, other things constant</a:t>
            </a:r>
          </a:p>
        </p:txBody>
      </p:sp>
      <p:sp>
        <p:nvSpPr>
          <p:cNvPr id="49" name="Content Placeholder 2"/>
          <p:cNvSpPr txBox="1">
            <a:spLocks/>
          </p:cNvSpPr>
          <p:nvPr/>
        </p:nvSpPr>
        <p:spPr bwMode="auto">
          <a:xfrm>
            <a:off x="1208088" y="3200400"/>
            <a:ext cx="6945312" cy="2743200"/>
          </a:xfrm>
          <a:prstGeom prst="rect">
            <a:avLst/>
          </a:prstGeom>
          <a:noFill/>
          <a:ln w="9525">
            <a:noFill/>
            <a:miter lim="800000"/>
            <a:headEnd/>
            <a:tailEnd/>
          </a:ln>
        </p:spPr>
        <p:txBody>
          <a:bodyPr/>
          <a:lstStyle/>
          <a:p>
            <a:pPr marL="342900" indent="-342900">
              <a:spcBef>
                <a:spcPts val="1200"/>
              </a:spcBef>
              <a:buFont typeface="Arial" charset="0"/>
              <a:buChar char="•"/>
            </a:pPr>
            <a:r>
              <a:rPr lang="en-US" sz="2400">
                <a:solidFill>
                  <a:srgbClr val="000000"/>
                </a:solidFill>
              </a:rPr>
              <a:t>Refers to a specific point on the supply curve</a:t>
            </a:r>
          </a:p>
          <a:p>
            <a:pPr marL="342900" indent="-342900">
              <a:spcBef>
                <a:spcPts val="1200"/>
              </a:spcBef>
              <a:buFont typeface="Arial" charset="0"/>
              <a:buChar char="•"/>
            </a:pPr>
            <a:r>
              <a:rPr lang="en-US" sz="2400">
                <a:solidFill>
                  <a:srgbClr val="000000"/>
                </a:solidFill>
              </a:rPr>
              <a:t>A change in price changes quantity supplied </a:t>
            </a:r>
          </a:p>
          <a:p>
            <a:pPr marL="342900" indent="-342900">
              <a:spcBef>
                <a:spcPts val="1200"/>
              </a:spcBef>
              <a:buFont typeface="Arial" charset="0"/>
              <a:buChar char="•"/>
            </a:pPr>
            <a:r>
              <a:rPr lang="en-US" sz="2400">
                <a:solidFill>
                  <a:srgbClr val="000000"/>
                </a:solidFill>
              </a:rPr>
              <a:t>A change in price causes a change in quantity supplied</a:t>
            </a:r>
          </a:p>
          <a:p>
            <a:pPr marL="342900" indent="-342900">
              <a:spcBef>
                <a:spcPts val="1200"/>
              </a:spcBef>
              <a:buFont typeface="Arial" charset="0"/>
              <a:buChar char="•"/>
            </a:pPr>
            <a:r>
              <a:rPr lang="en-US" sz="2400">
                <a:solidFill>
                  <a:srgbClr val="000000"/>
                </a:solidFill>
              </a:rPr>
              <a:t>A change in price causes a </a:t>
            </a:r>
            <a:r>
              <a:rPr lang="en-US" sz="2400" b="1">
                <a:solidFill>
                  <a:srgbClr val="000000"/>
                </a:solidFill>
              </a:rPr>
              <a:t>movement along </a:t>
            </a:r>
            <a:r>
              <a:rPr lang="en-US" sz="2400">
                <a:solidFill>
                  <a:srgbClr val="000000"/>
                </a:solidFill>
              </a:rPr>
              <a:t>the supply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en-US" smtClean="0"/>
              <a:t>The Demand Curve</a:t>
            </a:r>
          </a:p>
        </p:txBody>
      </p:sp>
      <p:sp>
        <p:nvSpPr>
          <p:cNvPr id="14338" name="Content Placeholder 2"/>
          <p:cNvSpPr>
            <a:spLocks noGrp="1"/>
          </p:cNvSpPr>
          <p:nvPr>
            <p:ph type="body" sz="quarter" idx="11"/>
          </p:nvPr>
        </p:nvSpPr>
        <p:spPr/>
        <p:txBody>
          <a:bodyPr/>
          <a:lstStyle/>
          <a:p>
            <a:pPr eaLnBrk="1" hangingPunct="1"/>
            <a:r>
              <a:rPr lang="en-US" smtClean="0"/>
              <a:t>	A </a:t>
            </a:r>
            <a:r>
              <a:rPr lang="en-US" b="1" smtClean="0">
                <a:solidFill>
                  <a:srgbClr val="008080"/>
                </a:solidFill>
              </a:rPr>
              <a:t>demand curve </a:t>
            </a:r>
            <a:r>
              <a:rPr lang="en-US" smtClean="0"/>
              <a:t>is the graphic representation of the relationship between price and quantity demanded</a:t>
            </a:r>
            <a:endParaRPr lang="en-US" smtClean="0">
              <a:solidFill>
                <a:srgbClr val="000000"/>
              </a:solidFill>
            </a:endParaRPr>
          </a:p>
        </p:txBody>
      </p:sp>
      <p:cxnSp>
        <p:nvCxnSpPr>
          <p:cNvPr id="12" name="Straight Connector 11"/>
          <p:cNvCxnSpPr/>
          <p:nvPr/>
        </p:nvCxnSpPr>
        <p:spPr>
          <a:xfrm>
            <a:off x="838200" y="6024563"/>
            <a:ext cx="3657600" cy="1587"/>
          </a:xfrm>
          <a:prstGeom prst="line">
            <a:avLst/>
          </a:prstGeom>
        </p:spPr>
        <p:style>
          <a:lnRef idx="2">
            <a:schemeClr val="dk1"/>
          </a:lnRef>
          <a:fillRef idx="0">
            <a:schemeClr val="dk1"/>
          </a:fillRef>
          <a:effectRef idx="1">
            <a:schemeClr val="dk1"/>
          </a:effectRef>
          <a:fontRef idx="minor">
            <a:schemeClr val="tx1"/>
          </a:fontRef>
        </p:style>
      </p:cxnSp>
      <p:sp>
        <p:nvSpPr>
          <p:cNvPr id="16" name="TextBox 15"/>
          <p:cNvSpPr txBox="1">
            <a:spLocks noChangeArrowheads="1"/>
          </p:cNvSpPr>
          <p:nvPr/>
        </p:nvSpPr>
        <p:spPr bwMode="auto">
          <a:xfrm>
            <a:off x="4114800" y="5364163"/>
            <a:ext cx="1371600" cy="431800"/>
          </a:xfrm>
          <a:prstGeom prst="rect">
            <a:avLst/>
          </a:prstGeom>
          <a:noFill/>
          <a:ln w="9525">
            <a:noFill/>
            <a:miter lim="800000"/>
            <a:headEnd/>
            <a:tailEnd/>
          </a:ln>
        </p:spPr>
        <p:txBody>
          <a:bodyPr>
            <a:spAutoFit/>
          </a:bodyPr>
          <a:lstStyle/>
          <a:p>
            <a:r>
              <a:rPr lang="en-US" sz="2200" b="1">
                <a:solidFill>
                  <a:schemeClr val="accent1"/>
                </a:solidFill>
              </a:rPr>
              <a:t>Demand</a:t>
            </a:r>
            <a:endParaRPr lang="en-US" sz="2400" b="1">
              <a:solidFill>
                <a:schemeClr val="accent1"/>
              </a:solidFill>
            </a:endParaRPr>
          </a:p>
        </p:txBody>
      </p:sp>
      <p:sp>
        <p:nvSpPr>
          <p:cNvPr id="14341" name="TextBox 16"/>
          <p:cNvSpPr txBox="1">
            <a:spLocks noChangeArrowheads="1"/>
          </p:cNvSpPr>
          <p:nvPr/>
        </p:nvSpPr>
        <p:spPr bwMode="auto">
          <a:xfrm>
            <a:off x="685800" y="2133600"/>
            <a:ext cx="762000" cy="430213"/>
          </a:xfrm>
          <a:prstGeom prst="rect">
            <a:avLst/>
          </a:prstGeom>
          <a:noFill/>
          <a:ln w="9525">
            <a:noFill/>
            <a:miter lim="800000"/>
            <a:headEnd/>
            <a:tailEnd/>
          </a:ln>
        </p:spPr>
        <p:txBody>
          <a:bodyPr>
            <a:spAutoFit/>
          </a:bodyPr>
          <a:lstStyle/>
          <a:p>
            <a:r>
              <a:rPr lang="en-US" sz="2200" b="1"/>
              <a:t>P</a:t>
            </a:r>
          </a:p>
        </p:txBody>
      </p:sp>
      <p:sp>
        <p:nvSpPr>
          <p:cNvPr id="14342" name="TextBox 17"/>
          <p:cNvSpPr txBox="1">
            <a:spLocks noChangeArrowheads="1"/>
          </p:cNvSpPr>
          <p:nvPr/>
        </p:nvSpPr>
        <p:spPr bwMode="auto">
          <a:xfrm>
            <a:off x="4495800" y="5791200"/>
            <a:ext cx="533400" cy="430213"/>
          </a:xfrm>
          <a:prstGeom prst="rect">
            <a:avLst/>
          </a:prstGeom>
          <a:noFill/>
          <a:ln w="9525">
            <a:noFill/>
            <a:miter lim="800000"/>
            <a:headEnd/>
            <a:tailEnd/>
          </a:ln>
        </p:spPr>
        <p:txBody>
          <a:bodyPr>
            <a:spAutoFit/>
          </a:bodyPr>
          <a:lstStyle/>
          <a:p>
            <a:r>
              <a:rPr lang="en-US" sz="2200" b="1">
                <a:solidFill>
                  <a:schemeClr val="tx2"/>
                </a:solidFill>
              </a:rPr>
              <a:t>Q</a:t>
            </a:r>
          </a:p>
        </p:txBody>
      </p:sp>
      <p:sp>
        <p:nvSpPr>
          <p:cNvPr id="14343" name="Content Placeholder 2"/>
          <p:cNvSpPr txBox="1">
            <a:spLocks/>
          </p:cNvSpPr>
          <p:nvPr/>
        </p:nvSpPr>
        <p:spPr bwMode="auto">
          <a:xfrm>
            <a:off x="5867400" y="5181600"/>
            <a:ext cx="3276600" cy="1371600"/>
          </a:xfrm>
          <a:prstGeom prst="rect">
            <a:avLst/>
          </a:prstGeom>
          <a:noFill/>
          <a:ln w="9525">
            <a:noFill/>
            <a:miter lim="800000"/>
            <a:headEnd/>
            <a:tailEnd/>
          </a:ln>
        </p:spPr>
        <p:txBody>
          <a:bodyPr/>
          <a:lstStyle/>
          <a:p>
            <a:pPr marL="342900" indent="-342900">
              <a:spcBef>
                <a:spcPct val="20000"/>
              </a:spcBef>
            </a:pPr>
            <a:r>
              <a:rPr lang="en-US" sz="2400">
                <a:solidFill>
                  <a:srgbClr val="000000"/>
                </a:solidFill>
              </a:rPr>
              <a:t>	</a:t>
            </a:r>
          </a:p>
        </p:txBody>
      </p:sp>
      <p:sp>
        <p:nvSpPr>
          <p:cNvPr id="21" name="Rounded Rectangle 20"/>
          <p:cNvSpPr/>
          <p:nvPr/>
        </p:nvSpPr>
        <p:spPr>
          <a:xfrm>
            <a:off x="5334000" y="2743200"/>
            <a:ext cx="2895600" cy="8382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The demand curve is downward sloping</a:t>
            </a:r>
            <a:endParaRPr lang="en-US" sz="2000" dirty="0">
              <a:ea typeface="Arial Unicode MS" pitchFamily="34" charset="-128"/>
              <a:cs typeface="Arial Unicode MS" pitchFamily="34" charset="-128"/>
            </a:endParaRPr>
          </a:p>
        </p:txBody>
      </p:sp>
      <p:sp>
        <p:nvSpPr>
          <p:cNvPr id="22" name="Rounded Rectangle 21"/>
          <p:cNvSpPr/>
          <p:nvPr/>
        </p:nvSpPr>
        <p:spPr>
          <a:xfrm>
            <a:off x="5334000" y="3962400"/>
            <a:ext cx="2895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As price increases, quantity demanded decreases</a:t>
            </a:r>
            <a:endParaRPr lang="en-US" sz="2000" dirty="0">
              <a:ea typeface="Arial Unicode MS" pitchFamily="34" charset="-128"/>
              <a:cs typeface="Arial Unicode MS" pitchFamily="34" charset="-128"/>
            </a:endParaRPr>
          </a:p>
        </p:txBody>
      </p:sp>
      <p:sp>
        <p:nvSpPr>
          <p:cNvPr id="23" name="TextBox 22"/>
          <p:cNvSpPr txBox="1">
            <a:spLocks noChangeArrowheads="1"/>
          </p:cNvSpPr>
          <p:nvPr/>
        </p:nvSpPr>
        <p:spPr bwMode="auto">
          <a:xfrm>
            <a:off x="304800" y="4446588"/>
            <a:ext cx="533400" cy="430212"/>
          </a:xfrm>
          <a:prstGeom prst="rect">
            <a:avLst/>
          </a:prstGeom>
          <a:noFill/>
          <a:ln w="9525">
            <a:noFill/>
            <a:miter lim="800000"/>
            <a:headEnd/>
            <a:tailEnd/>
          </a:ln>
        </p:spPr>
        <p:txBody>
          <a:bodyPr>
            <a:spAutoFit/>
          </a:bodyPr>
          <a:lstStyle/>
          <a:p>
            <a:r>
              <a:rPr lang="en-US" sz="2200" b="1"/>
              <a:t>P</a:t>
            </a:r>
            <a:r>
              <a:rPr lang="en-US" sz="2000" b="1" baseline="-25000"/>
              <a:t>0</a:t>
            </a:r>
            <a:endParaRPr lang="en-US" sz="2200" b="1" baseline="-25000"/>
          </a:p>
        </p:txBody>
      </p:sp>
      <p:grpSp>
        <p:nvGrpSpPr>
          <p:cNvPr id="2" name="Group 23"/>
          <p:cNvGrpSpPr>
            <a:grpSpLocks/>
          </p:cNvGrpSpPr>
          <p:nvPr/>
        </p:nvGrpSpPr>
        <p:grpSpPr bwMode="auto">
          <a:xfrm>
            <a:off x="1447800" y="3810000"/>
            <a:ext cx="1066800" cy="2590800"/>
            <a:chOff x="3962400" y="3478890"/>
            <a:chExt cx="1066800" cy="2590797"/>
          </a:xfrm>
        </p:grpSpPr>
        <p:sp>
          <p:nvSpPr>
            <p:cNvPr id="14375" name="TextBox 24"/>
            <p:cNvSpPr txBox="1">
              <a:spLocks noChangeArrowheads="1"/>
            </p:cNvSpPr>
            <p:nvPr/>
          </p:nvSpPr>
          <p:spPr bwMode="auto">
            <a:xfrm>
              <a:off x="3962400" y="5638800"/>
              <a:ext cx="533400" cy="430887"/>
            </a:xfrm>
            <a:prstGeom prst="rect">
              <a:avLst/>
            </a:prstGeom>
            <a:noFill/>
            <a:ln w="9525">
              <a:noFill/>
              <a:miter lim="800000"/>
              <a:headEnd/>
              <a:tailEnd/>
            </a:ln>
          </p:spPr>
          <p:txBody>
            <a:bodyPr>
              <a:spAutoFit/>
            </a:bodyPr>
            <a:lstStyle/>
            <a:p>
              <a:r>
                <a:rPr lang="en-US" sz="2200" b="1">
                  <a:solidFill>
                    <a:srgbClr val="690A03"/>
                  </a:solidFill>
                </a:rPr>
                <a:t>Q</a:t>
              </a:r>
              <a:r>
                <a:rPr lang="en-US" sz="2000" b="1" baseline="-25000">
                  <a:solidFill>
                    <a:srgbClr val="690A03"/>
                  </a:solidFill>
                </a:rPr>
                <a:t>1</a:t>
              </a:r>
              <a:endParaRPr lang="en-US" sz="2200" b="1" baseline="-25000">
                <a:solidFill>
                  <a:srgbClr val="690A03"/>
                </a:solidFill>
              </a:endParaRPr>
            </a:p>
          </p:txBody>
        </p:sp>
        <p:cxnSp>
          <p:nvCxnSpPr>
            <p:cNvPr id="26" name="Straight Connector 25"/>
            <p:cNvCxnSpPr/>
            <p:nvPr/>
          </p:nvCxnSpPr>
          <p:spPr>
            <a:xfrm rot="5400000">
              <a:off x="3109914" y="4558389"/>
              <a:ext cx="2160585" cy="1587"/>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4419600" y="5841087"/>
              <a:ext cx="609600" cy="12700"/>
            </a:xfrm>
            <a:prstGeom prst="straightConnector1">
              <a:avLst/>
            </a:prstGeom>
            <a:ln w="38100">
              <a:solidFill>
                <a:schemeClr val="accent1"/>
              </a:solidFill>
              <a:tailEnd type="arrow"/>
            </a:ln>
          </p:spPr>
          <p:style>
            <a:lnRef idx="2">
              <a:schemeClr val="accent3"/>
            </a:lnRef>
            <a:fillRef idx="0">
              <a:schemeClr val="accent3"/>
            </a:fillRef>
            <a:effectRef idx="1">
              <a:schemeClr val="accent3"/>
            </a:effectRef>
            <a:fontRef idx="minor">
              <a:schemeClr val="tx1"/>
            </a:fontRef>
          </p:style>
        </p:cxnSp>
      </p:grpSp>
      <p:sp>
        <p:nvSpPr>
          <p:cNvPr id="28" name="TextBox 27"/>
          <p:cNvSpPr txBox="1">
            <a:spLocks noChangeArrowheads="1"/>
          </p:cNvSpPr>
          <p:nvPr/>
        </p:nvSpPr>
        <p:spPr bwMode="auto">
          <a:xfrm>
            <a:off x="304800" y="3684588"/>
            <a:ext cx="533400" cy="430212"/>
          </a:xfrm>
          <a:prstGeom prst="rect">
            <a:avLst/>
          </a:prstGeom>
          <a:noFill/>
          <a:ln w="9525">
            <a:noFill/>
            <a:miter lim="800000"/>
            <a:headEnd/>
            <a:tailEnd/>
          </a:ln>
        </p:spPr>
        <p:txBody>
          <a:bodyPr>
            <a:spAutoFit/>
          </a:bodyPr>
          <a:lstStyle/>
          <a:p>
            <a:r>
              <a:rPr lang="en-US" sz="2200" b="1">
                <a:solidFill>
                  <a:srgbClr val="690A03"/>
                </a:solidFill>
              </a:rPr>
              <a:t>P</a:t>
            </a:r>
            <a:r>
              <a:rPr lang="en-US" sz="2000" b="1" baseline="-25000">
                <a:solidFill>
                  <a:srgbClr val="690A03"/>
                </a:solidFill>
              </a:rPr>
              <a:t>1</a:t>
            </a:r>
            <a:endParaRPr lang="en-US" sz="2200" b="1" baseline="-25000">
              <a:solidFill>
                <a:srgbClr val="690A03"/>
              </a:solidFill>
            </a:endParaRPr>
          </a:p>
        </p:txBody>
      </p:sp>
      <p:cxnSp>
        <p:nvCxnSpPr>
          <p:cNvPr id="29" name="Straight Connector 28"/>
          <p:cNvCxnSpPr/>
          <p:nvPr/>
        </p:nvCxnSpPr>
        <p:spPr>
          <a:xfrm>
            <a:off x="838200" y="3810000"/>
            <a:ext cx="914400" cy="1588"/>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318293" y="4253707"/>
            <a:ext cx="430213" cy="0"/>
          </a:xfrm>
          <a:prstGeom prst="straightConnector1">
            <a:avLst/>
          </a:prstGeom>
          <a:ln w="38100">
            <a:solidFill>
              <a:schemeClr val="accent1"/>
            </a:solidFill>
            <a:tailEnd type="arrow"/>
          </a:ln>
        </p:spPr>
        <p:style>
          <a:lnRef idx="2">
            <a:schemeClr val="accent3"/>
          </a:lnRef>
          <a:fillRef idx="0">
            <a:schemeClr val="accent3"/>
          </a:fillRef>
          <a:effectRef idx="1">
            <a:schemeClr val="accent3"/>
          </a:effectRef>
          <a:fontRef idx="minor">
            <a:schemeClr val="tx1"/>
          </a:fontRef>
        </p:style>
      </p:cxnSp>
      <p:sp>
        <p:nvSpPr>
          <p:cNvPr id="31" name="TextBox 30"/>
          <p:cNvSpPr txBox="1">
            <a:spLocks noChangeArrowheads="1"/>
          </p:cNvSpPr>
          <p:nvPr/>
        </p:nvSpPr>
        <p:spPr bwMode="auto">
          <a:xfrm>
            <a:off x="2514600" y="5970588"/>
            <a:ext cx="533400" cy="430212"/>
          </a:xfrm>
          <a:prstGeom prst="rect">
            <a:avLst/>
          </a:prstGeom>
          <a:noFill/>
          <a:ln w="9525">
            <a:noFill/>
            <a:miter lim="800000"/>
            <a:headEnd/>
            <a:tailEnd/>
          </a:ln>
        </p:spPr>
        <p:txBody>
          <a:bodyPr>
            <a:spAutoFit/>
          </a:bodyPr>
          <a:lstStyle/>
          <a:p>
            <a:r>
              <a:rPr lang="en-US" sz="2200" b="1"/>
              <a:t>Q</a:t>
            </a:r>
            <a:r>
              <a:rPr lang="en-US" sz="2000" b="1" baseline="-25000"/>
              <a:t>0</a:t>
            </a:r>
            <a:endParaRPr lang="en-US" sz="2200" b="1" baseline="-25000"/>
          </a:p>
        </p:txBody>
      </p:sp>
      <p:cxnSp>
        <p:nvCxnSpPr>
          <p:cNvPr id="32" name="Straight Connector 31"/>
          <p:cNvCxnSpPr/>
          <p:nvPr/>
        </p:nvCxnSpPr>
        <p:spPr>
          <a:xfrm>
            <a:off x="838200" y="4572000"/>
            <a:ext cx="1905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018507" y="5295106"/>
            <a:ext cx="14478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68"/>
          <p:cNvGrpSpPr>
            <a:grpSpLocks/>
          </p:cNvGrpSpPr>
          <p:nvPr/>
        </p:nvGrpSpPr>
        <p:grpSpPr bwMode="auto">
          <a:xfrm>
            <a:off x="1676400" y="3810000"/>
            <a:ext cx="1219200" cy="914400"/>
            <a:chOff x="1524000" y="3733800"/>
            <a:chExt cx="1219200" cy="914400"/>
          </a:xfrm>
        </p:grpSpPr>
        <p:grpSp>
          <p:nvGrpSpPr>
            <p:cNvPr id="14357" name="Group 52"/>
            <p:cNvGrpSpPr>
              <a:grpSpLocks/>
            </p:cNvGrpSpPr>
            <p:nvPr/>
          </p:nvGrpSpPr>
          <p:grpSpPr bwMode="auto">
            <a:xfrm>
              <a:off x="2209800" y="4191000"/>
              <a:ext cx="152400" cy="152400"/>
              <a:chOff x="2743200" y="3276600"/>
              <a:chExt cx="152400" cy="152400"/>
            </a:xfrm>
          </p:grpSpPr>
          <p:cxnSp>
            <p:nvCxnSpPr>
              <p:cNvPr id="47" name="Straight Connector 46"/>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4358" name="Group 53"/>
            <p:cNvGrpSpPr>
              <a:grpSpLocks/>
            </p:cNvGrpSpPr>
            <p:nvPr/>
          </p:nvGrpSpPr>
          <p:grpSpPr bwMode="auto">
            <a:xfrm>
              <a:off x="2590800" y="4495800"/>
              <a:ext cx="152400" cy="152400"/>
              <a:chOff x="2743200" y="3276600"/>
              <a:chExt cx="152400" cy="152400"/>
            </a:xfrm>
          </p:grpSpPr>
          <p:cxnSp>
            <p:nvCxnSpPr>
              <p:cNvPr id="55" name="Straight Connector 54"/>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4359" name="Group 56"/>
            <p:cNvGrpSpPr>
              <a:grpSpLocks/>
            </p:cNvGrpSpPr>
            <p:nvPr/>
          </p:nvGrpSpPr>
          <p:grpSpPr bwMode="auto">
            <a:xfrm>
              <a:off x="1524000" y="3733800"/>
              <a:ext cx="152400" cy="152400"/>
              <a:chOff x="2743200" y="3276600"/>
              <a:chExt cx="152400" cy="152400"/>
            </a:xfrm>
          </p:grpSpPr>
          <p:cxnSp>
            <p:nvCxnSpPr>
              <p:cNvPr id="58" name="Straight Connector 57"/>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4360" name="Group 59"/>
            <p:cNvGrpSpPr>
              <a:grpSpLocks/>
            </p:cNvGrpSpPr>
            <p:nvPr/>
          </p:nvGrpSpPr>
          <p:grpSpPr bwMode="auto">
            <a:xfrm>
              <a:off x="1981200" y="4038600"/>
              <a:ext cx="152400" cy="152400"/>
              <a:chOff x="2743200" y="3276600"/>
              <a:chExt cx="152400" cy="152400"/>
            </a:xfrm>
          </p:grpSpPr>
          <p:cxnSp>
            <p:nvCxnSpPr>
              <p:cNvPr id="61" name="Straight Connector 60"/>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4361" name="Group 62"/>
            <p:cNvGrpSpPr>
              <a:grpSpLocks/>
            </p:cNvGrpSpPr>
            <p:nvPr/>
          </p:nvGrpSpPr>
          <p:grpSpPr bwMode="auto">
            <a:xfrm>
              <a:off x="1752600" y="3886200"/>
              <a:ext cx="152400" cy="152400"/>
              <a:chOff x="2743200" y="3276600"/>
              <a:chExt cx="152400" cy="152400"/>
            </a:xfrm>
          </p:grpSpPr>
          <p:cxnSp>
            <p:nvCxnSpPr>
              <p:cNvPr id="64" name="Straight Connector 63"/>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4362" name="Group 65"/>
            <p:cNvGrpSpPr>
              <a:grpSpLocks/>
            </p:cNvGrpSpPr>
            <p:nvPr/>
          </p:nvGrpSpPr>
          <p:grpSpPr bwMode="auto">
            <a:xfrm>
              <a:off x="2438400" y="4343400"/>
              <a:ext cx="152400" cy="152400"/>
              <a:chOff x="2743200" y="3276600"/>
              <a:chExt cx="152400" cy="152400"/>
            </a:xfrm>
          </p:grpSpPr>
          <p:cxnSp>
            <p:nvCxnSpPr>
              <p:cNvPr id="67" name="Straight Connector 66"/>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cxnSp>
        <p:nvCxnSpPr>
          <p:cNvPr id="14" name="Straight Connector 13"/>
          <p:cNvCxnSpPr/>
          <p:nvPr/>
        </p:nvCxnSpPr>
        <p:spPr>
          <a:xfrm>
            <a:off x="838200" y="3205163"/>
            <a:ext cx="3276600" cy="2362200"/>
          </a:xfrm>
          <a:prstGeom prst="line">
            <a:avLst/>
          </a:prstGeom>
          <a:ln w="38100" cmpd="sng">
            <a:solidFill>
              <a:schemeClr val="accent1"/>
            </a:solidFill>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rot="5400000">
            <a:off x="-877093" y="4309269"/>
            <a:ext cx="3429000" cy="1587"/>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wipe(left)">
                                      <p:cBhvr>
                                        <p:cTn id="9" dur="1000"/>
                                        <p:tgtEl>
                                          <p:spTgt spid="14"/>
                                        </p:tgtEl>
                                      </p:cBhvr>
                                    </p:animEffec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2" grpId="0" animBg="1"/>
      <p:bldP spid="23" grpId="0"/>
      <p:bldP spid="28"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533400" y="1682368"/>
            <a:ext cx="8153400" cy="3416320"/>
          </a:xfrm>
          <a:prstGeom prst="rect">
            <a:avLst/>
          </a:prstGeom>
        </p:spPr>
        <p:txBody>
          <a:bodyPr wrap="square">
            <a:spAutoFit/>
          </a:bodyPr>
          <a:lstStyle/>
          <a:p>
            <a:pPr marL="854075" indent="0" eaLnBrk="1" hangingPunct="1">
              <a:buFont typeface="Webdings" charset="0"/>
              <a:buNone/>
              <a:defRPr/>
            </a:pPr>
            <a:r>
              <a:rPr lang="en-US" sz="2400" dirty="0">
                <a:ea typeface="ＭＳ Ｐゴシック" charset="0"/>
              </a:rPr>
              <a:t>A </a:t>
            </a:r>
            <a:r>
              <a:rPr lang="en-US" sz="2400" dirty="0">
                <a:solidFill>
                  <a:srgbClr val="FF0000"/>
                </a:solidFill>
                <a:ea typeface="ＭＳ Ｐゴシック" charset="0"/>
              </a:rPr>
              <a:t>supply schedule </a:t>
            </a:r>
            <a:r>
              <a:rPr lang="en-US" sz="2400" dirty="0">
                <a:ea typeface="ＭＳ Ｐゴシック" charset="0"/>
              </a:rPr>
              <a:t>is a list of the quantities supplied at each different price when all other influences on selling plans remain the same.</a:t>
            </a:r>
          </a:p>
          <a:p>
            <a:pPr marL="854075" indent="0" eaLnBrk="1" hangingPunct="1">
              <a:spcBef>
                <a:spcPct val="50000"/>
              </a:spcBef>
              <a:buFont typeface="Webdings" charset="0"/>
              <a:buNone/>
              <a:defRPr/>
            </a:pPr>
            <a:endParaRPr lang="en-US" sz="2400" dirty="0">
              <a:ea typeface="ＭＳ Ｐゴシック" charset="0"/>
            </a:endParaRPr>
          </a:p>
          <a:p>
            <a:pPr marL="854075" indent="0" eaLnBrk="1" hangingPunct="1">
              <a:spcBef>
                <a:spcPct val="50000"/>
              </a:spcBef>
              <a:buFont typeface="Webdings" charset="0"/>
              <a:buNone/>
              <a:defRPr/>
            </a:pPr>
            <a:r>
              <a:rPr lang="en-US" sz="2400" dirty="0">
                <a:ea typeface="ＭＳ Ｐゴシック" charset="0"/>
              </a:rPr>
              <a:t>A </a:t>
            </a:r>
            <a:r>
              <a:rPr lang="en-US" sz="2400" dirty="0">
                <a:solidFill>
                  <a:srgbClr val="FF0000"/>
                </a:solidFill>
                <a:ea typeface="ＭＳ Ｐゴシック" charset="0"/>
              </a:rPr>
              <a:t>supply curve</a:t>
            </a:r>
            <a:r>
              <a:rPr lang="en-US" sz="2400" dirty="0">
                <a:solidFill>
                  <a:srgbClr val="E50030"/>
                </a:solidFill>
                <a:ea typeface="ＭＳ Ｐゴシック" charset="0"/>
              </a:rPr>
              <a:t> </a:t>
            </a:r>
            <a:r>
              <a:rPr lang="en-US" sz="2400" dirty="0">
                <a:ea typeface="ＭＳ Ｐゴシック" charset="0"/>
              </a:rPr>
              <a:t>is a graph of the relationship between the quantity supplied and the price of the good when all other influences on 	selling plans remain the same.</a:t>
            </a:r>
          </a:p>
        </p:txBody>
      </p:sp>
    </p:spTree>
    <p:extLst>
      <p:ext uri="{BB962C8B-B14F-4D97-AF65-F5344CB8AC3E}">
        <p14:creationId xmlns:p14="http://schemas.microsoft.com/office/powerpoint/2010/main" val="3469134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7" descr="fig0405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76446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405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838200"/>
            <a:ext cx="776446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405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838200"/>
            <a:ext cx="776446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405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838200"/>
            <a:ext cx="776446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405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 y="838200"/>
            <a:ext cx="776446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05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838200"/>
            <a:ext cx="7764463"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1229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52400"/>
            <a:ext cx="8229600" cy="1143000"/>
          </a:xfrm>
        </p:spPr>
        <p:txBody>
          <a:bodyPr/>
          <a:lstStyle/>
          <a:p>
            <a:pPr eaLnBrk="1" hangingPunct="1"/>
            <a:r>
              <a:rPr lang="en-US" sz="2800" dirty="0" smtClean="0"/>
              <a:t>Shifts in Supply versus </a:t>
            </a:r>
            <a:br>
              <a:rPr lang="en-US" sz="2800" dirty="0" smtClean="0"/>
            </a:br>
            <a:r>
              <a:rPr lang="en-US" sz="2800" dirty="0" smtClean="0"/>
              <a:t>Movements Along a Supply Curve</a:t>
            </a:r>
          </a:p>
        </p:txBody>
      </p:sp>
      <p:sp>
        <p:nvSpPr>
          <p:cNvPr id="40962" name="Content Placeholder 2"/>
          <p:cNvSpPr>
            <a:spLocks noGrp="1"/>
          </p:cNvSpPr>
          <p:nvPr>
            <p:ph type="body" sz="quarter" idx="4294967295"/>
          </p:nvPr>
        </p:nvSpPr>
        <p:spPr>
          <a:xfrm>
            <a:off x="685800" y="1752600"/>
            <a:ext cx="8458200" cy="4838700"/>
          </a:xfrm>
        </p:spPr>
        <p:txBody>
          <a:bodyPr/>
          <a:lstStyle/>
          <a:p>
            <a:pPr eaLnBrk="1" hangingPunct="1"/>
            <a:r>
              <a:rPr lang="en-US" dirty="0" smtClean="0"/>
              <a:t>	</a:t>
            </a:r>
            <a:r>
              <a:rPr lang="en-US" sz="2800" b="1" dirty="0" smtClean="0">
                <a:solidFill>
                  <a:srgbClr val="008080"/>
                </a:solidFill>
              </a:rPr>
              <a:t>Supply</a:t>
            </a:r>
            <a:r>
              <a:rPr lang="en-US" sz="2800" b="1" dirty="0" smtClean="0">
                <a:solidFill>
                  <a:schemeClr val="accent1"/>
                </a:solidFill>
              </a:rPr>
              <a:t> </a:t>
            </a:r>
            <a:r>
              <a:rPr lang="en-US" sz="2800" dirty="0" smtClean="0"/>
              <a:t>refers to a schedule of quantities of a good a seller is willing to sell per unit of time at various prices, other things constant</a:t>
            </a:r>
          </a:p>
        </p:txBody>
      </p:sp>
      <p:sp>
        <p:nvSpPr>
          <p:cNvPr id="40963" name="Content Placeholder 2"/>
          <p:cNvSpPr txBox="1">
            <a:spLocks/>
          </p:cNvSpPr>
          <p:nvPr/>
        </p:nvSpPr>
        <p:spPr bwMode="auto">
          <a:xfrm>
            <a:off x="5867400" y="5181600"/>
            <a:ext cx="3276600" cy="1371600"/>
          </a:xfrm>
          <a:prstGeom prst="rect">
            <a:avLst/>
          </a:prstGeom>
          <a:noFill/>
          <a:ln w="9525">
            <a:noFill/>
            <a:miter lim="800000"/>
            <a:headEnd/>
            <a:tailEnd/>
          </a:ln>
        </p:spPr>
        <p:txBody>
          <a:bodyPr/>
          <a:lstStyle/>
          <a:p>
            <a:pPr marL="342900" indent="-342900">
              <a:spcBef>
                <a:spcPct val="20000"/>
              </a:spcBef>
            </a:pPr>
            <a:r>
              <a:rPr lang="en-US" sz="2400">
                <a:solidFill>
                  <a:srgbClr val="000000"/>
                </a:solidFill>
              </a:rPr>
              <a:t>	</a:t>
            </a:r>
          </a:p>
        </p:txBody>
      </p:sp>
      <p:sp>
        <p:nvSpPr>
          <p:cNvPr id="48" name="Content Placeholder 2"/>
          <p:cNvSpPr txBox="1">
            <a:spLocks/>
          </p:cNvSpPr>
          <p:nvPr/>
        </p:nvSpPr>
        <p:spPr bwMode="auto">
          <a:xfrm>
            <a:off x="1208088" y="3048000"/>
            <a:ext cx="7631112" cy="34290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dirty="0">
                <a:solidFill>
                  <a:srgbClr val="000000"/>
                </a:solidFill>
              </a:rPr>
              <a:t>Refers to the entire supply curve</a:t>
            </a:r>
          </a:p>
          <a:p>
            <a:pPr marL="342900" indent="-342900">
              <a:spcBef>
                <a:spcPct val="20000"/>
              </a:spcBef>
              <a:buFont typeface="Arial" charset="0"/>
              <a:buChar char="•"/>
            </a:pPr>
            <a:r>
              <a:rPr lang="en-US" sz="2400" dirty="0">
                <a:solidFill>
                  <a:srgbClr val="000000"/>
                </a:solidFill>
              </a:rPr>
              <a:t>Supply tells us how much will be sold at various prices</a:t>
            </a:r>
          </a:p>
          <a:p>
            <a:pPr marL="342900" indent="-342900">
              <a:spcBef>
                <a:spcPct val="20000"/>
              </a:spcBef>
              <a:buFont typeface="Arial" charset="0"/>
              <a:buChar char="•"/>
            </a:pPr>
            <a:r>
              <a:rPr lang="en-US" sz="2400" dirty="0">
                <a:solidFill>
                  <a:srgbClr val="000000"/>
                </a:solidFill>
              </a:rPr>
              <a:t>A change in anything other than price that affects the supply curve changes the entire supply curve</a:t>
            </a:r>
          </a:p>
          <a:p>
            <a:pPr marL="342900" indent="-342900">
              <a:spcBef>
                <a:spcPct val="20000"/>
              </a:spcBef>
              <a:buFont typeface="Arial" charset="0"/>
              <a:buChar char="•"/>
            </a:pPr>
            <a:r>
              <a:rPr lang="en-US" sz="2400" dirty="0">
                <a:solidFill>
                  <a:srgbClr val="000000"/>
                </a:solidFill>
              </a:rPr>
              <a:t>A change in the entire supply curve is a shift in supply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r>
              <a:rPr lang="en-US" sz="2800" smtClean="0"/>
              <a:t>Shifts in Supply versus </a:t>
            </a:r>
            <a:br>
              <a:rPr lang="en-US" sz="2800" smtClean="0"/>
            </a:br>
            <a:r>
              <a:rPr lang="en-US" sz="2800" smtClean="0"/>
              <a:t>Movements Along a  Supply Curve</a:t>
            </a:r>
          </a:p>
        </p:txBody>
      </p:sp>
      <p:sp>
        <p:nvSpPr>
          <p:cNvPr id="22" name="Rounded Rectangle 21"/>
          <p:cNvSpPr/>
          <p:nvPr/>
        </p:nvSpPr>
        <p:spPr>
          <a:xfrm>
            <a:off x="5105400" y="3505200"/>
            <a:ext cx="3429000" cy="1295400"/>
          </a:xfrm>
          <a:prstGeom prst="round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000" dirty="0">
                <a:ea typeface="Arial Unicode MS" pitchFamily="34" charset="-128"/>
                <a:cs typeface="Arial Unicode MS" pitchFamily="34" charset="-128"/>
              </a:rPr>
              <a:t>A change in </a:t>
            </a:r>
            <a:r>
              <a:rPr lang="en-US" sz="2000" u="sng" dirty="0">
                <a:ea typeface="Arial Unicode MS" pitchFamily="34" charset="-128"/>
                <a:cs typeface="Arial Unicode MS" pitchFamily="34" charset="-128"/>
              </a:rPr>
              <a:t>price</a:t>
            </a:r>
            <a:r>
              <a:rPr lang="en-US" sz="2000" dirty="0">
                <a:ea typeface="Arial Unicode MS" pitchFamily="34" charset="-128"/>
                <a:cs typeface="Arial Unicode MS" pitchFamily="34" charset="-128"/>
              </a:rPr>
              <a:t>      causes a movement along the supply curve</a:t>
            </a:r>
          </a:p>
        </p:txBody>
      </p:sp>
      <p:sp>
        <p:nvSpPr>
          <p:cNvPr id="43011" name="TextBox 47"/>
          <p:cNvSpPr txBox="1">
            <a:spLocks noChangeArrowheads="1"/>
          </p:cNvSpPr>
          <p:nvPr/>
        </p:nvSpPr>
        <p:spPr bwMode="auto">
          <a:xfrm>
            <a:off x="2209800" y="1828800"/>
            <a:ext cx="5334000" cy="461963"/>
          </a:xfrm>
          <a:prstGeom prst="rect">
            <a:avLst/>
          </a:prstGeom>
          <a:noFill/>
          <a:ln w="9525">
            <a:noFill/>
            <a:miter lim="800000"/>
            <a:headEnd/>
            <a:tailEnd/>
          </a:ln>
        </p:spPr>
        <p:txBody>
          <a:bodyPr>
            <a:spAutoFit/>
          </a:bodyPr>
          <a:lstStyle/>
          <a:p>
            <a:r>
              <a:rPr lang="en-US" sz="2400" b="1"/>
              <a:t>Movement along a supply curve</a:t>
            </a:r>
          </a:p>
        </p:txBody>
      </p:sp>
      <p:cxnSp>
        <p:nvCxnSpPr>
          <p:cNvPr id="52" name="Straight Connector 51"/>
          <p:cNvCxnSpPr/>
          <p:nvPr/>
        </p:nvCxnSpPr>
        <p:spPr>
          <a:xfrm>
            <a:off x="914400" y="5948363"/>
            <a:ext cx="3657600" cy="1587"/>
          </a:xfrm>
          <a:prstGeom prst="line">
            <a:avLst/>
          </a:prstGeom>
        </p:spPr>
        <p:style>
          <a:lnRef idx="2">
            <a:schemeClr val="dk1"/>
          </a:lnRef>
          <a:fillRef idx="0">
            <a:schemeClr val="dk1"/>
          </a:fillRef>
          <a:effectRef idx="1">
            <a:schemeClr val="dk1"/>
          </a:effectRef>
          <a:fontRef idx="minor">
            <a:schemeClr val="tx1"/>
          </a:fontRef>
        </p:style>
      </p:cxnSp>
      <p:sp>
        <p:nvSpPr>
          <p:cNvPr id="54" name="TextBox 53"/>
          <p:cNvSpPr txBox="1"/>
          <p:nvPr/>
        </p:nvSpPr>
        <p:spPr>
          <a:xfrm>
            <a:off x="3505200" y="2617788"/>
            <a:ext cx="1371600" cy="430212"/>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Supply</a:t>
            </a:r>
            <a:endParaRPr lang="en-US" sz="2400" b="1" dirty="0">
              <a:solidFill>
                <a:schemeClr val="accent2">
                  <a:lumMod val="50000"/>
                </a:schemeClr>
              </a:solidFill>
              <a:latin typeface="+mn-lt"/>
              <a:cs typeface="+mn-cs"/>
            </a:endParaRPr>
          </a:p>
        </p:txBody>
      </p:sp>
      <p:sp>
        <p:nvSpPr>
          <p:cNvPr id="43014" name="TextBox 56"/>
          <p:cNvSpPr txBox="1">
            <a:spLocks noChangeArrowheads="1"/>
          </p:cNvSpPr>
          <p:nvPr/>
        </p:nvSpPr>
        <p:spPr bwMode="auto">
          <a:xfrm>
            <a:off x="762000" y="2057400"/>
            <a:ext cx="762000" cy="430213"/>
          </a:xfrm>
          <a:prstGeom prst="rect">
            <a:avLst/>
          </a:prstGeom>
          <a:noFill/>
          <a:ln w="9525">
            <a:noFill/>
            <a:miter lim="800000"/>
            <a:headEnd/>
            <a:tailEnd/>
          </a:ln>
        </p:spPr>
        <p:txBody>
          <a:bodyPr>
            <a:spAutoFit/>
          </a:bodyPr>
          <a:lstStyle/>
          <a:p>
            <a:r>
              <a:rPr lang="en-US" sz="2200" b="1"/>
              <a:t>P</a:t>
            </a:r>
          </a:p>
        </p:txBody>
      </p:sp>
      <p:sp>
        <p:nvSpPr>
          <p:cNvPr id="43015" name="TextBox 59"/>
          <p:cNvSpPr txBox="1">
            <a:spLocks noChangeArrowheads="1"/>
          </p:cNvSpPr>
          <p:nvPr/>
        </p:nvSpPr>
        <p:spPr bwMode="auto">
          <a:xfrm>
            <a:off x="4572000" y="5715000"/>
            <a:ext cx="533400" cy="430213"/>
          </a:xfrm>
          <a:prstGeom prst="rect">
            <a:avLst/>
          </a:prstGeom>
          <a:noFill/>
          <a:ln w="9525">
            <a:noFill/>
            <a:miter lim="800000"/>
            <a:headEnd/>
            <a:tailEnd/>
          </a:ln>
        </p:spPr>
        <p:txBody>
          <a:bodyPr>
            <a:spAutoFit/>
          </a:bodyPr>
          <a:lstStyle/>
          <a:p>
            <a:r>
              <a:rPr lang="en-US" sz="2200" b="1">
                <a:solidFill>
                  <a:schemeClr val="tx2"/>
                </a:solidFill>
              </a:rPr>
              <a:t>Q</a:t>
            </a:r>
          </a:p>
        </p:txBody>
      </p:sp>
      <p:sp>
        <p:nvSpPr>
          <p:cNvPr id="43016" name="TextBox 62"/>
          <p:cNvSpPr txBox="1">
            <a:spLocks noChangeArrowheads="1"/>
          </p:cNvSpPr>
          <p:nvPr/>
        </p:nvSpPr>
        <p:spPr bwMode="auto">
          <a:xfrm>
            <a:off x="228600" y="4446588"/>
            <a:ext cx="685800" cy="430212"/>
          </a:xfrm>
          <a:prstGeom prst="rect">
            <a:avLst/>
          </a:prstGeom>
          <a:noFill/>
          <a:ln w="9525">
            <a:noFill/>
            <a:miter lim="800000"/>
            <a:headEnd/>
            <a:tailEnd/>
          </a:ln>
        </p:spPr>
        <p:txBody>
          <a:bodyPr>
            <a:spAutoFit/>
          </a:bodyPr>
          <a:lstStyle/>
          <a:p>
            <a:r>
              <a:rPr lang="en-US" sz="2200" b="1"/>
              <a:t>$50</a:t>
            </a:r>
          </a:p>
        </p:txBody>
      </p:sp>
      <p:sp>
        <p:nvSpPr>
          <p:cNvPr id="66" name="TextBox 65"/>
          <p:cNvSpPr txBox="1"/>
          <p:nvPr/>
        </p:nvSpPr>
        <p:spPr>
          <a:xfrm>
            <a:off x="2373313" y="5910263"/>
            <a:ext cx="685800" cy="430212"/>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4.3</a:t>
            </a:r>
          </a:p>
        </p:txBody>
      </p:sp>
      <p:cxnSp>
        <p:nvCxnSpPr>
          <p:cNvPr id="69" name="Straight Connector 68"/>
          <p:cNvCxnSpPr/>
          <p:nvPr/>
        </p:nvCxnSpPr>
        <p:spPr>
          <a:xfrm flipH="1">
            <a:off x="2436813" y="3810000"/>
            <a:ext cx="1587" cy="2057400"/>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2112963" y="6096000"/>
            <a:ext cx="304800" cy="0"/>
          </a:xfrm>
          <a:prstGeom prst="straightConnector1">
            <a:avLst/>
          </a:prstGeom>
          <a:ln w="38100">
            <a:solidFill>
              <a:schemeClr val="accent2">
                <a:lumMod val="50000"/>
              </a:schemeClr>
            </a:solidFill>
            <a:headEnd type="arrow" w="med" len="med"/>
            <a:tailEnd type="none" w="med" len="med"/>
          </a:ln>
        </p:spPr>
        <p:style>
          <a:lnRef idx="2">
            <a:schemeClr val="accent3"/>
          </a:lnRef>
          <a:fillRef idx="0">
            <a:schemeClr val="accent3"/>
          </a:fillRef>
          <a:effectRef idx="1">
            <a:schemeClr val="accent3"/>
          </a:effectRef>
          <a:fontRef idx="minor">
            <a:schemeClr val="tx1"/>
          </a:fontRef>
        </p:style>
      </p:cxnSp>
      <p:sp>
        <p:nvSpPr>
          <p:cNvPr id="71" name="TextBox 70"/>
          <p:cNvSpPr txBox="1"/>
          <p:nvPr/>
        </p:nvSpPr>
        <p:spPr>
          <a:xfrm>
            <a:off x="228600" y="3659188"/>
            <a:ext cx="685800" cy="430212"/>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$80</a:t>
            </a:r>
          </a:p>
        </p:txBody>
      </p:sp>
      <p:cxnSp>
        <p:nvCxnSpPr>
          <p:cNvPr id="72" name="Straight Connector 71"/>
          <p:cNvCxnSpPr/>
          <p:nvPr/>
        </p:nvCxnSpPr>
        <p:spPr>
          <a:xfrm>
            <a:off x="914400" y="3886200"/>
            <a:ext cx="1524000" cy="0"/>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V="1">
            <a:off x="609600" y="4075113"/>
            <a:ext cx="0" cy="381000"/>
          </a:xfrm>
          <a:prstGeom prst="straightConnector1">
            <a:avLst/>
          </a:prstGeom>
          <a:ln w="38100">
            <a:solidFill>
              <a:schemeClr val="accent2">
                <a:lumMod val="50000"/>
              </a:schemeClr>
            </a:solidFill>
            <a:tailEnd type="arrow"/>
          </a:ln>
        </p:spPr>
        <p:style>
          <a:lnRef idx="2">
            <a:schemeClr val="accent3"/>
          </a:lnRef>
          <a:fillRef idx="0">
            <a:schemeClr val="accent3"/>
          </a:fillRef>
          <a:effectRef idx="1">
            <a:schemeClr val="accent3"/>
          </a:effectRef>
          <a:fontRef idx="minor">
            <a:schemeClr val="tx1"/>
          </a:fontRef>
        </p:style>
      </p:cxnSp>
      <p:sp>
        <p:nvSpPr>
          <p:cNvPr id="43023" name="TextBox 73"/>
          <p:cNvSpPr txBox="1">
            <a:spLocks noChangeArrowheads="1"/>
          </p:cNvSpPr>
          <p:nvPr/>
        </p:nvSpPr>
        <p:spPr bwMode="auto">
          <a:xfrm>
            <a:off x="1606550" y="5908675"/>
            <a:ext cx="685800" cy="430213"/>
          </a:xfrm>
          <a:prstGeom prst="rect">
            <a:avLst/>
          </a:prstGeom>
          <a:noFill/>
          <a:ln w="9525">
            <a:noFill/>
            <a:miter lim="800000"/>
            <a:headEnd/>
            <a:tailEnd/>
          </a:ln>
        </p:spPr>
        <p:txBody>
          <a:bodyPr>
            <a:spAutoFit/>
          </a:bodyPr>
          <a:lstStyle/>
          <a:p>
            <a:r>
              <a:rPr lang="en-US" sz="2200" b="1"/>
              <a:t>4.1</a:t>
            </a:r>
          </a:p>
        </p:txBody>
      </p:sp>
      <p:cxnSp>
        <p:nvCxnSpPr>
          <p:cNvPr id="75" name="Straight Connector 74"/>
          <p:cNvCxnSpPr/>
          <p:nvPr/>
        </p:nvCxnSpPr>
        <p:spPr>
          <a:xfrm>
            <a:off x="914400" y="4646613"/>
            <a:ext cx="11430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1408907" y="5295106"/>
            <a:ext cx="12954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68"/>
          <p:cNvGrpSpPr>
            <a:grpSpLocks/>
          </p:cNvGrpSpPr>
          <p:nvPr/>
        </p:nvGrpSpPr>
        <p:grpSpPr bwMode="auto">
          <a:xfrm rot="4580719">
            <a:off x="1859756" y="4001294"/>
            <a:ext cx="747713" cy="612775"/>
            <a:chOff x="1752600" y="3886200"/>
            <a:chExt cx="749199" cy="612138"/>
          </a:xfrm>
        </p:grpSpPr>
        <p:grpSp>
          <p:nvGrpSpPr>
            <p:cNvPr id="43033" name="Group 52"/>
            <p:cNvGrpSpPr>
              <a:grpSpLocks/>
            </p:cNvGrpSpPr>
            <p:nvPr/>
          </p:nvGrpSpPr>
          <p:grpSpPr bwMode="auto">
            <a:xfrm>
              <a:off x="2145894" y="4169316"/>
              <a:ext cx="153583" cy="151912"/>
              <a:chOff x="2679294" y="3254916"/>
              <a:chExt cx="153583" cy="151912"/>
            </a:xfrm>
          </p:grpSpPr>
          <p:cxnSp>
            <p:nvCxnSpPr>
              <p:cNvPr id="94" name="Straight Connector 93"/>
              <p:cNvCxnSpPr/>
              <p:nvPr/>
            </p:nvCxnSpPr>
            <p:spPr>
              <a:xfrm rot="5400000">
                <a:off x="2598903" y="3338165"/>
                <a:ext cx="142727" cy="1591"/>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2668456" y="3270929"/>
                <a:ext cx="155885" cy="158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034" name="Group 59"/>
            <p:cNvGrpSpPr>
              <a:grpSpLocks/>
            </p:cNvGrpSpPr>
            <p:nvPr/>
          </p:nvGrpSpPr>
          <p:grpSpPr bwMode="auto">
            <a:xfrm>
              <a:off x="1981200" y="4038600"/>
              <a:ext cx="152400" cy="152400"/>
              <a:chOff x="2743200" y="3276600"/>
              <a:chExt cx="152400" cy="152400"/>
            </a:xfrm>
          </p:grpSpPr>
          <p:cxnSp>
            <p:nvCxnSpPr>
              <p:cNvPr id="88" name="Straight Connector 87"/>
              <p:cNvCxnSpPr/>
              <p:nvPr/>
            </p:nvCxnSpPr>
            <p:spPr>
              <a:xfrm rot="5400000">
                <a:off x="2657999" y="3367049"/>
                <a:ext cx="149069" cy="1591"/>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729598" y="3297523"/>
                <a:ext cx="152703" cy="1585"/>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035" name="Group 62"/>
            <p:cNvGrpSpPr>
              <a:grpSpLocks/>
            </p:cNvGrpSpPr>
            <p:nvPr/>
          </p:nvGrpSpPr>
          <p:grpSpPr bwMode="auto">
            <a:xfrm>
              <a:off x="1752600" y="3886200"/>
              <a:ext cx="152400" cy="152400"/>
              <a:chOff x="2743200" y="3276600"/>
              <a:chExt cx="152400" cy="152400"/>
            </a:xfrm>
          </p:grpSpPr>
          <p:cxnSp>
            <p:nvCxnSpPr>
              <p:cNvPr id="86" name="Straight Connector 85"/>
              <p:cNvCxnSpPr/>
              <p:nvPr/>
            </p:nvCxnSpPr>
            <p:spPr>
              <a:xfrm rot="5400000">
                <a:off x="2660130" y="3377480"/>
                <a:ext cx="150656" cy="159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2736905" y="3303495"/>
                <a:ext cx="154294" cy="1586"/>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3036" name="Group 65"/>
            <p:cNvGrpSpPr>
              <a:grpSpLocks/>
            </p:cNvGrpSpPr>
            <p:nvPr/>
          </p:nvGrpSpPr>
          <p:grpSpPr bwMode="auto">
            <a:xfrm>
              <a:off x="2349399" y="4345938"/>
              <a:ext cx="152400" cy="152400"/>
              <a:chOff x="2654199" y="3279138"/>
              <a:chExt cx="152400" cy="152400"/>
            </a:xfrm>
          </p:grpSpPr>
          <p:cxnSp>
            <p:nvCxnSpPr>
              <p:cNvPr id="84" name="Straight Connector 83"/>
              <p:cNvCxnSpPr/>
              <p:nvPr/>
            </p:nvCxnSpPr>
            <p:spPr>
              <a:xfrm rot="5400000">
                <a:off x="2558403" y="3378346"/>
                <a:ext cx="150656" cy="1591"/>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2635157" y="3304550"/>
                <a:ext cx="155884" cy="1586"/>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grpSp>
      <p:cxnSp>
        <p:nvCxnSpPr>
          <p:cNvPr id="53" name="Straight Connector 52"/>
          <p:cNvCxnSpPr/>
          <p:nvPr/>
        </p:nvCxnSpPr>
        <p:spPr>
          <a:xfrm flipH="1">
            <a:off x="1447800" y="2743200"/>
            <a:ext cx="1600200" cy="3048000"/>
          </a:xfrm>
          <a:prstGeom prst="line">
            <a:avLst/>
          </a:prstGeom>
          <a:ln w="38100" cmpd="sng">
            <a:solidFill>
              <a:schemeClr val="accent2"/>
            </a:solidFill>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a:xfrm rot="5400000">
            <a:off x="-800893" y="4233069"/>
            <a:ext cx="3429000" cy="1587"/>
          </a:xfrm>
          <a:prstGeom prst="line">
            <a:avLst/>
          </a:prstGeom>
        </p:spPr>
        <p:style>
          <a:lnRef idx="2">
            <a:schemeClr val="dk1"/>
          </a:lnRef>
          <a:fillRef idx="0">
            <a:schemeClr val="dk1"/>
          </a:fillRef>
          <a:effectRef idx="1">
            <a:schemeClr val="dk1"/>
          </a:effectRef>
          <a:fontRef idx="minor">
            <a:schemeClr val="tx1"/>
          </a:fontRef>
        </p:style>
      </p:cxnSp>
      <p:sp>
        <p:nvSpPr>
          <p:cNvPr id="78" name="Flowchart: Connector 77"/>
          <p:cNvSpPr/>
          <p:nvPr/>
        </p:nvSpPr>
        <p:spPr>
          <a:xfrm flipV="1">
            <a:off x="2009775" y="4648200"/>
            <a:ext cx="76200" cy="76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9" name="Flowchart: Connector 78"/>
          <p:cNvSpPr/>
          <p:nvPr/>
        </p:nvSpPr>
        <p:spPr>
          <a:xfrm flipV="1">
            <a:off x="2409825" y="3871913"/>
            <a:ext cx="76200" cy="76200"/>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31" name="TextBox 73"/>
          <p:cNvSpPr txBox="1">
            <a:spLocks noChangeArrowheads="1"/>
          </p:cNvSpPr>
          <p:nvPr/>
        </p:nvSpPr>
        <p:spPr bwMode="auto">
          <a:xfrm>
            <a:off x="1695450" y="4310063"/>
            <a:ext cx="685800" cy="368300"/>
          </a:xfrm>
          <a:prstGeom prst="rect">
            <a:avLst/>
          </a:prstGeom>
          <a:noFill/>
          <a:ln w="9525">
            <a:noFill/>
            <a:miter lim="800000"/>
            <a:headEnd/>
            <a:tailEnd/>
          </a:ln>
        </p:spPr>
        <p:txBody>
          <a:bodyPr>
            <a:spAutoFit/>
          </a:bodyPr>
          <a:lstStyle/>
          <a:p>
            <a:r>
              <a:rPr lang="en-US" b="1"/>
              <a:t>B</a:t>
            </a:r>
          </a:p>
        </p:txBody>
      </p:sp>
      <p:sp>
        <p:nvSpPr>
          <p:cNvPr id="31772" name="TextBox 73"/>
          <p:cNvSpPr txBox="1">
            <a:spLocks noChangeArrowheads="1"/>
          </p:cNvSpPr>
          <p:nvPr/>
        </p:nvSpPr>
        <p:spPr bwMode="auto">
          <a:xfrm>
            <a:off x="2133600" y="3548063"/>
            <a:ext cx="457200" cy="368300"/>
          </a:xfrm>
          <a:prstGeom prst="rect">
            <a:avLst/>
          </a:prstGeom>
          <a:noFill/>
          <a:ln w="9525">
            <a:noFill/>
            <a:miter lim="800000"/>
            <a:headEnd/>
            <a:tailEnd/>
          </a:ln>
        </p:spPr>
        <p:txBody>
          <a:bodyPr>
            <a:spAutoFit/>
          </a:bodyPr>
          <a:lstStyle/>
          <a:p>
            <a:r>
              <a:rPr lang="en-US" b="1"/>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7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6" grpId="0"/>
      <p:bldP spid="71" grpId="0"/>
      <p:bldP spid="79" grpId="0" animBg="1"/>
      <p:bldP spid="3177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z="2800" smtClean="0"/>
              <a:t>Shifts in Supply versus </a:t>
            </a:r>
            <a:br>
              <a:rPr lang="en-US" sz="2800" smtClean="0"/>
            </a:br>
            <a:r>
              <a:rPr lang="en-US" sz="2800" smtClean="0"/>
              <a:t>Movements Along a  Supply Curve</a:t>
            </a:r>
          </a:p>
        </p:txBody>
      </p:sp>
      <p:sp>
        <p:nvSpPr>
          <p:cNvPr id="22" name="Rounded Rectangle 21"/>
          <p:cNvSpPr/>
          <p:nvPr/>
        </p:nvSpPr>
        <p:spPr>
          <a:xfrm>
            <a:off x="5105400" y="3276600"/>
            <a:ext cx="3429000" cy="1066800"/>
          </a:xfrm>
          <a:prstGeom prst="roundRect">
            <a:avLst/>
          </a:prstGeom>
          <a:solidFill>
            <a:schemeClr val="accent2"/>
          </a:solidFill>
          <a:ln>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000" dirty="0">
                <a:ea typeface="Arial Unicode MS" pitchFamily="34" charset="-128"/>
                <a:cs typeface="Arial Unicode MS" pitchFamily="34" charset="-128"/>
              </a:rPr>
              <a:t>A change in a </a:t>
            </a:r>
            <a:r>
              <a:rPr lang="en-US" sz="2000" u="sng" dirty="0">
                <a:ea typeface="Arial Unicode MS" pitchFamily="34" charset="-128"/>
                <a:cs typeface="Arial Unicode MS" pitchFamily="34" charset="-128"/>
              </a:rPr>
              <a:t>shift factor</a:t>
            </a:r>
            <a:r>
              <a:rPr lang="en-US" sz="2000" b="1" dirty="0">
                <a:ea typeface="Arial Unicode MS" pitchFamily="34" charset="-128"/>
                <a:cs typeface="Arial Unicode MS" pitchFamily="34" charset="-128"/>
              </a:rPr>
              <a:t> </a:t>
            </a:r>
            <a:r>
              <a:rPr lang="en-US" sz="2000" dirty="0">
                <a:ea typeface="Arial Unicode MS" pitchFamily="34" charset="-128"/>
                <a:cs typeface="Arial Unicode MS" pitchFamily="34" charset="-128"/>
              </a:rPr>
              <a:t>causes a shift in supply</a:t>
            </a:r>
          </a:p>
        </p:txBody>
      </p:sp>
      <p:sp>
        <p:nvSpPr>
          <p:cNvPr id="45059" name="TextBox 47"/>
          <p:cNvSpPr txBox="1">
            <a:spLocks noChangeArrowheads="1"/>
          </p:cNvSpPr>
          <p:nvPr/>
        </p:nvSpPr>
        <p:spPr bwMode="auto">
          <a:xfrm>
            <a:off x="3048000" y="1900238"/>
            <a:ext cx="3048000" cy="461962"/>
          </a:xfrm>
          <a:prstGeom prst="rect">
            <a:avLst/>
          </a:prstGeom>
          <a:noFill/>
          <a:ln w="9525">
            <a:noFill/>
            <a:miter lim="800000"/>
            <a:headEnd/>
            <a:tailEnd/>
          </a:ln>
        </p:spPr>
        <p:txBody>
          <a:bodyPr>
            <a:spAutoFit/>
          </a:bodyPr>
          <a:lstStyle/>
          <a:p>
            <a:pPr algn="ctr"/>
            <a:r>
              <a:rPr lang="en-US" sz="2400" b="1"/>
              <a:t>Shift in Supply</a:t>
            </a:r>
          </a:p>
        </p:txBody>
      </p:sp>
      <p:cxnSp>
        <p:nvCxnSpPr>
          <p:cNvPr id="29" name="Straight Connector 28"/>
          <p:cNvCxnSpPr/>
          <p:nvPr/>
        </p:nvCxnSpPr>
        <p:spPr>
          <a:xfrm>
            <a:off x="838200" y="6024563"/>
            <a:ext cx="3657600" cy="1587"/>
          </a:xfrm>
          <a:prstGeom prst="line">
            <a:avLst/>
          </a:prstGeom>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a:xfrm rot="10800000" flipV="1">
            <a:off x="836613" y="2743200"/>
            <a:ext cx="2439987" cy="2133600"/>
          </a:xfrm>
          <a:prstGeom prst="line">
            <a:avLst/>
          </a:prstGeom>
          <a:ln>
            <a:solidFill>
              <a:schemeClr val="accent2">
                <a:lumMod val="50000"/>
              </a:schemeClr>
            </a:solidFill>
          </a:ln>
        </p:spPr>
        <p:style>
          <a:lnRef idx="2">
            <a:schemeClr val="dk1"/>
          </a:lnRef>
          <a:fillRef idx="0">
            <a:schemeClr val="dk1"/>
          </a:fillRef>
          <a:effectRef idx="1">
            <a:schemeClr val="dk1"/>
          </a:effectRef>
          <a:fontRef idx="minor">
            <a:schemeClr val="tx1"/>
          </a:fontRef>
        </p:style>
      </p:cxnSp>
      <p:sp>
        <p:nvSpPr>
          <p:cNvPr id="35" name="TextBox 34"/>
          <p:cNvSpPr txBox="1"/>
          <p:nvPr/>
        </p:nvSpPr>
        <p:spPr>
          <a:xfrm>
            <a:off x="3200400" y="2465388"/>
            <a:ext cx="685800" cy="430212"/>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S</a:t>
            </a:r>
            <a:r>
              <a:rPr lang="en-US" sz="2200" b="1" baseline="-25000" dirty="0">
                <a:solidFill>
                  <a:schemeClr val="accent2">
                    <a:lumMod val="50000"/>
                  </a:schemeClr>
                </a:solidFill>
                <a:latin typeface="+mn-lt"/>
                <a:cs typeface="+mn-cs"/>
              </a:rPr>
              <a:t>0</a:t>
            </a:r>
            <a:endParaRPr lang="en-US" sz="2400" b="1" baseline="-25000" dirty="0">
              <a:solidFill>
                <a:schemeClr val="accent2">
                  <a:lumMod val="50000"/>
                </a:schemeClr>
              </a:solidFill>
              <a:latin typeface="+mn-lt"/>
              <a:cs typeface="+mn-cs"/>
            </a:endParaRPr>
          </a:p>
        </p:txBody>
      </p:sp>
      <p:sp>
        <p:nvSpPr>
          <p:cNvPr id="45063" name="TextBox 35"/>
          <p:cNvSpPr txBox="1">
            <a:spLocks noChangeArrowheads="1"/>
          </p:cNvSpPr>
          <p:nvPr/>
        </p:nvSpPr>
        <p:spPr bwMode="auto">
          <a:xfrm>
            <a:off x="685800" y="2133600"/>
            <a:ext cx="762000" cy="430213"/>
          </a:xfrm>
          <a:prstGeom prst="rect">
            <a:avLst/>
          </a:prstGeom>
          <a:noFill/>
          <a:ln w="9525">
            <a:noFill/>
            <a:miter lim="800000"/>
            <a:headEnd/>
            <a:tailEnd/>
          </a:ln>
        </p:spPr>
        <p:txBody>
          <a:bodyPr>
            <a:spAutoFit/>
          </a:bodyPr>
          <a:lstStyle/>
          <a:p>
            <a:r>
              <a:rPr lang="en-US" sz="2200" b="1"/>
              <a:t>P</a:t>
            </a:r>
          </a:p>
        </p:txBody>
      </p:sp>
      <p:sp>
        <p:nvSpPr>
          <p:cNvPr id="45064" name="TextBox 36"/>
          <p:cNvSpPr txBox="1">
            <a:spLocks noChangeArrowheads="1"/>
          </p:cNvSpPr>
          <p:nvPr/>
        </p:nvSpPr>
        <p:spPr bwMode="auto">
          <a:xfrm>
            <a:off x="4495800" y="5791200"/>
            <a:ext cx="533400" cy="430213"/>
          </a:xfrm>
          <a:prstGeom prst="rect">
            <a:avLst/>
          </a:prstGeom>
          <a:noFill/>
          <a:ln w="9525">
            <a:noFill/>
            <a:miter lim="800000"/>
            <a:headEnd/>
            <a:tailEnd/>
          </a:ln>
        </p:spPr>
        <p:txBody>
          <a:bodyPr>
            <a:spAutoFit/>
          </a:bodyPr>
          <a:lstStyle/>
          <a:p>
            <a:r>
              <a:rPr lang="en-US" sz="2200" b="1">
                <a:solidFill>
                  <a:schemeClr val="tx2"/>
                </a:solidFill>
              </a:rPr>
              <a:t>Q</a:t>
            </a:r>
          </a:p>
        </p:txBody>
      </p:sp>
      <p:cxnSp>
        <p:nvCxnSpPr>
          <p:cNvPr id="41" name="Straight Arrow Connector 40"/>
          <p:cNvCxnSpPr/>
          <p:nvPr/>
        </p:nvCxnSpPr>
        <p:spPr>
          <a:xfrm rot="10800000" flipV="1">
            <a:off x="2286000" y="3810000"/>
            <a:ext cx="762000" cy="12700"/>
          </a:xfrm>
          <a:prstGeom prst="straightConnector1">
            <a:avLst/>
          </a:prstGeom>
          <a:ln>
            <a:headEnd type="arrow" w="med" len="med"/>
            <a:tailEnd type="none" w="med" len="med"/>
          </a:ln>
        </p:spPr>
        <p:style>
          <a:lnRef idx="3">
            <a:schemeClr val="accent2"/>
          </a:lnRef>
          <a:fillRef idx="0">
            <a:schemeClr val="accent2"/>
          </a:fillRef>
          <a:effectRef idx="2">
            <a:schemeClr val="accent2"/>
          </a:effectRef>
          <a:fontRef idx="minor">
            <a:schemeClr val="tx1"/>
          </a:fontRef>
        </p:style>
      </p:cxnSp>
      <p:sp>
        <p:nvSpPr>
          <p:cNvPr id="73" name="TextBox 72"/>
          <p:cNvSpPr txBox="1"/>
          <p:nvPr/>
        </p:nvSpPr>
        <p:spPr>
          <a:xfrm>
            <a:off x="3733800" y="3276600"/>
            <a:ext cx="685800" cy="430213"/>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S</a:t>
            </a:r>
            <a:r>
              <a:rPr lang="en-US" sz="2200" b="1" baseline="-25000" dirty="0">
                <a:solidFill>
                  <a:schemeClr val="accent2">
                    <a:lumMod val="50000"/>
                  </a:schemeClr>
                </a:solidFill>
                <a:latin typeface="+mn-lt"/>
                <a:cs typeface="+mn-cs"/>
              </a:rPr>
              <a:t>1</a:t>
            </a:r>
            <a:endParaRPr lang="en-US" sz="2400" b="1" baseline="-25000" dirty="0">
              <a:solidFill>
                <a:schemeClr val="accent2">
                  <a:lumMod val="50000"/>
                </a:schemeClr>
              </a:solidFill>
              <a:latin typeface="+mn-lt"/>
              <a:cs typeface="+mn-cs"/>
            </a:endParaRPr>
          </a:p>
        </p:txBody>
      </p:sp>
      <p:cxnSp>
        <p:nvCxnSpPr>
          <p:cNvPr id="74" name="Straight Connector 73"/>
          <p:cNvCxnSpPr/>
          <p:nvPr/>
        </p:nvCxnSpPr>
        <p:spPr>
          <a:xfrm rot="10800000" flipV="1">
            <a:off x="838200" y="3505200"/>
            <a:ext cx="2895600" cy="24384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82" name="Straight Arrow Connector 81"/>
          <p:cNvCxnSpPr/>
          <p:nvPr/>
        </p:nvCxnSpPr>
        <p:spPr>
          <a:xfrm rot="10800000" flipV="1">
            <a:off x="1524000" y="4483100"/>
            <a:ext cx="762000" cy="12700"/>
          </a:xfrm>
          <a:prstGeom prst="straightConnector1">
            <a:avLst/>
          </a:prstGeom>
          <a:ln>
            <a:headEnd type="arrow"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28" name="Straight Connector 27"/>
          <p:cNvCxnSpPr/>
          <p:nvPr/>
        </p:nvCxnSpPr>
        <p:spPr>
          <a:xfrm rot="5400000">
            <a:off x="-877093" y="4309269"/>
            <a:ext cx="3429000" cy="1587"/>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2" presetClass="entr" presetSubtype="8" fill="hold" nodeType="withEffect">
                                  <p:stCondLst>
                                    <p:cond delay="0"/>
                                  </p:stCondLst>
                                  <p:childTnLst>
                                    <p:set>
                                      <p:cBhvr>
                                        <p:cTn id="8" dur="1" fill="hold">
                                          <p:stCondLst>
                                            <p:cond delay="0"/>
                                          </p:stCondLst>
                                        </p:cTn>
                                        <p:tgtEl>
                                          <p:spTgt spid="41"/>
                                        </p:tgtEl>
                                        <p:attrNameLst>
                                          <p:attrName>style.visibility</p:attrName>
                                        </p:attrNameLst>
                                      </p:cBhvr>
                                      <p:to>
                                        <p:strVal val="visible"/>
                                      </p:to>
                                    </p:set>
                                    <p:animEffect transition="in" filter="slide(fromLeft)">
                                      <p:cBhvr>
                                        <p:cTn id="9" dur="1000"/>
                                        <p:tgtEl>
                                          <p:spTgt spid="41"/>
                                        </p:tgtEl>
                                      </p:cBhvr>
                                    </p:animEffect>
                                  </p:childTnLst>
                                </p:cTn>
                              </p:par>
                              <p:par>
                                <p:cTn id="10" presetID="12" presetClass="entr" presetSubtype="8" fill="hold" nodeType="with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slide(fromLeft)">
                                      <p:cBhvr>
                                        <p:cTn id="12" dur="1000"/>
                                        <p:tgtEl>
                                          <p:spTgt spid="82"/>
                                        </p:tgtEl>
                                      </p:cBhvr>
                                    </p:animEffect>
                                  </p:childTnLst>
                                </p:cTn>
                              </p:par>
                              <p:par>
                                <p:cTn id="13" presetID="12" presetClass="entr" presetSubtype="8" fill="hold" nodeType="with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slide(fromLeft)">
                                      <p:cBhvr>
                                        <p:cTn id="15" dur="1000"/>
                                        <p:tgtEl>
                                          <p:spTgt spid="74"/>
                                        </p:tgtEl>
                                      </p:cBhvr>
                                    </p:animEffect>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22" name="Text Box 6"/>
          <p:cNvSpPr txBox="1">
            <a:spLocks noChangeArrowheads="1"/>
          </p:cNvSpPr>
          <p:nvPr/>
        </p:nvSpPr>
        <p:spPr bwMode="auto">
          <a:xfrm>
            <a:off x="152400" y="4572000"/>
            <a:ext cx="3886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346075"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t>2.</a:t>
            </a:r>
            <a:r>
              <a:rPr lang="en-US" smtClean="0"/>
              <a:t>	When supply increases, the supply curve shifts rightward from </a:t>
            </a:r>
            <a:r>
              <a:rPr lang="en-US" i="1" smtClean="0"/>
              <a:t>S</a:t>
            </a:r>
            <a:r>
              <a:rPr lang="en-US" baseline="-25000" smtClean="0"/>
              <a:t>0</a:t>
            </a:r>
            <a:r>
              <a:rPr lang="en-US" smtClean="0"/>
              <a:t> to </a:t>
            </a:r>
            <a:r>
              <a:rPr lang="en-US" i="1" smtClean="0"/>
              <a:t>S</a:t>
            </a:r>
            <a:r>
              <a:rPr lang="en-US" baseline="-25000" smtClean="0"/>
              <a:t>2</a:t>
            </a:r>
            <a:r>
              <a:rPr lang="en-US" smtClean="0"/>
              <a:t>.</a:t>
            </a:r>
          </a:p>
        </p:txBody>
      </p:sp>
      <p:sp>
        <p:nvSpPr>
          <p:cNvPr id="367623" name="Text Box 7"/>
          <p:cNvSpPr txBox="1">
            <a:spLocks noChangeArrowheads="1"/>
          </p:cNvSpPr>
          <p:nvPr/>
        </p:nvSpPr>
        <p:spPr bwMode="auto">
          <a:xfrm>
            <a:off x="228600" y="2667000"/>
            <a:ext cx="35814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marL="346075" indent="-346075"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b="1" smtClean="0"/>
              <a:t>1.</a:t>
            </a:r>
            <a:r>
              <a:rPr lang="en-US" smtClean="0"/>
              <a:t>	When supply decreases, the supply curve shifts leftward from </a:t>
            </a:r>
            <a:r>
              <a:rPr lang="en-US" i="1" smtClean="0"/>
              <a:t>S</a:t>
            </a:r>
            <a:r>
              <a:rPr lang="en-US" baseline="-25000" smtClean="0"/>
              <a:t>0</a:t>
            </a:r>
            <a:r>
              <a:rPr lang="en-US" smtClean="0"/>
              <a:t> to </a:t>
            </a:r>
            <a:r>
              <a:rPr lang="en-US" i="1" smtClean="0"/>
              <a:t>S</a:t>
            </a:r>
            <a:r>
              <a:rPr lang="en-US" baseline="-25000" smtClean="0"/>
              <a:t>1</a:t>
            </a:r>
            <a:r>
              <a:rPr lang="en-US" smtClean="0"/>
              <a:t>.</a:t>
            </a:r>
          </a:p>
        </p:txBody>
      </p:sp>
      <p:sp>
        <p:nvSpPr>
          <p:cNvPr id="46085" name="Text Box 8"/>
          <p:cNvSpPr txBox="1">
            <a:spLocks noChangeArrowheads="1"/>
          </p:cNvSpPr>
          <p:nvPr/>
        </p:nvSpPr>
        <p:spPr bwMode="auto">
          <a:xfrm>
            <a:off x="288925" y="1676400"/>
            <a:ext cx="3216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lvl1pPr eaLnBrk="0" hangingPunct="0">
              <a:defRPr sz="2400">
                <a:solidFill>
                  <a:schemeClr val="tx1"/>
                </a:solidFill>
                <a:latin typeface="Arial" charset="0"/>
                <a:ea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dirty="0" smtClean="0"/>
              <a:t>Figure shows changes in supply.</a:t>
            </a:r>
          </a:p>
        </p:txBody>
      </p:sp>
      <p:pic>
        <p:nvPicPr>
          <p:cNvPr id="84998" name="Picture 4" descr="fig0407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1613" y="1647825"/>
            <a:ext cx="486092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fig0407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1613" y="1647825"/>
            <a:ext cx="486092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fig0407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1613" y="1647825"/>
            <a:ext cx="4860925" cy="492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2512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7623"/>
                                        </p:tgtEl>
                                        <p:attrNameLst>
                                          <p:attrName>style.visibility</p:attrName>
                                        </p:attrNameLst>
                                      </p:cBhvr>
                                      <p:to>
                                        <p:strVal val="visible"/>
                                      </p:to>
                                    </p:set>
                                    <p:animEffect transition="in" filter="wipe(left)">
                                      <p:cBhvr>
                                        <p:cTn id="7" dur="500"/>
                                        <p:tgtEl>
                                          <p:spTgt spid="3676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7622"/>
                                        </p:tgtEl>
                                        <p:attrNameLst>
                                          <p:attrName>style.visibility</p:attrName>
                                        </p:attrNameLst>
                                      </p:cBhvr>
                                      <p:to>
                                        <p:strVal val="visible"/>
                                      </p:to>
                                    </p:set>
                                    <p:animEffect transition="in" filter="wipe(left)">
                                      <p:cBhvr>
                                        <p:cTn id="12" dur="500"/>
                                        <p:tgtEl>
                                          <p:spTgt spid="3676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right)">
                                      <p:cBhvr>
                                        <p:cTn id="17" dur="10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2" grpId="0" autoUpdateAnimBg="0"/>
      <p:bldP spid="36762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Shift Factors in Supply</a:t>
            </a:r>
          </a:p>
        </p:txBody>
      </p:sp>
      <p:sp>
        <p:nvSpPr>
          <p:cNvPr id="47106" name="Content Placeholder 2"/>
          <p:cNvSpPr>
            <a:spLocks noGrp="1"/>
          </p:cNvSpPr>
          <p:nvPr>
            <p:ph type="body" sz="quarter" idx="11"/>
          </p:nvPr>
        </p:nvSpPr>
        <p:spPr/>
        <p:txBody>
          <a:bodyPr/>
          <a:lstStyle/>
          <a:p>
            <a:pPr eaLnBrk="1" hangingPunct="1"/>
            <a:r>
              <a:rPr lang="en-US" b="1" smtClean="0"/>
              <a:t>Important supply shift factors include:</a:t>
            </a:r>
          </a:p>
        </p:txBody>
      </p:sp>
      <p:sp>
        <p:nvSpPr>
          <p:cNvPr id="48" name="Content Placeholder 2"/>
          <p:cNvSpPr txBox="1">
            <a:spLocks/>
          </p:cNvSpPr>
          <p:nvPr/>
        </p:nvSpPr>
        <p:spPr bwMode="auto">
          <a:xfrm>
            <a:off x="2274888" y="2514600"/>
            <a:ext cx="5878512" cy="3429000"/>
          </a:xfrm>
          <a:prstGeom prst="rect">
            <a:avLst/>
          </a:prstGeom>
          <a:noFill/>
          <a:ln w="9525">
            <a:noFill/>
            <a:miter lim="800000"/>
            <a:headEnd/>
            <a:tailEnd/>
          </a:ln>
        </p:spPr>
        <p:txBody>
          <a:bodyPr/>
          <a:lstStyle/>
          <a:p>
            <a:pPr marL="457200" indent="-457200">
              <a:spcBef>
                <a:spcPts val="1800"/>
              </a:spcBef>
              <a:buFont typeface="Arial" charset="0"/>
              <a:buAutoNum type="arabicPeriod"/>
            </a:pPr>
            <a:r>
              <a:rPr lang="en-US" sz="2400" dirty="0">
                <a:solidFill>
                  <a:srgbClr val="000000"/>
                </a:solidFill>
              </a:rPr>
              <a:t>Price of inputs</a:t>
            </a:r>
          </a:p>
          <a:p>
            <a:pPr marL="457200" indent="-457200">
              <a:spcBef>
                <a:spcPts val="1800"/>
              </a:spcBef>
              <a:buFont typeface="Arial" charset="0"/>
              <a:buAutoNum type="arabicPeriod"/>
            </a:pPr>
            <a:r>
              <a:rPr lang="en-US" sz="2400" dirty="0">
                <a:solidFill>
                  <a:srgbClr val="000000"/>
                </a:solidFill>
              </a:rPr>
              <a:t>Technology</a:t>
            </a:r>
          </a:p>
          <a:p>
            <a:pPr marL="457200" indent="-457200">
              <a:spcBef>
                <a:spcPts val="1800"/>
              </a:spcBef>
              <a:buFont typeface="Arial" charset="0"/>
              <a:buAutoNum type="arabicPeriod"/>
            </a:pPr>
            <a:r>
              <a:rPr lang="en-US" sz="2400" dirty="0" smtClean="0">
                <a:solidFill>
                  <a:srgbClr val="000000"/>
                </a:solidFill>
              </a:rPr>
              <a:t>Expectations</a:t>
            </a:r>
          </a:p>
          <a:p>
            <a:pPr marL="457200" indent="-457200">
              <a:spcBef>
                <a:spcPts val="1800"/>
              </a:spcBef>
              <a:buFont typeface="Arial" charset="0"/>
              <a:buAutoNum type="arabicPeriod"/>
            </a:pPr>
            <a:r>
              <a:rPr lang="en-US" sz="2400" dirty="0" smtClean="0">
                <a:solidFill>
                  <a:srgbClr val="000000"/>
                </a:solidFill>
              </a:rPr>
              <a:t>Prices of substitutes in production</a:t>
            </a:r>
          </a:p>
          <a:p>
            <a:pPr marL="457200" indent="-457200">
              <a:spcBef>
                <a:spcPts val="1800"/>
              </a:spcBef>
              <a:buFont typeface="Arial" charset="0"/>
              <a:buAutoNum type="arabicPeriod"/>
            </a:pPr>
            <a:r>
              <a:rPr lang="en-US" sz="2400" dirty="0" smtClean="0">
                <a:solidFill>
                  <a:srgbClr val="000000"/>
                </a:solidFill>
              </a:rPr>
              <a:t>Number of firms in the market</a:t>
            </a:r>
            <a:endParaRPr lang="en-US" sz="2400" dirty="0">
              <a:solidFill>
                <a:srgbClr val="000000"/>
              </a:solidFill>
            </a:endParaRPr>
          </a:p>
          <a:p>
            <a:pPr marL="457200" indent="-457200">
              <a:spcBef>
                <a:spcPts val="1800"/>
              </a:spcBef>
              <a:buFont typeface="Arial" charset="0"/>
              <a:buAutoNum type="arabicPeriod"/>
            </a:pPr>
            <a:r>
              <a:rPr lang="en-US" sz="2400" dirty="0">
                <a:solidFill>
                  <a:srgbClr val="000000"/>
                </a:solidFill>
              </a:rPr>
              <a:t>Taxes and subsidies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prices of inputs</a:t>
            </a:r>
            <a:endParaRPr lang="en-US" dirty="0"/>
          </a:p>
        </p:txBody>
      </p:sp>
      <p:sp>
        <p:nvSpPr>
          <p:cNvPr id="4" name="Text Placeholder 2"/>
          <p:cNvSpPr txBox="1">
            <a:spLocks/>
          </p:cNvSpPr>
          <p:nvPr/>
        </p:nvSpPr>
        <p:spPr>
          <a:xfrm>
            <a:off x="152399" y="838200"/>
            <a:ext cx="5993921"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0" lvl="1"/>
            <a:r>
              <a:rPr lang="en-US" sz="2200" b="1" i="0" kern="0" smtClean="0"/>
              <a:t>Inputs</a:t>
            </a:r>
            <a:r>
              <a:rPr lang="en-US" sz="2200" i="0" kern="0" smtClean="0"/>
              <a:t> are things used in the production of a good or service.</a:t>
            </a:r>
          </a:p>
          <a:p>
            <a:pPr marL="0" lvl="1"/>
            <a:endParaRPr lang="en-US" sz="2200" kern="0" smtClean="0"/>
          </a:p>
          <a:p>
            <a:pPr marL="0" lvl="1"/>
            <a:r>
              <a:rPr lang="en-US" sz="2200" kern="0" smtClean="0"/>
              <a:t>Examples of inputs for smartphones:</a:t>
            </a:r>
          </a:p>
          <a:p>
            <a:pPr marL="0" lvl="1"/>
            <a:r>
              <a:rPr lang="en-US" sz="2200" kern="0" smtClean="0"/>
              <a:t>		Computer processor</a:t>
            </a:r>
          </a:p>
          <a:p>
            <a:pPr marL="0" lvl="1"/>
            <a:r>
              <a:rPr lang="en-US" sz="2200" kern="0" smtClean="0"/>
              <a:t>		Plastic housing</a:t>
            </a:r>
          </a:p>
          <a:p>
            <a:pPr marL="0" lvl="1"/>
            <a:r>
              <a:rPr lang="en-US" sz="2200" kern="0" smtClean="0"/>
              <a:t>		Labor</a:t>
            </a:r>
          </a:p>
          <a:p>
            <a:pPr marL="0" lvl="1"/>
            <a:endParaRPr lang="en-US" sz="2200" kern="0" smtClean="0"/>
          </a:p>
          <a:p>
            <a:pPr marL="0" lvl="1"/>
            <a:r>
              <a:rPr lang="en-US" sz="2200" i="0" kern="0" smtClean="0"/>
              <a:t>An </a:t>
            </a:r>
            <a:r>
              <a:rPr lang="en-US" sz="2200" b="1" i="0" kern="0" smtClean="0"/>
              <a:t>increase in the price of an input </a:t>
            </a:r>
            <a:r>
              <a:rPr lang="en-US" sz="2200" i="0" kern="0" smtClean="0"/>
              <a:t>decreases the profitability of selling the good, causing a </a:t>
            </a:r>
            <a:r>
              <a:rPr lang="en-US" sz="2200" b="1" i="0" kern="0" smtClean="0"/>
              <a:t>decrease in supply</a:t>
            </a:r>
            <a:r>
              <a:rPr lang="en-US" sz="2200" i="0" kern="0" smtClean="0"/>
              <a:t>.</a:t>
            </a:r>
          </a:p>
          <a:p>
            <a:pPr marL="0" lvl="1"/>
            <a:endParaRPr lang="en-US" sz="2200" i="0" kern="0" smtClean="0"/>
          </a:p>
          <a:p>
            <a:pPr marL="0" lvl="1"/>
            <a:r>
              <a:rPr lang="en-US" sz="2200" i="0" kern="0" smtClean="0"/>
              <a:t>A </a:t>
            </a:r>
            <a:r>
              <a:rPr lang="en-US" sz="2200" b="1" i="0" kern="0" smtClean="0"/>
              <a:t>decrease in the price of an input </a:t>
            </a:r>
            <a:r>
              <a:rPr lang="en-US" sz="2200" i="0" kern="0" smtClean="0"/>
              <a:t>increases the profitability of selling the good, causing an </a:t>
            </a:r>
            <a:r>
              <a:rPr lang="en-US" sz="2200" b="1" i="0" kern="0" smtClean="0"/>
              <a:t>increase in supply</a:t>
            </a:r>
            <a:r>
              <a:rPr lang="en-US" sz="2200" i="0" kern="0" smtClean="0"/>
              <a:t>.</a:t>
            </a:r>
            <a:endParaRPr lang="en-US" kern="0" dirty="0"/>
          </a:p>
        </p:txBody>
      </p:sp>
      <p:sp>
        <p:nvSpPr>
          <p:cNvPr id="5" name="TextBox 4"/>
          <p:cNvSpPr txBox="1"/>
          <p:nvPr/>
        </p:nvSpPr>
        <p:spPr>
          <a:xfrm>
            <a:off x="6172200" y="2819400"/>
            <a:ext cx="2438400" cy="923330"/>
          </a:xfrm>
          <a:prstGeom prst="rect">
            <a:avLst/>
          </a:prstGeom>
          <a:noFill/>
        </p:spPr>
        <p:txBody>
          <a:bodyPr wrap="square" rtlCol="0">
            <a:spAutoFit/>
          </a:bodyPr>
          <a:lstStyle/>
          <a:p>
            <a:pPr algn="ctr"/>
            <a:r>
              <a:rPr lang="en-US" i="1" dirty="0" smtClean="0"/>
              <a:t>Effect of an increase in the price of input goods</a:t>
            </a:r>
            <a:endParaRPr lang="en-US" i="1" dirty="0"/>
          </a:p>
        </p:txBody>
      </p:sp>
      <p:sp>
        <p:nvSpPr>
          <p:cNvPr id="6" name="TextBox 5"/>
          <p:cNvSpPr txBox="1"/>
          <p:nvPr/>
        </p:nvSpPr>
        <p:spPr>
          <a:xfrm>
            <a:off x="6248400" y="5638800"/>
            <a:ext cx="2438400" cy="923330"/>
          </a:xfrm>
          <a:prstGeom prst="rect">
            <a:avLst/>
          </a:prstGeom>
          <a:noFill/>
        </p:spPr>
        <p:txBody>
          <a:bodyPr wrap="square" rtlCol="0">
            <a:spAutoFit/>
          </a:bodyPr>
          <a:lstStyle/>
          <a:p>
            <a:pPr algn="ctr"/>
            <a:r>
              <a:rPr lang="en-US" i="1" dirty="0"/>
              <a:t>Effect of </a:t>
            </a:r>
            <a:r>
              <a:rPr lang="en-US" i="1" dirty="0" smtClean="0"/>
              <a:t>a decrease in </a:t>
            </a:r>
            <a:r>
              <a:rPr lang="en-US" i="1" dirty="0"/>
              <a:t>the price of input goods</a:t>
            </a:r>
          </a:p>
        </p:txBody>
      </p:sp>
      <p:pic>
        <p:nvPicPr>
          <p:cNvPr id="7" name="Picture 13" descr="Table03-2_PPT_2"/>
          <p:cNvPicPr>
            <a:picLocks noChangeAspect="1" noChangeArrowheads="1"/>
          </p:cNvPicPr>
          <p:nvPr/>
        </p:nvPicPr>
        <p:blipFill rotWithShape="1">
          <a:blip r:embed="rId2" cstate="print"/>
          <a:srcRect l="30289" r="39421"/>
          <a:stretch/>
        </p:blipFill>
        <p:spPr bwMode="auto">
          <a:xfrm>
            <a:off x="5791200" y="838200"/>
            <a:ext cx="2869721" cy="1905000"/>
          </a:xfrm>
          <a:prstGeom prst="rect">
            <a:avLst/>
          </a:prstGeom>
          <a:noFill/>
          <a:ln w="9525">
            <a:noFill/>
            <a:miter lim="800000"/>
            <a:headEnd/>
            <a:tailEnd/>
          </a:ln>
        </p:spPr>
      </p:pic>
      <p:pic>
        <p:nvPicPr>
          <p:cNvPr id="8" name="Picture 14" descr="Table03-2_PPT_3"/>
          <p:cNvPicPr>
            <a:picLocks noChangeAspect="1" noChangeArrowheads="1"/>
          </p:cNvPicPr>
          <p:nvPr/>
        </p:nvPicPr>
        <p:blipFill rotWithShape="1">
          <a:blip r:embed="rId3" cstate="print"/>
          <a:srcRect l="31304" r="39317"/>
          <a:stretch/>
        </p:blipFill>
        <p:spPr bwMode="auto">
          <a:xfrm>
            <a:off x="5791200" y="3733800"/>
            <a:ext cx="2861800" cy="1971675"/>
          </a:xfrm>
          <a:prstGeom prst="rect">
            <a:avLst/>
          </a:prstGeom>
          <a:noFill/>
          <a:ln w="9525">
            <a:noFill/>
            <a:miter lim="800000"/>
            <a:headEnd/>
            <a:tailEnd/>
          </a:ln>
        </p:spPr>
      </p:pic>
    </p:spTree>
    <p:extLst>
      <p:ext uri="{BB962C8B-B14F-4D97-AF65-F5344CB8AC3E}">
        <p14:creationId xmlns:p14="http://schemas.microsoft.com/office/powerpoint/2010/main" val="350077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left)">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animEffect transition="in" filter="wipe(left)">
                                      <p:cBhvr>
                                        <p:cTn id="39" dur="500"/>
                                        <p:tgtEl>
                                          <p:spTgt spid="4">
                                            <p:txEl>
                                              <p:pRg st="9" end="9"/>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1000"/>
                                        <p:tgtEl>
                                          <p:spTgt spid="8"/>
                                        </p:tgtEl>
                                      </p:cBhvr>
                                    </p:animEffect>
                                  </p:childTnLst>
                                </p:cTn>
                              </p:par>
                              <p:par>
                                <p:cTn id="44" presetID="1"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Technological change</a:t>
            </a:r>
            <a:endParaRPr lang="en-US" dirty="0"/>
          </a:p>
        </p:txBody>
      </p:sp>
      <p:sp>
        <p:nvSpPr>
          <p:cNvPr id="4" name="Text Placeholder 2"/>
          <p:cNvSpPr>
            <a:spLocks noGrp="1"/>
          </p:cNvSpPr>
          <p:nvPr>
            <p:ph type="body" sz="quarter" idx="11"/>
          </p:nvPr>
        </p:nvSpPr>
        <p:spPr>
          <a:xfrm>
            <a:off x="152399" y="838200"/>
            <a:ext cx="6048556" cy="5638800"/>
          </a:xfrm>
        </p:spPr>
        <p:txBody>
          <a:bodyPr/>
          <a:lstStyle/>
          <a:p>
            <a:pPr marL="0" lvl="1">
              <a:buNone/>
            </a:pPr>
            <a:r>
              <a:rPr lang="en-US" sz="2200" i="0" dirty="0"/>
              <a:t>A firm may experience a positive or negative change in its ability to </a:t>
            </a:r>
            <a:r>
              <a:rPr lang="en-US" sz="2200" i="0" dirty="0" smtClean="0"/>
              <a:t>produce a given level of  </a:t>
            </a:r>
            <a:r>
              <a:rPr lang="en-US" sz="2200" i="0" dirty="0"/>
              <a:t>output </a:t>
            </a:r>
            <a:r>
              <a:rPr lang="en-US" sz="2200" i="0" dirty="0" smtClean="0"/>
              <a:t>with a given quantity of </a:t>
            </a:r>
            <a:r>
              <a:rPr lang="en-US" sz="2200" i="0" dirty="0"/>
              <a:t>inputs</a:t>
            </a:r>
            <a:r>
              <a:rPr lang="en-US" sz="2200" i="0" dirty="0" smtClean="0"/>
              <a:t>. This is a </a:t>
            </a:r>
            <a:r>
              <a:rPr lang="en-US" sz="2200" b="1" i="0" dirty="0" smtClean="0"/>
              <a:t>technological change</a:t>
            </a:r>
            <a:r>
              <a:rPr lang="en-US" sz="2200" i="0" dirty="0" smtClean="0"/>
              <a:t>.</a:t>
            </a:r>
          </a:p>
          <a:p>
            <a:pPr marL="0" lvl="1"/>
            <a:endParaRPr lang="en-US" sz="2200" i="0" dirty="0"/>
          </a:p>
          <a:p>
            <a:pPr marL="0" lvl="1">
              <a:buNone/>
            </a:pPr>
            <a:r>
              <a:rPr lang="en-US" sz="2200" i="0" dirty="0"/>
              <a:t>Changes raise or lower firms’ costs, hence their supply of the good.</a:t>
            </a:r>
            <a:endParaRPr lang="en-US" sz="2200" b="1" i="0" dirty="0"/>
          </a:p>
          <a:p>
            <a:pPr marL="0" lvl="1"/>
            <a:endParaRPr lang="en-US" sz="2200" dirty="0"/>
          </a:p>
          <a:p>
            <a:pPr marL="0" lvl="1">
              <a:buNone/>
            </a:pPr>
            <a:r>
              <a:rPr lang="en-US" sz="2200" dirty="0"/>
              <a:t>Examples:</a:t>
            </a:r>
          </a:p>
          <a:p>
            <a:pPr marL="0" lvl="2" indent="0">
              <a:spcBef>
                <a:spcPts val="600"/>
              </a:spcBef>
            </a:pPr>
            <a:r>
              <a:rPr lang="en-US" sz="2200" dirty="0" smtClean="0"/>
              <a:t> A </a:t>
            </a:r>
            <a:r>
              <a:rPr lang="en-US" sz="2200" dirty="0"/>
              <a:t>new, more productive variety of </a:t>
            </a:r>
            <a:r>
              <a:rPr lang="en-US" sz="2200" dirty="0" smtClean="0"/>
              <a:t>wheat would </a:t>
            </a:r>
            <a:r>
              <a:rPr lang="en-US" sz="2200" dirty="0"/>
              <a:t>increase the supply of wheat.</a:t>
            </a:r>
          </a:p>
          <a:p>
            <a:pPr marL="0" lvl="2" indent="0">
              <a:spcBef>
                <a:spcPts val="600"/>
              </a:spcBef>
            </a:pPr>
            <a:r>
              <a:rPr lang="en-US" sz="2200" dirty="0" smtClean="0"/>
              <a:t> Governmental </a:t>
            </a:r>
            <a:r>
              <a:rPr lang="en-US" sz="2200" dirty="0"/>
              <a:t>restrictions on land use for agriculture might decrease the supply of wheat.</a:t>
            </a:r>
          </a:p>
          <a:p>
            <a:pPr marL="0" lvl="1"/>
            <a:endParaRPr lang="en-US" sz="2200" dirty="0"/>
          </a:p>
        </p:txBody>
      </p:sp>
      <p:sp>
        <p:nvSpPr>
          <p:cNvPr id="5" name="TextBox 4"/>
          <p:cNvSpPr txBox="1"/>
          <p:nvPr/>
        </p:nvSpPr>
        <p:spPr>
          <a:xfrm>
            <a:off x="6146321" y="2886075"/>
            <a:ext cx="2438400" cy="646331"/>
          </a:xfrm>
          <a:prstGeom prst="rect">
            <a:avLst/>
          </a:prstGeom>
          <a:noFill/>
        </p:spPr>
        <p:txBody>
          <a:bodyPr wrap="square" rtlCol="0">
            <a:spAutoFit/>
          </a:bodyPr>
          <a:lstStyle/>
          <a:p>
            <a:pPr algn="ctr"/>
            <a:r>
              <a:rPr lang="en-US" i="1" dirty="0" smtClean="0"/>
              <a:t>Effect of a positive change in technology </a:t>
            </a:r>
            <a:endParaRPr lang="en-US" i="1" dirty="0"/>
          </a:p>
        </p:txBody>
      </p:sp>
      <p:sp>
        <p:nvSpPr>
          <p:cNvPr id="6" name="TextBox 5"/>
          <p:cNvSpPr txBox="1"/>
          <p:nvPr/>
        </p:nvSpPr>
        <p:spPr>
          <a:xfrm>
            <a:off x="6324600" y="5562600"/>
            <a:ext cx="2438400" cy="646331"/>
          </a:xfrm>
          <a:prstGeom prst="rect">
            <a:avLst/>
          </a:prstGeom>
          <a:noFill/>
        </p:spPr>
        <p:txBody>
          <a:bodyPr wrap="square" rtlCol="0">
            <a:spAutoFit/>
          </a:bodyPr>
          <a:lstStyle/>
          <a:p>
            <a:pPr algn="ctr"/>
            <a:r>
              <a:rPr lang="en-US" i="1" dirty="0"/>
              <a:t>Effect of a </a:t>
            </a:r>
            <a:r>
              <a:rPr lang="en-US" i="1" dirty="0" smtClean="0"/>
              <a:t>negative </a:t>
            </a:r>
            <a:r>
              <a:rPr lang="en-US" i="1" dirty="0"/>
              <a:t>change in technology </a:t>
            </a:r>
          </a:p>
        </p:txBody>
      </p:sp>
      <p:pic>
        <p:nvPicPr>
          <p:cNvPr id="7" name="Picture 13" descr="Table03-2_PPT_2"/>
          <p:cNvPicPr>
            <a:picLocks noChangeAspect="1" noChangeArrowheads="1"/>
          </p:cNvPicPr>
          <p:nvPr/>
        </p:nvPicPr>
        <p:blipFill rotWithShape="1">
          <a:blip r:embed="rId2" cstate="print"/>
          <a:srcRect l="30289" r="39421"/>
          <a:stretch/>
        </p:blipFill>
        <p:spPr bwMode="auto">
          <a:xfrm>
            <a:off x="6096000" y="3733800"/>
            <a:ext cx="2496658" cy="1657350"/>
          </a:xfrm>
          <a:prstGeom prst="rect">
            <a:avLst/>
          </a:prstGeom>
          <a:noFill/>
          <a:ln w="9525">
            <a:noFill/>
            <a:miter lim="800000"/>
            <a:headEnd/>
            <a:tailEnd/>
          </a:ln>
        </p:spPr>
      </p:pic>
      <p:pic>
        <p:nvPicPr>
          <p:cNvPr id="8" name="Picture 14" descr="Table03-2_PPT_3"/>
          <p:cNvPicPr>
            <a:picLocks noChangeAspect="1" noChangeArrowheads="1"/>
          </p:cNvPicPr>
          <p:nvPr/>
        </p:nvPicPr>
        <p:blipFill rotWithShape="1">
          <a:blip r:embed="rId3" cstate="print"/>
          <a:srcRect l="31304" r="39317"/>
          <a:stretch/>
        </p:blipFill>
        <p:spPr bwMode="auto">
          <a:xfrm>
            <a:off x="6096000" y="914400"/>
            <a:ext cx="2529997" cy="1743075"/>
          </a:xfrm>
          <a:prstGeom prst="rect">
            <a:avLst/>
          </a:prstGeom>
          <a:noFill/>
          <a:ln w="9525">
            <a:noFill/>
            <a:miter lim="800000"/>
            <a:headEnd/>
            <a:tailEnd/>
          </a:ln>
        </p:spPr>
      </p:pic>
    </p:spTree>
    <p:extLst>
      <p:ext uri="{BB962C8B-B14F-4D97-AF65-F5344CB8AC3E}">
        <p14:creationId xmlns:p14="http://schemas.microsoft.com/office/powerpoint/2010/main" val="41502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wipe(left)">
                                      <p:cBhvr>
                                        <p:cTn id="31" dur="500"/>
                                        <p:tgtEl>
                                          <p:spTgt spid="4">
                                            <p:txEl>
                                              <p:pRg st="6" end="6"/>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000"/>
                                        <p:tgtEl>
                                          <p:spTgt spid="7"/>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in expected future prices</a:t>
            </a:r>
            <a:endParaRPr lang="en-US" dirty="0"/>
          </a:p>
        </p:txBody>
      </p:sp>
      <p:sp>
        <p:nvSpPr>
          <p:cNvPr id="4" name="Text Placeholder 2"/>
          <p:cNvSpPr txBox="1">
            <a:spLocks/>
          </p:cNvSpPr>
          <p:nvPr/>
        </p:nvSpPr>
        <p:spPr>
          <a:xfrm>
            <a:off x="152399" y="838200"/>
            <a:ext cx="5410201"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marL="0" lvl="1"/>
            <a:r>
              <a:rPr lang="en-US" sz="2200" i="0" kern="0" smtClean="0"/>
              <a:t>If a firm anticipates the price of its product will be higher in the future, it might decrease its supply today in order to increase it in the future.</a:t>
            </a:r>
          </a:p>
          <a:p>
            <a:pPr marL="0" lvl="1"/>
            <a:r>
              <a:rPr lang="en-US" sz="2200" kern="0" smtClean="0"/>
              <a:t/>
            </a:r>
            <a:br>
              <a:rPr lang="en-US" sz="2200" kern="0" smtClean="0"/>
            </a:br>
            <a:r>
              <a:rPr lang="en-US" sz="2200" i="0" kern="0" smtClean="0"/>
              <a:t>What types of products could be “stored” like this?</a:t>
            </a:r>
          </a:p>
          <a:p>
            <a:pPr marL="0" lvl="1"/>
            <a:r>
              <a:rPr lang="en-US" sz="2200" kern="0" smtClean="0"/>
              <a:t>	Perishable products, or	</a:t>
            </a:r>
          </a:p>
          <a:p>
            <a:pPr marL="0" lvl="1"/>
            <a:r>
              <a:rPr lang="en-US" sz="2200" kern="0" smtClean="0"/>
              <a:t>	Non-perishable products</a:t>
            </a:r>
          </a:p>
          <a:p>
            <a:pPr marL="0" lvl="1"/>
            <a:endParaRPr lang="en-US" sz="2200" kern="0" smtClean="0"/>
          </a:p>
          <a:p>
            <a:pPr marL="0" lvl="1"/>
            <a:endParaRPr lang="en-US" sz="2200" kern="0" smtClean="0"/>
          </a:p>
          <a:p>
            <a:pPr marL="285750" lvl="1">
              <a:buFont typeface="Arial" pitchFamily="34" charset="0"/>
              <a:buChar char="•"/>
            </a:pPr>
            <a:endParaRPr lang="en-US" sz="2200" kern="0" smtClean="0"/>
          </a:p>
          <a:p>
            <a:pPr marL="285750" lvl="1">
              <a:buFont typeface="Arial" pitchFamily="34" charset="0"/>
              <a:buChar char="•"/>
            </a:pPr>
            <a:endParaRPr lang="en-US" sz="2200" b="1" kern="0" dirty="0"/>
          </a:p>
        </p:txBody>
      </p:sp>
      <p:sp>
        <p:nvSpPr>
          <p:cNvPr id="5" name="TextBox 4"/>
          <p:cNvSpPr txBox="1"/>
          <p:nvPr/>
        </p:nvSpPr>
        <p:spPr>
          <a:xfrm>
            <a:off x="6096000" y="3124200"/>
            <a:ext cx="2438400" cy="923330"/>
          </a:xfrm>
          <a:prstGeom prst="rect">
            <a:avLst/>
          </a:prstGeom>
          <a:noFill/>
        </p:spPr>
        <p:txBody>
          <a:bodyPr wrap="square" rtlCol="0">
            <a:spAutoFit/>
          </a:bodyPr>
          <a:lstStyle/>
          <a:p>
            <a:pPr algn="ctr"/>
            <a:r>
              <a:rPr lang="en-US" i="1" dirty="0" smtClean="0"/>
              <a:t>Effect of an increase in future expected price of a good</a:t>
            </a:r>
            <a:endParaRPr lang="en-US" i="1" dirty="0"/>
          </a:p>
        </p:txBody>
      </p:sp>
      <p:pic>
        <p:nvPicPr>
          <p:cNvPr id="6" name="Picture 13" descr="Table03-2_PPT_2"/>
          <p:cNvPicPr>
            <a:picLocks noChangeAspect="1" noChangeArrowheads="1"/>
          </p:cNvPicPr>
          <p:nvPr/>
        </p:nvPicPr>
        <p:blipFill rotWithShape="1">
          <a:blip r:embed="rId2" cstate="print"/>
          <a:srcRect l="30289" r="39421"/>
          <a:stretch/>
        </p:blipFill>
        <p:spPr bwMode="auto">
          <a:xfrm>
            <a:off x="5648146" y="1066800"/>
            <a:ext cx="2700787" cy="1792857"/>
          </a:xfrm>
          <a:prstGeom prst="rect">
            <a:avLst/>
          </a:prstGeom>
          <a:noFill/>
          <a:ln w="9525">
            <a:noFill/>
            <a:miter lim="800000"/>
            <a:headEnd/>
            <a:tailEnd/>
          </a:ln>
        </p:spPr>
      </p:pic>
      <p:sp>
        <p:nvSpPr>
          <p:cNvPr id="7" name="Rounded Rectangle 6"/>
          <p:cNvSpPr/>
          <p:nvPr/>
        </p:nvSpPr>
        <p:spPr>
          <a:xfrm>
            <a:off x="990600" y="3733800"/>
            <a:ext cx="3429000" cy="381630"/>
          </a:xfrm>
          <a:prstGeom prst="roundRect">
            <a:avLst/>
          </a:prstGeom>
          <a:ln w="25400">
            <a:solidFill>
              <a:srgbClr val="FF0000"/>
            </a:solidFill>
          </a:ln>
        </p:spPr>
        <p:txBody>
          <a:bodyPr wrap="square" rtlCol="0" anchor="ctr">
            <a:spAutoFit/>
          </a:bodyPr>
          <a:lstStyle/>
          <a:p>
            <a:pPr algn="ctr">
              <a:lnSpc>
                <a:spcPts val="2400"/>
              </a:lnSpc>
            </a:pPr>
            <a:endParaRPr lang="en-US" b="1" dirty="0">
              <a:solidFill>
                <a:srgbClr val="7B0046"/>
              </a:solidFill>
            </a:endParaRPr>
          </a:p>
        </p:txBody>
      </p:sp>
    </p:spTree>
    <p:extLst>
      <p:ext uri="{BB962C8B-B14F-4D97-AF65-F5344CB8AC3E}">
        <p14:creationId xmlns:p14="http://schemas.microsoft.com/office/powerpoint/2010/main" val="105927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wipe(left)">
                                      <p:cBhvr>
                                        <p:cTn id="18" dur="500"/>
                                        <p:tgtEl>
                                          <p:spTgt spid="4">
                                            <p:txEl>
                                              <p:pRg st="1" end="1"/>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685800"/>
            <a:ext cx="8229600" cy="914400"/>
          </a:xfrm>
        </p:spPr>
        <p:txBody>
          <a:bodyPr>
            <a:normAutofit fontScale="90000"/>
          </a:bodyPr>
          <a:lstStyle/>
          <a:p>
            <a:pPr eaLnBrk="1" hangingPunct="1"/>
            <a:r>
              <a:rPr lang="en-US" sz="2800" b="1" dirty="0" smtClean="0"/>
              <a:t>Shifts in Demand versus Movements Along a Demand Curve</a:t>
            </a:r>
          </a:p>
        </p:txBody>
      </p:sp>
      <p:sp>
        <p:nvSpPr>
          <p:cNvPr id="16386" name="Content Placeholder 2"/>
          <p:cNvSpPr txBox="1">
            <a:spLocks/>
          </p:cNvSpPr>
          <p:nvPr/>
        </p:nvSpPr>
        <p:spPr bwMode="auto">
          <a:xfrm>
            <a:off x="5867400" y="5181600"/>
            <a:ext cx="3276600" cy="1371600"/>
          </a:xfrm>
          <a:prstGeom prst="rect">
            <a:avLst/>
          </a:prstGeom>
          <a:noFill/>
          <a:ln w="9525">
            <a:noFill/>
            <a:miter lim="800000"/>
            <a:headEnd/>
            <a:tailEnd/>
          </a:ln>
        </p:spPr>
        <p:txBody>
          <a:bodyPr/>
          <a:lstStyle/>
          <a:p>
            <a:pPr marL="342900" indent="-342900">
              <a:spcBef>
                <a:spcPct val="20000"/>
              </a:spcBef>
            </a:pPr>
            <a:r>
              <a:rPr lang="en-US" sz="2400">
                <a:solidFill>
                  <a:srgbClr val="000000"/>
                </a:solidFill>
              </a:rPr>
              <a:t>	</a:t>
            </a:r>
          </a:p>
        </p:txBody>
      </p:sp>
      <p:sp>
        <p:nvSpPr>
          <p:cNvPr id="16387" name="Content Placeholder 2"/>
          <p:cNvSpPr txBox="1">
            <a:spLocks/>
          </p:cNvSpPr>
          <p:nvPr/>
        </p:nvSpPr>
        <p:spPr bwMode="auto">
          <a:xfrm>
            <a:off x="76200" y="1905000"/>
            <a:ext cx="8610600" cy="1524000"/>
          </a:xfrm>
          <a:prstGeom prst="rect">
            <a:avLst/>
          </a:prstGeom>
          <a:noFill/>
          <a:ln w="9525">
            <a:noFill/>
            <a:miter lim="800000"/>
            <a:headEnd/>
            <a:tailEnd/>
          </a:ln>
        </p:spPr>
        <p:txBody>
          <a:bodyPr/>
          <a:lstStyle/>
          <a:p>
            <a:pPr marL="342900" indent="-342900">
              <a:spcBef>
                <a:spcPct val="20000"/>
              </a:spcBef>
            </a:pPr>
            <a:r>
              <a:rPr lang="en-US" sz="2400">
                <a:solidFill>
                  <a:srgbClr val="000000"/>
                </a:solidFill>
              </a:rPr>
              <a:t>	</a:t>
            </a:r>
            <a:r>
              <a:rPr lang="en-US" sz="2400" b="1">
                <a:solidFill>
                  <a:srgbClr val="008080"/>
                </a:solidFill>
              </a:rPr>
              <a:t>Quantity demanded </a:t>
            </a:r>
            <a:r>
              <a:rPr lang="en-US" sz="2400">
                <a:solidFill>
                  <a:srgbClr val="000000"/>
                </a:solidFill>
              </a:rPr>
              <a:t>refers to a specific amount that will be demanded per unit of time at a specific price, other things constant</a:t>
            </a:r>
          </a:p>
        </p:txBody>
      </p:sp>
      <p:sp>
        <p:nvSpPr>
          <p:cNvPr id="49" name="Content Placeholder 2"/>
          <p:cNvSpPr txBox="1">
            <a:spLocks/>
          </p:cNvSpPr>
          <p:nvPr/>
        </p:nvSpPr>
        <p:spPr bwMode="auto">
          <a:xfrm>
            <a:off x="1208088" y="3124200"/>
            <a:ext cx="7021512" cy="2743200"/>
          </a:xfrm>
          <a:prstGeom prst="rect">
            <a:avLst/>
          </a:prstGeom>
          <a:noFill/>
          <a:ln w="9525">
            <a:noFill/>
            <a:miter lim="800000"/>
            <a:headEnd/>
            <a:tailEnd/>
          </a:ln>
        </p:spPr>
        <p:txBody>
          <a:bodyPr/>
          <a:lstStyle/>
          <a:p>
            <a:pPr marL="342900" indent="-342900">
              <a:spcBef>
                <a:spcPts val="1200"/>
              </a:spcBef>
              <a:buFont typeface="Arial" charset="0"/>
              <a:buChar char="•"/>
            </a:pPr>
            <a:r>
              <a:rPr lang="en-US" sz="2400" dirty="0">
                <a:solidFill>
                  <a:srgbClr val="000000"/>
                </a:solidFill>
              </a:rPr>
              <a:t>Refers to a specific point on the demand curve</a:t>
            </a:r>
          </a:p>
          <a:p>
            <a:pPr marL="342900" indent="-342900">
              <a:spcBef>
                <a:spcPts val="1200"/>
              </a:spcBef>
              <a:buFont typeface="Arial" charset="0"/>
              <a:buChar char="•"/>
            </a:pPr>
            <a:r>
              <a:rPr lang="en-US" sz="2400" dirty="0">
                <a:solidFill>
                  <a:srgbClr val="000000"/>
                </a:solidFill>
              </a:rPr>
              <a:t>A change in price causes a change in quantity demanded </a:t>
            </a:r>
          </a:p>
          <a:p>
            <a:pPr marL="342900" indent="-342900">
              <a:spcBef>
                <a:spcPts val="1200"/>
              </a:spcBef>
              <a:buFont typeface="Arial" charset="0"/>
              <a:buChar char="•"/>
            </a:pPr>
            <a:r>
              <a:rPr lang="en-US" sz="2400" dirty="0">
                <a:solidFill>
                  <a:srgbClr val="000000"/>
                </a:solidFill>
              </a:rPr>
              <a:t>A change in price causes a </a:t>
            </a:r>
            <a:r>
              <a:rPr lang="en-US" sz="2400" b="1" dirty="0">
                <a:solidFill>
                  <a:srgbClr val="000000"/>
                </a:solidFill>
              </a:rPr>
              <a:t>movement along </a:t>
            </a:r>
            <a:r>
              <a:rPr lang="en-US" sz="2400" dirty="0">
                <a:solidFill>
                  <a:srgbClr val="000000"/>
                </a:solidFill>
              </a:rPr>
              <a:t>the demand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Prices of substitutes, and number of firms</a:t>
            </a:r>
            <a:endParaRPr lang="en-US" dirty="0"/>
          </a:p>
        </p:txBody>
      </p:sp>
      <p:sp>
        <p:nvSpPr>
          <p:cNvPr id="4" name="Text Placeholder 2"/>
          <p:cNvSpPr>
            <a:spLocks noGrp="1"/>
          </p:cNvSpPr>
          <p:nvPr>
            <p:ph type="body" sz="quarter" idx="11"/>
          </p:nvPr>
        </p:nvSpPr>
        <p:spPr>
          <a:xfrm>
            <a:off x="152399" y="838200"/>
            <a:ext cx="6048556" cy="5638800"/>
          </a:xfrm>
        </p:spPr>
        <p:txBody>
          <a:bodyPr/>
          <a:lstStyle/>
          <a:p>
            <a:pPr marL="0" lvl="1">
              <a:buNone/>
            </a:pPr>
            <a:r>
              <a:rPr lang="en-US" sz="2200" i="0" dirty="0"/>
              <a:t>Many firms can produce and sell more than one product.</a:t>
            </a:r>
          </a:p>
          <a:p>
            <a:pPr marL="0" lvl="1"/>
            <a:endParaRPr lang="en-US" sz="2200" i="0" dirty="0"/>
          </a:p>
          <a:p>
            <a:pPr marL="0" lvl="1">
              <a:buNone/>
            </a:pPr>
            <a:r>
              <a:rPr lang="en-US" sz="2200" dirty="0"/>
              <a:t>Example:</a:t>
            </a:r>
          </a:p>
          <a:p>
            <a:pPr marL="0" lvl="1"/>
            <a:r>
              <a:rPr lang="en-US" sz="2200" dirty="0"/>
              <a:t>An Illinois farmer can plant corn or soybeans. If the price of soybeans rises, he will plant (supply) less corn</a:t>
            </a:r>
            <a:r>
              <a:rPr lang="en-US" sz="2200" dirty="0" smtClean="0"/>
              <a:t>.</a:t>
            </a:r>
          </a:p>
          <a:p>
            <a:pPr marL="0" lvl="1"/>
            <a:endParaRPr lang="en-US" sz="2200" i="0" dirty="0"/>
          </a:p>
          <a:p>
            <a:pPr marL="0" lvl="1"/>
            <a:endParaRPr lang="en-US" sz="2200" i="0" dirty="0" smtClean="0"/>
          </a:p>
          <a:p>
            <a:pPr marL="0" lvl="1">
              <a:buNone/>
            </a:pPr>
            <a:r>
              <a:rPr lang="en-US" sz="2200" i="0" dirty="0" smtClean="0"/>
              <a:t>More </a:t>
            </a:r>
            <a:r>
              <a:rPr lang="en-US" sz="2200" i="0" dirty="0"/>
              <a:t>firms in the market will result in more product available at a given price (greater supply).</a:t>
            </a:r>
          </a:p>
          <a:p>
            <a:pPr marL="0" lvl="1"/>
            <a:endParaRPr lang="en-US" sz="2200" b="1" i="0" dirty="0"/>
          </a:p>
          <a:p>
            <a:pPr marL="0" lvl="1"/>
            <a:r>
              <a:rPr lang="en-US" sz="2200" i="0" dirty="0"/>
              <a:t>Fewer firms → supply decreases</a:t>
            </a:r>
            <a:r>
              <a:rPr lang="en-US" sz="2200" i="0" dirty="0" smtClean="0"/>
              <a:t>.</a:t>
            </a:r>
            <a:endParaRPr lang="en-US" sz="2200" i="0" dirty="0"/>
          </a:p>
        </p:txBody>
      </p:sp>
      <p:sp>
        <p:nvSpPr>
          <p:cNvPr id="5" name="TextBox 4"/>
          <p:cNvSpPr txBox="1"/>
          <p:nvPr/>
        </p:nvSpPr>
        <p:spPr>
          <a:xfrm>
            <a:off x="6324600" y="2895600"/>
            <a:ext cx="2438400" cy="1200329"/>
          </a:xfrm>
          <a:prstGeom prst="rect">
            <a:avLst/>
          </a:prstGeom>
          <a:noFill/>
        </p:spPr>
        <p:txBody>
          <a:bodyPr wrap="square" rtlCol="0">
            <a:spAutoFit/>
          </a:bodyPr>
          <a:lstStyle/>
          <a:p>
            <a:pPr algn="ctr"/>
            <a:r>
              <a:rPr lang="en-US" i="1" dirty="0" smtClean="0"/>
              <a:t>Effect on the supply of corn, of an increase in the price of soybeans</a:t>
            </a:r>
            <a:endParaRPr lang="en-US" i="1" dirty="0"/>
          </a:p>
        </p:txBody>
      </p:sp>
      <p:sp>
        <p:nvSpPr>
          <p:cNvPr id="6" name="TextBox 5"/>
          <p:cNvSpPr txBox="1"/>
          <p:nvPr/>
        </p:nvSpPr>
        <p:spPr>
          <a:xfrm>
            <a:off x="6200955" y="5923240"/>
            <a:ext cx="2438400" cy="646331"/>
          </a:xfrm>
          <a:prstGeom prst="rect">
            <a:avLst/>
          </a:prstGeom>
          <a:noFill/>
        </p:spPr>
        <p:txBody>
          <a:bodyPr wrap="square" rtlCol="0">
            <a:spAutoFit/>
          </a:bodyPr>
          <a:lstStyle/>
          <a:p>
            <a:pPr algn="ctr"/>
            <a:r>
              <a:rPr lang="en-US" i="1" dirty="0"/>
              <a:t>Effect of </a:t>
            </a:r>
            <a:r>
              <a:rPr lang="en-US" i="1" dirty="0" smtClean="0"/>
              <a:t>a increase in the number of firms</a:t>
            </a:r>
            <a:endParaRPr lang="en-US" i="1" dirty="0"/>
          </a:p>
        </p:txBody>
      </p:sp>
      <p:pic>
        <p:nvPicPr>
          <p:cNvPr id="7" name="Picture 6" descr="Table03-2_PPT_2"/>
          <p:cNvPicPr>
            <a:picLocks noChangeAspect="1" noChangeArrowheads="1"/>
          </p:cNvPicPr>
          <p:nvPr/>
        </p:nvPicPr>
        <p:blipFill rotWithShape="1">
          <a:blip r:embed="rId2" cstate="print"/>
          <a:srcRect l="30289" r="39421"/>
          <a:stretch/>
        </p:blipFill>
        <p:spPr bwMode="auto">
          <a:xfrm>
            <a:off x="5905011" y="838200"/>
            <a:ext cx="2726235" cy="1809750"/>
          </a:xfrm>
          <a:prstGeom prst="rect">
            <a:avLst/>
          </a:prstGeom>
          <a:noFill/>
          <a:ln w="9525">
            <a:noFill/>
            <a:miter lim="800000"/>
            <a:headEnd/>
            <a:tailEnd/>
          </a:ln>
        </p:spPr>
      </p:pic>
      <p:pic>
        <p:nvPicPr>
          <p:cNvPr id="8" name="Picture 7" descr="Table03-2_PPT_3"/>
          <p:cNvPicPr>
            <a:picLocks noChangeAspect="1" noChangeArrowheads="1"/>
          </p:cNvPicPr>
          <p:nvPr/>
        </p:nvPicPr>
        <p:blipFill rotWithShape="1">
          <a:blip r:embed="rId3" cstate="print"/>
          <a:srcRect l="31304" r="39317"/>
          <a:stretch/>
        </p:blipFill>
        <p:spPr bwMode="auto">
          <a:xfrm>
            <a:off x="5867400" y="4114800"/>
            <a:ext cx="2624871" cy="1808440"/>
          </a:xfrm>
          <a:prstGeom prst="rect">
            <a:avLst/>
          </a:prstGeom>
          <a:noFill/>
          <a:ln w="9525">
            <a:noFill/>
            <a:miter lim="800000"/>
            <a:headEnd/>
            <a:tailEnd/>
          </a:ln>
        </p:spPr>
      </p:pic>
    </p:spTree>
    <p:extLst>
      <p:ext uri="{BB962C8B-B14F-4D97-AF65-F5344CB8AC3E}">
        <p14:creationId xmlns:p14="http://schemas.microsoft.com/office/powerpoint/2010/main" val="375001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xEl>
                                              <p:pRg st="6" end="6"/>
                                            </p:txEl>
                                          </p:spTgt>
                                        </p:tgtEl>
                                        <p:attrNameLst>
                                          <p:attrName>style.visibility</p:attrName>
                                        </p:attrNameLst>
                                      </p:cBhvr>
                                      <p:to>
                                        <p:strVal val="visible"/>
                                      </p:to>
                                    </p:set>
                                    <p:animEffect transition="in" filter="wipe(left)">
                                      <p:cBhvr>
                                        <p:cTn id="26" dur="500"/>
                                        <p:tgtEl>
                                          <p:spTgt spid="4">
                                            <p:txEl>
                                              <p:pRg st="6" end="6"/>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4">
                                            <p:txEl>
                                              <p:pRg st="8" end="8"/>
                                            </p:txEl>
                                          </p:spTgt>
                                        </p:tgtEl>
                                        <p:attrNameLst>
                                          <p:attrName>style.visibility</p:attrName>
                                        </p:attrNameLst>
                                      </p:cBhvr>
                                      <p:to>
                                        <p:strVal val="visible"/>
                                      </p:to>
                                    </p:set>
                                    <p:animEffect transition="in" filter="wipe(left)">
                                      <p:cBhvr>
                                        <p:cTn id="30" dur="500"/>
                                        <p:tgtEl>
                                          <p:spTgt spid="4">
                                            <p:txEl>
                                              <p:pRg st="8" end="8"/>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 and Subsidies</a:t>
            </a:r>
            <a:endParaRPr lang="en-US" dirty="0"/>
          </a:p>
        </p:txBody>
      </p:sp>
      <p:sp>
        <p:nvSpPr>
          <p:cNvPr id="4" name="Text Placeholder 2"/>
          <p:cNvSpPr>
            <a:spLocks noGrp="1"/>
          </p:cNvSpPr>
          <p:nvPr>
            <p:ph type="body" sz="quarter" idx="11"/>
          </p:nvPr>
        </p:nvSpPr>
        <p:spPr>
          <a:xfrm>
            <a:off x="228600" y="1219200"/>
            <a:ext cx="5791200" cy="5638800"/>
          </a:xfrm>
        </p:spPr>
        <p:txBody>
          <a:bodyPr/>
          <a:lstStyle/>
          <a:p>
            <a:pPr marL="0" lvl="1">
              <a:buNone/>
            </a:pPr>
            <a:r>
              <a:rPr lang="en-US" sz="2200" b="1" dirty="0" smtClean="0"/>
              <a:t>Taxes</a:t>
            </a:r>
            <a:r>
              <a:rPr lang="en-US" sz="2200" dirty="0" smtClean="0"/>
              <a:t> levied on producers increase the cost of goods to producers and therefore reduce </a:t>
            </a:r>
            <a:r>
              <a:rPr lang="en-US" sz="2200" dirty="0" err="1" smtClean="0"/>
              <a:t>supplyfor</a:t>
            </a:r>
            <a:r>
              <a:rPr lang="en-US" sz="2200" dirty="0" smtClean="0"/>
              <a:t> those goods. </a:t>
            </a:r>
          </a:p>
          <a:p>
            <a:pPr marL="0" lvl="1">
              <a:buNone/>
            </a:pPr>
            <a:endParaRPr lang="en-US" sz="2200" b="1" dirty="0" smtClean="0"/>
          </a:p>
          <a:p>
            <a:pPr marL="0" lvl="1">
              <a:buNone/>
            </a:pPr>
            <a:endParaRPr lang="en-US" sz="2200" b="1" dirty="0" smtClean="0"/>
          </a:p>
          <a:p>
            <a:pPr marL="0" lvl="1">
              <a:buNone/>
            </a:pPr>
            <a:endParaRPr lang="en-US" sz="2200" b="1" dirty="0" smtClean="0"/>
          </a:p>
          <a:p>
            <a:pPr marL="0" lvl="1">
              <a:buNone/>
            </a:pPr>
            <a:endParaRPr lang="en-US" sz="2200" b="1" dirty="0" smtClean="0"/>
          </a:p>
          <a:p>
            <a:pPr marL="0" lvl="1">
              <a:buNone/>
            </a:pPr>
            <a:r>
              <a:rPr lang="en-US" sz="2200" b="1" dirty="0" smtClean="0"/>
              <a:t>Subsidies</a:t>
            </a:r>
            <a:r>
              <a:rPr lang="en-US" sz="2200" dirty="0" smtClean="0"/>
              <a:t> to producers have the opposite effect. </a:t>
            </a:r>
          </a:p>
          <a:p>
            <a:pPr marL="0" lvl="1">
              <a:buNone/>
            </a:pPr>
            <a:endParaRPr lang="en-US" sz="2200" dirty="0" smtClean="0"/>
          </a:p>
          <a:p>
            <a:pPr marL="0" lvl="1">
              <a:buNone/>
            </a:pPr>
            <a:endParaRPr lang="en-US" sz="2200" dirty="0"/>
          </a:p>
          <a:p>
            <a:endParaRPr lang="en-US" dirty="0"/>
          </a:p>
        </p:txBody>
      </p:sp>
      <p:sp>
        <p:nvSpPr>
          <p:cNvPr id="6" name="TextBox 5"/>
          <p:cNvSpPr txBox="1"/>
          <p:nvPr/>
        </p:nvSpPr>
        <p:spPr>
          <a:xfrm>
            <a:off x="6248400" y="3124200"/>
            <a:ext cx="2895600" cy="707886"/>
          </a:xfrm>
          <a:prstGeom prst="rect">
            <a:avLst/>
          </a:prstGeom>
          <a:noFill/>
        </p:spPr>
        <p:txBody>
          <a:bodyPr wrap="square" rtlCol="0">
            <a:spAutoFit/>
          </a:bodyPr>
          <a:lstStyle/>
          <a:p>
            <a:pPr algn="ctr"/>
            <a:r>
              <a:rPr lang="en-US" sz="2000" i="1" dirty="0" smtClean="0"/>
              <a:t>Effect of taxes on supply</a:t>
            </a:r>
            <a:endParaRPr lang="en-US" sz="2000" i="1" dirty="0"/>
          </a:p>
        </p:txBody>
      </p:sp>
      <p:pic>
        <p:nvPicPr>
          <p:cNvPr id="7" name="Picture 13" descr="Table03-2_PPT_2"/>
          <p:cNvPicPr>
            <a:picLocks noChangeAspect="1" noChangeArrowheads="1"/>
          </p:cNvPicPr>
          <p:nvPr/>
        </p:nvPicPr>
        <p:blipFill rotWithShape="1">
          <a:blip r:embed="rId2" cstate="print"/>
          <a:srcRect l="30289" r="39421"/>
          <a:stretch/>
        </p:blipFill>
        <p:spPr bwMode="auto">
          <a:xfrm>
            <a:off x="6096000" y="1295400"/>
            <a:ext cx="2496658" cy="1657350"/>
          </a:xfrm>
          <a:prstGeom prst="rect">
            <a:avLst/>
          </a:prstGeom>
          <a:noFill/>
          <a:ln w="9525">
            <a:noFill/>
            <a:miter lim="800000"/>
            <a:headEnd/>
            <a:tailEnd/>
          </a:ln>
        </p:spPr>
      </p:pic>
    </p:spTree>
    <p:extLst>
      <p:ext uri="{BB962C8B-B14F-4D97-AF65-F5344CB8AC3E}">
        <p14:creationId xmlns:p14="http://schemas.microsoft.com/office/powerpoint/2010/main" val="375408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6" descr="fig0408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619250"/>
            <a:ext cx="8751888"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408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900" y="1619250"/>
            <a:ext cx="8751888"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08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900" y="1619250"/>
            <a:ext cx="8751888"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408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5900" y="1619250"/>
            <a:ext cx="8751888"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408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5900" y="1619250"/>
            <a:ext cx="8751888"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37221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right)">
                                      <p:cBhvr>
                                        <p:cTn id="17" dur="10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smtClean="0"/>
              <a:t>Individual and Market Supply Curves</a:t>
            </a:r>
          </a:p>
        </p:txBody>
      </p:sp>
      <p:sp>
        <p:nvSpPr>
          <p:cNvPr id="2" name="Metin Yer Tutucusu 1"/>
          <p:cNvSpPr>
            <a:spLocks noGrp="1"/>
          </p:cNvSpPr>
          <p:nvPr>
            <p:ph type="body" sz="quarter" idx="11"/>
          </p:nvPr>
        </p:nvSpPr>
        <p:spPr>
          <a:xfrm>
            <a:off x="152400" y="1219200"/>
            <a:ext cx="8839200" cy="5257800"/>
          </a:xfrm>
        </p:spPr>
        <p:txBody>
          <a:bodyPr/>
          <a:lstStyle/>
          <a:p>
            <a:endParaRPr lang="tr-TR" dirty="0"/>
          </a:p>
        </p:txBody>
      </p:sp>
      <p:graphicFrame>
        <p:nvGraphicFramePr>
          <p:cNvPr id="38" name="Table 37"/>
          <p:cNvGraphicFramePr>
            <a:graphicFrameLocks noGrp="1"/>
          </p:cNvGraphicFramePr>
          <p:nvPr/>
        </p:nvGraphicFramePr>
        <p:xfrm>
          <a:off x="533400" y="2082800"/>
          <a:ext cx="7924800" cy="3514852"/>
        </p:xfrm>
        <a:graphic>
          <a:graphicData uri="http://schemas.openxmlformats.org/drawingml/2006/table">
            <a:tbl>
              <a:tblPr firstRow="1" bandRow="1">
                <a:tableStyleId>{85BE263C-DBD7-4A20-BB59-AAB30ACAA65A}</a:tableStyleId>
              </a:tblPr>
              <a:tblGrid>
                <a:gridCol w="1584960"/>
                <a:gridCol w="1584960"/>
                <a:gridCol w="1478280"/>
                <a:gridCol w="1691640"/>
                <a:gridCol w="1584960"/>
              </a:tblGrid>
              <a:tr h="7923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Price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(per</a:t>
                      </a:r>
                      <a:r>
                        <a:rPr lang="en-US" sz="1800" baseline="0" dirty="0" smtClean="0"/>
                        <a:t> movie)</a:t>
                      </a:r>
                      <a:endParaRPr lang="en-US" sz="1800" dirty="0"/>
                    </a:p>
                  </a:txBody>
                  <a:tcPr marT="45712" marB="45712" anchor="b"/>
                </a:tc>
                <a:tc>
                  <a:txBody>
                    <a:bodyPr/>
                    <a:lstStyle/>
                    <a:p>
                      <a:pPr algn="ctr"/>
                      <a:r>
                        <a:rPr lang="en-US" sz="1800" dirty="0" smtClean="0"/>
                        <a:t>Ann’s Supply</a:t>
                      </a:r>
                      <a:endParaRPr lang="en-US" sz="1800" dirty="0"/>
                    </a:p>
                  </a:txBody>
                  <a:tcPr marT="45712" marB="45712" anchor="b"/>
                </a:tc>
                <a:tc>
                  <a:txBody>
                    <a:bodyPr/>
                    <a:lstStyle/>
                    <a:p>
                      <a:pPr algn="r"/>
                      <a:r>
                        <a:rPr lang="en-US" sz="2800" dirty="0" smtClean="0"/>
                        <a:t>+  </a:t>
                      </a:r>
                      <a:r>
                        <a:rPr lang="en-US" sz="1800" dirty="0" smtClean="0"/>
                        <a:t>Barry’s</a:t>
                      </a:r>
                      <a:r>
                        <a:rPr lang="en-US" sz="1800" baseline="0" dirty="0" smtClean="0"/>
                        <a:t>     supply</a:t>
                      </a:r>
                      <a:endParaRPr lang="en-US" sz="1800" dirty="0"/>
                    </a:p>
                  </a:txBody>
                  <a:tcPr marT="45712" marB="45712"/>
                </a:tc>
                <a:tc>
                  <a:txBody>
                    <a:bodyPr/>
                    <a:lstStyle/>
                    <a:p>
                      <a:pPr algn="r"/>
                      <a:r>
                        <a:rPr lang="en-US" sz="2800" dirty="0" smtClean="0"/>
                        <a:t>+ </a:t>
                      </a:r>
                      <a:r>
                        <a:rPr lang="en-US" sz="2400" dirty="0" smtClean="0"/>
                        <a:t> </a:t>
                      </a:r>
                      <a:r>
                        <a:rPr lang="en-US" sz="1800" dirty="0" smtClean="0"/>
                        <a:t>Charlie’s supply</a:t>
                      </a:r>
                      <a:endParaRPr lang="en-US" sz="1800" dirty="0"/>
                    </a:p>
                  </a:txBody>
                  <a:tcPr marT="45712" marB="45712"/>
                </a:tc>
                <a:tc>
                  <a:txBody>
                    <a:bodyPr/>
                    <a:lstStyle/>
                    <a:p>
                      <a:pPr algn="r"/>
                      <a:r>
                        <a:rPr lang="en-US" sz="2800" dirty="0" smtClean="0"/>
                        <a:t>=  </a:t>
                      </a:r>
                      <a:r>
                        <a:rPr lang="en-US" sz="1800" dirty="0" smtClean="0"/>
                        <a:t>Market</a:t>
                      </a:r>
                      <a:r>
                        <a:rPr lang="en-US" sz="1800" baseline="0" dirty="0" smtClean="0"/>
                        <a:t> supply</a:t>
                      </a:r>
                      <a:endParaRPr lang="en-US" sz="1800" dirty="0"/>
                    </a:p>
                  </a:txBody>
                  <a:tcPr marT="45712" marB="45712"/>
                </a:tc>
              </a:tr>
              <a:tr h="680597">
                <a:tc>
                  <a:txBody>
                    <a:bodyPr/>
                    <a:lstStyle/>
                    <a:p>
                      <a:pPr algn="ctr"/>
                      <a:r>
                        <a:rPr lang="en-US" sz="2400" dirty="0" smtClean="0"/>
                        <a:t>$1.00</a:t>
                      </a:r>
                      <a:endParaRPr lang="en-US" sz="2400" b="1" dirty="0"/>
                    </a:p>
                  </a:txBody>
                  <a:tcPr marT="45712" marB="45712" anchor="ctr"/>
                </a:tc>
                <a:tc>
                  <a:txBody>
                    <a:bodyPr/>
                    <a:lstStyle/>
                    <a:p>
                      <a:pPr algn="ctr"/>
                      <a:r>
                        <a:rPr lang="en-US" sz="2400" b="0" dirty="0" smtClean="0"/>
                        <a:t>1</a:t>
                      </a:r>
                      <a:endParaRPr lang="en-US" sz="2400" b="1" dirty="0"/>
                    </a:p>
                  </a:txBody>
                  <a:tcPr marT="45712" marB="45712" anchor="ctr"/>
                </a:tc>
                <a:tc>
                  <a:txBody>
                    <a:bodyPr/>
                    <a:lstStyle/>
                    <a:p>
                      <a:pPr algn="ctr"/>
                      <a:r>
                        <a:rPr lang="en-US" sz="2400" dirty="0" smtClean="0"/>
                        <a:t>0</a:t>
                      </a:r>
                      <a:endParaRPr lang="en-US" sz="2400" dirty="0"/>
                    </a:p>
                  </a:txBody>
                  <a:tcPr marT="45712" marB="45712" anchor="ctr"/>
                </a:tc>
                <a:tc>
                  <a:txBody>
                    <a:bodyPr/>
                    <a:lstStyle/>
                    <a:p>
                      <a:pPr algn="ctr"/>
                      <a:r>
                        <a:rPr lang="en-US" sz="2400" dirty="0" smtClean="0"/>
                        <a:t>0</a:t>
                      </a:r>
                      <a:endParaRPr lang="en-US" sz="2400" dirty="0"/>
                    </a:p>
                  </a:txBody>
                  <a:tcPr marT="45712" marB="45712" anchor="ctr"/>
                </a:tc>
                <a:tc>
                  <a:txBody>
                    <a:bodyPr/>
                    <a:lstStyle/>
                    <a:p>
                      <a:pPr algn="ctr"/>
                      <a:r>
                        <a:rPr lang="en-US" sz="2400" b="1" dirty="0" smtClean="0"/>
                        <a:t>1</a:t>
                      </a:r>
                      <a:endParaRPr lang="en-US" sz="2400" b="1" dirty="0"/>
                    </a:p>
                  </a:txBody>
                  <a:tcPr marT="45712" marB="45712" anchor="ctr"/>
                </a:tc>
              </a:tr>
              <a:tr h="680597">
                <a:tc>
                  <a:txBody>
                    <a:bodyPr/>
                    <a:lstStyle/>
                    <a:p>
                      <a:pPr algn="ctr"/>
                      <a:r>
                        <a:rPr lang="en-US" sz="2400" dirty="0" smtClean="0"/>
                        <a:t>$3.00</a:t>
                      </a:r>
                      <a:endParaRPr lang="en-US" sz="2400" b="1" dirty="0"/>
                    </a:p>
                  </a:txBody>
                  <a:tcPr marT="45712" marB="45712" anchor="ctr"/>
                </a:tc>
                <a:tc>
                  <a:txBody>
                    <a:bodyPr/>
                    <a:lstStyle/>
                    <a:p>
                      <a:pPr algn="ctr"/>
                      <a:r>
                        <a:rPr lang="en-US" sz="2400" b="0" dirty="0" smtClean="0"/>
                        <a:t>3</a:t>
                      </a:r>
                      <a:endParaRPr lang="en-US" sz="2400" b="1" dirty="0"/>
                    </a:p>
                  </a:txBody>
                  <a:tcPr marT="45712" marB="45712" anchor="ctr"/>
                </a:tc>
                <a:tc>
                  <a:txBody>
                    <a:bodyPr/>
                    <a:lstStyle/>
                    <a:p>
                      <a:pPr algn="ctr"/>
                      <a:r>
                        <a:rPr lang="en-US" sz="2400" dirty="0" smtClean="0"/>
                        <a:t>2</a:t>
                      </a:r>
                      <a:endParaRPr lang="en-US" sz="2400" dirty="0"/>
                    </a:p>
                  </a:txBody>
                  <a:tcPr marT="45712" marB="45712" anchor="ctr"/>
                </a:tc>
                <a:tc>
                  <a:txBody>
                    <a:bodyPr/>
                    <a:lstStyle/>
                    <a:p>
                      <a:pPr algn="ctr"/>
                      <a:r>
                        <a:rPr lang="en-US" sz="2400" dirty="0" smtClean="0"/>
                        <a:t>0</a:t>
                      </a:r>
                      <a:endParaRPr lang="en-US" sz="2400" dirty="0"/>
                    </a:p>
                  </a:txBody>
                  <a:tcPr marT="45712" marB="45712" anchor="ctr"/>
                </a:tc>
                <a:tc>
                  <a:txBody>
                    <a:bodyPr/>
                    <a:lstStyle/>
                    <a:p>
                      <a:pPr algn="ctr"/>
                      <a:r>
                        <a:rPr lang="en-US" sz="2400" b="1" dirty="0" smtClean="0"/>
                        <a:t>5</a:t>
                      </a:r>
                      <a:endParaRPr lang="en-US" sz="2400" b="1" dirty="0"/>
                    </a:p>
                  </a:txBody>
                  <a:tcPr marT="45712" marB="45712" anchor="ctr"/>
                </a:tc>
              </a:tr>
              <a:tr h="680597">
                <a:tc>
                  <a:txBody>
                    <a:bodyPr/>
                    <a:lstStyle/>
                    <a:p>
                      <a:pPr algn="ctr"/>
                      <a:r>
                        <a:rPr lang="en-US" sz="2400" dirty="0" smtClean="0"/>
                        <a:t>$5.00</a:t>
                      </a:r>
                      <a:endParaRPr lang="en-US" sz="2400" b="1" dirty="0"/>
                    </a:p>
                  </a:txBody>
                  <a:tcPr marT="45712" marB="45712" anchor="ctr"/>
                </a:tc>
                <a:tc>
                  <a:txBody>
                    <a:bodyPr/>
                    <a:lstStyle/>
                    <a:p>
                      <a:pPr algn="ctr"/>
                      <a:r>
                        <a:rPr lang="en-US" sz="2400" b="0" dirty="0" smtClean="0"/>
                        <a:t>5</a:t>
                      </a:r>
                      <a:endParaRPr lang="en-US" sz="2400" b="1" dirty="0"/>
                    </a:p>
                  </a:txBody>
                  <a:tcPr marT="45712" marB="45712" anchor="ctr"/>
                </a:tc>
                <a:tc>
                  <a:txBody>
                    <a:bodyPr/>
                    <a:lstStyle/>
                    <a:p>
                      <a:pPr algn="ctr"/>
                      <a:r>
                        <a:rPr lang="en-US" sz="2400" dirty="0" smtClean="0"/>
                        <a:t>4</a:t>
                      </a:r>
                      <a:endParaRPr lang="en-US" sz="2400" dirty="0"/>
                    </a:p>
                  </a:txBody>
                  <a:tcPr marT="45712" marB="45712" anchor="ctr"/>
                </a:tc>
                <a:tc>
                  <a:txBody>
                    <a:bodyPr/>
                    <a:lstStyle/>
                    <a:p>
                      <a:pPr algn="ctr"/>
                      <a:r>
                        <a:rPr lang="en-US" sz="2400" dirty="0" smtClean="0"/>
                        <a:t>0</a:t>
                      </a:r>
                      <a:endParaRPr lang="en-US" sz="2400" dirty="0"/>
                    </a:p>
                  </a:txBody>
                  <a:tcPr marT="45712" marB="45712" anchor="ctr"/>
                </a:tc>
                <a:tc>
                  <a:txBody>
                    <a:bodyPr/>
                    <a:lstStyle/>
                    <a:p>
                      <a:pPr algn="ctr"/>
                      <a:r>
                        <a:rPr lang="en-US" sz="2400" b="1" dirty="0" smtClean="0"/>
                        <a:t>9</a:t>
                      </a:r>
                      <a:endParaRPr lang="en-US" sz="2400" b="1" dirty="0"/>
                    </a:p>
                  </a:txBody>
                  <a:tcPr marT="45712" marB="45712" anchor="ctr"/>
                </a:tc>
              </a:tr>
              <a:tr h="680597">
                <a:tc>
                  <a:txBody>
                    <a:bodyPr/>
                    <a:lstStyle/>
                    <a:p>
                      <a:pPr algn="ctr"/>
                      <a:r>
                        <a:rPr lang="en-US" sz="2400" dirty="0" smtClean="0"/>
                        <a:t>$7.00</a:t>
                      </a:r>
                      <a:endParaRPr lang="en-US" sz="2400" b="1" dirty="0"/>
                    </a:p>
                  </a:txBody>
                  <a:tcPr marT="45712" marB="45712" anchor="ctr"/>
                </a:tc>
                <a:tc>
                  <a:txBody>
                    <a:bodyPr/>
                    <a:lstStyle/>
                    <a:p>
                      <a:pPr algn="ctr"/>
                      <a:r>
                        <a:rPr lang="en-US" sz="2400" b="0" dirty="0" smtClean="0"/>
                        <a:t>7</a:t>
                      </a:r>
                      <a:endParaRPr lang="en-US" sz="2400" b="1" dirty="0"/>
                    </a:p>
                  </a:txBody>
                  <a:tcPr marT="45712" marB="45712" anchor="ctr"/>
                </a:tc>
                <a:tc>
                  <a:txBody>
                    <a:bodyPr/>
                    <a:lstStyle/>
                    <a:p>
                      <a:pPr algn="ctr"/>
                      <a:r>
                        <a:rPr lang="en-US" sz="2400" dirty="0" smtClean="0"/>
                        <a:t>5</a:t>
                      </a:r>
                      <a:endParaRPr lang="en-US" sz="2400" dirty="0"/>
                    </a:p>
                  </a:txBody>
                  <a:tcPr marT="45712" marB="45712" anchor="ctr"/>
                </a:tc>
                <a:tc>
                  <a:txBody>
                    <a:bodyPr/>
                    <a:lstStyle/>
                    <a:p>
                      <a:pPr algn="ctr"/>
                      <a:r>
                        <a:rPr lang="en-US" sz="2400" dirty="0" smtClean="0"/>
                        <a:t>2</a:t>
                      </a:r>
                      <a:endParaRPr lang="en-US" sz="2400" dirty="0"/>
                    </a:p>
                  </a:txBody>
                  <a:tcPr marT="45712" marB="45712" anchor="ctr"/>
                </a:tc>
                <a:tc>
                  <a:txBody>
                    <a:bodyPr/>
                    <a:lstStyle/>
                    <a:p>
                      <a:pPr algn="ctr"/>
                      <a:r>
                        <a:rPr lang="en-US" sz="2400" b="1" dirty="0" smtClean="0"/>
                        <a:t>14</a:t>
                      </a:r>
                      <a:endParaRPr lang="en-US" sz="2400" b="1" dirty="0"/>
                    </a:p>
                  </a:txBody>
                  <a:tcPr marT="45712" marB="45712" anchor="ct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 and Market Supply Curves</a:t>
            </a:r>
            <a:endParaRPr lang="en-US" dirty="0"/>
          </a:p>
        </p:txBody>
      </p:sp>
      <p:pic>
        <p:nvPicPr>
          <p:cNvPr id="90114" name="Picture 2" descr="http://textflow.mheducation.com/figures/0077501926/coL21707_0407_lg.jpg"/>
          <p:cNvPicPr>
            <a:picLocks noChangeAspect="1" noChangeArrowheads="1"/>
          </p:cNvPicPr>
          <p:nvPr/>
        </p:nvPicPr>
        <p:blipFill>
          <a:blip r:embed="rId2" cstate="print"/>
          <a:srcRect/>
          <a:stretch>
            <a:fillRect/>
          </a:stretch>
        </p:blipFill>
        <p:spPr bwMode="auto">
          <a:xfrm>
            <a:off x="1447800" y="1676400"/>
            <a:ext cx="6286500" cy="43434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dirty="0" smtClean="0"/>
              <a:t>Individual and Market Supply Curves</a:t>
            </a:r>
          </a:p>
        </p:txBody>
      </p:sp>
      <p:sp>
        <p:nvSpPr>
          <p:cNvPr id="3" name="Metin Yer Tutucusu 2"/>
          <p:cNvSpPr>
            <a:spLocks noGrp="1"/>
          </p:cNvSpPr>
          <p:nvPr>
            <p:ph type="body" sz="quarter" idx="11"/>
          </p:nvPr>
        </p:nvSpPr>
        <p:spPr/>
        <p:txBody>
          <a:bodyPr/>
          <a:lstStyle/>
          <a:p>
            <a:endParaRPr lang="tr-TR"/>
          </a:p>
        </p:txBody>
      </p:sp>
      <p:cxnSp>
        <p:nvCxnSpPr>
          <p:cNvPr id="12" name="Straight Connector 11"/>
          <p:cNvCxnSpPr/>
          <p:nvPr/>
        </p:nvCxnSpPr>
        <p:spPr>
          <a:xfrm flipV="1">
            <a:off x="990600" y="5791200"/>
            <a:ext cx="5715000" cy="4763"/>
          </a:xfrm>
          <a:prstGeom prst="line">
            <a:avLst/>
          </a:prstGeom>
        </p:spPr>
        <p:style>
          <a:lnRef idx="2">
            <a:schemeClr val="dk1"/>
          </a:lnRef>
          <a:fillRef idx="0">
            <a:schemeClr val="dk1"/>
          </a:fillRef>
          <a:effectRef idx="1">
            <a:schemeClr val="dk1"/>
          </a:effectRef>
          <a:fontRef idx="minor">
            <a:schemeClr val="tx1"/>
          </a:fontRef>
        </p:style>
      </p:cxnSp>
      <p:sp>
        <p:nvSpPr>
          <p:cNvPr id="51203" name="TextBox 16"/>
          <p:cNvSpPr txBox="1">
            <a:spLocks noChangeArrowheads="1"/>
          </p:cNvSpPr>
          <p:nvPr/>
        </p:nvSpPr>
        <p:spPr bwMode="auto">
          <a:xfrm>
            <a:off x="533400" y="2266950"/>
            <a:ext cx="762000" cy="400050"/>
          </a:xfrm>
          <a:prstGeom prst="rect">
            <a:avLst/>
          </a:prstGeom>
          <a:noFill/>
          <a:ln w="9525">
            <a:noFill/>
            <a:miter lim="800000"/>
            <a:headEnd/>
            <a:tailEnd/>
          </a:ln>
        </p:spPr>
        <p:txBody>
          <a:bodyPr>
            <a:spAutoFit/>
          </a:bodyPr>
          <a:lstStyle/>
          <a:p>
            <a:r>
              <a:rPr lang="en-US" sz="2000" b="1"/>
              <a:t>P</a:t>
            </a:r>
          </a:p>
        </p:txBody>
      </p:sp>
      <p:sp>
        <p:nvSpPr>
          <p:cNvPr id="51204" name="TextBox 17"/>
          <p:cNvSpPr txBox="1">
            <a:spLocks noChangeArrowheads="1"/>
          </p:cNvSpPr>
          <p:nvPr/>
        </p:nvSpPr>
        <p:spPr bwMode="auto">
          <a:xfrm>
            <a:off x="6705600" y="5562600"/>
            <a:ext cx="533400" cy="400050"/>
          </a:xfrm>
          <a:prstGeom prst="rect">
            <a:avLst/>
          </a:prstGeom>
          <a:noFill/>
          <a:ln w="9525">
            <a:noFill/>
            <a:miter lim="800000"/>
            <a:headEnd/>
            <a:tailEnd/>
          </a:ln>
        </p:spPr>
        <p:txBody>
          <a:bodyPr>
            <a:spAutoFit/>
          </a:bodyPr>
          <a:lstStyle/>
          <a:p>
            <a:r>
              <a:rPr lang="en-US" sz="2000" b="1"/>
              <a:t>Q</a:t>
            </a:r>
          </a:p>
        </p:txBody>
      </p:sp>
      <p:sp>
        <p:nvSpPr>
          <p:cNvPr id="51205" name="TextBox 22"/>
          <p:cNvSpPr txBox="1">
            <a:spLocks noChangeArrowheads="1"/>
          </p:cNvSpPr>
          <p:nvPr/>
        </p:nvSpPr>
        <p:spPr bwMode="auto">
          <a:xfrm>
            <a:off x="304800" y="3879850"/>
            <a:ext cx="762000" cy="338138"/>
          </a:xfrm>
          <a:prstGeom prst="rect">
            <a:avLst/>
          </a:prstGeom>
          <a:noFill/>
          <a:ln w="9525">
            <a:noFill/>
            <a:miter lim="800000"/>
            <a:headEnd/>
            <a:tailEnd/>
          </a:ln>
        </p:spPr>
        <p:txBody>
          <a:bodyPr>
            <a:spAutoFit/>
          </a:bodyPr>
          <a:lstStyle/>
          <a:p>
            <a:r>
              <a:rPr lang="en-US" sz="1600" b="1"/>
              <a:t>$5.00</a:t>
            </a:r>
          </a:p>
        </p:txBody>
      </p:sp>
      <p:sp>
        <p:nvSpPr>
          <p:cNvPr id="51206" name="TextBox 24"/>
          <p:cNvSpPr txBox="1">
            <a:spLocks noChangeArrowheads="1"/>
          </p:cNvSpPr>
          <p:nvPr/>
        </p:nvSpPr>
        <p:spPr bwMode="auto">
          <a:xfrm flipH="1">
            <a:off x="3748088" y="5802313"/>
            <a:ext cx="609600" cy="369887"/>
          </a:xfrm>
          <a:prstGeom prst="rect">
            <a:avLst/>
          </a:prstGeom>
          <a:noFill/>
          <a:ln w="9525">
            <a:noFill/>
            <a:miter lim="800000"/>
            <a:headEnd/>
            <a:tailEnd/>
          </a:ln>
        </p:spPr>
        <p:txBody>
          <a:bodyPr>
            <a:spAutoFit/>
          </a:bodyPr>
          <a:lstStyle/>
          <a:p>
            <a:r>
              <a:rPr lang="en-US" b="1"/>
              <a:t>10</a:t>
            </a:r>
          </a:p>
        </p:txBody>
      </p:sp>
      <p:cxnSp>
        <p:nvCxnSpPr>
          <p:cNvPr id="26" name="Straight Connector 25"/>
          <p:cNvCxnSpPr/>
          <p:nvPr/>
        </p:nvCxnSpPr>
        <p:spPr>
          <a:xfrm rot="5400000">
            <a:off x="1236663" y="3619500"/>
            <a:ext cx="685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208" name="TextBox 27"/>
          <p:cNvSpPr txBox="1">
            <a:spLocks noChangeArrowheads="1"/>
          </p:cNvSpPr>
          <p:nvPr/>
        </p:nvSpPr>
        <p:spPr bwMode="auto">
          <a:xfrm>
            <a:off x="304800" y="3124200"/>
            <a:ext cx="762000" cy="338138"/>
          </a:xfrm>
          <a:prstGeom prst="rect">
            <a:avLst/>
          </a:prstGeom>
          <a:noFill/>
          <a:ln w="9525">
            <a:noFill/>
            <a:miter lim="800000"/>
            <a:headEnd/>
            <a:tailEnd/>
          </a:ln>
        </p:spPr>
        <p:txBody>
          <a:bodyPr>
            <a:spAutoFit/>
          </a:bodyPr>
          <a:lstStyle/>
          <a:p>
            <a:r>
              <a:rPr lang="en-US" sz="1600" b="1"/>
              <a:t>$7.00</a:t>
            </a:r>
          </a:p>
        </p:txBody>
      </p:sp>
      <p:sp>
        <p:nvSpPr>
          <p:cNvPr id="51209" name="TextBox 30"/>
          <p:cNvSpPr txBox="1">
            <a:spLocks noChangeArrowheads="1"/>
          </p:cNvSpPr>
          <p:nvPr/>
        </p:nvSpPr>
        <p:spPr bwMode="auto">
          <a:xfrm>
            <a:off x="1433513" y="5800725"/>
            <a:ext cx="361950" cy="369888"/>
          </a:xfrm>
          <a:prstGeom prst="rect">
            <a:avLst/>
          </a:prstGeom>
          <a:noFill/>
          <a:ln w="9525">
            <a:noFill/>
            <a:miter lim="800000"/>
            <a:headEnd/>
            <a:tailEnd/>
          </a:ln>
        </p:spPr>
        <p:txBody>
          <a:bodyPr>
            <a:spAutoFit/>
          </a:bodyPr>
          <a:lstStyle/>
          <a:p>
            <a:r>
              <a:rPr lang="en-US" b="1"/>
              <a:t>2</a:t>
            </a:r>
          </a:p>
        </p:txBody>
      </p:sp>
      <p:sp>
        <p:nvSpPr>
          <p:cNvPr id="51210" name="TextBox 51"/>
          <p:cNvSpPr txBox="1">
            <a:spLocks noChangeArrowheads="1"/>
          </p:cNvSpPr>
          <p:nvPr/>
        </p:nvSpPr>
        <p:spPr bwMode="auto">
          <a:xfrm>
            <a:off x="304800" y="4532313"/>
            <a:ext cx="762000" cy="338137"/>
          </a:xfrm>
          <a:prstGeom prst="rect">
            <a:avLst/>
          </a:prstGeom>
          <a:noFill/>
          <a:ln w="9525">
            <a:noFill/>
            <a:miter lim="800000"/>
            <a:headEnd/>
            <a:tailEnd/>
          </a:ln>
        </p:spPr>
        <p:txBody>
          <a:bodyPr>
            <a:spAutoFit/>
          </a:bodyPr>
          <a:lstStyle/>
          <a:p>
            <a:r>
              <a:rPr lang="en-US" sz="1600" b="1"/>
              <a:t>$3.00</a:t>
            </a:r>
          </a:p>
        </p:txBody>
      </p:sp>
      <p:sp>
        <p:nvSpPr>
          <p:cNvPr id="51211" name="TextBox 53"/>
          <p:cNvSpPr txBox="1">
            <a:spLocks noChangeArrowheads="1"/>
          </p:cNvSpPr>
          <p:nvPr/>
        </p:nvSpPr>
        <p:spPr bwMode="auto">
          <a:xfrm>
            <a:off x="304800" y="5218113"/>
            <a:ext cx="762000" cy="338137"/>
          </a:xfrm>
          <a:prstGeom prst="rect">
            <a:avLst/>
          </a:prstGeom>
          <a:noFill/>
          <a:ln w="9525">
            <a:noFill/>
            <a:miter lim="800000"/>
            <a:headEnd/>
            <a:tailEnd/>
          </a:ln>
        </p:spPr>
        <p:txBody>
          <a:bodyPr>
            <a:spAutoFit/>
          </a:bodyPr>
          <a:lstStyle/>
          <a:p>
            <a:r>
              <a:rPr lang="en-US" sz="1600" b="1"/>
              <a:t>$1.00</a:t>
            </a:r>
          </a:p>
        </p:txBody>
      </p:sp>
      <p:sp>
        <p:nvSpPr>
          <p:cNvPr id="51212" name="TextBox 62"/>
          <p:cNvSpPr txBox="1">
            <a:spLocks noChangeArrowheads="1"/>
          </p:cNvSpPr>
          <p:nvPr/>
        </p:nvSpPr>
        <p:spPr bwMode="auto">
          <a:xfrm>
            <a:off x="3221038" y="5802313"/>
            <a:ext cx="381000" cy="369887"/>
          </a:xfrm>
          <a:prstGeom prst="rect">
            <a:avLst/>
          </a:prstGeom>
          <a:noFill/>
          <a:ln w="9525">
            <a:noFill/>
            <a:miter lim="800000"/>
            <a:headEnd/>
            <a:tailEnd/>
          </a:ln>
        </p:spPr>
        <p:txBody>
          <a:bodyPr>
            <a:spAutoFit/>
          </a:bodyPr>
          <a:lstStyle/>
          <a:p>
            <a:r>
              <a:rPr lang="en-US" b="1"/>
              <a:t>8</a:t>
            </a:r>
          </a:p>
        </p:txBody>
      </p:sp>
      <p:sp>
        <p:nvSpPr>
          <p:cNvPr id="51213" name="TextBox 65"/>
          <p:cNvSpPr txBox="1">
            <a:spLocks noChangeArrowheads="1"/>
          </p:cNvSpPr>
          <p:nvPr/>
        </p:nvSpPr>
        <p:spPr bwMode="auto">
          <a:xfrm>
            <a:off x="2667000" y="5802313"/>
            <a:ext cx="304800" cy="369887"/>
          </a:xfrm>
          <a:prstGeom prst="rect">
            <a:avLst/>
          </a:prstGeom>
          <a:noFill/>
          <a:ln w="9525">
            <a:noFill/>
            <a:miter lim="800000"/>
            <a:headEnd/>
            <a:tailEnd/>
          </a:ln>
        </p:spPr>
        <p:txBody>
          <a:bodyPr>
            <a:spAutoFit/>
          </a:bodyPr>
          <a:lstStyle/>
          <a:p>
            <a:r>
              <a:rPr lang="en-US" b="1"/>
              <a:t>6</a:t>
            </a:r>
          </a:p>
        </p:txBody>
      </p:sp>
      <p:sp>
        <p:nvSpPr>
          <p:cNvPr id="51214" name="TextBox 68"/>
          <p:cNvSpPr txBox="1">
            <a:spLocks noChangeArrowheads="1"/>
          </p:cNvSpPr>
          <p:nvPr/>
        </p:nvSpPr>
        <p:spPr bwMode="auto">
          <a:xfrm>
            <a:off x="1952625" y="5802313"/>
            <a:ext cx="304800" cy="369887"/>
          </a:xfrm>
          <a:prstGeom prst="rect">
            <a:avLst/>
          </a:prstGeom>
          <a:noFill/>
          <a:ln w="9525">
            <a:noFill/>
            <a:miter lim="800000"/>
            <a:headEnd/>
            <a:tailEnd/>
          </a:ln>
        </p:spPr>
        <p:txBody>
          <a:bodyPr>
            <a:spAutoFit/>
          </a:bodyPr>
          <a:lstStyle/>
          <a:p>
            <a:r>
              <a:rPr lang="en-US" b="1"/>
              <a:t>4</a:t>
            </a:r>
          </a:p>
        </p:txBody>
      </p:sp>
      <p:sp>
        <p:nvSpPr>
          <p:cNvPr id="51215" name="TextBox 39"/>
          <p:cNvSpPr txBox="1">
            <a:spLocks noChangeArrowheads="1"/>
          </p:cNvSpPr>
          <p:nvPr/>
        </p:nvSpPr>
        <p:spPr bwMode="auto">
          <a:xfrm flipH="1">
            <a:off x="4160838" y="5805488"/>
            <a:ext cx="609600" cy="369887"/>
          </a:xfrm>
          <a:prstGeom prst="rect">
            <a:avLst/>
          </a:prstGeom>
          <a:noFill/>
          <a:ln w="9525">
            <a:noFill/>
            <a:miter lim="800000"/>
            <a:headEnd/>
            <a:tailEnd/>
          </a:ln>
        </p:spPr>
        <p:txBody>
          <a:bodyPr>
            <a:spAutoFit/>
          </a:bodyPr>
          <a:lstStyle/>
          <a:p>
            <a:r>
              <a:rPr lang="en-US" b="1"/>
              <a:t>11</a:t>
            </a:r>
          </a:p>
        </p:txBody>
      </p:sp>
      <p:sp>
        <p:nvSpPr>
          <p:cNvPr id="51216" name="TextBox 40"/>
          <p:cNvSpPr txBox="1">
            <a:spLocks noChangeArrowheads="1"/>
          </p:cNvSpPr>
          <p:nvPr/>
        </p:nvSpPr>
        <p:spPr bwMode="auto">
          <a:xfrm flipH="1">
            <a:off x="4483100" y="5802313"/>
            <a:ext cx="609600" cy="369887"/>
          </a:xfrm>
          <a:prstGeom prst="rect">
            <a:avLst/>
          </a:prstGeom>
          <a:noFill/>
          <a:ln w="9525">
            <a:noFill/>
            <a:miter lim="800000"/>
            <a:headEnd/>
            <a:tailEnd/>
          </a:ln>
        </p:spPr>
        <p:txBody>
          <a:bodyPr>
            <a:spAutoFit/>
          </a:bodyPr>
          <a:lstStyle/>
          <a:p>
            <a:r>
              <a:rPr lang="en-US" b="1"/>
              <a:t>12</a:t>
            </a:r>
          </a:p>
        </p:txBody>
      </p:sp>
      <p:sp>
        <p:nvSpPr>
          <p:cNvPr id="51217" name="TextBox 41"/>
          <p:cNvSpPr txBox="1">
            <a:spLocks noChangeArrowheads="1"/>
          </p:cNvSpPr>
          <p:nvPr/>
        </p:nvSpPr>
        <p:spPr bwMode="auto">
          <a:xfrm flipH="1">
            <a:off x="4860925" y="5802313"/>
            <a:ext cx="609600" cy="369887"/>
          </a:xfrm>
          <a:prstGeom prst="rect">
            <a:avLst/>
          </a:prstGeom>
          <a:noFill/>
          <a:ln w="9525">
            <a:noFill/>
            <a:miter lim="800000"/>
            <a:headEnd/>
            <a:tailEnd/>
          </a:ln>
        </p:spPr>
        <p:txBody>
          <a:bodyPr>
            <a:spAutoFit/>
          </a:bodyPr>
          <a:lstStyle/>
          <a:p>
            <a:r>
              <a:rPr lang="en-US" b="1"/>
              <a:t>13</a:t>
            </a:r>
          </a:p>
        </p:txBody>
      </p:sp>
      <p:sp>
        <p:nvSpPr>
          <p:cNvPr id="51218" name="TextBox 42"/>
          <p:cNvSpPr txBox="1">
            <a:spLocks noChangeArrowheads="1"/>
          </p:cNvSpPr>
          <p:nvPr/>
        </p:nvSpPr>
        <p:spPr bwMode="auto">
          <a:xfrm flipH="1">
            <a:off x="5211763" y="5805488"/>
            <a:ext cx="609600" cy="369887"/>
          </a:xfrm>
          <a:prstGeom prst="rect">
            <a:avLst/>
          </a:prstGeom>
          <a:noFill/>
          <a:ln w="9525">
            <a:noFill/>
            <a:miter lim="800000"/>
            <a:headEnd/>
            <a:tailEnd/>
          </a:ln>
        </p:spPr>
        <p:txBody>
          <a:bodyPr>
            <a:spAutoFit/>
          </a:bodyPr>
          <a:lstStyle/>
          <a:p>
            <a:r>
              <a:rPr lang="en-US" b="1"/>
              <a:t>14</a:t>
            </a:r>
          </a:p>
        </p:txBody>
      </p:sp>
      <p:sp>
        <p:nvSpPr>
          <p:cNvPr id="51219" name="TextBox 44"/>
          <p:cNvSpPr txBox="1">
            <a:spLocks noChangeArrowheads="1"/>
          </p:cNvSpPr>
          <p:nvPr/>
        </p:nvSpPr>
        <p:spPr bwMode="auto">
          <a:xfrm>
            <a:off x="1600200" y="1447800"/>
            <a:ext cx="6477000" cy="461963"/>
          </a:xfrm>
          <a:prstGeom prst="rect">
            <a:avLst/>
          </a:prstGeom>
          <a:noFill/>
          <a:ln w="9525">
            <a:noFill/>
            <a:miter lim="800000"/>
            <a:headEnd/>
            <a:tailEnd/>
          </a:ln>
        </p:spPr>
        <p:txBody>
          <a:bodyPr>
            <a:spAutoFit/>
          </a:bodyPr>
          <a:lstStyle/>
          <a:p>
            <a:r>
              <a:rPr lang="en-US" sz="2400" b="1"/>
              <a:t>Market supply curve for movies per week</a:t>
            </a:r>
          </a:p>
        </p:txBody>
      </p:sp>
      <p:cxnSp>
        <p:nvCxnSpPr>
          <p:cNvPr id="79" name="Straight Connector 78"/>
          <p:cNvCxnSpPr/>
          <p:nvPr/>
        </p:nvCxnSpPr>
        <p:spPr>
          <a:xfrm rot="16200000" flipH="1">
            <a:off x="689769" y="4852194"/>
            <a:ext cx="17795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8" name="Rounded Rectangle 117"/>
          <p:cNvSpPr/>
          <p:nvPr/>
        </p:nvSpPr>
        <p:spPr>
          <a:xfrm>
            <a:off x="4800600" y="1905000"/>
            <a:ext cx="3962400" cy="12192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en-US" sz="2000" dirty="0">
                <a:solidFill>
                  <a:schemeClr val="tx1"/>
                </a:solidFill>
                <a:ea typeface="Arial Unicode MS" pitchFamily="34" charset="-128"/>
                <a:cs typeface="Arial Unicode MS" pitchFamily="34" charset="-128"/>
              </a:rPr>
              <a:t>The market supply curve is the summation of all individual supply curves</a:t>
            </a:r>
          </a:p>
        </p:txBody>
      </p:sp>
      <p:cxnSp>
        <p:nvCxnSpPr>
          <p:cNvPr id="119" name="Straight Connector 118"/>
          <p:cNvCxnSpPr/>
          <p:nvPr/>
        </p:nvCxnSpPr>
        <p:spPr>
          <a:xfrm>
            <a:off x="990600" y="4718050"/>
            <a:ext cx="8382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 name="Group 114"/>
          <p:cNvGrpSpPr>
            <a:grpSpLocks/>
          </p:cNvGrpSpPr>
          <p:nvPr/>
        </p:nvGrpSpPr>
        <p:grpSpPr bwMode="auto">
          <a:xfrm>
            <a:off x="989013" y="2614613"/>
            <a:ext cx="2211387" cy="3176587"/>
            <a:chOff x="989806" y="2614221"/>
            <a:chExt cx="2210594" cy="3176297"/>
          </a:xfrm>
        </p:grpSpPr>
        <p:sp>
          <p:nvSpPr>
            <p:cNvPr id="67" name="TextBox 66"/>
            <p:cNvSpPr txBox="1"/>
            <p:nvPr/>
          </p:nvSpPr>
          <p:spPr>
            <a:xfrm>
              <a:off x="2286328" y="2614221"/>
              <a:ext cx="914072" cy="338106"/>
            </a:xfrm>
            <a:prstGeom prst="rect">
              <a:avLst/>
            </a:prstGeom>
            <a:noFill/>
          </p:spPr>
          <p:txBody>
            <a:bodyPr>
              <a:spAutoFit/>
            </a:bodyPr>
            <a:lstStyle/>
            <a:p>
              <a:pPr fontAlgn="auto">
                <a:spcBef>
                  <a:spcPts val="0"/>
                </a:spcBef>
                <a:spcAft>
                  <a:spcPts val="0"/>
                </a:spcAft>
                <a:defRPr/>
              </a:pPr>
              <a:r>
                <a:rPr lang="en-US" sz="1600" b="1" dirty="0">
                  <a:solidFill>
                    <a:schemeClr val="accent2">
                      <a:lumMod val="50000"/>
                    </a:schemeClr>
                  </a:solidFill>
                  <a:latin typeface="+mn-lt"/>
                  <a:cs typeface="+mn-cs"/>
                </a:rPr>
                <a:t>BARRY</a:t>
              </a:r>
            </a:p>
          </p:txBody>
        </p:sp>
        <p:grpSp>
          <p:nvGrpSpPr>
            <p:cNvPr id="51258" name="Group 91"/>
            <p:cNvGrpSpPr>
              <a:grpSpLocks/>
            </p:cNvGrpSpPr>
            <p:nvPr/>
          </p:nvGrpSpPr>
          <p:grpSpPr bwMode="auto">
            <a:xfrm>
              <a:off x="989806" y="2965518"/>
              <a:ext cx="1525040" cy="2825000"/>
              <a:chOff x="990600" y="2965518"/>
              <a:chExt cx="1525040" cy="2825000"/>
            </a:xfrm>
          </p:grpSpPr>
          <p:cxnSp>
            <p:nvCxnSpPr>
              <p:cNvPr id="32" name="Straight Connector 31"/>
              <p:cNvCxnSpPr/>
              <p:nvPr/>
            </p:nvCxnSpPr>
            <p:spPr>
              <a:xfrm flipV="1">
                <a:off x="992186" y="4066650"/>
                <a:ext cx="1447281" cy="793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1091315" y="5537335"/>
                <a:ext cx="409538" cy="15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2509292" y="3580920"/>
                <a:ext cx="0" cy="17524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523809" y="3276148"/>
                <a:ext cx="914072"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303730" y="5537335"/>
                <a:ext cx="409538" cy="15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992186" y="3657113"/>
                <a:ext cx="1523454" cy="1676247"/>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cxnSp>
            <p:nvCxnSpPr>
              <p:cNvPr id="122" name="Straight Connector 121"/>
              <p:cNvCxnSpPr/>
              <p:nvPr/>
            </p:nvCxnSpPr>
            <p:spPr>
              <a:xfrm>
                <a:off x="990600" y="5374631"/>
                <a:ext cx="304691"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2495010" y="2965026"/>
                <a:ext cx="0" cy="685737"/>
              </a:xfrm>
              <a:prstGeom prst="line">
                <a:avLst/>
              </a:prstGeom>
              <a:ln>
                <a:solidFill>
                  <a:schemeClr val="accent1"/>
                </a:solidFill>
              </a:ln>
            </p:spPr>
            <p:style>
              <a:lnRef idx="3">
                <a:schemeClr val="accent2"/>
              </a:lnRef>
              <a:fillRef idx="0">
                <a:schemeClr val="accent2"/>
              </a:fillRef>
              <a:effectRef idx="2">
                <a:schemeClr val="accent2"/>
              </a:effectRef>
              <a:fontRef idx="minor">
                <a:schemeClr val="tx1"/>
              </a:fontRef>
            </p:style>
          </p:cxnSp>
          <p:cxnSp>
            <p:nvCxnSpPr>
              <p:cNvPr id="156" name="Straight Connector 155"/>
              <p:cNvCxnSpPr/>
              <p:nvPr/>
            </p:nvCxnSpPr>
            <p:spPr>
              <a:xfrm flipH="1">
                <a:off x="2134777" y="4038078"/>
                <a:ext cx="0" cy="175244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 name="Group 112"/>
          <p:cNvGrpSpPr>
            <a:grpSpLocks/>
          </p:cNvGrpSpPr>
          <p:nvPr/>
        </p:nvGrpSpPr>
        <p:grpSpPr bwMode="auto">
          <a:xfrm>
            <a:off x="1295400" y="2614613"/>
            <a:ext cx="4114800" cy="3203575"/>
            <a:chOff x="1295400" y="2614705"/>
            <a:chExt cx="4114800" cy="3202795"/>
          </a:xfrm>
        </p:grpSpPr>
        <p:cxnSp>
          <p:nvCxnSpPr>
            <p:cNvPr id="74" name="Straight Connector 73"/>
            <p:cNvCxnSpPr/>
            <p:nvPr/>
          </p:nvCxnSpPr>
          <p:spPr>
            <a:xfrm>
              <a:off x="2438400" y="3276531"/>
              <a:ext cx="990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2817813" y="3657438"/>
              <a:ext cx="1587" cy="208546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581400" y="4038345"/>
              <a:ext cx="0" cy="170297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3352800" y="2614705"/>
              <a:ext cx="1066800" cy="338055"/>
            </a:xfrm>
            <a:prstGeom prst="rect">
              <a:avLst/>
            </a:prstGeom>
            <a:noFill/>
          </p:spPr>
          <p:txBody>
            <a:bodyPr>
              <a:spAutoFit/>
            </a:bodyPr>
            <a:lstStyle/>
            <a:p>
              <a:pPr fontAlgn="auto">
                <a:spcBef>
                  <a:spcPts val="0"/>
                </a:spcBef>
                <a:spcAft>
                  <a:spcPts val="0"/>
                </a:spcAft>
                <a:defRPr/>
              </a:pPr>
              <a:r>
                <a:rPr lang="en-US" sz="1600" b="1" dirty="0">
                  <a:solidFill>
                    <a:schemeClr val="tx2">
                      <a:lumMod val="85000"/>
                      <a:lumOff val="15000"/>
                    </a:schemeClr>
                  </a:solidFill>
                  <a:latin typeface="+mn-lt"/>
                  <a:cs typeface="+mn-cs"/>
                </a:rPr>
                <a:t>ANN</a:t>
              </a:r>
            </a:p>
          </p:txBody>
        </p:sp>
        <p:cxnSp>
          <p:nvCxnSpPr>
            <p:cNvPr id="99" name="Straight Connector 98"/>
            <p:cNvCxnSpPr/>
            <p:nvPr/>
          </p:nvCxnSpPr>
          <p:spPr>
            <a:xfrm flipV="1">
              <a:off x="2438400" y="4038345"/>
              <a:ext cx="1143000" cy="2222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905000" y="4717630"/>
              <a:ext cx="2286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5410200" y="3276531"/>
              <a:ext cx="0" cy="25139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4343400" y="3733620"/>
              <a:ext cx="0" cy="20838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a:off x="1295400" y="3214634"/>
              <a:ext cx="1905000" cy="2133081"/>
            </a:xfrm>
            <a:prstGeom prst="line">
              <a:avLst/>
            </a:prstGeom>
            <a:ln/>
          </p:spPr>
          <p:style>
            <a:lnRef idx="3">
              <a:schemeClr val="accent3"/>
            </a:lnRef>
            <a:fillRef idx="0">
              <a:schemeClr val="accent3"/>
            </a:fillRef>
            <a:effectRef idx="2">
              <a:schemeClr val="accent3"/>
            </a:effectRef>
            <a:fontRef idx="minor">
              <a:schemeClr val="tx1"/>
            </a:fontRef>
          </p:style>
        </p:cxnSp>
      </p:grpSp>
      <p:sp>
        <p:nvSpPr>
          <p:cNvPr id="51225" name="TextBox 130"/>
          <p:cNvSpPr txBox="1">
            <a:spLocks noChangeArrowheads="1"/>
          </p:cNvSpPr>
          <p:nvPr/>
        </p:nvSpPr>
        <p:spPr bwMode="auto">
          <a:xfrm flipH="1">
            <a:off x="5570538" y="5805488"/>
            <a:ext cx="609600" cy="369887"/>
          </a:xfrm>
          <a:prstGeom prst="rect">
            <a:avLst/>
          </a:prstGeom>
          <a:noFill/>
          <a:ln w="9525">
            <a:noFill/>
            <a:miter lim="800000"/>
            <a:headEnd/>
            <a:tailEnd/>
          </a:ln>
        </p:spPr>
        <p:txBody>
          <a:bodyPr>
            <a:spAutoFit/>
          </a:bodyPr>
          <a:lstStyle/>
          <a:p>
            <a:r>
              <a:rPr lang="en-US" b="1"/>
              <a:t>15</a:t>
            </a:r>
          </a:p>
        </p:txBody>
      </p:sp>
      <p:grpSp>
        <p:nvGrpSpPr>
          <p:cNvPr id="5" name="Group 138"/>
          <p:cNvGrpSpPr>
            <a:grpSpLocks/>
          </p:cNvGrpSpPr>
          <p:nvPr/>
        </p:nvGrpSpPr>
        <p:grpSpPr bwMode="auto">
          <a:xfrm>
            <a:off x="1295400" y="3200400"/>
            <a:ext cx="5867400" cy="2632075"/>
            <a:chOff x="1295400" y="3186326"/>
            <a:chExt cx="5867400" cy="2631985"/>
          </a:xfrm>
        </p:grpSpPr>
        <p:cxnSp>
          <p:nvCxnSpPr>
            <p:cNvPr id="58" name="Straight Connector 57"/>
            <p:cNvCxnSpPr/>
            <p:nvPr/>
          </p:nvCxnSpPr>
          <p:spPr>
            <a:xfrm>
              <a:off x="2209800" y="4703924"/>
              <a:ext cx="152400" cy="63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4267200" y="3186326"/>
              <a:ext cx="1447800" cy="471472"/>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112" name="Straight Connector 111"/>
            <p:cNvCxnSpPr/>
            <p:nvPr/>
          </p:nvCxnSpPr>
          <p:spPr>
            <a:xfrm flipV="1">
              <a:off x="2438400" y="3643510"/>
              <a:ext cx="1828800" cy="1066764"/>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114" name="Straight Connector 113"/>
            <p:cNvCxnSpPr/>
            <p:nvPr/>
          </p:nvCxnSpPr>
          <p:spPr>
            <a:xfrm flipV="1">
              <a:off x="1295400" y="4710274"/>
              <a:ext cx="1143000" cy="652441"/>
            </a:xfrm>
            <a:prstGeom prst="line">
              <a:avLst/>
            </a:prstGeom>
            <a:ln>
              <a:solidFill>
                <a:schemeClr val="accent2"/>
              </a:solidFill>
            </a:ln>
          </p:spPr>
          <p:style>
            <a:lnRef idx="3">
              <a:schemeClr val="accent1"/>
            </a:lnRef>
            <a:fillRef idx="0">
              <a:schemeClr val="accent1"/>
            </a:fillRef>
            <a:effectRef idx="2">
              <a:schemeClr val="accent1"/>
            </a:effectRef>
            <a:fontRef idx="minor">
              <a:schemeClr val="tx1"/>
            </a:fontRef>
          </p:style>
        </p:cxnSp>
        <p:cxnSp>
          <p:nvCxnSpPr>
            <p:cNvPr id="124" name="Straight Connector 123"/>
            <p:cNvCxnSpPr/>
            <p:nvPr/>
          </p:nvCxnSpPr>
          <p:spPr>
            <a:xfrm rot="5400000">
              <a:off x="5395955" y="4508669"/>
              <a:ext cx="2465303"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3429000" y="3276811"/>
              <a:ext cx="32004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828800" y="4724561"/>
              <a:ext cx="0" cy="10937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029200" y="4405484"/>
              <a:ext cx="2133600" cy="708001"/>
            </a:xfrm>
            <a:prstGeom prst="rect">
              <a:avLst/>
            </a:prstGeom>
            <a:solidFill>
              <a:schemeClr val="bg1"/>
            </a:solidFill>
          </p:spPr>
          <p:txBody>
            <a:bodyPr>
              <a:spAutoFit/>
            </a:bodyPr>
            <a:lstStyle/>
            <a:p>
              <a:pPr algn="ctr" fontAlgn="auto">
                <a:spcBef>
                  <a:spcPts val="0"/>
                </a:spcBef>
                <a:spcAft>
                  <a:spcPts val="0"/>
                </a:spcAft>
                <a:defRPr/>
              </a:pPr>
              <a:r>
                <a:rPr lang="en-US" sz="2000" b="1" dirty="0">
                  <a:solidFill>
                    <a:schemeClr val="accent2">
                      <a:lumMod val="75000"/>
                    </a:schemeClr>
                  </a:solidFill>
                  <a:latin typeface="+mn-lt"/>
                  <a:cs typeface="+mn-cs"/>
                </a:rPr>
                <a:t>Market supply for movies</a:t>
              </a:r>
            </a:p>
          </p:txBody>
        </p:sp>
        <p:cxnSp>
          <p:nvCxnSpPr>
            <p:cNvPr id="94" name="Straight Arrow Connector 93"/>
            <p:cNvCxnSpPr/>
            <p:nvPr/>
          </p:nvCxnSpPr>
          <p:spPr>
            <a:xfrm rot="10800000">
              <a:off x="5105400" y="3505403"/>
              <a:ext cx="914400" cy="712763"/>
            </a:xfrm>
            <a:prstGeom prst="straightConnector1">
              <a:avLst/>
            </a:prstGeom>
            <a:ln w="28575">
              <a:solidFill>
                <a:schemeClr val="accent2">
                  <a:lumMod val="75000"/>
                </a:schemeClr>
              </a:solidFill>
              <a:tailEnd type="arrow"/>
            </a:ln>
          </p:spPr>
          <p:style>
            <a:lnRef idx="2">
              <a:schemeClr val="accent1"/>
            </a:lnRef>
            <a:fillRef idx="0">
              <a:schemeClr val="accent1"/>
            </a:fillRef>
            <a:effectRef idx="1">
              <a:schemeClr val="accent1"/>
            </a:effectRef>
            <a:fontRef idx="minor">
              <a:schemeClr val="tx1"/>
            </a:fontRef>
          </p:style>
        </p:cxnSp>
      </p:grpSp>
      <p:grpSp>
        <p:nvGrpSpPr>
          <p:cNvPr id="6" name="Group 90"/>
          <p:cNvGrpSpPr>
            <a:grpSpLocks/>
          </p:cNvGrpSpPr>
          <p:nvPr/>
        </p:nvGrpSpPr>
        <p:grpSpPr bwMode="auto">
          <a:xfrm>
            <a:off x="990600" y="2609850"/>
            <a:ext cx="1219200" cy="666750"/>
            <a:chOff x="990600" y="2609634"/>
            <a:chExt cx="1219200" cy="666359"/>
          </a:xfrm>
        </p:grpSpPr>
        <p:cxnSp>
          <p:nvCxnSpPr>
            <p:cNvPr id="102" name="Straight Connector 101"/>
            <p:cNvCxnSpPr/>
            <p:nvPr/>
          </p:nvCxnSpPr>
          <p:spPr>
            <a:xfrm>
              <a:off x="990600" y="3275993"/>
              <a:ext cx="609600" cy="0"/>
            </a:xfrm>
            <a:prstGeom prst="line">
              <a:avLst/>
            </a:prstGeom>
            <a:ln/>
          </p:spPr>
          <p:style>
            <a:lnRef idx="3">
              <a:schemeClr val="accent4"/>
            </a:lnRef>
            <a:fillRef idx="0">
              <a:schemeClr val="accent4"/>
            </a:fillRef>
            <a:effectRef idx="2">
              <a:schemeClr val="accent4"/>
            </a:effectRef>
            <a:fontRef idx="minor">
              <a:schemeClr val="tx1"/>
            </a:fontRef>
          </p:style>
        </p:cxnSp>
        <p:cxnSp>
          <p:nvCxnSpPr>
            <p:cNvPr id="106" name="Straight Connector 105"/>
            <p:cNvCxnSpPr/>
            <p:nvPr/>
          </p:nvCxnSpPr>
          <p:spPr>
            <a:xfrm>
              <a:off x="1579563" y="2895216"/>
              <a:ext cx="0" cy="380777"/>
            </a:xfrm>
            <a:prstGeom prst="line">
              <a:avLst/>
            </a:prstGeom>
            <a:ln/>
          </p:spPr>
          <p:style>
            <a:lnRef idx="3">
              <a:schemeClr val="accent4"/>
            </a:lnRef>
            <a:fillRef idx="0">
              <a:schemeClr val="accent4"/>
            </a:fillRef>
            <a:effectRef idx="2">
              <a:schemeClr val="accent4"/>
            </a:effectRef>
            <a:fontRef idx="minor">
              <a:schemeClr val="tx1"/>
            </a:fontRef>
          </p:style>
        </p:cxnSp>
        <p:sp>
          <p:nvSpPr>
            <p:cNvPr id="68" name="TextBox 67"/>
            <p:cNvSpPr txBox="1"/>
            <p:nvPr/>
          </p:nvSpPr>
          <p:spPr>
            <a:xfrm>
              <a:off x="990600" y="2609634"/>
              <a:ext cx="1219200" cy="337940"/>
            </a:xfrm>
            <a:prstGeom prst="rect">
              <a:avLst/>
            </a:prstGeom>
            <a:noFill/>
          </p:spPr>
          <p:txBody>
            <a:bodyPr>
              <a:spAutoFit/>
            </a:bodyPr>
            <a:lstStyle/>
            <a:p>
              <a:pPr fontAlgn="auto">
                <a:spcBef>
                  <a:spcPts val="0"/>
                </a:spcBef>
                <a:spcAft>
                  <a:spcPts val="0"/>
                </a:spcAft>
                <a:defRPr/>
              </a:pPr>
              <a:r>
                <a:rPr lang="en-US" sz="1600" b="1" dirty="0">
                  <a:solidFill>
                    <a:schemeClr val="accent4"/>
                  </a:solidFill>
                  <a:latin typeface="+mn-lt"/>
                  <a:cs typeface="+mn-cs"/>
                </a:rPr>
                <a:t>CHARLIE</a:t>
              </a:r>
            </a:p>
          </p:txBody>
        </p:sp>
      </p:grpSp>
      <p:cxnSp>
        <p:nvCxnSpPr>
          <p:cNvPr id="11" name="Straight Connector 10"/>
          <p:cNvCxnSpPr/>
          <p:nvPr/>
        </p:nvCxnSpPr>
        <p:spPr>
          <a:xfrm rot="5400000">
            <a:off x="-571499" y="4229100"/>
            <a:ext cx="3124200" cy="3175"/>
          </a:xfrm>
          <a:prstGeom prst="line">
            <a:avLst/>
          </a:prstGeom>
        </p:spPr>
        <p:style>
          <a:lnRef idx="2">
            <a:schemeClr val="dk1"/>
          </a:lnRef>
          <a:fillRef idx="0">
            <a:schemeClr val="dk1"/>
          </a:fillRef>
          <a:effectRef idx="1">
            <a:schemeClr val="dk1"/>
          </a:effectRef>
          <a:fontRef idx="minor">
            <a:schemeClr val="tx1"/>
          </a:fontRef>
        </p:style>
      </p:cxnSp>
      <p:sp>
        <p:nvSpPr>
          <p:cNvPr id="51229" name="TextBox 30"/>
          <p:cNvSpPr txBox="1">
            <a:spLocks noChangeArrowheads="1"/>
          </p:cNvSpPr>
          <p:nvPr/>
        </p:nvSpPr>
        <p:spPr bwMode="auto">
          <a:xfrm>
            <a:off x="1143000" y="5805488"/>
            <a:ext cx="762000" cy="369887"/>
          </a:xfrm>
          <a:prstGeom prst="rect">
            <a:avLst/>
          </a:prstGeom>
          <a:noFill/>
          <a:ln w="9525">
            <a:noFill/>
            <a:miter lim="800000"/>
            <a:headEnd/>
            <a:tailEnd/>
          </a:ln>
        </p:spPr>
        <p:txBody>
          <a:bodyPr>
            <a:spAutoFit/>
          </a:bodyPr>
          <a:lstStyle/>
          <a:p>
            <a:r>
              <a:rPr lang="en-US" b="1"/>
              <a:t>1</a:t>
            </a:r>
          </a:p>
        </p:txBody>
      </p:sp>
      <p:sp>
        <p:nvSpPr>
          <p:cNvPr id="51230" name="TextBox 24"/>
          <p:cNvSpPr txBox="1">
            <a:spLocks noChangeArrowheads="1"/>
          </p:cNvSpPr>
          <p:nvPr/>
        </p:nvSpPr>
        <p:spPr bwMode="auto">
          <a:xfrm flipH="1">
            <a:off x="3462338" y="5811838"/>
            <a:ext cx="609600" cy="369887"/>
          </a:xfrm>
          <a:prstGeom prst="rect">
            <a:avLst/>
          </a:prstGeom>
          <a:noFill/>
          <a:ln w="9525">
            <a:noFill/>
            <a:miter lim="800000"/>
            <a:headEnd/>
            <a:tailEnd/>
          </a:ln>
        </p:spPr>
        <p:txBody>
          <a:bodyPr>
            <a:spAutoFit/>
          </a:bodyPr>
          <a:lstStyle/>
          <a:p>
            <a:r>
              <a:rPr lang="en-US" b="1"/>
              <a:t>9</a:t>
            </a:r>
          </a:p>
        </p:txBody>
      </p:sp>
      <p:sp>
        <p:nvSpPr>
          <p:cNvPr id="51231" name="TextBox 68"/>
          <p:cNvSpPr txBox="1">
            <a:spLocks noChangeArrowheads="1"/>
          </p:cNvSpPr>
          <p:nvPr/>
        </p:nvSpPr>
        <p:spPr bwMode="auto">
          <a:xfrm>
            <a:off x="2341563" y="5811838"/>
            <a:ext cx="304800" cy="368300"/>
          </a:xfrm>
          <a:prstGeom prst="rect">
            <a:avLst/>
          </a:prstGeom>
          <a:noFill/>
          <a:ln w="9525">
            <a:noFill/>
            <a:miter lim="800000"/>
            <a:headEnd/>
            <a:tailEnd/>
          </a:ln>
        </p:spPr>
        <p:txBody>
          <a:bodyPr>
            <a:spAutoFit/>
          </a:bodyPr>
          <a:lstStyle/>
          <a:p>
            <a:r>
              <a:rPr lang="en-US" b="1"/>
              <a:t>5</a:t>
            </a:r>
          </a:p>
        </p:txBody>
      </p:sp>
      <p:sp>
        <p:nvSpPr>
          <p:cNvPr id="51232" name="TextBox 65"/>
          <p:cNvSpPr txBox="1">
            <a:spLocks noChangeArrowheads="1"/>
          </p:cNvSpPr>
          <p:nvPr/>
        </p:nvSpPr>
        <p:spPr bwMode="auto">
          <a:xfrm>
            <a:off x="2971800" y="5805488"/>
            <a:ext cx="304800" cy="369887"/>
          </a:xfrm>
          <a:prstGeom prst="rect">
            <a:avLst/>
          </a:prstGeom>
          <a:noFill/>
          <a:ln w="9525">
            <a:noFill/>
            <a:miter lim="800000"/>
            <a:headEnd/>
            <a:tailEnd/>
          </a:ln>
        </p:spPr>
        <p:txBody>
          <a:bodyPr>
            <a:spAutoFit/>
          </a:bodyPr>
          <a:lstStyle/>
          <a:p>
            <a:r>
              <a:rPr lang="en-US" b="1"/>
              <a:t>7</a:t>
            </a:r>
          </a:p>
        </p:txBody>
      </p:sp>
      <p:cxnSp>
        <p:nvCxnSpPr>
          <p:cNvPr id="163" name="Straight Connector 162"/>
          <p:cNvCxnSpPr/>
          <p:nvPr/>
        </p:nvCxnSpPr>
        <p:spPr>
          <a:xfrm>
            <a:off x="990600" y="3657600"/>
            <a:ext cx="32766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990600" y="5029200"/>
            <a:ext cx="84455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235" name="TextBox 68"/>
          <p:cNvSpPr txBox="1">
            <a:spLocks noChangeArrowheads="1"/>
          </p:cNvSpPr>
          <p:nvPr/>
        </p:nvSpPr>
        <p:spPr bwMode="auto">
          <a:xfrm>
            <a:off x="1676400" y="5805488"/>
            <a:ext cx="304800" cy="369887"/>
          </a:xfrm>
          <a:prstGeom prst="rect">
            <a:avLst/>
          </a:prstGeom>
          <a:noFill/>
          <a:ln w="9525">
            <a:noFill/>
            <a:miter lim="800000"/>
            <a:headEnd/>
            <a:tailEnd/>
          </a:ln>
        </p:spPr>
        <p:txBody>
          <a:bodyPr>
            <a:spAutoFit/>
          </a:bodyPr>
          <a:lstStyle/>
          <a:p>
            <a:r>
              <a:rPr lang="en-US" b="1"/>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body" idx="4294967295"/>
          </p:nvPr>
        </p:nvSpPr>
        <p:spPr>
          <a:xfrm>
            <a:off x="1219200" y="304800"/>
            <a:ext cx="6096000" cy="533400"/>
          </a:xfrm>
        </p:spPr>
        <p:txBody>
          <a:bodyPr>
            <a:normAutofit/>
          </a:bodyPr>
          <a:lstStyle/>
          <a:p>
            <a:pPr marL="0" indent="0" algn="just" eaLnBrk="1" hangingPunct="1">
              <a:buFontTx/>
              <a:buNone/>
            </a:pPr>
            <a:r>
              <a:rPr lang="en-US" sz="2400" b="1" dirty="0" smtClean="0">
                <a:solidFill>
                  <a:srgbClr val="2164A2"/>
                </a:solidFill>
              </a:rPr>
              <a:t>From Individual Supply to Market Supply</a:t>
            </a:r>
          </a:p>
        </p:txBody>
      </p:sp>
      <p:sp>
        <p:nvSpPr>
          <p:cNvPr id="170011" name="Text Box 27"/>
          <p:cNvSpPr txBox="1">
            <a:spLocks noChangeArrowheads="1"/>
          </p:cNvSpPr>
          <p:nvPr/>
        </p:nvSpPr>
        <p:spPr bwMode="auto">
          <a:xfrm>
            <a:off x="152400" y="914400"/>
            <a:ext cx="26670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MS PGothic" pitchFamily="34" charset="-128"/>
              </a:defRPr>
            </a:lvl1pPr>
            <a:lvl2pPr marL="37931725" indent="-37474525" eaLnBrk="0" hangingPunct="0">
              <a:defRPr sz="2400">
                <a:solidFill>
                  <a:schemeClr val="tx1"/>
                </a:solidFill>
                <a:latin typeface="Times New Roman" pitchFamily="18" charset="0"/>
                <a:ea typeface="MS PGothic" pitchFamily="34" charset="-128"/>
              </a:defRPr>
            </a:lvl2pPr>
            <a:lvl3pPr eaLnBrk="0" hangingPunct="0">
              <a:defRPr sz="2400">
                <a:solidFill>
                  <a:schemeClr val="tx1"/>
                </a:solidFill>
                <a:latin typeface="Times New Roman" pitchFamily="18" charset="0"/>
                <a:ea typeface="MS PGothic" pitchFamily="34" charset="-128"/>
              </a:defRPr>
            </a:lvl3pPr>
            <a:lvl4pPr eaLnBrk="0" hangingPunct="0">
              <a:defRPr sz="2400">
                <a:solidFill>
                  <a:schemeClr val="tx1"/>
                </a:solidFill>
                <a:latin typeface="Times New Roman" pitchFamily="18" charset="0"/>
                <a:ea typeface="MS PGothic" pitchFamily="34" charset="-128"/>
              </a:defRPr>
            </a:lvl4pPr>
            <a:lvl5pPr eaLnBrk="0" hangingPunct="0">
              <a:defRPr sz="2400">
                <a:solidFill>
                  <a:schemeClr val="tx1"/>
                </a:solidFill>
                <a:latin typeface="Times New Roman" pitchFamily="18" charset="0"/>
                <a:ea typeface="MS PGothic" pitchFamily="34" charset="-128"/>
              </a:defRPr>
            </a:lvl5pPr>
            <a:lvl6pPr marL="4572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9144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1371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18288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r>
              <a:rPr lang="en-US" sz="1600" dirty="0">
                <a:latin typeface="Arial" pitchFamily="34" charset="0"/>
              </a:rPr>
              <a:t>The market supply is the sum of the supplies of all firms. In Panel A, Lola is a low-cost producer who produces the first pizza once the price rises above $2 (shown by point </a:t>
            </a:r>
            <a:r>
              <a:rPr lang="en-US" sz="1600" i="1" dirty="0">
                <a:latin typeface="Arial" pitchFamily="34" charset="0"/>
              </a:rPr>
              <a:t>a</a:t>
            </a:r>
            <a:r>
              <a:rPr lang="en-US" sz="1600" dirty="0">
                <a:latin typeface="Arial" pitchFamily="34" charset="0"/>
              </a:rPr>
              <a:t>).</a:t>
            </a:r>
          </a:p>
          <a:p>
            <a:pPr eaLnBrk="1" hangingPunct="1"/>
            <a:endParaRPr lang="en-US" sz="1600" dirty="0">
              <a:latin typeface="Arial" pitchFamily="34" charset="0"/>
            </a:endParaRPr>
          </a:p>
          <a:p>
            <a:pPr eaLnBrk="1" hangingPunct="1"/>
            <a:r>
              <a:rPr lang="en-US" sz="1600" dirty="0">
                <a:latin typeface="Arial" pitchFamily="34" charset="0"/>
              </a:rPr>
              <a:t>Panel B, Hiram is a high-cost producer who doesn’t produce pizza until the price rises above $6 (shown by point </a:t>
            </a:r>
            <a:r>
              <a:rPr lang="en-US" sz="1600" i="1" dirty="0">
                <a:latin typeface="Arial" pitchFamily="34" charset="0"/>
              </a:rPr>
              <a:t>f</a:t>
            </a:r>
            <a:r>
              <a:rPr lang="en-US" sz="1600" dirty="0">
                <a:latin typeface="Arial" pitchFamily="34" charset="0"/>
              </a:rPr>
              <a:t> ). </a:t>
            </a:r>
          </a:p>
          <a:p>
            <a:pPr eaLnBrk="1" hangingPunct="1"/>
            <a:endParaRPr lang="en-US" sz="1600" dirty="0">
              <a:latin typeface="Arial" pitchFamily="34" charset="0"/>
            </a:endParaRPr>
          </a:p>
          <a:p>
            <a:pPr eaLnBrk="1" hangingPunct="1"/>
            <a:r>
              <a:rPr lang="en-US" sz="1600" dirty="0">
                <a:latin typeface="Arial" pitchFamily="34" charset="0"/>
              </a:rPr>
              <a:t>To draw the market supply curve, we sum the individual supply curves horizontally. At a price of $8, market supply is 400 pizzas (point </a:t>
            </a:r>
            <a:r>
              <a:rPr lang="en-US" sz="1600" i="1" dirty="0">
                <a:latin typeface="Arial" pitchFamily="34" charset="0"/>
              </a:rPr>
              <a:t>m</a:t>
            </a:r>
            <a:r>
              <a:rPr lang="en-US" sz="1600" dirty="0">
                <a:latin typeface="Arial" pitchFamily="34" charset="0"/>
              </a:rPr>
              <a:t>), equal to 300 from Lola (point </a:t>
            </a:r>
            <a:r>
              <a:rPr lang="en-US" sz="1600" i="1" dirty="0">
                <a:latin typeface="Arial" pitchFamily="34" charset="0"/>
              </a:rPr>
              <a:t>d</a:t>
            </a:r>
            <a:r>
              <a:rPr lang="en-US" sz="1600" dirty="0">
                <a:latin typeface="Arial" pitchFamily="34" charset="0"/>
              </a:rPr>
              <a:t>) plus 100 from Hiram (point </a:t>
            </a:r>
            <a:r>
              <a:rPr lang="en-US" sz="1600" i="1" dirty="0">
                <a:latin typeface="Arial" pitchFamily="34" charset="0"/>
              </a:rPr>
              <a:t>g</a:t>
            </a:r>
            <a:r>
              <a:rPr lang="en-US" sz="1600" dirty="0">
                <a:latin typeface="Arial" pitchFamily="34" charset="0"/>
              </a:rPr>
              <a:t>).</a:t>
            </a:r>
          </a:p>
        </p:txBody>
      </p:sp>
      <p:pic>
        <p:nvPicPr>
          <p:cNvPr id="41990" name="Picture 8" descr="fig04_0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286000"/>
            <a:ext cx="5854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8822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0011">
                                            <p:txEl>
                                              <p:pRg st="0" end="0"/>
                                            </p:txEl>
                                          </p:spTgt>
                                        </p:tgtEl>
                                        <p:attrNameLst>
                                          <p:attrName>style.visibility</p:attrName>
                                        </p:attrNameLst>
                                      </p:cBhvr>
                                      <p:to>
                                        <p:strVal val="visible"/>
                                      </p:to>
                                    </p:set>
                                    <p:animEffect transition="in" filter="wipe(left)">
                                      <p:cBhvr>
                                        <p:cTn id="7" dur="500"/>
                                        <p:tgtEl>
                                          <p:spTgt spid="1700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0011">
                                            <p:txEl>
                                              <p:pRg st="2" end="2"/>
                                            </p:txEl>
                                          </p:spTgt>
                                        </p:tgtEl>
                                        <p:attrNameLst>
                                          <p:attrName>style.visibility</p:attrName>
                                        </p:attrNameLst>
                                      </p:cBhvr>
                                      <p:to>
                                        <p:strVal val="visible"/>
                                      </p:to>
                                    </p:set>
                                    <p:animEffect transition="in" filter="wipe(left)">
                                      <p:cBhvr>
                                        <p:cTn id="12" dur="500"/>
                                        <p:tgtEl>
                                          <p:spTgt spid="17001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0011">
                                            <p:txEl>
                                              <p:pRg st="4" end="4"/>
                                            </p:txEl>
                                          </p:spTgt>
                                        </p:tgtEl>
                                        <p:attrNameLst>
                                          <p:attrName>style.visibility</p:attrName>
                                        </p:attrNameLst>
                                      </p:cBhvr>
                                      <p:to>
                                        <p:strVal val="visible"/>
                                      </p:to>
                                    </p:set>
                                    <p:animEffect transition="in" filter="wipe(left)">
                                      <p:cBhvr>
                                        <p:cTn id="17" dur="500"/>
                                        <p:tgtEl>
                                          <p:spTgt spid="170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01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Six Things to Remember about a Supply Curve</a:t>
            </a:r>
            <a:br>
              <a:rPr lang="en-US" dirty="0" smtClean="0"/>
            </a:br>
            <a:endParaRPr lang="en-US" dirty="0"/>
          </a:p>
        </p:txBody>
      </p:sp>
      <p:sp>
        <p:nvSpPr>
          <p:cNvPr id="6" name="Rectangle 5"/>
          <p:cNvSpPr/>
          <p:nvPr/>
        </p:nvSpPr>
        <p:spPr>
          <a:xfrm>
            <a:off x="685800" y="1524000"/>
            <a:ext cx="7391400" cy="4201150"/>
          </a:xfrm>
          <a:prstGeom prst="rect">
            <a:avLst/>
          </a:prstGeom>
        </p:spPr>
        <p:txBody>
          <a:bodyPr wrap="square">
            <a:spAutoFit/>
          </a:bodyPr>
          <a:lstStyle/>
          <a:p>
            <a:pPr marL="342900" indent="-342900">
              <a:spcBef>
                <a:spcPts val="600"/>
              </a:spcBef>
              <a:buFont typeface="+mj-lt"/>
              <a:buAutoNum type="arabicPeriod"/>
            </a:pPr>
            <a:r>
              <a:rPr lang="en-US" sz="2200" dirty="0" smtClean="0"/>
              <a:t>A  supply curve follows the law of supply. When price rises, quantity supplied increases, and vice versa.</a:t>
            </a:r>
          </a:p>
          <a:p>
            <a:pPr marL="342900" indent="-342900">
              <a:spcBef>
                <a:spcPts val="600"/>
              </a:spcBef>
              <a:buFont typeface="+mj-lt"/>
              <a:buAutoNum type="arabicPeriod"/>
            </a:pPr>
            <a:r>
              <a:rPr lang="en-US" sz="2200" dirty="0" smtClean="0"/>
              <a:t>The horizontal axis—quantity—has a time dimension.</a:t>
            </a:r>
          </a:p>
          <a:p>
            <a:pPr marL="342900" indent="-342900">
              <a:spcBef>
                <a:spcPts val="600"/>
              </a:spcBef>
              <a:buFont typeface="+mj-lt"/>
              <a:buAutoNum type="arabicPeriod"/>
            </a:pPr>
            <a:r>
              <a:rPr lang="en-US" sz="2200" dirty="0" smtClean="0"/>
              <a:t>The quality of each unit is the same.</a:t>
            </a:r>
          </a:p>
          <a:p>
            <a:pPr marL="342900" indent="-342900">
              <a:spcBef>
                <a:spcPts val="600"/>
              </a:spcBef>
              <a:buFont typeface="+mj-lt"/>
              <a:buAutoNum type="arabicPeriod"/>
            </a:pPr>
            <a:r>
              <a:rPr lang="en-US" sz="2200" dirty="0" smtClean="0"/>
              <a:t>The vertical axis—price—assumes all other prices remain constant.</a:t>
            </a:r>
          </a:p>
          <a:p>
            <a:pPr marL="342900" indent="-342900">
              <a:spcBef>
                <a:spcPts val="600"/>
              </a:spcBef>
              <a:buFont typeface="+mj-lt"/>
              <a:buAutoNum type="arabicPeriod"/>
            </a:pPr>
            <a:r>
              <a:rPr lang="en-US" sz="2200" dirty="0" smtClean="0"/>
              <a:t>The supply curve assumes everything else is constant.</a:t>
            </a:r>
          </a:p>
          <a:p>
            <a:pPr marL="342900" indent="-342900">
              <a:spcBef>
                <a:spcPts val="600"/>
              </a:spcBef>
              <a:buFont typeface="+mj-lt"/>
              <a:buAutoNum type="arabicPeriod"/>
            </a:pPr>
            <a:r>
              <a:rPr lang="en-US" sz="2200" dirty="0" smtClean="0"/>
              <a:t>Effects of price changes are shown by movements along the supply curve. Effects of </a:t>
            </a:r>
            <a:r>
              <a:rPr lang="en-US" sz="2200" dirty="0" err="1" smtClean="0"/>
              <a:t>nonprice</a:t>
            </a:r>
            <a:r>
              <a:rPr lang="en-US" sz="2200" dirty="0" smtClean="0"/>
              <a:t> determinants of supply are shown by shifts of the entire supply curve.</a:t>
            </a:r>
            <a:endParaRPr lang="en-US" sz="2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The Interaction of Supply and Demand</a:t>
            </a:r>
          </a:p>
        </p:txBody>
      </p:sp>
      <p:sp>
        <p:nvSpPr>
          <p:cNvPr id="53250" name="Content Placeholder 2"/>
          <p:cNvSpPr>
            <a:spLocks noGrp="1"/>
          </p:cNvSpPr>
          <p:nvPr>
            <p:ph type="body" sz="quarter" idx="11"/>
          </p:nvPr>
        </p:nvSpPr>
        <p:spPr/>
        <p:txBody>
          <a:bodyPr/>
          <a:lstStyle/>
          <a:p>
            <a:pPr>
              <a:buFont typeface="Arial" charset="0"/>
              <a:buChar char="•"/>
            </a:pPr>
            <a:r>
              <a:rPr lang="en-US" b="1" dirty="0" smtClean="0">
                <a:solidFill>
                  <a:srgbClr val="008080"/>
                </a:solidFill>
              </a:rPr>
              <a:t>Equilibrium</a:t>
            </a:r>
            <a:r>
              <a:rPr lang="en-US" b="1" dirty="0" smtClean="0">
                <a:solidFill>
                  <a:schemeClr val="accent1"/>
                </a:solidFill>
              </a:rPr>
              <a:t> </a:t>
            </a:r>
            <a:r>
              <a:rPr lang="en-US" dirty="0" smtClean="0"/>
              <a:t>is a concept in which opposing dynamic forces cancel each other out</a:t>
            </a:r>
            <a:endParaRPr lang="tr-TR" dirty="0" smtClean="0"/>
          </a:p>
          <a:p>
            <a:pPr>
              <a:buFont typeface="Arial" charset="0"/>
              <a:buChar char="•"/>
            </a:pPr>
            <a:endParaRPr lang="tr-TR" dirty="0"/>
          </a:p>
          <a:p>
            <a:pPr>
              <a:buFont typeface="Arial" charset="0"/>
              <a:buChar char="•"/>
            </a:pPr>
            <a:r>
              <a:rPr lang="en-US" dirty="0" smtClean="0">
                <a:solidFill>
                  <a:srgbClr val="FF0000"/>
                </a:solidFill>
              </a:rPr>
              <a:t>Market </a:t>
            </a:r>
            <a:r>
              <a:rPr lang="en-US" dirty="0">
                <a:solidFill>
                  <a:srgbClr val="FF0000"/>
                </a:solidFill>
              </a:rPr>
              <a:t>equilibrium </a:t>
            </a:r>
            <a:r>
              <a:rPr lang="en-US" dirty="0"/>
              <a:t>occurs when the quantity demanded equals the quantity </a:t>
            </a:r>
            <a:r>
              <a:rPr lang="en-US" dirty="0" smtClean="0"/>
              <a:t>supplied.</a:t>
            </a:r>
            <a:r>
              <a:rPr lang="tr-TR" dirty="0" smtClean="0"/>
              <a:t> </a:t>
            </a:r>
            <a:r>
              <a:rPr lang="en-US" dirty="0" smtClean="0"/>
              <a:t>At </a:t>
            </a:r>
            <a:r>
              <a:rPr lang="en-US" dirty="0"/>
              <a:t>market equilibrium, buyers’ and sellers’ plans are consistent. </a:t>
            </a:r>
            <a:endParaRPr lang="tr-TR" dirty="0" smtClean="0"/>
          </a:p>
          <a:p>
            <a:pPr>
              <a:buNone/>
            </a:pPr>
            <a:endParaRPr lang="en-US" dirty="0"/>
          </a:p>
          <a:p>
            <a:pPr>
              <a:buFont typeface="Arial" charset="0"/>
              <a:buChar char="•"/>
            </a:pPr>
            <a:r>
              <a:rPr lang="en-US" dirty="0"/>
              <a:t>	</a:t>
            </a:r>
            <a:r>
              <a:rPr lang="en-US" dirty="0">
                <a:solidFill>
                  <a:srgbClr val="FF0000"/>
                </a:solidFill>
              </a:rPr>
              <a:t>Equilibrium price </a:t>
            </a:r>
            <a:r>
              <a:rPr lang="en-US" dirty="0"/>
              <a:t>is the price at which the quantity demanded equals the quantity supplied</a:t>
            </a:r>
            <a:r>
              <a:rPr lang="en-US" dirty="0" smtClean="0"/>
              <a:t>.</a:t>
            </a:r>
            <a:endParaRPr lang="tr-TR" dirty="0" smtClean="0"/>
          </a:p>
          <a:p>
            <a:pPr>
              <a:buNone/>
            </a:pPr>
            <a:endParaRPr lang="en-US" dirty="0"/>
          </a:p>
          <a:p>
            <a:pPr>
              <a:buFont typeface="Arial" charset="0"/>
              <a:buChar char="•"/>
            </a:pPr>
            <a:r>
              <a:rPr lang="en-US" dirty="0"/>
              <a:t>	</a:t>
            </a:r>
            <a:r>
              <a:rPr lang="en-US" dirty="0">
                <a:solidFill>
                  <a:srgbClr val="FF0000"/>
                </a:solidFill>
              </a:rPr>
              <a:t>Equilibrium quantity </a:t>
            </a:r>
            <a:r>
              <a:rPr lang="en-US" dirty="0"/>
              <a:t>is the quantity bought and sold at the equilibrium price.</a:t>
            </a:r>
          </a:p>
          <a:p>
            <a:pPr eaLnBrk="1" hangingPunct="1">
              <a:buFont typeface="Arial" charset="0"/>
              <a:buChar char="•"/>
            </a:pPr>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mtClean="0"/>
              <a:t>The Interaction of Supply and Demand</a:t>
            </a:r>
          </a:p>
        </p:txBody>
      </p:sp>
      <p:sp>
        <p:nvSpPr>
          <p:cNvPr id="55298" name="Content Placeholder 2"/>
          <p:cNvSpPr>
            <a:spLocks noGrp="1"/>
          </p:cNvSpPr>
          <p:nvPr>
            <p:ph type="body" sz="quarter" idx="11"/>
          </p:nvPr>
        </p:nvSpPr>
        <p:spPr/>
        <p:txBody>
          <a:bodyPr/>
          <a:lstStyle/>
          <a:p>
            <a:pPr>
              <a:buFont typeface="Arial" charset="0"/>
              <a:buChar char="•"/>
            </a:pPr>
            <a:r>
              <a:rPr lang="en-US" dirty="0" smtClean="0"/>
              <a:t>If there is an </a:t>
            </a:r>
            <a:r>
              <a:rPr lang="en-US" b="1" dirty="0" smtClean="0">
                <a:solidFill>
                  <a:srgbClr val="008080"/>
                </a:solidFill>
              </a:rPr>
              <a:t>excess supply (a surplus),       </a:t>
            </a:r>
            <a:r>
              <a:rPr lang="en-US" dirty="0" smtClean="0"/>
              <a:t>quantity supplied is greater than quantity demanded</a:t>
            </a:r>
            <a:endParaRPr lang="tr-TR" dirty="0" smtClean="0"/>
          </a:p>
          <a:p>
            <a:pPr>
              <a:buFont typeface="Arial" charset="0"/>
              <a:buChar char="•"/>
            </a:pPr>
            <a:endParaRPr lang="tr-TR" dirty="0"/>
          </a:p>
          <a:p>
            <a:pPr>
              <a:buFont typeface="Arial" charset="0"/>
              <a:buChar char="•"/>
            </a:pPr>
            <a:r>
              <a:rPr lang="en-US" dirty="0" smtClean="0"/>
              <a:t>If </a:t>
            </a:r>
            <a:r>
              <a:rPr lang="en-US" dirty="0"/>
              <a:t>there is an </a:t>
            </a:r>
            <a:r>
              <a:rPr lang="en-US" b="1" dirty="0">
                <a:solidFill>
                  <a:schemeClr val="accent5">
                    <a:lumMod val="75000"/>
                  </a:schemeClr>
                </a:solidFill>
              </a:rPr>
              <a:t>excess demand (a shortage</a:t>
            </a:r>
            <a:r>
              <a:rPr lang="en-US" dirty="0"/>
              <a:t>),  quantity demanded is greater than quantity </a:t>
            </a:r>
            <a:r>
              <a:rPr lang="en-US" dirty="0" smtClean="0"/>
              <a:t>supplied</a:t>
            </a:r>
            <a:endParaRPr lang="tr-TR" dirty="0" smtClean="0"/>
          </a:p>
          <a:p>
            <a:pPr>
              <a:buFont typeface="Arial" charset="0"/>
              <a:buChar char="•"/>
            </a:pPr>
            <a:endParaRPr lang="tr-TR" dirty="0"/>
          </a:p>
          <a:p>
            <a:pPr>
              <a:buFont typeface="Arial" charset="0"/>
              <a:buChar char="•"/>
            </a:pPr>
            <a:r>
              <a:rPr lang="en-US" dirty="0" smtClean="0"/>
              <a:t>Prices </a:t>
            </a:r>
            <a:r>
              <a:rPr lang="en-US" dirty="0"/>
              <a:t>adjust and tend to rise when there is excess demand and fall when there is excess supply to reach an equilibrium</a:t>
            </a:r>
          </a:p>
          <a:p>
            <a:pPr>
              <a:buFont typeface="Arial" charset="0"/>
              <a:buChar char="•"/>
            </a:pPr>
            <a:endParaRPr lang="en-US" dirty="0"/>
          </a:p>
          <a:p>
            <a:pPr eaLnBrk="1" hangingPunct="1">
              <a:buFont typeface="Arial" charset="0"/>
              <a:buChar char="•"/>
            </a:pPr>
            <a:endParaRPr lang="en-US" dirty="0" smtClean="0"/>
          </a:p>
        </p:txBody>
      </p:sp>
      <p:sp>
        <p:nvSpPr>
          <p:cNvPr id="9" name="Content Placeholder 2"/>
          <p:cNvSpPr txBox="1">
            <a:spLocks/>
          </p:cNvSpPr>
          <p:nvPr/>
        </p:nvSpPr>
        <p:spPr bwMode="auto">
          <a:xfrm>
            <a:off x="685800" y="3962400"/>
            <a:ext cx="7620000" cy="1219200"/>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dirty="0"/>
          </a:p>
        </p:txBody>
      </p:sp>
      <p:sp>
        <p:nvSpPr>
          <p:cNvPr id="12" name="Content Placeholder 2"/>
          <p:cNvSpPr txBox="1">
            <a:spLocks/>
          </p:cNvSpPr>
          <p:nvPr/>
        </p:nvSpPr>
        <p:spPr bwMode="auto">
          <a:xfrm>
            <a:off x="685800" y="2895600"/>
            <a:ext cx="7696200" cy="1371600"/>
          </a:xfrm>
          <a:prstGeom prst="rect">
            <a:avLst/>
          </a:prstGeom>
          <a:noFill/>
          <a:ln w="9525">
            <a:noFill/>
            <a:miter lim="800000"/>
            <a:headEnd/>
            <a:tailEnd/>
          </a:ln>
        </p:spPr>
        <p:txBody>
          <a:bodyPr/>
          <a:lstStyle/>
          <a:p>
            <a:pPr marL="342900" indent="-342900">
              <a:spcBef>
                <a:spcPct val="20000"/>
              </a:spcBef>
              <a:buFont typeface="Arial" charset="0"/>
              <a:buChar char="•"/>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600" y="1443842"/>
            <a:ext cx="8001000" cy="2677656"/>
          </a:xfrm>
          <a:prstGeom prst="rect">
            <a:avLst/>
          </a:prstGeom>
        </p:spPr>
        <p:txBody>
          <a:bodyPr wrap="square">
            <a:spAutoFit/>
          </a:bodyPr>
          <a:lstStyle/>
          <a:p>
            <a:r>
              <a:rPr lang="en-US" sz="2400" dirty="0"/>
              <a:t>Quantity demanded is the amount of a good, service, or resource that people are willing and able to buy during a specified period at a specified price</a:t>
            </a:r>
            <a:r>
              <a:rPr lang="en-US" sz="2400" dirty="0" smtClean="0"/>
              <a:t>.</a:t>
            </a:r>
            <a:endParaRPr lang="tr-TR" sz="2400" dirty="0" smtClean="0"/>
          </a:p>
          <a:p>
            <a:endParaRPr lang="tr-TR" sz="2400" dirty="0"/>
          </a:p>
          <a:p>
            <a:endParaRPr lang="en-US" sz="2400" dirty="0"/>
          </a:p>
          <a:p>
            <a:r>
              <a:rPr lang="en-US" sz="2400" dirty="0"/>
              <a:t>The quantity demanded is an amount per unit of time. For example, the amount per day or per month.</a:t>
            </a:r>
          </a:p>
        </p:txBody>
      </p:sp>
    </p:spTree>
    <p:extLst>
      <p:ext uri="{BB962C8B-B14F-4D97-AF65-F5344CB8AC3E}">
        <p14:creationId xmlns:p14="http://schemas.microsoft.com/office/powerpoint/2010/main" val="4995120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smtClean="0">
                <a:ea typeface="ＭＳ Ｐゴシック" charset="0"/>
                <a:cs typeface="+mj-cs"/>
              </a:rPr>
              <a:t>MARKET </a:t>
            </a:r>
            <a:r>
              <a:rPr lang="en-US" dirty="0">
                <a:ea typeface="ＭＳ Ｐゴシック" charset="0"/>
                <a:cs typeface="+mj-cs"/>
              </a:rPr>
              <a:t>EQUILIBRIUM</a:t>
            </a:r>
          </a:p>
        </p:txBody>
      </p:sp>
      <p:sp>
        <p:nvSpPr>
          <p:cNvPr id="57347" name="Rectangle 3"/>
          <p:cNvSpPr>
            <a:spLocks noGrp="1" noChangeArrowheads="1"/>
          </p:cNvSpPr>
          <p:nvPr>
            <p:ph type="body" idx="1"/>
          </p:nvPr>
        </p:nvSpPr>
        <p:spPr>
          <a:xfrm>
            <a:off x="304800" y="1600200"/>
            <a:ext cx="3352800" cy="1295400"/>
          </a:xfrm>
        </p:spPr>
        <p:txBody>
          <a:bodyPr/>
          <a:lstStyle/>
          <a:p>
            <a:pPr eaLnBrk="1" hangingPunct="1">
              <a:spcBef>
                <a:spcPct val="0"/>
              </a:spcBef>
              <a:buClrTx/>
              <a:buFontTx/>
              <a:buNone/>
              <a:defRPr/>
            </a:pPr>
            <a:r>
              <a:rPr lang="en-US" sz="2400" b="0" dirty="0">
                <a:solidFill>
                  <a:schemeClr val="tx1"/>
                </a:solidFill>
                <a:ea typeface="ＭＳ Ｐゴシック" charset="0"/>
                <a:cs typeface="+mn-cs"/>
              </a:rPr>
              <a:t>Figure </a:t>
            </a:r>
            <a:r>
              <a:rPr lang="en-US" sz="2400" b="0" dirty="0" smtClean="0">
                <a:solidFill>
                  <a:schemeClr val="tx1"/>
                </a:solidFill>
                <a:ea typeface="ＭＳ Ｐゴシック" charset="0"/>
                <a:cs typeface="+mn-cs"/>
              </a:rPr>
              <a:t>shows </a:t>
            </a:r>
            <a:r>
              <a:rPr lang="en-US" sz="2400" b="0" dirty="0">
                <a:solidFill>
                  <a:schemeClr val="tx1"/>
                </a:solidFill>
                <a:ea typeface="ＭＳ Ｐゴシック" charset="0"/>
                <a:cs typeface="+mn-cs"/>
              </a:rPr>
              <a:t>the</a:t>
            </a:r>
          </a:p>
          <a:p>
            <a:pPr eaLnBrk="1" hangingPunct="1">
              <a:spcBef>
                <a:spcPct val="0"/>
              </a:spcBef>
              <a:buClrTx/>
              <a:buFontTx/>
              <a:buNone/>
              <a:defRPr/>
            </a:pPr>
            <a:r>
              <a:rPr lang="en-US" sz="2400" b="0" dirty="0">
                <a:solidFill>
                  <a:schemeClr val="tx1"/>
                </a:solidFill>
                <a:ea typeface="ＭＳ Ｐゴシック" charset="0"/>
                <a:cs typeface="+mn-cs"/>
              </a:rPr>
              <a:t>equilibrium price and</a:t>
            </a:r>
          </a:p>
          <a:p>
            <a:pPr eaLnBrk="1" hangingPunct="1">
              <a:spcBef>
                <a:spcPct val="0"/>
              </a:spcBef>
              <a:buClrTx/>
              <a:buFontTx/>
              <a:buNone/>
              <a:defRPr/>
            </a:pPr>
            <a:r>
              <a:rPr lang="en-US" sz="2400" b="0" dirty="0">
                <a:solidFill>
                  <a:schemeClr val="tx1"/>
                </a:solidFill>
                <a:ea typeface="ＭＳ Ｐゴシック" charset="0"/>
                <a:cs typeface="+mn-cs"/>
              </a:rPr>
              <a:t>equilibrium quantity.</a:t>
            </a:r>
            <a:endParaRPr lang="en-US" sz="2400" b="0" dirty="0">
              <a:solidFill>
                <a:schemeClr val="tx1"/>
              </a:solidFill>
              <a:latin typeface="Charcoal" charset="0"/>
              <a:ea typeface="ＭＳ Ｐゴシック" charset="0"/>
              <a:cs typeface="+mn-cs"/>
            </a:endParaRPr>
          </a:p>
          <a:p>
            <a:pPr eaLnBrk="1" hangingPunct="1">
              <a:buFont typeface="Webdings" charset="0"/>
              <a:buChar char="&lt;"/>
              <a:defRPr/>
            </a:pPr>
            <a:endParaRPr lang="en-US" dirty="0">
              <a:ea typeface="ＭＳ Ｐゴシック" charset="0"/>
              <a:cs typeface="+mn-cs"/>
            </a:endParaRPr>
          </a:p>
        </p:txBody>
      </p:sp>
      <p:sp>
        <p:nvSpPr>
          <p:cNvPr id="393220" name="Rectangle 4"/>
          <p:cNvSpPr>
            <a:spLocks noChangeArrowheads="1"/>
          </p:cNvSpPr>
          <p:nvPr/>
        </p:nvSpPr>
        <p:spPr bwMode="auto">
          <a:xfrm>
            <a:off x="228600" y="2819400"/>
            <a:ext cx="34290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1.</a:t>
            </a:r>
            <a:r>
              <a:rPr lang="en-US" dirty="0">
                <a:latin typeface="Arial" charset="0"/>
                <a:ea typeface="ＭＳ Ｐゴシック" charset="0"/>
              </a:rPr>
              <a:t> Market equilibrium at </a:t>
            </a:r>
            <a:r>
              <a:rPr lang="en-US" dirty="0" smtClean="0">
                <a:latin typeface="Arial" charset="0"/>
                <a:ea typeface="ＭＳ Ｐゴシック" charset="0"/>
              </a:rPr>
              <a:t>the</a:t>
            </a:r>
            <a:r>
              <a:rPr lang="tr-TR" dirty="0" smtClean="0">
                <a:latin typeface="Arial" charset="0"/>
                <a:ea typeface="ＭＳ Ｐゴシック" charset="0"/>
              </a:rPr>
              <a:t> </a:t>
            </a:r>
            <a:r>
              <a:rPr lang="en-US" dirty="0" smtClean="0">
                <a:latin typeface="Arial" charset="0"/>
                <a:ea typeface="ＭＳ Ｐゴシック" charset="0"/>
              </a:rPr>
              <a:t>intersection </a:t>
            </a:r>
            <a:r>
              <a:rPr lang="en-US" dirty="0">
                <a:latin typeface="Arial" charset="0"/>
                <a:ea typeface="ＭＳ Ｐゴシック" charset="0"/>
              </a:rPr>
              <a:t>of the </a:t>
            </a:r>
            <a:r>
              <a:rPr lang="en-US" dirty="0" smtClean="0">
                <a:latin typeface="Arial" charset="0"/>
                <a:ea typeface="ＭＳ Ｐゴシック" charset="0"/>
              </a:rPr>
              <a:t>demand</a:t>
            </a:r>
            <a:r>
              <a:rPr lang="tr-TR" dirty="0" smtClean="0">
                <a:latin typeface="Arial" charset="0"/>
                <a:ea typeface="ＭＳ Ｐゴシック" charset="0"/>
              </a:rPr>
              <a:t> </a:t>
            </a:r>
            <a:r>
              <a:rPr lang="en-US" dirty="0" smtClean="0">
                <a:latin typeface="Arial" charset="0"/>
                <a:ea typeface="ＭＳ Ｐゴシック" charset="0"/>
              </a:rPr>
              <a:t>curve </a:t>
            </a:r>
            <a:r>
              <a:rPr lang="en-US" dirty="0">
                <a:latin typeface="Arial" charset="0"/>
                <a:ea typeface="ＭＳ Ｐゴシック" charset="0"/>
              </a:rPr>
              <a:t>and the supply curve.</a:t>
            </a:r>
            <a:endParaRPr lang="en-US" sz="2800" b="1" dirty="0">
              <a:solidFill>
                <a:srgbClr val="00468F"/>
              </a:solidFill>
              <a:latin typeface="Arial" charset="0"/>
              <a:ea typeface="ＭＳ Ｐゴシック" charset="0"/>
            </a:endParaRPr>
          </a:p>
        </p:txBody>
      </p:sp>
      <p:sp>
        <p:nvSpPr>
          <p:cNvPr id="393221" name="Rectangle 5"/>
          <p:cNvSpPr>
            <a:spLocks noChangeArrowheads="1"/>
          </p:cNvSpPr>
          <p:nvPr/>
        </p:nvSpPr>
        <p:spPr bwMode="auto">
          <a:xfrm>
            <a:off x="152400" y="4495800"/>
            <a:ext cx="3124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2.</a:t>
            </a:r>
            <a:r>
              <a:rPr lang="en-US">
                <a:latin typeface="Arial" charset="0"/>
                <a:ea typeface="ＭＳ Ｐゴシック" charset="0"/>
              </a:rPr>
              <a:t> The equilibrium price is $1 a bottle.</a:t>
            </a:r>
            <a:endParaRPr lang="en-US" sz="2800" b="1">
              <a:solidFill>
                <a:srgbClr val="00468F"/>
              </a:solidFill>
              <a:latin typeface="Arial" charset="0"/>
              <a:ea typeface="ＭＳ Ｐゴシック" charset="0"/>
            </a:endParaRPr>
          </a:p>
        </p:txBody>
      </p:sp>
      <p:sp>
        <p:nvSpPr>
          <p:cNvPr id="393222" name="Rectangle 6"/>
          <p:cNvSpPr>
            <a:spLocks noChangeArrowheads="1"/>
          </p:cNvSpPr>
          <p:nvPr/>
        </p:nvSpPr>
        <p:spPr bwMode="auto">
          <a:xfrm>
            <a:off x="152400" y="5486400"/>
            <a:ext cx="3505200" cy="120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a:latin typeface="Arial" charset="0"/>
                <a:ea typeface="ＭＳ Ｐゴシック" charset="0"/>
              </a:rPr>
              <a:t>3.</a:t>
            </a:r>
            <a:r>
              <a:rPr lang="en-US">
                <a:latin typeface="Arial" charset="0"/>
                <a:ea typeface="ＭＳ Ｐゴシック" charset="0"/>
              </a:rPr>
              <a:t> The equilibrium quantity is 10 million bottles a day.</a:t>
            </a:r>
            <a:endParaRPr lang="en-US" sz="2800" b="1">
              <a:solidFill>
                <a:srgbClr val="00468F"/>
              </a:solidFill>
              <a:latin typeface="Arial" charset="0"/>
              <a:ea typeface="ＭＳ Ｐゴシック" charset="0"/>
            </a:endParaRPr>
          </a:p>
        </p:txBody>
      </p:sp>
      <p:pic>
        <p:nvPicPr>
          <p:cNvPr id="107526" name="Picture 12" descr="fig0409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4375" y="1887538"/>
            <a:ext cx="43783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fig0409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1887538"/>
            <a:ext cx="43783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fig0409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24375" y="1887538"/>
            <a:ext cx="43783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409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24375" y="1887538"/>
            <a:ext cx="4378325"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76159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3220"/>
                                        </p:tgtEl>
                                        <p:attrNameLst>
                                          <p:attrName>style.visibility</p:attrName>
                                        </p:attrNameLst>
                                      </p:cBhvr>
                                      <p:to>
                                        <p:strVal val="visible"/>
                                      </p:to>
                                    </p:set>
                                    <p:animEffect transition="in" filter="wipe(left)">
                                      <p:cBhvr>
                                        <p:cTn id="7" dur="500"/>
                                        <p:tgtEl>
                                          <p:spTgt spid="393220"/>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3221"/>
                                        </p:tgtEl>
                                        <p:attrNameLst>
                                          <p:attrName>style.visibility</p:attrName>
                                        </p:attrNameLst>
                                      </p:cBhvr>
                                      <p:to>
                                        <p:strVal val="visible"/>
                                      </p:to>
                                    </p:set>
                                    <p:animEffect transition="in" filter="wipe(left)">
                                      <p:cBhvr>
                                        <p:cTn id="16" dur="500"/>
                                        <p:tgtEl>
                                          <p:spTgt spid="393221"/>
                                        </p:tgtEl>
                                      </p:cBhvr>
                                    </p:animEffect>
                                  </p:childTnLst>
                                </p:cTn>
                              </p:par>
                            </p:childTnLst>
                          </p:cTn>
                        </p:par>
                        <p:par>
                          <p:cTn id="17" fill="hold" nodeType="afterGroup">
                            <p:stCondLst>
                              <p:cond delay="500"/>
                            </p:stCondLst>
                            <p:childTnLst>
                              <p:par>
                                <p:cTn id="18" presetID="10"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3222"/>
                                        </p:tgtEl>
                                        <p:attrNameLst>
                                          <p:attrName>style.visibility</p:attrName>
                                        </p:attrNameLst>
                                      </p:cBhvr>
                                      <p:to>
                                        <p:strVal val="visible"/>
                                      </p:to>
                                    </p:set>
                                    <p:animEffect transition="in" filter="wipe(left)">
                                      <p:cBhvr>
                                        <p:cTn id="25" dur="500"/>
                                        <p:tgtEl>
                                          <p:spTgt spid="393222"/>
                                        </p:tgtEl>
                                      </p:cBhvr>
                                    </p:animEffect>
                                  </p:childTnLst>
                                </p:cTn>
                              </p:par>
                            </p:childTnLst>
                          </p:cTn>
                        </p:par>
                        <p:par>
                          <p:cTn id="26" fill="hold" nodeType="after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3220" grpId="0" autoUpdateAnimBg="0"/>
      <p:bldP spid="393221" grpId="0" autoUpdateAnimBg="0"/>
      <p:bldP spid="393222"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The Interaction of Supply and Demand</a:t>
            </a:r>
          </a:p>
        </p:txBody>
      </p:sp>
      <p:sp>
        <p:nvSpPr>
          <p:cNvPr id="4" name="Metin Yer Tutucusu 3"/>
          <p:cNvSpPr>
            <a:spLocks noGrp="1"/>
          </p:cNvSpPr>
          <p:nvPr>
            <p:ph type="body" sz="quarter" idx="11"/>
          </p:nvPr>
        </p:nvSpPr>
        <p:spPr/>
        <p:txBody>
          <a:bodyPr/>
          <a:lstStyle/>
          <a:p>
            <a:endParaRPr lang="tr-TR"/>
          </a:p>
        </p:txBody>
      </p:sp>
      <p:sp>
        <p:nvSpPr>
          <p:cNvPr id="57346" name="Content Placeholder 2"/>
          <p:cNvSpPr txBox="1">
            <a:spLocks/>
          </p:cNvSpPr>
          <p:nvPr/>
        </p:nvSpPr>
        <p:spPr bwMode="auto">
          <a:xfrm>
            <a:off x="5867400" y="5181600"/>
            <a:ext cx="3276600" cy="1371600"/>
          </a:xfrm>
          <a:prstGeom prst="rect">
            <a:avLst/>
          </a:prstGeom>
          <a:noFill/>
          <a:ln w="9525">
            <a:noFill/>
            <a:miter lim="800000"/>
            <a:headEnd/>
            <a:tailEnd/>
          </a:ln>
        </p:spPr>
        <p:txBody>
          <a:bodyPr/>
          <a:lstStyle/>
          <a:p>
            <a:pPr marL="342900" indent="-342900">
              <a:spcBef>
                <a:spcPct val="20000"/>
              </a:spcBef>
            </a:pPr>
            <a:r>
              <a:rPr lang="en-US" sz="2400">
                <a:solidFill>
                  <a:srgbClr val="000000"/>
                </a:solidFill>
              </a:rPr>
              <a:t>	</a:t>
            </a:r>
          </a:p>
        </p:txBody>
      </p:sp>
      <p:cxnSp>
        <p:nvCxnSpPr>
          <p:cNvPr id="10" name="Straight Connector 9"/>
          <p:cNvCxnSpPr/>
          <p:nvPr/>
        </p:nvCxnSpPr>
        <p:spPr>
          <a:xfrm rot="5400000">
            <a:off x="-953293" y="3928269"/>
            <a:ext cx="3429000" cy="1587"/>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762000" y="5643563"/>
            <a:ext cx="3657600" cy="1587"/>
          </a:xfrm>
          <a:prstGeom prst="line">
            <a:avLst/>
          </a:prstGeom>
        </p:spPr>
        <p:style>
          <a:lnRef idx="2">
            <a:schemeClr val="dk1"/>
          </a:lnRef>
          <a:fillRef idx="0">
            <a:schemeClr val="dk1"/>
          </a:fillRef>
          <a:effectRef idx="1">
            <a:schemeClr val="dk1"/>
          </a:effectRef>
          <a:fontRef idx="minor">
            <a:schemeClr val="tx1"/>
          </a:fontRef>
        </p:style>
      </p:cxnSp>
      <p:sp>
        <p:nvSpPr>
          <p:cNvPr id="14" name="TextBox 13"/>
          <p:cNvSpPr txBox="1"/>
          <p:nvPr/>
        </p:nvSpPr>
        <p:spPr>
          <a:xfrm>
            <a:off x="3733800" y="2389188"/>
            <a:ext cx="1371600" cy="430212"/>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Supply</a:t>
            </a:r>
            <a:endParaRPr lang="en-US" sz="2400" b="1" dirty="0">
              <a:solidFill>
                <a:schemeClr val="accent2">
                  <a:lumMod val="50000"/>
                </a:schemeClr>
              </a:solidFill>
              <a:latin typeface="+mn-lt"/>
              <a:cs typeface="+mn-cs"/>
            </a:endParaRPr>
          </a:p>
        </p:txBody>
      </p:sp>
      <p:sp>
        <p:nvSpPr>
          <p:cNvPr id="57350" name="TextBox 14"/>
          <p:cNvSpPr txBox="1">
            <a:spLocks noChangeArrowheads="1"/>
          </p:cNvSpPr>
          <p:nvPr/>
        </p:nvSpPr>
        <p:spPr bwMode="auto">
          <a:xfrm>
            <a:off x="609600" y="1752600"/>
            <a:ext cx="762000" cy="430213"/>
          </a:xfrm>
          <a:prstGeom prst="rect">
            <a:avLst/>
          </a:prstGeom>
          <a:noFill/>
          <a:ln w="9525">
            <a:noFill/>
            <a:miter lim="800000"/>
            <a:headEnd/>
            <a:tailEnd/>
          </a:ln>
        </p:spPr>
        <p:txBody>
          <a:bodyPr>
            <a:spAutoFit/>
          </a:bodyPr>
          <a:lstStyle/>
          <a:p>
            <a:r>
              <a:rPr lang="en-US" sz="2200" b="1"/>
              <a:t>P</a:t>
            </a:r>
          </a:p>
        </p:txBody>
      </p:sp>
      <p:sp>
        <p:nvSpPr>
          <p:cNvPr id="57351" name="TextBox 15"/>
          <p:cNvSpPr txBox="1">
            <a:spLocks noChangeArrowheads="1"/>
          </p:cNvSpPr>
          <p:nvPr/>
        </p:nvSpPr>
        <p:spPr bwMode="auto">
          <a:xfrm>
            <a:off x="4419600" y="5410200"/>
            <a:ext cx="533400" cy="430213"/>
          </a:xfrm>
          <a:prstGeom prst="rect">
            <a:avLst/>
          </a:prstGeom>
          <a:noFill/>
          <a:ln w="9525">
            <a:noFill/>
            <a:miter lim="800000"/>
            <a:headEnd/>
            <a:tailEnd/>
          </a:ln>
        </p:spPr>
        <p:txBody>
          <a:bodyPr>
            <a:spAutoFit/>
          </a:bodyPr>
          <a:lstStyle/>
          <a:p>
            <a:r>
              <a:rPr lang="en-US" sz="2200" b="1">
                <a:solidFill>
                  <a:schemeClr val="tx2"/>
                </a:solidFill>
              </a:rPr>
              <a:t>Q</a:t>
            </a:r>
          </a:p>
        </p:txBody>
      </p:sp>
      <p:sp>
        <p:nvSpPr>
          <p:cNvPr id="17" name="TextBox 16"/>
          <p:cNvSpPr txBox="1">
            <a:spLocks noChangeArrowheads="1"/>
          </p:cNvSpPr>
          <p:nvPr/>
        </p:nvSpPr>
        <p:spPr bwMode="auto">
          <a:xfrm>
            <a:off x="304800" y="4343400"/>
            <a:ext cx="533400" cy="430213"/>
          </a:xfrm>
          <a:prstGeom prst="rect">
            <a:avLst/>
          </a:prstGeom>
          <a:noFill/>
          <a:ln w="9525">
            <a:noFill/>
            <a:miter lim="800000"/>
            <a:headEnd/>
            <a:tailEnd/>
          </a:ln>
        </p:spPr>
        <p:txBody>
          <a:bodyPr>
            <a:spAutoFit/>
          </a:bodyPr>
          <a:lstStyle/>
          <a:p>
            <a:r>
              <a:rPr lang="en-US" sz="2200" b="1"/>
              <a:t>P</a:t>
            </a:r>
            <a:r>
              <a:rPr lang="en-US" sz="2400" b="1" baseline="-25000"/>
              <a:t>0</a:t>
            </a:r>
            <a:endParaRPr lang="en-US" sz="2200" b="1" baseline="-25000"/>
          </a:p>
        </p:txBody>
      </p:sp>
      <p:cxnSp>
        <p:nvCxnSpPr>
          <p:cNvPr id="18" name="Straight Connector 17"/>
          <p:cNvCxnSpPr/>
          <p:nvPr/>
        </p:nvCxnSpPr>
        <p:spPr>
          <a:xfrm rot="5400000">
            <a:off x="1966913" y="4432300"/>
            <a:ext cx="2312988" cy="1587"/>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a:spLocks noChangeArrowheads="1"/>
          </p:cNvSpPr>
          <p:nvPr/>
        </p:nvSpPr>
        <p:spPr bwMode="auto">
          <a:xfrm>
            <a:off x="304800" y="3048000"/>
            <a:ext cx="533400" cy="430213"/>
          </a:xfrm>
          <a:prstGeom prst="rect">
            <a:avLst/>
          </a:prstGeom>
          <a:noFill/>
          <a:ln w="9525">
            <a:noFill/>
            <a:miter lim="800000"/>
            <a:headEnd/>
            <a:tailEnd/>
          </a:ln>
        </p:spPr>
        <p:txBody>
          <a:bodyPr>
            <a:spAutoFit/>
          </a:bodyPr>
          <a:lstStyle/>
          <a:p>
            <a:r>
              <a:rPr lang="en-US" sz="2200" b="1"/>
              <a:t>P</a:t>
            </a:r>
            <a:r>
              <a:rPr lang="en-US" sz="2400" b="1" baseline="-25000"/>
              <a:t>1</a:t>
            </a:r>
            <a:endParaRPr lang="en-US" sz="2200" b="1" baseline="-25000"/>
          </a:p>
        </p:txBody>
      </p:sp>
      <p:cxnSp>
        <p:nvCxnSpPr>
          <p:cNvPr id="22" name="Straight Connector 21"/>
          <p:cNvCxnSpPr/>
          <p:nvPr/>
        </p:nvCxnSpPr>
        <p:spPr>
          <a:xfrm>
            <a:off x="762000" y="3275013"/>
            <a:ext cx="2286000" cy="1587"/>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0" y="4570413"/>
            <a:ext cx="23622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419894" y="4456906"/>
            <a:ext cx="23622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358" name="TextBox 48"/>
          <p:cNvSpPr txBox="1">
            <a:spLocks noChangeArrowheads="1"/>
          </p:cNvSpPr>
          <p:nvPr/>
        </p:nvSpPr>
        <p:spPr bwMode="auto">
          <a:xfrm>
            <a:off x="4038600" y="5132388"/>
            <a:ext cx="1981200" cy="430212"/>
          </a:xfrm>
          <a:prstGeom prst="rect">
            <a:avLst/>
          </a:prstGeom>
          <a:noFill/>
          <a:ln w="9525">
            <a:noFill/>
            <a:miter lim="800000"/>
            <a:headEnd/>
            <a:tailEnd/>
          </a:ln>
        </p:spPr>
        <p:txBody>
          <a:bodyPr>
            <a:spAutoFit/>
          </a:bodyPr>
          <a:lstStyle/>
          <a:p>
            <a:r>
              <a:rPr lang="en-US" sz="2200" b="1">
                <a:solidFill>
                  <a:schemeClr val="accent1"/>
                </a:solidFill>
              </a:rPr>
              <a:t>Demand</a:t>
            </a:r>
            <a:endParaRPr lang="en-US" sz="2400" b="1">
              <a:solidFill>
                <a:schemeClr val="accent1"/>
              </a:solidFill>
            </a:endParaRPr>
          </a:p>
        </p:txBody>
      </p:sp>
      <p:sp>
        <p:nvSpPr>
          <p:cNvPr id="52" name="Rounded Rectangle 51"/>
          <p:cNvSpPr/>
          <p:nvPr/>
        </p:nvSpPr>
        <p:spPr>
          <a:xfrm>
            <a:off x="5486400" y="3962400"/>
            <a:ext cx="28956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Excess demand causes </a:t>
            </a:r>
            <a:r>
              <a:rPr lang="en-US" sz="2000" b="1" dirty="0"/>
              <a:t>upward</a:t>
            </a:r>
            <a:r>
              <a:rPr lang="en-US" sz="2000" dirty="0"/>
              <a:t> pressure on price</a:t>
            </a:r>
          </a:p>
        </p:txBody>
      </p:sp>
      <p:grpSp>
        <p:nvGrpSpPr>
          <p:cNvPr id="2" name="Group 52"/>
          <p:cNvGrpSpPr>
            <a:grpSpLocks/>
          </p:cNvGrpSpPr>
          <p:nvPr/>
        </p:nvGrpSpPr>
        <p:grpSpPr bwMode="auto">
          <a:xfrm>
            <a:off x="1676400" y="2209800"/>
            <a:ext cx="1371600" cy="965200"/>
            <a:chOff x="3429000" y="2768025"/>
            <a:chExt cx="1371599" cy="965776"/>
          </a:xfrm>
        </p:grpSpPr>
        <p:sp>
          <p:nvSpPr>
            <p:cNvPr id="54" name="Left Brace 53"/>
            <p:cNvSpPr/>
            <p:nvPr/>
          </p:nvSpPr>
          <p:spPr>
            <a:xfrm rot="5400000">
              <a:off x="3962309" y="2895511"/>
              <a:ext cx="304982" cy="1371599"/>
            </a:xfrm>
            <a:prstGeom prst="leftBrace">
              <a:avLst>
                <a:gd name="adj1" fmla="val 48852"/>
                <a:gd name="adj2" fmla="val 50000"/>
              </a:avLst>
            </a:prstGeom>
            <a:ln>
              <a:solidFill>
                <a:schemeClr val="accent2">
                  <a:lumMod val="50000"/>
                </a:schemeClr>
              </a:solidFill>
            </a:ln>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n-US"/>
            </a:p>
          </p:txBody>
        </p:sp>
        <p:sp>
          <p:nvSpPr>
            <p:cNvPr id="55" name="TextBox 54"/>
            <p:cNvSpPr txBox="1"/>
            <p:nvPr/>
          </p:nvSpPr>
          <p:spPr>
            <a:xfrm>
              <a:off x="3657600" y="2768025"/>
              <a:ext cx="990599" cy="584549"/>
            </a:xfrm>
            <a:prstGeom prst="rect">
              <a:avLst/>
            </a:prstGeom>
            <a:solidFill>
              <a:schemeClr val="bg2"/>
            </a:solidFill>
            <a:ln>
              <a:solidFill>
                <a:schemeClr val="bg1"/>
              </a:solidFill>
            </a:ln>
          </p:spPr>
          <p:txBody>
            <a:bodyPr>
              <a:spAutoFit/>
            </a:bodyPr>
            <a:lstStyle/>
            <a:p>
              <a:pPr algn="ctr" fontAlgn="auto">
                <a:spcBef>
                  <a:spcPts val="0"/>
                </a:spcBef>
                <a:spcAft>
                  <a:spcPts val="0"/>
                </a:spcAft>
                <a:defRPr/>
              </a:pPr>
              <a:r>
                <a:rPr lang="en-US" sz="1600" b="1" dirty="0">
                  <a:solidFill>
                    <a:schemeClr val="accent2">
                      <a:lumMod val="50000"/>
                    </a:schemeClr>
                  </a:solidFill>
                  <a:latin typeface="+mn-lt"/>
                  <a:cs typeface="+mn-cs"/>
                </a:rPr>
                <a:t>Excess supply</a:t>
              </a:r>
            </a:p>
          </p:txBody>
        </p:sp>
      </p:grpSp>
      <p:sp>
        <p:nvSpPr>
          <p:cNvPr id="56" name="Rounded Rectangle 55"/>
          <p:cNvSpPr/>
          <p:nvPr/>
        </p:nvSpPr>
        <p:spPr>
          <a:xfrm>
            <a:off x="5486400" y="2438400"/>
            <a:ext cx="2895600" cy="1219200"/>
          </a:xfrm>
          <a:prstGeom prst="roundRect">
            <a:avLst/>
          </a:prstGeom>
          <a:solidFill>
            <a:schemeClr val="accent2"/>
          </a:solidFill>
          <a:ln>
            <a:solidFill>
              <a:schemeClr val="accent2">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2000" dirty="0"/>
              <a:t>Excess supply   causes </a:t>
            </a:r>
            <a:r>
              <a:rPr lang="en-US" sz="2000" b="1" dirty="0"/>
              <a:t>downward</a:t>
            </a:r>
            <a:r>
              <a:rPr lang="en-US" sz="2000" dirty="0"/>
              <a:t> pressure on price</a:t>
            </a:r>
          </a:p>
        </p:txBody>
      </p:sp>
      <p:grpSp>
        <p:nvGrpSpPr>
          <p:cNvPr id="3" name="Group 56"/>
          <p:cNvGrpSpPr>
            <a:grpSpLocks/>
          </p:cNvGrpSpPr>
          <p:nvPr/>
        </p:nvGrpSpPr>
        <p:grpSpPr bwMode="auto">
          <a:xfrm>
            <a:off x="1676400" y="4648200"/>
            <a:ext cx="1371600" cy="914400"/>
            <a:chOff x="1142999" y="3886200"/>
            <a:chExt cx="1371599" cy="914400"/>
          </a:xfrm>
        </p:grpSpPr>
        <p:sp>
          <p:nvSpPr>
            <p:cNvPr id="58" name="Left Brace 57"/>
            <p:cNvSpPr/>
            <p:nvPr/>
          </p:nvSpPr>
          <p:spPr>
            <a:xfrm rot="16200000">
              <a:off x="1676399" y="3352801"/>
              <a:ext cx="304800" cy="1371599"/>
            </a:xfrm>
            <a:prstGeom prst="leftBrace">
              <a:avLst>
                <a:gd name="adj1" fmla="val 48852"/>
                <a:gd name="adj2" fmla="val 50000"/>
              </a:avLst>
            </a:prstGeom>
            <a:ln>
              <a:solidFill>
                <a:schemeClr val="accent1"/>
              </a:solidFill>
            </a:ln>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n-US"/>
            </a:p>
          </p:txBody>
        </p:sp>
        <p:sp>
          <p:nvSpPr>
            <p:cNvPr id="57372" name="TextBox 58"/>
            <p:cNvSpPr txBox="1">
              <a:spLocks noChangeArrowheads="1"/>
            </p:cNvSpPr>
            <p:nvPr/>
          </p:nvSpPr>
          <p:spPr bwMode="auto">
            <a:xfrm>
              <a:off x="1371599" y="4215825"/>
              <a:ext cx="990600" cy="584775"/>
            </a:xfrm>
            <a:prstGeom prst="rect">
              <a:avLst/>
            </a:prstGeom>
            <a:solidFill>
              <a:schemeClr val="bg1"/>
            </a:solidFill>
            <a:ln w="9525">
              <a:noFill/>
              <a:miter lim="800000"/>
              <a:headEnd/>
              <a:tailEnd/>
            </a:ln>
          </p:spPr>
          <p:txBody>
            <a:bodyPr>
              <a:spAutoFit/>
            </a:bodyPr>
            <a:lstStyle/>
            <a:p>
              <a:pPr algn="ctr"/>
              <a:r>
                <a:rPr lang="en-US" sz="1600" b="1">
                  <a:solidFill>
                    <a:schemeClr val="accent1"/>
                  </a:solidFill>
                </a:rPr>
                <a:t>Excess demand</a:t>
              </a:r>
            </a:p>
          </p:txBody>
        </p:sp>
      </p:grpSp>
      <p:cxnSp>
        <p:nvCxnSpPr>
          <p:cNvPr id="64" name="Straight Connector 63"/>
          <p:cNvCxnSpPr/>
          <p:nvPr/>
        </p:nvCxnSpPr>
        <p:spPr>
          <a:xfrm>
            <a:off x="762000" y="3960813"/>
            <a:ext cx="16002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364" name="TextBox 65"/>
          <p:cNvSpPr txBox="1">
            <a:spLocks noChangeArrowheads="1"/>
          </p:cNvSpPr>
          <p:nvPr/>
        </p:nvSpPr>
        <p:spPr bwMode="auto">
          <a:xfrm>
            <a:off x="304800" y="3760788"/>
            <a:ext cx="533400" cy="430212"/>
          </a:xfrm>
          <a:prstGeom prst="rect">
            <a:avLst/>
          </a:prstGeom>
          <a:noFill/>
          <a:ln w="9525">
            <a:noFill/>
            <a:miter lim="800000"/>
            <a:headEnd/>
            <a:tailEnd/>
          </a:ln>
        </p:spPr>
        <p:txBody>
          <a:bodyPr>
            <a:spAutoFit/>
          </a:bodyPr>
          <a:lstStyle/>
          <a:p>
            <a:r>
              <a:rPr lang="en-US" sz="2200" b="1"/>
              <a:t>P</a:t>
            </a:r>
            <a:r>
              <a:rPr lang="en-US" sz="2000" b="1"/>
              <a:t>*</a:t>
            </a:r>
            <a:endParaRPr lang="en-US" sz="2800" b="1"/>
          </a:p>
        </p:txBody>
      </p:sp>
      <p:cxnSp>
        <p:nvCxnSpPr>
          <p:cNvPr id="68" name="Straight Arrow Connector 67"/>
          <p:cNvCxnSpPr/>
          <p:nvPr/>
        </p:nvCxnSpPr>
        <p:spPr>
          <a:xfrm rot="5400000">
            <a:off x="2439194" y="3352006"/>
            <a:ext cx="457200" cy="1588"/>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rot="5400000">
            <a:off x="1753394" y="3352006"/>
            <a:ext cx="457200" cy="1588"/>
          </a:xfrm>
          <a:prstGeom prst="straightConnector1">
            <a:avLst/>
          </a:prstGeom>
          <a:ln w="381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a:off x="2439194" y="4495006"/>
            <a:ext cx="457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rot="5400000">
            <a:off x="1753394" y="4495006"/>
            <a:ext cx="457200" cy="1588"/>
          </a:xfrm>
          <a:prstGeom prst="straightConnector1">
            <a:avLst/>
          </a:prstGeom>
          <a:ln w="38100">
            <a:solidFill>
              <a:schemeClr val="accent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flipV="1">
            <a:off x="762000" y="2743200"/>
            <a:ext cx="2973388" cy="2590800"/>
          </a:xfrm>
          <a:prstGeom prst="line">
            <a:avLst/>
          </a:prstGeom>
          <a:ln w="38100" cmpd="sng">
            <a:solidFill>
              <a:schemeClr val="accent2"/>
            </a:solidFill>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a:xfrm>
            <a:off x="762000" y="2590800"/>
            <a:ext cx="3276600" cy="2743200"/>
          </a:xfrm>
          <a:prstGeom prst="line">
            <a:avLst/>
          </a:prstGeom>
          <a:ln w="38100" cmpd="sng">
            <a:solidFill>
              <a:schemeClr val="accent1"/>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2" presetClass="entr" presetSubtype="1" fill="hold" nodeType="with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slide(fromTop)">
                                      <p:cBhvr>
                                        <p:cTn id="17" dur="1000"/>
                                        <p:tgtEl>
                                          <p:spTgt spid="69"/>
                                        </p:tgtEl>
                                      </p:cBhvr>
                                    </p:animEffect>
                                  </p:childTnLst>
                                </p:cTn>
                              </p:par>
                              <p:par>
                                <p:cTn id="18" presetID="12" presetClass="entr" presetSubtype="1"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slide(fromTop)">
                                      <p:cBhvr>
                                        <p:cTn id="20" dur="1000"/>
                                        <p:tgtEl>
                                          <p:spTgt spid="68"/>
                                        </p:tgtEl>
                                      </p:cBhvr>
                                    </p:animEffect>
                                  </p:childTnLst>
                                </p:cTn>
                              </p:par>
                              <p:par>
                                <p:cTn id="21" presetID="12" presetClass="entr" presetSubtype="1"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slide(fromTop)">
                                      <p:cBhvr>
                                        <p:cTn id="23" dur="10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slide(fromBottom)">
                                      <p:cBhvr>
                                        <p:cTn id="34" dur="1000"/>
                                        <p:tgtEl>
                                          <p:spTgt spid="3"/>
                                        </p:tgtEl>
                                      </p:cBhvr>
                                    </p:animEffect>
                                  </p:childTnLst>
                                </p:cTn>
                              </p:par>
                              <p:par>
                                <p:cTn id="35" presetID="12" presetClass="entr" presetSubtype="4"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slide(fromBottom)">
                                      <p:cBhvr>
                                        <p:cTn id="37" dur="1000"/>
                                        <p:tgtEl>
                                          <p:spTgt spid="71"/>
                                        </p:tgtEl>
                                      </p:cBhvr>
                                    </p:animEffect>
                                  </p:childTnLst>
                                </p:cTn>
                              </p:par>
                              <p:par>
                                <p:cTn id="38" presetID="12" presetClass="entr" presetSubtype="4"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slide(fromBottom)">
                                      <p:cBhvr>
                                        <p:cTn id="40"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52" grpId="0" animBg="1"/>
      <p:bldP spid="5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Shifts in Supply and Demand</a:t>
            </a:r>
          </a:p>
        </p:txBody>
      </p:sp>
      <p:sp>
        <p:nvSpPr>
          <p:cNvPr id="60418" name="Content Placeholder 2"/>
          <p:cNvSpPr>
            <a:spLocks noGrp="1"/>
          </p:cNvSpPr>
          <p:nvPr>
            <p:ph type="body" sz="quarter" idx="11"/>
          </p:nvPr>
        </p:nvSpPr>
        <p:spPr/>
        <p:txBody>
          <a:bodyPr/>
          <a:lstStyle/>
          <a:p>
            <a:pPr eaLnBrk="1" hangingPunct="1">
              <a:buFont typeface="Arial" charset="0"/>
              <a:buChar char="•"/>
            </a:pPr>
            <a:r>
              <a:rPr lang="en-US" smtClean="0"/>
              <a:t>Shifts in either supply or demand change equilibrium price </a:t>
            </a:r>
          </a:p>
        </p:txBody>
      </p:sp>
      <p:sp>
        <p:nvSpPr>
          <p:cNvPr id="12" name="Content Placeholder 2"/>
          <p:cNvSpPr txBox="1">
            <a:spLocks/>
          </p:cNvSpPr>
          <p:nvPr/>
        </p:nvSpPr>
        <p:spPr>
          <a:xfrm>
            <a:off x="304800" y="2362200"/>
            <a:ext cx="8382000" cy="1981200"/>
          </a:xfrm>
          <a:prstGeom prst="rect">
            <a:avLst/>
          </a:prstGeom>
        </p:spPr>
        <p:txBody>
          <a:bodyPr>
            <a:normAutofit lnSpcReduction="10000"/>
          </a:bodyPr>
          <a:lstStyle/>
          <a:p>
            <a:pPr marL="342900" indent="-342900" fontAlgn="auto">
              <a:spcBef>
                <a:spcPct val="20000"/>
              </a:spcBef>
              <a:spcAft>
                <a:spcPts val="0"/>
              </a:spcAft>
              <a:buFont typeface="Arial" pitchFamily="34" charset="0"/>
              <a:buChar char="•"/>
              <a:defRPr/>
            </a:pPr>
            <a:r>
              <a:rPr lang="en-US" sz="2400" b="1" dirty="0">
                <a:latin typeface="Arial" pitchFamily="34" charset="0"/>
                <a:cs typeface="Arial" pitchFamily="34" charset="0"/>
              </a:rPr>
              <a:t>An increase in demand or a decrease in supply</a:t>
            </a:r>
          </a:p>
          <a:p>
            <a:pPr marL="1257300" lvl="2" indent="-342900" fontAlgn="auto">
              <a:spcBef>
                <a:spcPct val="20000"/>
              </a:spcBef>
              <a:spcAft>
                <a:spcPts val="0"/>
              </a:spcAft>
              <a:buFont typeface="Arial" pitchFamily="34" charset="0"/>
              <a:buChar char="•"/>
              <a:defRPr/>
            </a:pPr>
            <a:r>
              <a:rPr lang="en-US" sz="2400" dirty="0">
                <a:latin typeface="Arial" pitchFamily="34" charset="0"/>
                <a:cs typeface="Arial" pitchFamily="34" charset="0"/>
              </a:rPr>
              <a:t>Creates excess demand at the original equilibrium price</a:t>
            </a:r>
          </a:p>
          <a:p>
            <a:pPr marL="1257300" lvl="2" indent="-342900" fontAlgn="auto">
              <a:spcBef>
                <a:spcPct val="20000"/>
              </a:spcBef>
              <a:spcAft>
                <a:spcPts val="0"/>
              </a:spcAft>
              <a:buFont typeface="Arial" pitchFamily="34" charset="0"/>
              <a:buChar char="•"/>
              <a:defRPr/>
            </a:pPr>
            <a:r>
              <a:rPr lang="en-US" sz="2400" dirty="0">
                <a:latin typeface="Arial" pitchFamily="34" charset="0"/>
                <a:cs typeface="Arial" pitchFamily="34" charset="0"/>
              </a:rPr>
              <a:t>Excess demand increases price until a new higher equilibrium prince is reached</a:t>
            </a:r>
          </a:p>
        </p:txBody>
      </p:sp>
      <p:sp>
        <p:nvSpPr>
          <p:cNvPr id="10" name="Content Placeholder 2"/>
          <p:cNvSpPr txBox="1">
            <a:spLocks/>
          </p:cNvSpPr>
          <p:nvPr/>
        </p:nvSpPr>
        <p:spPr>
          <a:xfrm>
            <a:off x="381000" y="4343400"/>
            <a:ext cx="8458200" cy="1981200"/>
          </a:xfrm>
          <a:prstGeom prst="rect">
            <a:avLst/>
          </a:prstGeom>
        </p:spPr>
        <p:txBody>
          <a:bodyPr>
            <a:normAutofit lnSpcReduction="10000"/>
          </a:bodyPr>
          <a:lstStyle/>
          <a:p>
            <a:pPr marL="342900" indent="-342900" fontAlgn="auto">
              <a:spcBef>
                <a:spcPct val="20000"/>
              </a:spcBef>
              <a:spcAft>
                <a:spcPts val="0"/>
              </a:spcAft>
              <a:buFont typeface="Arial" pitchFamily="34" charset="0"/>
              <a:buChar char="•"/>
              <a:defRPr/>
            </a:pPr>
            <a:r>
              <a:rPr lang="en-US" sz="2400" b="1" dirty="0">
                <a:latin typeface="Arial" pitchFamily="34" charset="0"/>
                <a:cs typeface="Arial" pitchFamily="34" charset="0"/>
              </a:rPr>
              <a:t>A decrease in demand or an increase in supply</a:t>
            </a:r>
          </a:p>
          <a:p>
            <a:pPr marL="1257300" lvl="2" indent="-342900" fontAlgn="auto">
              <a:spcBef>
                <a:spcPct val="20000"/>
              </a:spcBef>
              <a:spcAft>
                <a:spcPts val="0"/>
              </a:spcAft>
              <a:buFont typeface="Arial" pitchFamily="34" charset="0"/>
              <a:buChar char="•"/>
              <a:defRPr/>
            </a:pPr>
            <a:r>
              <a:rPr lang="en-US" sz="2400" dirty="0">
                <a:latin typeface="Arial" pitchFamily="34" charset="0"/>
                <a:cs typeface="Arial" pitchFamily="34" charset="0"/>
              </a:rPr>
              <a:t>Creates excess supply at the original equilibrium price</a:t>
            </a:r>
          </a:p>
          <a:p>
            <a:pPr marL="1257300" lvl="2" indent="-342900" fontAlgn="auto">
              <a:spcBef>
                <a:spcPct val="20000"/>
              </a:spcBef>
              <a:spcAft>
                <a:spcPts val="0"/>
              </a:spcAft>
              <a:buFont typeface="Arial" pitchFamily="34" charset="0"/>
              <a:buChar char="•"/>
              <a:defRPr/>
            </a:pPr>
            <a:r>
              <a:rPr lang="en-US" sz="2400" dirty="0">
                <a:latin typeface="Arial" pitchFamily="34" charset="0"/>
                <a:cs typeface="Arial" pitchFamily="34" charset="0"/>
              </a:rPr>
              <a:t>Excess supply decreases price until a new lower equilibrium price is reached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0"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quarter" idx="11"/>
          </p:nvPr>
        </p:nvSpPr>
        <p:spPr/>
        <p:txBody>
          <a:bodyPr/>
          <a:lstStyle/>
          <a:p>
            <a:r>
              <a:rPr lang="tr-TR" dirty="0"/>
              <a:t>A </a:t>
            </a:r>
            <a:r>
              <a:rPr lang="tr-TR" dirty="0" err="1"/>
              <a:t>decrease</a:t>
            </a:r>
            <a:r>
              <a:rPr lang="tr-TR" dirty="0"/>
              <a:t> in </a:t>
            </a:r>
            <a:r>
              <a:rPr lang="tr-TR" dirty="0" err="1"/>
              <a:t>supply</a:t>
            </a:r>
            <a:endParaRPr lang="tr-TR" dirty="0"/>
          </a:p>
        </p:txBody>
      </p:sp>
      <p:sp>
        <p:nvSpPr>
          <p:cNvPr id="65" name="Rounded Rectangle 64"/>
          <p:cNvSpPr/>
          <p:nvPr/>
        </p:nvSpPr>
        <p:spPr>
          <a:xfrm>
            <a:off x="5410200" y="2667000"/>
            <a:ext cx="2895600" cy="2286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2000" dirty="0"/>
              <a:t>A decrease in supply generates excess demand.  Price will increase until a new, higher, equilibrium price is reached</a:t>
            </a:r>
          </a:p>
        </p:txBody>
      </p:sp>
      <p:cxnSp>
        <p:nvCxnSpPr>
          <p:cNvPr id="36" name="Straight Connector 35"/>
          <p:cNvCxnSpPr/>
          <p:nvPr/>
        </p:nvCxnSpPr>
        <p:spPr>
          <a:xfrm>
            <a:off x="914400" y="5562600"/>
            <a:ext cx="3657600" cy="1588"/>
          </a:xfrm>
          <a:prstGeom prst="line">
            <a:avLst/>
          </a:prstGeom>
        </p:spPr>
        <p:style>
          <a:lnRef idx="2">
            <a:schemeClr val="dk1"/>
          </a:lnRef>
          <a:fillRef idx="0">
            <a:schemeClr val="dk1"/>
          </a:fillRef>
          <a:effectRef idx="1">
            <a:schemeClr val="dk1"/>
          </a:effectRef>
          <a:fontRef idx="minor">
            <a:schemeClr val="tx1"/>
          </a:fontRef>
        </p:style>
      </p:cxnSp>
      <p:sp>
        <p:nvSpPr>
          <p:cNvPr id="62468" name="TextBox 36"/>
          <p:cNvSpPr txBox="1">
            <a:spLocks noChangeArrowheads="1"/>
          </p:cNvSpPr>
          <p:nvPr/>
        </p:nvSpPr>
        <p:spPr bwMode="auto">
          <a:xfrm>
            <a:off x="4191000" y="4724400"/>
            <a:ext cx="762000" cy="430213"/>
          </a:xfrm>
          <a:prstGeom prst="rect">
            <a:avLst/>
          </a:prstGeom>
          <a:noFill/>
          <a:ln w="9525">
            <a:noFill/>
            <a:miter lim="800000"/>
            <a:headEnd/>
            <a:tailEnd/>
          </a:ln>
        </p:spPr>
        <p:txBody>
          <a:bodyPr>
            <a:spAutoFit/>
          </a:bodyPr>
          <a:lstStyle/>
          <a:p>
            <a:r>
              <a:rPr lang="en-US" sz="2200" b="1"/>
              <a:t>D</a:t>
            </a:r>
            <a:r>
              <a:rPr lang="en-US" sz="2400" b="1" baseline="-25000"/>
              <a:t>0</a:t>
            </a:r>
          </a:p>
        </p:txBody>
      </p:sp>
      <p:sp>
        <p:nvSpPr>
          <p:cNvPr id="62469" name="TextBox 37"/>
          <p:cNvSpPr txBox="1">
            <a:spLocks noChangeArrowheads="1"/>
          </p:cNvSpPr>
          <p:nvPr/>
        </p:nvSpPr>
        <p:spPr bwMode="auto">
          <a:xfrm>
            <a:off x="4572000" y="5329238"/>
            <a:ext cx="533400" cy="431800"/>
          </a:xfrm>
          <a:prstGeom prst="rect">
            <a:avLst/>
          </a:prstGeom>
          <a:noFill/>
          <a:ln w="9525">
            <a:noFill/>
            <a:miter lim="800000"/>
            <a:headEnd/>
            <a:tailEnd/>
          </a:ln>
        </p:spPr>
        <p:txBody>
          <a:bodyPr>
            <a:spAutoFit/>
          </a:bodyPr>
          <a:lstStyle/>
          <a:p>
            <a:r>
              <a:rPr lang="en-US" sz="2200" b="1"/>
              <a:t>Q</a:t>
            </a:r>
          </a:p>
        </p:txBody>
      </p:sp>
      <p:grpSp>
        <p:nvGrpSpPr>
          <p:cNvPr id="2" name="Group 38"/>
          <p:cNvGrpSpPr>
            <a:grpSpLocks/>
          </p:cNvGrpSpPr>
          <p:nvPr/>
        </p:nvGrpSpPr>
        <p:grpSpPr bwMode="auto">
          <a:xfrm>
            <a:off x="914400" y="1828800"/>
            <a:ext cx="3352800" cy="2286000"/>
            <a:chOff x="762000" y="1905000"/>
            <a:chExt cx="3352800" cy="2286000"/>
          </a:xfrm>
        </p:grpSpPr>
        <p:cxnSp>
          <p:nvCxnSpPr>
            <p:cNvPr id="40" name="Straight Connector 39"/>
            <p:cNvCxnSpPr/>
            <p:nvPr/>
          </p:nvCxnSpPr>
          <p:spPr>
            <a:xfrm flipV="1">
              <a:off x="762000" y="2209800"/>
              <a:ext cx="2590800" cy="1981200"/>
            </a:xfrm>
            <a:prstGeom prst="line">
              <a:avLst/>
            </a:prstGeom>
            <a:ln w="38100" cmpd="sng">
              <a:solidFill>
                <a:schemeClr val="accent2"/>
              </a:solidFill>
            </a:ln>
          </p:spPr>
          <p:style>
            <a:lnRef idx="2">
              <a:schemeClr val="dk1"/>
            </a:lnRef>
            <a:fillRef idx="0">
              <a:schemeClr val="dk1"/>
            </a:fillRef>
            <a:effectRef idx="1">
              <a:schemeClr val="dk1"/>
            </a:effectRef>
            <a:fontRef idx="minor">
              <a:schemeClr val="tx1"/>
            </a:fontRef>
          </p:style>
        </p:cxnSp>
        <p:sp>
          <p:nvSpPr>
            <p:cNvPr id="41" name="TextBox 40"/>
            <p:cNvSpPr txBox="1"/>
            <p:nvPr/>
          </p:nvSpPr>
          <p:spPr>
            <a:xfrm>
              <a:off x="3352800" y="1905000"/>
              <a:ext cx="762000" cy="430213"/>
            </a:xfrm>
            <a:prstGeom prst="rect">
              <a:avLst/>
            </a:prstGeom>
            <a:noFill/>
            <a:ln>
              <a:noFill/>
            </a:ln>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S</a:t>
              </a:r>
              <a:r>
                <a:rPr lang="en-US" sz="2400" b="1" baseline="-25000" dirty="0">
                  <a:solidFill>
                    <a:schemeClr val="accent2">
                      <a:lumMod val="50000"/>
                    </a:schemeClr>
                  </a:solidFill>
                  <a:latin typeface="+mn-lt"/>
                  <a:cs typeface="+mn-cs"/>
                </a:rPr>
                <a:t>1</a:t>
              </a:r>
              <a:endParaRPr lang="en-US" sz="2200" b="1" baseline="-25000" dirty="0">
                <a:solidFill>
                  <a:schemeClr val="accent2">
                    <a:lumMod val="50000"/>
                  </a:schemeClr>
                </a:solidFill>
                <a:latin typeface="+mn-lt"/>
                <a:cs typeface="+mn-cs"/>
              </a:endParaRPr>
            </a:p>
          </p:txBody>
        </p:sp>
        <p:cxnSp>
          <p:nvCxnSpPr>
            <p:cNvPr id="42" name="Straight Arrow Connector 41"/>
            <p:cNvCxnSpPr/>
            <p:nvPr/>
          </p:nvCxnSpPr>
          <p:spPr>
            <a:xfrm rot="10800000">
              <a:off x="2667000" y="2895600"/>
              <a:ext cx="838200" cy="1588"/>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42"/>
          <p:cNvGrpSpPr>
            <a:grpSpLocks/>
          </p:cNvGrpSpPr>
          <p:nvPr/>
        </p:nvGrpSpPr>
        <p:grpSpPr bwMode="auto">
          <a:xfrm>
            <a:off x="1752600" y="3278188"/>
            <a:ext cx="762000" cy="2714625"/>
            <a:chOff x="1600200" y="3353594"/>
            <a:chExt cx="762000" cy="2716093"/>
          </a:xfrm>
        </p:grpSpPr>
        <p:cxnSp>
          <p:nvCxnSpPr>
            <p:cNvPr id="44" name="Straight Connector 43"/>
            <p:cNvCxnSpPr/>
            <p:nvPr/>
          </p:nvCxnSpPr>
          <p:spPr>
            <a:xfrm rot="5400000">
              <a:off x="685977" y="4494830"/>
              <a:ext cx="2285647" cy="3175"/>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600200" y="5639241"/>
              <a:ext cx="533400" cy="430446"/>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Q</a:t>
              </a:r>
              <a:r>
                <a:rPr lang="en-US" sz="2400" b="1" baseline="-25000" dirty="0">
                  <a:solidFill>
                    <a:schemeClr val="accent2">
                      <a:lumMod val="50000"/>
                    </a:schemeClr>
                  </a:solidFill>
                  <a:latin typeface="+mn-lt"/>
                  <a:cs typeface="+mn-cs"/>
                </a:rPr>
                <a:t>1</a:t>
              </a:r>
              <a:endParaRPr lang="en-US" sz="2200" b="1" baseline="-25000" dirty="0">
                <a:solidFill>
                  <a:schemeClr val="accent2">
                    <a:lumMod val="50000"/>
                  </a:schemeClr>
                </a:solidFill>
                <a:latin typeface="+mn-lt"/>
                <a:cs typeface="+mn-cs"/>
              </a:endParaRPr>
            </a:p>
          </p:txBody>
        </p:sp>
        <p:cxnSp>
          <p:nvCxnSpPr>
            <p:cNvPr id="46" name="Straight Arrow Connector 45"/>
            <p:cNvCxnSpPr/>
            <p:nvPr/>
          </p:nvCxnSpPr>
          <p:spPr>
            <a:xfrm rot="10800000">
              <a:off x="2057400" y="5867965"/>
              <a:ext cx="304800" cy="1589"/>
            </a:xfrm>
            <a:prstGeom prst="straightConnector1">
              <a:avLst/>
            </a:prstGeom>
            <a:ln>
              <a:solidFill>
                <a:schemeClr val="accent2">
                  <a:lumMod val="50000"/>
                </a:schemeClr>
              </a:solidFill>
              <a:tailEnd type="arrow"/>
            </a:ln>
          </p:spPr>
          <p:style>
            <a:lnRef idx="2">
              <a:schemeClr val="accent3"/>
            </a:lnRef>
            <a:fillRef idx="0">
              <a:schemeClr val="accent3"/>
            </a:fillRef>
            <a:effectRef idx="1">
              <a:schemeClr val="accent3"/>
            </a:effectRef>
            <a:fontRef idx="minor">
              <a:schemeClr val="tx1"/>
            </a:fontRef>
          </p:style>
        </p:cxnSp>
      </p:grpSp>
      <p:grpSp>
        <p:nvGrpSpPr>
          <p:cNvPr id="4" name="Group 46"/>
          <p:cNvGrpSpPr>
            <a:grpSpLocks/>
          </p:cNvGrpSpPr>
          <p:nvPr/>
        </p:nvGrpSpPr>
        <p:grpSpPr bwMode="auto">
          <a:xfrm>
            <a:off x="457200" y="3048000"/>
            <a:ext cx="1524000" cy="609600"/>
            <a:chOff x="304800" y="3124200"/>
            <a:chExt cx="1524000" cy="609600"/>
          </a:xfrm>
        </p:grpSpPr>
        <p:sp>
          <p:nvSpPr>
            <p:cNvPr id="48" name="TextBox 47"/>
            <p:cNvSpPr txBox="1"/>
            <p:nvPr/>
          </p:nvSpPr>
          <p:spPr>
            <a:xfrm>
              <a:off x="304800" y="3124200"/>
              <a:ext cx="533400" cy="430213"/>
            </a:xfrm>
            <a:prstGeom prst="rect">
              <a:avLst/>
            </a:prstGeom>
            <a:noFill/>
          </p:spPr>
          <p:txBody>
            <a:bodyPr>
              <a:spAutoFit/>
            </a:bodyPr>
            <a:lstStyle/>
            <a:p>
              <a:pPr fontAlgn="auto">
                <a:spcBef>
                  <a:spcPts val="0"/>
                </a:spcBef>
                <a:spcAft>
                  <a:spcPts val="0"/>
                </a:spcAft>
                <a:defRPr/>
              </a:pPr>
              <a:r>
                <a:rPr lang="en-US" sz="2200" b="1" dirty="0">
                  <a:solidFill>
                    <a:schemeClr val="accent2">
                      <a:lumMod val="50000"/>
                    </a:schemeClr>
                  </a:solidFill>
                  <a:latin typeface="+mn-lt"/>
                  <a:cs typeface="+mn-cs"/>
                </a:rPr>
                <a:t>P</a:t>
              </a:r>
              <a:r>
                <a:rPr lang="en-US" sz="2400" b="1" baseline="-25000" dirty="0">
                  <a:solidFill>
                    <a:schemeClr val="accent2">
                      <a:lumMod val="50000"/>
                    </a:schemeClr>
                  </a:solidFill>
                  <a:latin typeface="+mn-lt"/>
                  <a:cs typeface="+mn-cs"/>
                </a:rPr>
                <a:t>1</a:t>
              </a:r>
              <a:endParaRPr lang="en-US" sz="2200" b="1" baseline="-25000" dirty="0">
                <a:solidFill>
                  <a:schemeClr val="accent2">
                    <a:lumMod val="50000"/>
                  </a:schemeClr>
                </a:solidFill>
                <a:latin typeface="+mn-lt"/>
                <a:cs typeface="+mn-cs"/>
              </a:endParaRPr>
            </a:p>
          </p:txBody>
        </p:sp>
        <p:cxnSp>
          <p:nvCxnSpPr>
            <p:cNvPr id="49" name="Straight Connector 48"/>
            <p:cNvCxnSpPr/>
            <p:nvPr/>
          </p:nvCxnSpPr>
          <p:spPr>
            <a:xfrm>
              <a:off x="762000" y="3351213"/>
              <a:ext cx="1066800" cy="1587"/>
            </a:xfrm>
            <a:prstGeom prst="line">
              <a:avLst/>
            </a:prstGeom>
            <a:ln>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flipH="1" flipV="1">
              <a:off x="419894" y="3618706"/>
              <a:ext cx="228600" cy="1588"/>
            </a:xfrm>
            <a:prstGeom prst="straightConnector1">
              <a:avLst/>
            </a:prstGeom>
            <a:ln w="28575">
              <a:solidFill>
                <a:schemeClr val="accent2">
                  <a:lumMod val="50000"/>
                </a:schemeClr>
              </a:solidFill>
              <a:tailEnd type="arrow"/>
            </a:ln>
          </p:spPr>
          <p:style>
            <a:lnRef idx="2">
              <a:schemeClr val="accent3"/>
            </a:lnRef>
            <a:fillRef idx="0">
              <a:schemeClr val="accent3"/>
            </a:fillRef>
            <a:effectRef idx="1">
              <a:schemeClr val="accent3"/>
            </a:effectRef>
            <a:fontRef idx="minor">
              <a:schemeClr val="tx1"/>
            </a:fontRef>
          </p:style>
        </p:cxnSp>
      </p:grpSp>
      <p:grpSp>
        <p:nvGrpSpPr>
          <p:cNvPr id="62473" name="Group 50"/>
          <p:cNvGrpSpPr>
            <a:grpSpLocks/>
          </p:cNvGrpSpPr>
          <p:nvPr/>
        </p:nvGrpSpPr>
        <p:grpSpPr bwMode="auto">
          <a:xfrm>
            <a:off x="457200" y="1676400"/>
            <a:ext cx="4419600" cy="4321175"/>
            <a:chOff x="304800" y="1748135"/>
            <a:chExt cx="4419600" cy="4321552"/>
          </a:xfrm>
        </p:grpSpPr>
        <p:cxnSp>
          <p:nvCxnSpPr>
            <p:cNvPr id="52" name="Straight Connector 51"/>
            <p:cNvCxnSpPr/>
            <p:nvPr/>
          </p:nvCxnSpPr>
          <p:spPr>
            <a:xfrm rot="5400000">
              <a:off x="-953443" y="3923994"/>
              <a:ext cx="3429299" cy="1587"/>
            </a:xfrm>
            <a:prstGeom prst="line">
              <a:avLst/>
            </a:prstGeom>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flipV="1">
              <a:off x="762000" y="2819791"/>
              <a:ext cx="3200400" cy="2438613"/>
            </a:xfrm>
            <a:prstGeom prst="line">
              <a:avLst/>
            </a:prstGeom>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a:off x="762000" y="2591172"/>
              <a:ext cx="3276600" cy="2362406"/>
            </a:xfrm>
            <a:prstGeom prst="line">
              <a:avLst/>
            </a:prstGeom>
            <a:ln w="38100" cmpd="sng">
              <a:solidFill>
                <a:schemeClr val="accent1"/>
              </a:solidFill>
            </a:ln>
          </p:spPr>
          <p:style>
            <a:lnRef idx="2">
              <a:schemeClr val="dk1"/>
            </a:lnRef>
            <a:fillRef idx="0">
              <a:schemeClr val="dk1"/>
            </a:fillRef>
            <a:effectRef idx="1">
              <a:schemeClr val="dk1"/>
            </a:effectRef>
            <a:fontRef idx="minor">
              <a:schemeClr val="tx1"/>
            </a:fontRef>
          </p:style>
        </p:cxnSp>
        <p:sp>
          <p:nvSpPr>
            <p:cNvPr id="62480" name="TextBox 54"/>
            <p:cNvSpPr txBox="1">
              <a:spLocks noChangeArrowheads="1"/>
            </p:cNvSpPr>
            <p:nvPr/>
          </p:nvSpPr>
          <p:spPr bwMode="auto">
            <a:xfrm>
              <a:off x="3962400" y="2438400"/>
              <a:ext cx="762000" cy="430887"/>
            </a:xfrm>
            <a:prstGeom prst="rect">
              <a:avLst/>
            </a:prstGeom>
            <a:noFill/>
            <a:ln w="9525">
              <a:noFill/>
              <a:miter lim="800000"/>
              <a:headEnd/>
              <a:tailEnd/>
            </a:ln>
          </p:spPr>
          <p:txBody>
            <a:bodyPr>
              <a:spAutoFit/>
            </a:bodyPr>
            <a:lstStyle/>
            <a:p>
              <a:r>
                <a:rPr lang="en-US" sz="2200" b="1"/>
                <a:t>S</a:t>
              </a:r>
              <a:r>
                <a:rPr lang="en-US" sz="2400" b="1" baseline="-25000"/>
                <a:t>0</a:t>
              </a:r>
              <a:endParaRPr lang="en-US" sz="2200" b="1" baseline="-25000"/>
            </a:p>
          </p:txBody>
        </p:sp>
        <p:sp>
          <p:nvSpPr>
            <p:cNvPr id="62481" name="TextBox 55"/>
            <p:cNvSpPr txBox="1">
              <a:spLocks noChangeArrowheads="1"/>
            </p:cNvSpPr>
            <p:nvPr/>
          </p:nvSpPr>
          <p:spPr bwMode="auto">
            <a:xfrm>
              <a:off x="609600" y="1748135"/>
              <a:ext cx="762000" cy="430887"/>
            </a:xfrm>
            <a:prstGeom prst="rect">
              <a:avLst/>
            </a:prstGeom>
            <a:noFill/>
            <a:ln w="9525">
              <a:noFill/>
              <a:miter lim="800000"/>
              <a:headEnd/>
              <a:tailEnd/>
            </a:ln>
          </p:spPr>
          <p:txBody>
            <a:bodyPr>
              <a:spAutoFit/>
            </a:bodyPr>
            <a:lstStyle/>
            <a:p>
              <a:r>
                <a:rPr lang="en-US" sz="2200" b="1"/>
                <a:t>P</a:t>
              </a:r>
            </a:p>
          </p:txBody>
        </p:sp>
        <p:sp>
          <p:nvSpPr>
            <p:cNvPr id="62482" name="TextBox 56"/>
            <p:cNvSpPr txBox="1">
              <a:spLocks noChangeArrowheads="1"/>
            </p:cNvSpPr>
            <p:nvPr/>
          </p:nvSpPr>
          <p:spPr bwMode="auto">
            <a:xfrm>
              <a:off x="304800" y="3683913"/>
              <a:ext cx="533400" cy="430887"/>
            </a:xfrm>
            <a:prstGeom prst="rect">
              <a:avLst/>
            </a:prstGeom>
            <a:noFill/>
            <a:ln w="9525">
              <a:noFill/>
              <a:miter lim="800000"/>
              <a:headEnd/>
              <a:tailEnd/>
            </a:ln>
          </p:spPr>
          <p:txBody>
            <a:bodyPr>
              <a:spAutoFit/>
            </a:bodyPr>
            <a:lstStyle/>
            <a:p>
              <a:r>
                <a:rPr lang="en-US" sz="2200" b="1"/>
                <a:t>P</a:t>
              </a:r>
              <a:r>
                <a:rPr lang="en-US" sz="2400" b="1" baseline="-25000"/>
                <a:t>0</a:t>
              </a:r>
              <a:endParaRPr lang="en-US" sz="2200" b="1" baseline="-25000"/>
            </a:p>
          </p:txBody>
        </p:sp>
        <p:sp>
          <p:nvSpPr>
            <p:cNvPr id="62483" name="TextBox 57"/>
            <p:cNvSpPr txBox="1">
              <a:spLocks noChangeArrowheads="1"/>
            </p:cNvSpPr>
            <p:nvPr/>
          </p:nvSpPr>
          <p:spPr bwMode="auto">
            <a:xfrm>
              <a:off x="2286000" y="5638800"/>
              <a:ext cx="533400" cy="430887"/>
            </a:xfrm>
            <a:prstGeom prst="rect">
              <a:avLst/>
            </a:prstGeom>
            <a:noFill/>
            <a:ln w="9525">
              <a:noFill/>
              <a:miter lim="800000"/>
              <a:headEnd/>
              <a:tailEnd/>
            </a:ln>
          </p:spPr>
          <p:txBody>
            <a:bodyPr>
              <a:spAutoFit/>
            </a:bodyPr>
            <a:lstStyle/>
            <a:p>
              <a:r>
                <a:rPr lang="en-US" sz="2200" b="1"/>
                <a:t>Q</a:t>
              </a:r>
              <a:r>
                <a:rPr lang="en-US" sz="2400" b="1" baseline="-25000"/>
                <a:t>0</a:t>
              </a:r>
              <a:endParaRPr lang="en-US" sz="2200" b="1" baseline="-25000"/>
            </a:p>
          </p:txBody>
        </p:sp>
        <p:cxnSp>
          <p:nvCxnSpPr>
            <p:cNvPr id="59" name="Straight Connector 58"/>
            <p:cNvCxnSpPr/>
            <p:nvPr/>
          </p:nvCxnSpPr>
          <p:spPr>
            <a:xfrm>
              <a:off x="762000" y="3886685"/>
              <a:ext cx="17526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1638225" y="4761473"/>
              <a:ext cx="1752753" cy="317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Group 61"/>
          <p:cNvGrpSpPr>
            <a:grpSpLocks/>
          </p:cNvGrpSpPr>
          <p:nvPr/>
        </p:nvGrpSpPr>
        <p:grpSpPr bwMode="auto">
          <a:xfrm>
            <a:off x="1295400" y="3810000"/>
            <a:ext cx="1371600" cy="914400"/>
            <a:chOff x="1142999" y="3886200"/>
            <a:chExt cx="1371599" cy="914400"/>
          </a:xfrm>
        </p:grpSpPr>
        <p:sp>
          <p:nvSpPr>
            <p:cNvPr id="63" name="Left Brace 62"/>
            <p:cNvSpPr/>
            <p:nvPr/>
          </p:nvSpPr>
          <p:spPr>
            <a:xfrm rot="16200000">
              <a:off x="1676399" y="3352801"/>
              <a:ext cx="304800" cy="1371599"/>
            </a:xfrm>
            <a:prstGeom prst="leftBrace">
              <a:avLst>
                <a:gd name="adj1" fmla="val 48852"/>
                <a:gd name="adj2" fmla="val 50000"/>
              </a:avLst>
            </a:prstGeom>
            <a:ln>
              <a:solidFill>
                <a:schemeClr val="accent2">
                  <a:lumMod val="50000"/>
                </a:schemeClr>
              </a:solidFill>
            </a:ln>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n-US"/>
            </a:p>
          </p:txBody>
        </p:sp>
        <p:sp>
          <p:nvSpPr>
            <p:cNvPr id="64" name="TextBox 63"/>
            <p:cNvSpPr txBox="1"/>
            <p:nvPr/>
          </p:nvSpPr>
          <p:spPr>
            <a:xfrm>
              <a:off x="1371599" y="4216400"/>
              <a:ext cx="990599" cy="584200"/>
            </a:xfrm>
            <a:prstGeom prst="rect">
              <a:avLst/>
            </a:prstGeom>
            <a:solidFill>
              <a:schemeClr val="bg1"/>
            </a:solidFill>
          </p:spPr>
          <p:txBody>
            <a:bodyPr>
              <a:spAutoFit/>
            </a:bodyPr>
            <a:lstStyle/>
            <a:p>
              <a:pPr algn="ctr" fontAlgn="auto">
                <a:spcBef>
                  <a:spcPts val="0"/>
                </a:spcBef>
                <a:spcAft>
                  <a:spcPts val="0"/>
                </a:spcAft>
                <a:defRPr/>
              </a:pPr>
              <a:r>
                <a:rPr lang="en-US" sz="1600" b="1" dirty="0">
                  <a:solidFill>
                    <a:schemeClr val="accent2">
                      <a:lumMod val="50000"/>
                    </a:schemeClr>
                  </a:solidFill>
                  <a:latin typeface="+mn-lt"/>
                  <a:cs typeface="+mn-cs"/>
                </a:rPr>
                <a:t>Excess demand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2" presetClass="entr" presetSubtype="2"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slide(fromRight)">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slide(fromBottom)">
                                      <p:cBhvr>
                                        <p:cTn id="14" dur="1000"/>
                                        <p:tgtEl>
                                          <p:spTgt spid="6"/>
                                        </p:tgtEl>
                                      </p:cBhvr>
                                    </p:animEffec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sz="quarter" idx="11"/>
          </p:nvPr>
        </p:nvSpPr>
        <p:spPr/>
        <p:txBody>
          <a:bodyPr/>
          <a:lstStyle/>
          <a:p>
            <a:r>
              <a:rPr lang="tr-TR" dirty="0"/>
              <a:t>A </a:t>
            </a:r>
            <a:r>
              <a:rPr lang="tr-TR" dirty="0" err="1"/>
              <a:t>decrease</a:t>
            </a:r>
            <a:r>
              <a:rPr lang="tr-TR" dirty="0"/>
              <a:t> in </a:t>
            </a:r>
            <a:r>
              <a:rPr lang="tr-TR" dirty="0" err="1"/>
              <a:t>demand</a:t>
            </a:r>
            <a:endParaRPr lang="tr-TR" dirty="0"/>
          </a:p>
        </p:txBody>
      </p:sp>
      <p:sp>
        <p:nvSpPr>
          <p:cNvPr id="64514" name="TextBox 6"/>
          <p:cNvSpPr txBox="1">
            <a:spLocks noChangeArrowheads="1"/>
          </p:cNvSpPr>
          <p:nvPr/>
        </p:nvSpPr>
        <p:spPr bwMode="auto">
          <a:xfrm>
            <a:off x="533400" y="3433763"/>
            <a:ext cx="533400" cy="430212"/>
          </a:xfrm>
          <a:prstGeom prst="rect">
            <a:avLst/>
          </a:prstGeom>
          <a:noFill/>
          <a:ln w="9525">
            <a:noFill/>
            <a:miter lim="800000"/>
            <a:headEnd/>
            <a:tailEnd/>
          </a:ln>
        </p:spPr>
        <p:txBody>
          <a:bodyPr>
            <a:spAutoFit/>
          </a:bodyPr>
          <a:lstStyle/>
          <a:p>
            <a:r>
              <a:rPr lang="en-US" sz="2200" b="1"/>
              <a:t>P</a:t>
            </a:r>
            <a:r>
              <a:rPr lang="en-US" sz="2400" b="1" baseline="-25000"/>
              <a:t>0</a:t>
            </a:r>
            <a:endParaRPr lang="en-US" sz="2200" b="1" baseline="-25000"/>
          </a:p>
        </p:txBody>
      </p:sp>
      <p:grpSp>
        <p:nvGrpSpPr>
          <p:cNvPr id="2" name="Group 7"/>
          <p:cNvGrpSpPr>
            <a:grpSpLocks/>
          </p:cNvGrpSpPr>
          <p:nvPr/>
        </p:nvGrpSpPr>
        <p:grpSpPr bwMode="auto">
          <a:xfrm>
            <a:off x="990600" y="3357563"/>
            <a:ext cx="3352800" cy="2106612"/>
            <a:chOff x="2971800" y="3505200"/>
            <a:chExt cx="3352800" cy="2107287"/>
          </a:xfrm>
        </p:grpSpPr>
        <p:sp>
          <p:nvSpPr>
            <p:cNvPr id="64540" name="TextBox 9"/>
            <p:cNvSpPr txBox="1">
              <a:spLocks noChangeArrowheads="1"/>
            </p:cNvSpPr>
            <p:nvPr/>
          </p:nvSpPr>
          <p:spPr bwMode="auto">
            <a:xfrm>
              <a:off x="5562600" y="5181600"/>
              <a:ext cx="762000" cy="430887"/>
            </a:xfrm>
            <a:prstGeom prst="rect">
              <a:avLst/>
            </a:prstGeom>
            <a:noFill/>
            <a:ln w="9525">
              <a:noFill/>
              <a:miter lim="800000"/>
              <a:headEnd/>
              <a:tailEnd/>
            </a:ln>
          </p:spPr>
          <p:txBody>
            <a:bodyPr>
              <a:spAutoFit/>
            </a:bodyPr>
            <a:lstStyle/>
            <a:p>
              <a:r>
                <a:rPr lang="en-US" sz="2200" b="1">
                  <a:solidFill>
                    <a:srgbClr val="690A03"/>
                  </a:solidFill>
                </a:rPr>
                <a:t>D</a:t>
              </a:r>
              <a:r>
                <a:rPr lang="en-US" sz="2400" b="1" baseline="-25000">
                  <a:solidFill>
                    <a:srgbClr val="690A03"/>
                  </a:solidFill>
                </a:rPr>
                <a:t>1</a:t>
              </a:r>
              <a:endParaRPr lang="en-US" sz="2200" b="1" baseline="-25000">
                <a:solidFill>
                  <a:srgbClr val="690A03"/>
                </a:solidFill>
              </a:endParaRPr>
            </a:p>
          </p:txBody>
        </p:sp>
        <p:cxnSp>
          <p:nvCxnSpPr>
            <p:cNvPr id="11" name="Straight Arrow Connector 10"/>
            <p:cNvCxnSpPr/>
            <p:nvPr/>
          </p:nvCxnSpPr>
          <p:spPr>
            <a:xfrm rot="10800000">
              <a:off x="4800600" y="464856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71800" y="3505200"/>
              <a:ext cx="2590800" cy="1829386"/>
            </a:xfrm>
            <a:prstGeom prst="line">
              <a:avLst/>
            </a:prstGeom>
            <a:ln w="38100" cmpd="sng">
              <a:solidFill>
                <a:srgbClr val="690A03"/>
              </a:solidFill>
            </a:ln>
          </p:spPr>
          <p:style>
            <a:lnRef idx="2">
              <a:schemeClr val="dk1"/>
            </a:lnRef>
            <a:fillRef idx="0">
              <a:schemeClr val="dk1"/>
            </a:fillRef>
            <a:effectRef idx="1">
              <a:schemeClr val="dk1"/>
            </a:effectRef>
            <a:fontRef idx="minor">
              <a:schemeClr val="tx1"/>
            </a:fontRef>
          </p:style>
        </p:cxnSp>
      </p:grpSp>
      <p:grpSp>
        <p:nvGrpSpPr>
          <p:cNvPr id="3" name="Group 11"/>
          <p:cNvGrpSpPr>
            <a:grpSpLocks/>
          </p:cNvGrpSpPr>
          <p:nvPr/>
        </p:nvGrpSpPr>
        <p:grpSpPr bwMode="auto">
          <a:xfrm>
            <a:off x="1828800" y="4195763"/>
            <a:ext cx="838200" cy="1725612"/>
            <a:chOff x="3810000" y="4343400"/>
            <a:chExt cx="838200" cy="1726287"/>
          </a:xfrm>
        </p:grpSpPr>
        <p:sp>
          <p:nvSpPr>
            <p:cNvPr id="64537" name="TextBox 12"/>
            <p:cNvSpPr txBox="1">
              <a:spLocks noChangeArrowheads="1"/>
            </p:cNvSpPr>
            <p:nvPr/>
          </p:nvSpPr>
          <p:spPr bwMode="auto">
            <a:xfrm>
              <a:off x="3810000" y="5638800"/>
              <a:ext cx="533400" cy="430887"/>
            </a:xfrm>
            <a:prstGeom prst="rect">
              <a:avLst/>
            </a:prstGeom>
            <a:noFill/>
            <a:ln w="9525">
              <a:noFill/>
              <a:miter lim="800000"/>
              <a:headEnd/>
              <a:tailEnd/>
            </a:ln>
          </p:spPr>
          <p:txBody>
            <a:bodyPr>
              <a:spAutoFit/>
            </a:bodyPr>
            <a:lstStyle/>
            <a:p>
              <a:r>
                <a:rPr lang="en-US" sz="2200" b="1">
                  <a:solidFill>
                    <a:srgbClr val="690A03"/>
                  </a:solidFill>
                </a:rPr>
                <a:t>Q</a:t>
              </a:r>
              <a:r>
                <a:rPr lang="en-US" sz="2400" b="1" baseline="-25000">
                  <a:solidFill>
                    <a:srgbClr val="690A03"/>
                  </a:solidFill>
                </a:rPr>
                <a:t>1</a:t>
              </a:r>
              <a:endParaRPr lang="en-US" sz="2200" b="1" baseline="-25000">
                <a:solidFill>
                  <a:srgbClr val="690A03"/>
                </a:solidFill>
              </a:endParaRPr>
            </a:p>
          </p:txBody>
        </p:sp>
        <p:cxnSp>
          <p:nvCxnSpPr>
            <p:cNvPr id="14" name="Straight Connector 13"/>
            <p:cNvCxnSpPr/>
            <p:nvPr/>
          </p:nvCxnSpPr>
          <p:spPr>
            <a:xfrm rot="5400000">
              <a:off x="3542254" y="4990559"/>
              <a:ext cx="1295907" cy="1587"/>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a:off x="4343400" y="5867996"/>
              <a:ext cx="304800" cy="1588"/>
            </a:xfrm>
            <a:prstGeom prst="straightConnector1">
              <a:avLst/>
            </a:prstGeom>
            <a:ln w="38100">
              <a:solidFill>
                <a:schemeClr val="accent1"/>
              </a:solidFill>
              <a:tailEnd type="arrow"/>
            </a:ln>
          </p:spPr>
          <p:style>
            <a:lnRef idx="2">
              <a:schemeClr val="accent3"/>
            </a:lnRef>
            <a:fillRef idx="0">
              <a:schemeClr val="accent3"/>
            </a:fillRef>
            <a:effectRef idx="1">
              <a:schemeClr val="accent3"/>
            </a:effectRef>
            <a:fontRef idx="minor">
              <a:schemeClr val="tx1"/>
            </a:fontRef>
          </p:style>
        </p:cxnSp>
      </p:grpSp>
      <p:grpSp>
        <p:nvGrpSpPr>
          <p:cNvPr id="4" name="Group 15"/>
          <p:cNvGrpSpPr>
            <a:grpSpLocks/>
          </p:cNvGrpSpPr>
          <p:nvPr/>
        </p:nvGrpSpPr>
        <p:grpSpPr bwMode="auto">
          <a:xfrm>
            <a:off x="533400" y="3754438"/>
            <a:ext cx="1676400" cy="642937"/>
            <a:chOff x="2514600" y="3902226"/>
            <a:chExt cx="1676400" cy="643461"/>
          </a:xfrm>
        </p:grpSpPr>
        <p:sp>
          <p:nvSpPr>
            <p:cNvPr id="64534" name="TextBox 16"/>
            <p:cNvSpPr txBox="1">
              <a:spLocks noChangeArrowheads="1"/>
            </p:cNvSpPr>
            <p:nvPr/>
          </p:nvSpPr>
          <p:spPr bwMode="auto">
            <a:xfrm>
              <a:off x="2514600" y="4114800"/>
              <a:ext cx="533400" cy="430887"/>
            </a:xfrm>
            <a:prstGeom prst="rect">
              <a:avLst/>
            </a:prstGeom>
            <a:noFill/>
            <a:ln w="9525">
              <a:noFill/>
              <a:miter lim="800000"/>
              <a:headEnd/>
              <a:tailEnd/>
            </a:ln>
          </p:spPr>
          <p:txBody>
            <a:bodyPr>
              <a:spAutoFit/>
            </a:bodyPr>
            <a:lstStyle/>
            <a:p>
              <a:r>
                <a:rPr lang="en-US" sz="2200" b="1">
                  <a:solidFill>
                    <a:srgbClr val="690A03"/>
                  </a:solidFill>
                </a:rPr>
                <a:t>P</a:t>
              </a:r>
              <a:r>
                <a:rPr lang="en-US" sz="2400" b="1" baseline="-25000">
                  <a:solidFill>
                    <a:srgbClr val="690A03"/>
                  </a:solidFill>
                </a:rPr>
                <a:t>1</a:t>
              </a:r>
              <a:endParaRPr lang="en-US" sz="2200" b="1" baseline="-25000">
                <a:solidFill>
                  <a:srgbClr val="690A03"/>
                </a:solidFill>
              </a:endParaRPr>
            </a:p>
          </p:txBody>
        </p:sp>
        <p:cxnSp>
          <p:nvCxnSpPr>
            <p:cNvPr id="18" name="Straight Connector 17"/>
            <p:cNvCxnSpPr/>
            <p:nvPr/>
          </p:nvCxnSpPr>
          <p:spPr>
            <a:xfrm>
              <a:off x="2971800" y="4342321"/>
              <a:ext cx="1219200" cy="1589"/>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599413" y="4046013"/>
              <a:ext cx="289160" cy="1588"/>
            </a:xfrm>
            <a:prstGeom prst="straightConnector1">
              <a:avLst/>
            </a:prstGeom>
            <a:ln w="28575">
              <a:solidFill>
                <a:schemeClr val="accent1"/>
              </a:solidFill>
              <a:tailEnd type="arrow"/>
            </a:ln>
          </p:spPr>
          <p:style>
            <a:lnRef idx="2">
              <a:schemeClr val="accent3"/>
            </a:lnRef>
            <a:fillRef idx="0">
              <a:schemeClr val="accent3"/>
            </a:fillRef>
            <a:effectRef idx="1">
              <a:schemeClr val="accent3"/>
            </a:effectRef>
            <a:fontRef idx="minor">
              <a:schemeClr val="tx1"/>
            </a:fontRef>
          </p:style>
        </p:cxnSp>
      </p:grpSp>
      <p:grpSp>
        <p:nvGrpSpPr>
          <p:cNvPr id="64518" name="Group 19"/>
          <p:cNvGrpSpPr>
            <a:grpSpLocks/>
          </p:cNvGrpSpPr>
          <p:nvPr/>
        </p:nvGrpSpPr>
        <p:grpSpPr bwMode="auto">
          <a:xfrm>
            <a:off x="838200" y="1600200"/>
            <a:ext cx="4343400" cy="4321175"/>
            <a:chOff x="2819400" y="1748135"/>
            <a:chExt cx="4343400" cy="4321552"/>
          </a:xfrm>
        </p:grpSpPr>
        <p:cxnSp>
          <p:nvCxnSpPr>
            <p:cNvPr id="22" name="Straight Connector 21"/>
            <p:cNvCxnSpPr/>
            <p:nvPr/>
          </p:nvCxnSpPr>
          <p:spPr>
            <a:xfrm>
              <a:off x="2971800" y="5639437"/>
              <a:ext cx="3657600" cy="1587"/>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a:xfrm>
              <a:off x="2971800" y="2438758"/>
              <a:ext cx="3276600" cy="2362406"/>
            </a:xfrm>
            <a:prstGeom prst="line">
              <a:avLst/>
            </a:prstGeom>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6172200" y="2540367"/>
              <a:ext cx="762000" cy="431838"/>
            </a:xfrm>
            <a:prstGeom prst="rect">
              <a:avLst/>
            </a:prstGeom>
            <a:noFill/>
          </p:spPr>
          <p:txBody>
            <a:bodyPr>
              <a:spAutoFit/>
            </a:bodyPr>
            <a:lstStyle/>
            <a:p>
              <a:pPr fontAlgn="auto">
                <a:spcBef>
                  <a:spcPts val="0"/>
                </a:spcBef>
                <a:spcAft>
                  <a:spcPts val="0"/>
                </a:spcAft>
                <a:defRPr/>
              </a:pPr>
              <a:r>
                <a:rPr lang="en-US" sz="2200" b="1" dirty="0">
                  <a:solidFill>
                    <a:schemeClr val="accent2">
                      <a:lumMod val="75000"/>
                    </a:schemeClr>
                  </a:solidFill>
                  <a:latin typeface="+mn-lt"/>
                  <a:cs typeface="+mn-cs"/>
                </a:rPr>
                <a:t>S</a:t>
              </a:r>
              <a:r>
                <a:rPr lang="en-US" sz="2400" b="1" baseline="-25000" dirty="0">
                  <a:solidFill>
                    <a:schemeClr val="accent2">
                      <a:lumMod val="75000"/>
                    </a:schemeClr>
                  </a:solidFill>
                  <a:latin typeface="+mn-lt"/>
                  <a:cs typeface="+mn-cs"/>
                </a:rPr>
                <a:t>0</a:t>
              </a:r>
              <a:endParaRPr lang="en-US" sz="2200" b="1" baseline="-25000" dirty="0">
                <a:solidFill>
                  <a:schemeClr val="accent2">
                    <a:lumMod val="75000"/>
                  </a:schemeClr>
                </a:solidFill>
                <a:latin typeface="+mn-lt"/>
                <a:cs typeface="+mn-cs"/>
              </a:endParaRPr>
            </a:p>
          </p:txBody>
        </p:sp>
        <p:sp>
          <p:nvSpPr>
            <p:cNvPr id="64526" name="TextBox 25"/>
            <p:cNvSpPr txBox="1">
              <a:spLocks noChangeArrowheads="1"/>
            </p:cNvSpPr>
            <p:nvPr/>
          </p:nvSpPr>
          <p:spPr bwMode="auto">
            <a:xfrm>
              <a:off x="6248400" y="4648200"/>
              <a:ext cx="762000" cy="430887"/>
            </a:xfrm>
            <a:prstGeom prst="rect">
              <a:avLst/>
            </a:prstGeom>
            <a:noFill/>
            <a:ln w="9525">
              <a:noFill/>
              <a:miter lim="800000"/>
              <a:headEnd/>
              <a:tailEnd/>
            </a:ln>
          </p:spPr>
          <p:txBody>
            <a:bodyPr>
              <a:spAutoFit/>
            </a:bodyPr>
            <a:lstStyle/>
            <a:p>
              <a:r>
                <a:rPr lang="en-US" sz="2200" b="1"/>
                <a:t>D</a:t>
              </a:r>
              <a:r>
                <a:rPr lang="en-US" sz="2400" b="1" baseline="-25000"/>
                <a:t>0</a:t>
              </a:r>
            </a:p>
          </p:txBody>
        </p:sp>
        <p:sp>
          <p:nvSpPr>
            <p:cNvPr id="64527" name="TextBox 26"/>
            <p:cNvSpPr txBox="1">
              <a:spLocks noChangeArrowheads="1"/>
            </p:cNvSpPr>
            <p:nvPr/>
          </p:nvSpPr>
          <p:spPr bwMode="auto">
            <a:xfrm>
              <a:off x="2819400" y="1748135"/>
              <a:ext cx="762000" cy="430887"/>
            </a:xfrm>
            <a:prstGeom prst="rect">
              <a:avLst/>
            </a:prstGeom>
            <a:noFill/>
            <a:ln w="9525">
              <a:noFill/>
              <a:miter lim="800000"/>
              <a:headEnd/>
              <a:tailEnd/>
            </a:ln>
          </p:spPr>
          <p:txBody>
            <a:bodyPr>
              <a:spAutoFit/>
            </a:bodyPr>
            <a:lstStyle/>
            <a:p>
              <a:r>
                <a:rPr lang="en-US" sz="2200" b="1"/>
                <a:t>P</a:t>
              </a:r>
            </a:p>
          </p:txBody>
        </p:sp>
        <p:sp>
          <p:nvSpPr>
            <p:cNvPr id="64528" name="TextBox 27"/>
            <p:cNvSpPr txBox="1">
              <a:spLocks noChangeArrowheads="1"/>
            </p:cNvSpPr>
            <p:nvPr/>
          </p:nvSpPr>
          <p:spPr bwMode="auto">
            <a:xfrm>
              <a:off x="6629400" y="5405735"/>
              <a:ext cx="533400" cy="430887"/>
            </a:xfrm>
            <a:prstGeom prst="rect">
              <a:avLst/>
            </a:prstGeom>
            <a:noFill/>
            <a:ln w="9525">
              <a:noFill/>
              <a:miter lim="800000"/>
              <a:headEnd/>
              <a:tailEnd/>
            </a:ln>
          </p:spPr>
          <p:txBody>
            <a:bodyPr>
              <a:spAutoFit/>
            </a:bodyPr>
            <a:lstStyle/>
            <a:p>
              <a:r>
                <a:rPr lang="en-US" sz="2200" b="1"/>
                <a:t>Q</a:t>
              </a:r>
            </a:p>
          </p:txBody>
        </p:sp>
        <p:sp>
          <p:nvSpPr>
            <p:cNvPr id="64529" name="TextBox 28"/>
            <p:cNvSpPr txBox="1">
              <a:spLocks noChangeArrowheads="1"/>
            </p:cNvSpPr>
            <p:nvPr/>
          </p:nvSpPr>
          <p:spPr bwMode="auto">
            <a:xfrm>
              <a:off x="4648200" y="5638800"/>
              <a:ext cx="533400" cy="430887"/>
            </a:xfrm>
            <a:prstGeom prst="rect">
              <a:avLst/>
            </a:prstGeom>
            <a:noFill/>
            <a:ln w="9525">
              <a:noFill/>
              <a:miter lim="800000"/>
              <a:headEnd/>
              <a:tailEnd/>
            </a:ln>
          </p:spPr>
          <p:txBody>
            <a:bodyPr>
              <a:spAutoFit/>
            </a:bodyPr>
            <a:lstStyle/>
            <a:p>
              <a:r>
                <a:rPr lang="en-US" sz="2200" b="1"/>
                <a:t>Q</a:t>
              </a:r>
              <a:r>
                <a:rPr lang="en-US" sz="2400" b="1" baseline="-25000"/>
                <a:t>0</a:t>
              </a:r>
              <a:endParaRPr lang="en-US" sz="2200" b="1" baseline="-25000"/>
            </a:p>
          </p:txBody>
        </p:sp>
        <p:cxnSp>
          <p:nvCxnSpPr>
            <p:cNvPr id="30" name="Straight Connector 29"/>
            <p:cNvCxnSpPr/>
            <p:nvPr/>
          </p:nvCxnSpPr>
          <p:spPr>
            <a:xfrm>
              <a:off x="2971800" y="3808890"/>
              <a:ext cx="1905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3961527" y="4724164"/>
              <a:ext cx="182896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971800" y="2819791"/>
              <a:ext cx="3200400" cy="2438613"/>
            </a:xfrm>
            <a:prstGeom prst="line">
              <a:avLst/>
            </a:prstGeom>
            <a:ln w="38100" cmpd="sng">
              <a:solidFill>
                <a:schemeClr val="accent2"/>
              </a:solidFill>
            </a:ln>
          </p:spPr>
          <p:style>
            <a:lnRef idx="2">
              <a:schemeClr val="dk1"/>
            </a:lnRef>
            <a:fillRef idx="0">
              <a:schemeClr val="dk1"/>
            </a:fillRef>
            <a:effectRef idx="1">
              <a:schemeClr val="dk1"/>
            </a:effectRef>
            <a:fontRef idx="minor">
              <a:schemeClr val="tx1"/>
            </a:fontRef>
          </p:style>
        </p:cxnSp>
        <p:cxnSp>
          <p:nvCxnSpPr>
            <p:cNvPr id="21" name="Straight Connector 20"/>
            <p:cNvCxnSpPr/>
            <p:nvPr/>
          </p:nvCxnSpPr>
          <p:spPr>
            <a:xfrm rot="5400000">
              <a:off x="1256357" y="3923994"/>
              <a:ext cx="3429299" cy="1587"/>
            </a:xfrm>
            <a:prstGeom prst="line">
              <a:avLst/>
            </a:prstGeom>
          </p:spPr>
          <p:style>
            <a:lnRef idx="2">
              <a:schemeClr val="dk1"/>
            </a:lnRef>
            <a:fillRef idx="0">
              <a:schemeClr val="dk1"/>
            </a:fillRef>
            <a:effectRef idx="1">
              <a:schemeClr val="dk1"/>
            </a:effectRef>
            <a:fontRef idx="minor">
              <a:schemeClr val="tx1"/>
            </a:fontRef>
          </p:style>
        </p:cxnSp>
      </p:grpSp>
      <p:grpSp>
        <p:nvGrpSpPr>
          <p:cNvPr id="6" name="Group 32"/>
          <p:cNvGrpSpPr>
            <a:grpSpLocks/>
          </p:cNvGrpSpPr>
          <p:nvPr/>
        </p:nvGrpSpPr>
        <p:grpSpPr bwMode="auto">
          <a:xfrm>
            <a:off x="1447800" y="2619375"/>
            <a:ext cx="1371600" cy="966788"/>
            <a:chOff x="3429000" y="2768025"/>
            <a:chExt cx="1371599" cy="965776"/>
          </a:xfrm>
        </p:grpSpPr>
        <p:sp>
          <p:nvSpPr>
            <p:cNvPr id="34" name="Left Brace 33"/>
            <p:cNvSpPr/>
            <p:nvPr/>
          </p:nvSpPr>
          <p:spPr>
            <a:xfrm rot="5400000">
              <a:off x="3962559" y="2895761"/>
              <a:ext cx="304481" cy="1371599"/>
            </a:xfrm>
            <a:prstGeom prst="leftBrace">
              <a:avLst>
                <a:gd name="adj1" fmla="val 48852"/>
                <a:gd name="adj2" fmla="val 50000"/>
              </a:avLst>
            </a:prstGeom>
            <a:ln>
              <a:solidFill>
                <a:schemeClr val="accent1"/>
              </a:solidFill>
            </a:ln>
          </p:spPr>
          <p:style>
            <a:lnRef idx="3">
              <a:schemeClr val="accent3"/>
            </a:lnRef>
            <a:fillRef idx="0">
              <a:schemeClr val="accent3"/>
            </a:fillRef>
            <a:effectRef idx="2">
              <a:schemeClr val="accent3"/>
            </a:effectRef>
            <a:fontRef idx="minor">
              <a:schemeClr val="tx1"/>
            </a:fontRef>
          </p:style>
          <p:txBody>
            <a:bodyPr anchor="ctr"/>
            <a:lstStyle/>
            <a:p>
              <a:pPr algn="ctr" fontAlgn="auto">
                <a:spcBef>
                  <a:spcPts val="0"/>
                </a:spcBef>
                <a:spcAft>
                  <a:spcPts val="0"/>
                </a:spcAft>
                <a:defRPr/>
              </a:pPr>
              <a:endParaRPr lang="en-US"/>
            </a:p>
          </p:txBody>
        </p:sp>
        <p:sp>
          <p:nvSpPr>
            <p:cNvPr id="64522" name="TextBox 34"/>
            <p:cNvSpPr txBox="1">
              <a:spLocks noChangeArrowheads="1"/>
            </p:cNvSpPr>
            <p:nvPr/>
          </p:nvSpPr>
          <p:spPr bwMode="auto">
            <a:xfrm>
              <a:off x="3657600" y="2768025"/>
              <a:ext cx="990600" cy="584775"/>
            </a:xfrm>
            <a:prstGeom prst="rect">
              <a:avLst/>
            </a:prstGeom>
            <a:solidFill>
              <a:schemeClr val="bg2"/>
            </a:solidFill>
            <a:ln w="9525">
              <a:solidFill>
                <a:schemeClr val="bg1"/>
              </a:solidFill>
              <a:miter lim="800000"/>
              <a:headEnd/>
              <a:tailEnd/>
            </a:ln>
          </p:spPr>
          <p:txBody>
            <a:bodyPr>
              <a:spAutoFit/>
            </a:bodyPr>
            <a:lstStyle/>
            <a:p>
              <a:pPr algn="ctr"/>
              <a:r>
                <a:rPr lang="en-US" sz="1600" b="1">
                  <a:solidFill>
                    <a:schemeClr val="accent1"/>
                  </a:solidFill>
                </a:rPr>
                <a:t>Excess supply</a:t>
              </a:r>
            </a:p>
          </p:txBody>
        </p:sp>
      </p:grpSp>
      <p:sp>
        <p:nvSpPr>
          <p:cNvPr id="65" name="Rounded Rectangle 64"/>
          <p:cNvSpPr/>
          <p:nvPr/>
        </p:nvSpPr>
        <p:spPr>
          <a:xfrm>
            <a:off x="5181600" y="2895600"/>
            <a:ext cx="34290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A decrease in demand generates excess supply.  Price will decrease until a new, lower, equilibrium price is reached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Right)">
                                      <p:cBhvr>
                                        <p:cTn id="11" dur="1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2" presetClass="entr" presetSubtype="1"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slide(fromTop)">
                                      <p:cBhvr>
                                        <p:cTn id="22" dur="1000"/>
                                        <p:tgtEl>
                                          <p:spTgt spid="6"/>
                                        </p:tgtEl>
                                      </p:cBhvr>
                                    </p:animEffect>
                                  </p:childTnLst>
                                </p:cTn>
                              </p:par>
                              <p:par>
                                <p:cTn id="23" presetID="12" presetClass="entr" presetSubtype="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slide(fromRight)">
                                      <p:cBhvr>
                                        <p:cTn id="25" dur="1000"/>
                                        <p:tgtEl>
                                          <p:spTgt spid="3"/>
                                        </p:tgtEl>
                                      </p:cBhvr>
                                    </p:animEffect>
                                  </p:childTnLst>
                                </p:cTn>
                              </p:par>
                              <p:par>
                                <p:cTn id="26" presetID="12" presetClass="entr" presetSubtype="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slide(fromTop)">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6292" name="Rectangle 4"/>
          <p:cNvSpPr>
            <a:spLocks noChangeArrowheads="1"/>
          </p:cNvSpPr>
          <p:nvPr/>
        </p:nvSpPr>
        <p:spPr bwMode="auto">
          <a:xfrm>
            <a:off x="304800" y="2514600"/>
            <a:ext cx="4043363"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1.</a:t>
            </a:r>
            <a:r>
              <a:rPr lang="en-US" dirty="0">
                <a:latin typeface="Arial" charset="0"/>
                <a:ea typeface="ＭＳ Ｐゴシック" charset="0"/>
              </a:rPr>
              <a:t> An increase in demand shifts the demand curve rightward.</a:t>
            </a:r>
            <a:endParaRPr lang="en-US" sz="2800" b="1" dirty="0">
              <a:solidFill>
                <a:srgbClr val="00468F"/>
              </a:solidFill>
              <a:latin typeface="Arial" charset="0"/>
              <a:ea typeface="ＭＳ Ｐゴシック" charset="0"/>
            </a:endParaRPr>
          </a:p>
        </p:txBody>
      </p:sp>
      <p:sp>
        <p:nvSpPr>
          <p:cNvPr id="396300" name="Rectangle 12"/>
          <p:cNvSpPr>
            <a:spLocks noChangeArrowheads="1"/>
          </p:cNvSpPr>
          <p:nvPr/>
        </p:nvSpPr>
        <p:spPr bwMode="auto">
          <a:xfrm>
            <a:off x="228600" y="4495800"/>
            <a:ext cx="42672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3.</a:t>
            </a:r>
            <a:r>
              <a:rPr lang="en-US" dirty="0">
                <a:latin typeface="Arial" charset="0"/>
                <a:ea typeface="ＭＳ Ｐゴシック" charset="0"/>
              </a:rPr>
              <a:t> The quantity supplied increases along the supply curve.</a:t>
            </a:r>
            <a:endParaRPr lang="en-US" sz="2800" b="1" dirty="0">
              <a:solidFill>
                <a:srgbClr val="00468F"/>
              </a:solidFill>
              <a:latin typeface="Arial" charset="0"/>
              <a:ea typeface="ＭＳ Ｐゴシック" charset="0"/>
            </a:endParaRPr>
          </a:p>
        </p:txBody>
      </p:sp>
      <p:sp>
        <p:nvSpPr>
          <p:cNvPr id="396301" name="Rectangle 13"/>
          <p:cNvSpPr>
            <a:spLocks noChangeArrowheads="1"/>
          </p:cNvSpPr>
          <p:nvPr/>
        </p:nvSpPr>
        <p:spPr bwMode="auto">
          <a:xfrm>
            <a:off x="228600" y="5791200"/>
            <a:ext cx="381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4.</a:t>
            </a:r>
            <a:r>
              <a:rPr lang="en-US" dirty="0">
                <a:latin typeface="Arial" charset="0"/>
                <a:ea typeface="ＭＳ Ｐゴシック" charset="0"/>
              </a:rPr>
              <a:t> Equilibrium quantity increases.</a:t>
            </a:r>
            <a:endParaRPr lang="en-US" sz="2800" b="1" dirty="0">
              <a:solidFill>
                <a:srgbClr val="00468F"/>
              </a:solidFill>
              <a:latin typeface="Arial" charset="0"/>
              <a:ea typeface="ＭＳ Ｐゴシック" charset="0"/>
            </a:endParaRPr>
          </a:p>
        </p:txBody>
      </p:sp>
      <p:pic>
        <p:nvPicPr>
          <p:cNvPr id="125958" name="Picture 14" descr="fig0411a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8163" y="1662113"/>
            <a:ext cx="45037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411a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8163" y="1662113"/>
            <a:ext cx="45037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411a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8163" y="1662113"/>
            <a:ext cx="45037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411a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8163" y="1662113"/>
            <a:ext cx="45037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411a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8163" y="1662113"/>
            <a:ext cx="45037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9" name="Rectangle 11"/>
          <p:cNvSpPr>
            <a:spLocks noChangeArrowheads="1"/>
          </p:cNvSpPr>
          <p:nvPr/>
        </p:nvSpPr>
        <p:spPr bwMode="auto">
          <a:xfrm>
            <a:off x="228600" y="3657600"/>
            <a:ext cx="4343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2.</a:t>
            </a:r>
            <a:r>
              <a:rPr lang="en-US" dirty="0">
                <a:latin typeface="Arial" charset="0"/>
                <a:ea typeface="ＭＳ Ｐゴシック" charset="0"/>
              </a:rPr>
              <a:t> At $1.00 a bottle, there is a shortage, so the price rises.</a:t>
            </a:r>
            <a:endParaRPr lang="en-US" sz="2800" b="1" dirty="0">
              <a:solidFill>
                <a:srgbClr val="00468F"/>
              </a:solidFill>
              <a:latin typeface="Arial" charset="0"/>
              <a:ea typeface="ＭＳ Ｐゴシック" charset="0"/>
            </a:endParaRPr>
          </a:p>
        </p:txBody>
      </p:sp>
      <p:sp>
        <p:nvSpPr>
          <p:cNvPr id="3" name="İçerik Yer Tutucusu 2"/>
          <p:cNvSpPr>
            <a:spLocks noGrp="1"/>
          </p:cNvSpPr>
          <p:nvPr>
            <p:ph idx="1"/>
          </p:nvPr>
        </p:nvSpPr>
        <p:spPr>
          <a:xfrm>
            <a:off x="152400" y="533400"/>
            <a:ext cx="8534400" cy="6324600"/>
          </a:xfrm>
        </p:spPr>
        <p:txBody>
          <a:bodyPr/>
          <a:lstStyle/>
          <a:p>
            <a:r>
              <a:rPr lang="tr-TR" dirty="0" err="1" smtClean="0"/>
              <a:t>Increase</a:t>
            </a:r>
            <a:r>
              <a:rPr lang="tr-TR" dirty="0" smtClean="0"/>
              <a:t> in </a:t>
            </a:r>
            <a:r>
              <a:rPr lang="tr-TR" dirty="0" err="1" smtClean="0"/>
              <a:t>Demand</a:t>
            </a:r>
            <a:endParaRPr lang="tr-TR" dirty="0"/>
          </a:p>
        </p:txBody>
      </p:sp>
    </p:spTree>
    <p:extLst>
      <p:ext uri="{BB962C8B-B14F-4D97-AF65-F5344CB8AC3E}">
        <p14:creationId xmlns:p14="http://schemas.microsoft.com/office/powerpoint/2010/main" val="32121919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6292"/>
                                        </p:tgtEl>
                                        <p:attrNameLst>
                                          <p:attrName>style.visibility</p:attrName>
                                        </p:attrNameLst>
                                      </p:cBhvr>
                                      <p:to>
                                        <p:strVal val="visible"/>
                                      </p:to>
                                    </p:set>
                                    <p:animEffect transition="in" filter="wipe(left)">
                                      <p:cBhvr>
                                        <p:cTn id="7" dur="500"/>
                                        <p:tgtEl>
                                          <p:spTgt spid="39629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6299"/>
                                        </p:tgtEl>
                                        <p:attrNameLst>
                                          <p:attrName>style.visibility</p:attrName>
                                        </p:attrNameLst>
                                      </p:cBhvr>
                                      <p:to>
                                        <p:strVal val="visible"/>
                                      </p:to>
                                    </p:set>
                                    <p:animEffect transition="in" filter="wipe(left)">
                                      <p:cBhvr>
                                        <p:cTn id="16" dur="500"/>
                                        <p:tgtEl>
                                          <p:spTgt spid="396299"/>
                                        </p:tgtEl>
                                      </p:cBhvr>
                                    </p:animEffect>
                                  </p:childTnLst>
                                </p:cTn>
                              </p:par>
                            </p:childTnLst>
                          </p:cTn>
                        </p:par>
                        <p:par>
                          <p:cTn id="17" fill="hold" nodeType="afterGroup">
                            <p:stCondLst>
                              <p:cond delay="500"/>
                            </p:stCondLst>
                            <p:childTnLst>
                              <p:par>
                                <p:cTn id="18" presetID="22" presetClass="entr" presetSubtype="4"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10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96300"/>
                                        </p:tgtEl>
                                        <p:attrNameLst>
                                          <p:attrName>style.visibility</p:attrName>
                                        </p:attrNameLst>
                                      </p:cBhvr>
                                      <p:to>
                                        <p:strVal val="visible"/>
                                      </p:to>
                                    </p:set>
                                    <p:animEffect transition="in" filter="wipe(left)">
                                      <p:cBhvr>
                                        <p:cTn id="25" dur="500"/>
                                        <p:tgtEl>
                                          <p:spTgt spid="396300"/>
                                        </p:tgtEl>
                                      </p:cBhvr>
                                    </p:animEffect>
                                  </p:childTnLst>
                                </p:cTn>
                              </p:par>
                            </p:childTnLst>
                          </p:cTn>
                        </p:par>
                        <p:par>
                          <p:cTn id="26" fill="hold" nodeType="afterGroup">
                            <p:stCondLst>
                              <p:cond delay="500"/>
                            </p:stCondLst>
                            <p:childTnLst>
                              <p:par>
                                <p:cTn id="27" presetID="22" presetClass="entr" presetSubtype="4"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1000"/>
                                        <p:tgtEl>
                                          <p:spTgt spid="18"/>
                                        </p:tgtEl>
                                      </p:cBhvr>
                                    </p:animEffect>
                                  </p:childTnLst>
                                </p:cTn>
                              </p:par>
                            </p:childTnLst>
                          </p:cTn>
                        </p:par>
                        <p:par>
                          <p:cTn id="30" fill="hold" nodeType="afterGroup">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396301"/>
                                        </p:tgtEl>
                                        <p:attrNameLst>
                                          <p:attrName>style.visibility</p:attrName>
                                        </p:attrNameLst>
                                      </p:cBhvr>
                                      <p:to>
                                        <p:strVal val="visible"/>
                                      </p:to>
                                    </p:set>
                                    <p:animEffect transition="in" filter="wipe(left)">
                                      <p:cBhvr>
                                        <p:cTn id="33" dur="500"/>
                                        <p:tgtEl>
                                          <p:spTgt spid="396301"/>
                                        </p:tgtEl>
                                      </p:cBhvr>
                                    </p:animEffect>
                                  </p:childTnLst>
                                </p:cTn>
                              </p:par>
                            </p:childTnLst>
                          </p:cTn>
                        </p:par>
                        <p:par>
                          <p:cTn id="34" fill="hold" nodeType="afterGroup">
                            <p:stCondLst>
                              <p:cond delay="20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autoUpdateAnimBg="0"/>
      <p:bldP spid="396300" grpId="0" autoUpdateAnimBg="0"/>
      <p:bldP spid="396301" grpId="0" autoUpdateAnimBg="0"/>
      <p:bldP spid="396299"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2" name="Rectangle 4"/>
          <p:cNvSpPr>
            <a:spLocks noChangeArrowheads="1"/>
          </p:cNvSpPr>
          <p:nvPr/>
        </p:nvSpPr>
        <p:spPr bwMode="auto">
          <a:xfrm>
            <a:off x="76200" y="2438400"/>
            <a:ext cx="4114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19113" indent="-344488">
              <a:defRPr/>
            </a:pPr>
            <a:r>
              <a:rPr lang="en-US" b="1" dirty="0">
                <a:latin typeface="Arial" charset="0"/>
                <a:ea typeface="ＭＳ Ｐゴシック" charset="0"/>
              </a:rPr>
              <a:t>1.</a:t>
            </a:r>
            <a:r>
              <a:rPr lang="en-US" dirty="0">
                <a:latin typeface="Arial" charset="0"/>
                <a:ea typeface="ＭＳ Ｐゴシック" charset="0"/>
              </a:rPr>
              <a:t> An increase in supply shifts the supply curve rightward.</a:t>
            </a:r>
            <a:endParaRPr lang="en-US" sz="2800" b="1" dirty="0">
              <a:solidFill>
                <a:srgbClr val="00468F"/>
              </a:solidFill>
              <a:latin typeface="Arial" charset="0"/>
              <a:ea typeface="ＭＳ Ｐゴシック" charset="0"/>
            </a:endParaRPr>
          </a:p>
        </p:txBody>
      </p:sp>
      <p:sp>
        <p:nvSpPr>
          <p:cNvPr id="406539" name="Rectangle 11"/>
          <p:cNvSpPr>
            <a:spLocks noChangeArrowheads="1"/>
          </p:cNvSpPr>
          <p:nvPr/>
        </p:nvSpPr>
        <p:spPr bwMode="auto">
          <a:xfrm>
            <a:off x="76200" y="3657600"/>
            <a:ext cx="429736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74675" indent="-346075">
              <a:defRPr/>
            </a:pPr>
            <a:r>
              <a:rPr lang="en-US" b="1" dirty="0">
                <a:latin typeface="Arial" charset="0"/>
                <a:ea typeface="ＭＳ Ｐゴシック" charset="0"/>
              </a:rPr>
              <a:t>2.</a:t>
            </a:r>
            <a:r>
              <a:rPr lang="en-US" dirty="0">
                <a:latin typeface="Arial" charset="0"/>
                <a:ea typeface="ＭＳ Ｐゴシック" charset="0"/>
              </a:rPr>
              <a:t> At $1 a bottle, there is a surplus, so the price falls.</a:t>
            </a:r>
            <a:endParaRPr lang="en-US" sz="2800" b="1" dirty="0">
              <a:solidFill>
                <a:srgbClr val="00468F"/>
              </a:solidFill>
              <a:latin typeface="Arial" charset="0"/>
              <a:ea typeface="ＭＳ Ｐゴシック" charset="0"/>
            </a:endParaRPr>
          </a:p>
        </p:txBody>
      </p:sp>
      <p:sp>
        <p:nvSpPr>
          <p:cNvPr id="406540" name="Rectangle 12"/>
          <p:cNvSpPr>
            <a:spLocks noChangeArrowheads="1"/>
          </p:cNvSpPr>
          <p:nvPr/>
        </p:nvSpPr>
        <p:spPr bwMode="auto">
          <a:xfrm>
            <a:off x="76200" y="4495800"/>
            <a:ext cx="44196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74675" indent="-400050">
              <a:defRPr/>
            </a:pPr>
            <a:r>
              <a:rPr lang="en-US" b="1" dirty="0">
                <a:latin typeface="Arial" charset="0"/>
                <a:ea typeface="ＭＳ Ｐゴシック" charset="0"/>
              </a:rPr>
              <a:t>3.</a:t>
            </a:r>
            <a:r>
              <a:rPr lang="en-US" dirty="0">
                <a:latin typeface="Arial" charset="0"/>
                <a:ea typeface="ＭＳ Ｐゴシック" charset="0"/>
              </a:rPr>
              <a:t> Quantity demanded increases along the demand curve.</a:t>
            </a:r>
            <a:endParaRPr lang="en-US" sz="2800" b="1" dirty="0">
              <a:solidFill>
                <a:srgbClr val="00468F"/>
              </a:solidFill>
              <a:latin typeface="Arial" charset="0"/>
              <a:ea typeface="ＭＳ Ｐゴシック" charset="0"/>
            </a:endParaRPr>
          </a:p>
        </p:txBody>
      </p:sp>
      <p:sp>
        <p:nvSpPr>
          <p:cNvPr id="406541" name="Rectangle 13"/>
          <p:cNvSpPr>
            <a:spLocks noChangeArrowheads="1"/>
          </p:cNvSpPr>
          <p:nvPr/>
        </p:nvSpPr>
        <p:spPr bwMode="auto">
          <a:xfrm>
            <a:off x="76200" y="5715000"/>
            <a:ext cx="3810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576263" indent="-347663">
              <a:defRPr/>
            </a:pPr>
            <a:r>
              <a:rPr lang="en-US" b="1" dirty="0">
                <a:latin typeface="Arial" charset="0"/>
                <a:ea typeface="ＭＳ Ｐゴシック" charset="0"/>
              </a:rPr>
              <a:t>4.</a:t>
            </a:r>
            <a:r>
              <a:rPr lang="en-US" dirty="0">
                <a:latin typeface="Arial" charset="0"/>
                <a:ea typeface="ＭＳ Ｐゴシック" charset="0"/>
              </a:rPr>
              <a:t> Equilibrium quantity increases.</a:t>
            </a:r>
            <a:endParaRPr lang="en-US" sz="2800" b="1" dirty="0">
              <a:solidFill>
                <a:srgbClr val="00468F"/>
              </a:solidFill>
              <a:latin typeface="Arial" charset="0"/>
              <a:ea typeface="ＭＳ Ｐゴシック" charset="0"/>
            </a:endParaRPr>
          </a:p>
        </p:txBody>
      </p:sp>
      <p:pic>
        <p:nvPicPr>
          <p:cNvPr id="140295" name="Picture 14" descr="fig0412a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fig0412a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412a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fig0412a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fig0412a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8163" y="1662113"/>
            <a:ext cx="4554537" cy="479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ikdörtgen 1"/>
          <p:cNvSpPr/>
          <p:nvPr/>
        </p:nvSpPr>
        <p:spPr>
          <a:xfrm>
            <a:off x="1004034" y="762000"/>
            <a:ext cx="3448380" cy="461665"/>
          </a:xfrm>
          <a:prstGeom prst="rect">
            <a:avLst/>
          </a:prstGeom>
        </p:spPr>
        <p:txBody>
          <a:bodyPr wrap="none">
            <a:spAutoFit/>
          </a:bodyPr>
          <a:lstStyle/>
          <a:p>
            <a:r>
              <a:rPr lang="en-US" sz="2400" b="1" dirty="0">
                <a:solidFill>
                  <a:schemeClr val="accent5">
                    <a:lumMod val="75000"/>
                  </a:schemeClr>
                </a:solidFill>
                <a:ea typeface="ＭＳ Ｐゴシック" charset="0"/>
              </a:rPr>
              <a:t>An increase in supply </a:t>
            </a:r>
            <a:endParaRPr lang="tr-TR" sz="2400" b="1" dirty="0">
              <a:solidFill>
                <a:schemeClr val="accent5">
                  <a:lumMod val="75000"/>
                </a:schemeClr>
              </a:solidFill>
            </a:endParaRPr>
          </a:p>
        </p:txBody>
      </p:sp>
    </p:spTree>
    <p:extLst>
      <p:ext uri="{BB962C8B-B14F-4D97-AF65-F5344CB8AC3E}">
        <p14:creationId xmlns:p14="http://schemas.microsoft.com/office/powerpoint/2010/main" val="7012418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6532"/>
                                        </p:tgtEl>
                                        <p:attrNameLst>
                                          <p:attrName>style.visibility</p:attrName>
                                        </p:attrNameLst>
                                      </p:cBhvr>
                                      <p:to>
                                        <p:strVal val="visible"/>
                                      </p:to>
                                    </p:set>
                                    <p:animEffect transition="in" filter="wipe(left)">
                                      <p:cBhvr>
                                        <p:cTn id="7" dur="500"/>
                                        <p:tgtEl>
                                          <p:spTgt spid="40653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1000"/>
                                        <p:tgtEl>
                                          <p:spTgt spid="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06539"/>
                                        </p:tgtEl>
                                        <p:attrNameLst>
                                          <p:attrName>style.visibility</p:attrName>
                                        </p:attrNameLst>
                                      </p:cBhvr>
                                      <p:to>
                                        <p:strVal val="visible"/>
                                      </p:to>
                                    </p:set>
                                    <p:animEffect transition="in" filter="wipe(left)">
                                      <p:cBhvr>
                                        <p:cTn id="16" dur="500"/>
                                        <p:tgtEl>
                                          <p:spTgt spid="406539"/>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1000"/>
                                        <p:tgtEl>
                                          <p:spTgt spid="1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06540"/>
                                        </p:tgtEl>
                                        <p:attrNameLst>
                                          <p:attrName>style.visibility</p:attrName>
                                        </p:attrNameLst>
                                      </p:cBhvr>
                                      <p:to>
                                        <p:strVal val="visible"/>
                                      </p:to>
                                    </p:set>
                                    <p:animEffect transition="in" filter="wipe(left)">
                                      <p:cBhvr>
                                        <p:cTn id="25" dur="500"/>
                                        <p:tgtEl>
                                          <p:spTgt spid="406540"/>
                                        </p:tgtEl>
                                      </p:cBhvr>
                                    </p:animEffect>
                                  </p:childTnLst>
                                </p:cTn>
                              </p:par>
                            </p:childTnLst>
                          </p:cTn>
                        </p:par>
                        <p:par>
                          <p:cTn id="26" fill="hold" nodeType="afterGroup">
                            <p:stCondLst>
                              <p:cond delay="500"/>
                            </p:stCondLst>
                            <p:childTnLst>
                              <p:par>
                                <p:cTn id="27" presetID="22" presetClass="entr" presetSubtype="8"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1000"/>
                                        <p:tgtEl>
                                          <p:spTgt spid="18"/>
                                        </p:tgtEl>
                                      </p:cBhvr>
                                    </p:animEffect>
                                  </p:childTnLst>
                                </p:cTn>
                              </p:par>
                            </p:childTnLst>
                          </p:cTn>
                        </p:par>
                        <p:par>
                          <p:cTn id="30" fill="hold" nodeType="afterGroup">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406541"/>
                                        </p:tgtEl>
                                        <p:attrNameLst>
                                          <p:attrName>style.visibility</p:attrName>
                                        </p:attrNameLst>
                                      </p:cBhvr>
                                      <p:to>
                                        <p:strVal val="visible"/>
                                      </p:to>
                                    </p:set>
                                    <p:animEffect transition="in" filter="wipe(left)">
                                      <p:cBhvr>
                                        <p:cTn id="33" dur="500"/>
                                        <p:tgtEl>
                                          <p:spTgt spid="406541"/>
                                        </p:tgtEl>
                                      </p:cBhvr>
                                    </p:animEffect>
                                  </p:childTnLst>
                                </p:cTn>
                              </p:par>
                            </p:childTnLst>
                          </p:cTn>
                        </p:par>
                        <p:par>
                          <p:cTn id="34" fill="hold" nodeType="afterGroup">
                            <p:stCondLst>
                              <p:cond delay="200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2" grpId="0" autoUpdateAnimBg="0"/>
      <p:bldP spid="406539" grpId="0" autoUpdateAnimBg="0"/>
      <p:bldP spid="406540" grpId="0" autoUpdateAnimBg="0"/>
      <p:bldP spid="40654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bl04_05.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438400"/>
            <a:ext cx="81534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639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228600" y="304800"/>
            <a:ext cx="8305800" cy="1066800"/>
          </a:xfrm>
        </p:spPr>
        <p:txBody>
          <a:bodyPr>
            <a:normAutofit/>
          </a:bodyPr>
          <a:lstStyle/>
          <a:p>
            <a:pPr marL="0" indent="0" algn="just" eaLnBrk="1" hangingPunct="1">
              <a:lnSpc>
                <a:spcPct val="90000"/>
              </a:lnSpc>
              <a:spcBef>
                <a:spcPct val="0"/>
              </a:spcBef>
              <a:buClrTx/>
              <a:buFontTx/>
              <a:buNone/>
              <a:defRPr/>
            </a:pPr>
            <a:r>
              <a:rPr lang="en-US" sz="2400" b="0" dirty="0" smtClean="0">
                <a:solidFill>
                  <a:schemeClr val="tx1"/>
                </a:solidFill>
                <a:ea typeface="ＭＳ Ｐゴシック" charset="0"/>
                <a:cs typeface="+mn-cs"/>
              </a:rPr>
              <a:t>Figure  </a:t>
            </a:r>
            <a:r>
              <a:rPr lang="en-US" sz="2400" b="0" dirty="0">
                <a:solidFill>
                  <a:schemeClr val="tx1"/>
                </a:solidFill>
                <a:ea typeface="ＭＳ Ｐゴシック" charset="0"/>
                <a:cs typeface="+mn-cs"/>
              </a:rPr>
              <a:t>shows </a:t>
            </a:r>
            <a:r>
              <a:rPr lang="en-US" sz="2400" b="0" dirty="0" smtClean="0">
                <a:solidFill>
                  <a:schemeClr val="tx1"/>
                </a:solidFill>
                <a:ea typeface="ＭＳ Ｐゴシック" charset="0"/>
                <a:cs typeface="+mn-cs"/>
              </a:rPr>
              <a:t>the</a:t>
            </a:r>
            <a:r>
              <a:rPr lang="tr-TR" sz="2400" b="0" dirty="0" smtClean="0">
                <a:solidFill>
                  <a:schemeClr val="tx1"/>
                </a:solidFill>
                <a:ea typeface="ＭＳ Ｐゴシック" charset="0"/>
                <a:cs typeface="+mn-cs"/>
              </a:rPr>
              <a:t> </a:t>
            </a:r>
            <a:r>
              <a:rPr lang="en-US" sz="2400" b="0" dirty="0" smtClean="0">
                <a:solidFill>
                  <a:schemeClr val="tx1"/>
                </a:solidFill>
                <a:ea typeface="ＭＳ Ｐゴシック" charset="0"/>
                <a:cs typeface="+mn-cs"/>
              </a:rPr>
              <a:t>effects </a:t>
            </a:r>
            <a:r>
              <a:rPr lang="en-US" sz="2400" b="0" dirty="0">
                <a:solidFill>
                  <a:schemeClr val="tx1"/>
                </a:solidFill>
                <a:ea typeface="ＭＳ Ｐゴシック" charset="0"/>
                <a:cs typeface="+mn-cs"/>
              </a:rPr>
              <a:t>of an increase </a:t>
            </a:r>
            <a:r>
              <a:rPr lang="en-US" sz="2400" b="0" dirty="0" smtClean="0">
                <a:solidFill>
                  <a:schemeClr val="tx1"/>
                </a:solidFill>
                <a:ea typeface="ＭＳ Ｐゴシック" charset="0"/>
                <a:cs typeface="+mn-cs"/>
              </a:rPr>
              <a:t>in</a:t>
            </a:r>
            <a:r>
              <a:rPr lang="tr-TR" sz="2400" b="0" dirty="0" smtClean="0">
                <a:solidFill>
                  <a:schemeClr val="tx1"/>
                </a:solidFill>
                <a:ea typeface="ＭＳ Ｐゴシック" charset="0"/>
                <a:cs typeface="+mn-cs"/>
              </a:rPr>
              <a:t> </a:t>
            </a:r>
            <a:r>
              <a:rPr lang="en-US" sz="2400" b="0" dirty="0" smtClean="0">
                <a:solidFill>
                  <a:schemeClr val="tx1"/>
                </a:solidFill>
                <a:ea typeface="ＭＳ Ｐゴシック" charset="0"/>
                <a:cs typeface="+mn-cs"/>
              </a:rPr>
              <a:t>both </a:t>
            </a:r>
            <a:r>
              <a:rPr lang="en-US" sz="2400" b="0" dirty="0">
                <a:solidFill>
                  <a:schemeClr val="tx1"/>
                </a:solidFill>
                <a:ea typeface="ＭＳ Ｐゴシック" charset="0"/>
                <a:cs typeface="+mn-cs"/>
              </a:rPr>
              <a:t>demand and supply.</a:t>
            </a:r>
            <a:endParaRPr lang="en-US" sz="2400" b="0" dirty="0">
              <a:solidFill>
                <a:schemeClr val="tx1"/>
              </a:solidFill>
              <a:latin typeface="Charcoal" charset="0"/>
              <a:ea typeface="ＭＳ Ｐゴシック" charset="0"/>
              <a:cs typeface="+mn-cs"/>
            </a:endParaRPr>
          </a:p>
          <a:p>
            <a:pPr algn="just" eaLnBrk="1" hangingPunct="1">
              <a:lnSpc>
                <a:spcPct val="90000"/>
              </a:lnSpc>
              <a:buFont typeface="Webdings" charset="0"/>
              <a:buNone/>
              <a:defRPr/>
            </a:pPr>
            <a:endParaRPr lang="en-US" sz="2400" dirty="0">
              <a:ea typeface="ＭＳ Ｐゴシック" charset="0"/>
              <a:cs typeface="+mn-cs"/>
            </a:endParaRPr>
          </a:p>
        </p:txBody>
      </p:sp>
      <p:sp>
        <p:nvSpPr>
          <p:cNvPr id="464900" name="Rectangle 4"/>
          <p:cNvSpPr>
            <a:spLocks noChangeArrowheads="1"/>
          </p:cNvSpPr>
          <p:nvPr/>
        </p:nvSpPr>
        <p:spPr bwMode="auto">
          <a:xfrm>
            <a:off x="228600" y="2819400"/>
            <a:ext cx="4419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66700" indent="-266700">
              <a:defRPr/>
            </a:pPr>
            <a:r>
              <a:rPr lang="en-US" b="1" dirty="0">
                <a:latin typeface="Arial" charset="0"/>
                <a:ea typeface="ＭＳ Ｐゴシック" charset="0"/>
              </a:rPr>
              <a:t>1.</a:t>
            </a:r>
            <a:r>
              <a:rPr lang="en-US" dirty="0">
                <a:latin typeface="Arial" charset="0"/>
                <a:ea typeface="ＭＳ Ｐゴシック" charset="0"/>
              </a:rPr>
              <a:t> An increase in demand shifts the demand curve rightward.</a:t>
            </a:r>
          </a:p>
          <a:p>
            <a:pPr marL="266700" indent="-266700">
              <a:defRPr/>
            </a:pPr>
            <a:r>
              <a:rPr lang="en-US" dirty="0">
                <a:latin typeface="Arial" charset="0"/>
                <a:ea typeface="ＭＳ Ｐゴシック" charset="0"/>
              </a:rPr>
              <a:t>	An increase in supply shifts the supply curve rightward.</a:t>
            </a:r>
            <a:endParaRPr lang="en-US" sz="2800" b="1" dirty="0">
              <a:solidFill>
                <a:srgbClr val="00468F"/>
              </a:solidFill>
              <a:latin typeface="Arial" charset="0"/>
              <a:ea typeface="ＭＳ Ｐゴシック" charset="0"/>
            </a:endParaRPr>
          </a:p>
        </p:txBody>
      </p:sp>
      <p:sp>
        <p:nvSpPr>
          <p:cNvPr id="464901" name="Rectangle 5"/>
          <p:cNvSpPr>
            <a:spLocks noChangeArrowheads="1"/>
          </p:cNvSpPr>
          <p:nvPr/>
        </p:nvSpPr>
        <p:spPr bwMode="auto">
          <a:xfrm>
            <a:off x="76200" y="5791200"/>
            <a:ext cx="5030788"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3.</a:t>
            </a:r>
            <a:r>
              <a:rPr lang="en-US" dirty="0">
                <a:latin typeface="Arial" charset="0"/>
                <a:ea typeface="ＭＳ Ｐゴシック" charset="0"/>
              </a:rPr>
              <a:t> Equilibrium quantity increases.</a:t>
            </a:r>
            <a:endParaRPr lang="en-US" sz="2800" b="1" dirty="0">
              <a:solidFill>
                <a:srgbClr val="00468F"/>
              </a:solidFill>
              <a:latin typeface="Arial" charset="0"/>
              <a:ea typeface="ＭＳ Ｐゴシック" charset="0"/>
            </a:endParaRPr>
          </a:p>
        </p:txBody>
      </p:sp>
      <p:sp>
        <p:nvSpPr>
          <p:cNvPr id="464902" name="Rectangle 6"/>
          <p:cNvSpPr>
            <a:spLocks noChangeArrowheads="1"/>
          </p:cNvSpPr>
          <p:nvPr/>
        </p:nvSpPr>
        <p:spPr bwMode="auto">
          <a:xfrm>
            <a:off x="76200" y="4876800"/>
            <a:ext cx="4648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2.</a:t>
            </a:r>
            <a:r>
              <a:rPr lang="en-US" dirty="0">
                <a:latin typeface="Arial" charset="0"/>
                <a:ea typeface="ＭＳ Ｐゴシック" charset="0"/>
              </a:rPr>
              <a:t> Equilibrium price might rise, fall, or not change.</a:t>
            </a:r>
            <a:endParaRPr lang="en-US" sz="2800" b="1" dirty="0">
              <a:solidFill>
                <a:srgbClr val="00468F"/>
              </a:solidFill>
              <a:latin typeface="Arial" charset="0"/>
              <a:ea typeface="ＭＳ Ｐゴシック" charset="0"/>
            </a:endParaRPr>
          </a:p>
        </p:txBody>
      </p:sp>
      <p:pic>
        <p:nvPicPr>
          <p:cNvPr id="154630" name="Picture 10" descr="bigfig0413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2175" y="1619250"/>
            <a:ext cx="43656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igfig0413a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02175" y="1619250"/>
            <a:ext cx="43656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bigfig0413a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02175" y="1619250"/>
            <a:ext cx="43656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bigfig0413a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02175" y="1619250"/>
            <a:ext cx="43656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bigfig0413a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02175" y="1619250"/>
            <a:ext cx="436562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15134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4900">
                                            <p:txEl>
                                              <p:pRg st="0" end="0"/>
                                            </p:txEl>
                                          </p:spTgt>
                                        </p:tgtEl>
                                        <p:attrNameLst>
                                          <p:attrName>style.visibility</p:attrName>
                                        </p:attrNameLst>
                                      </p:cBhvr>
                                      <p:to>
                                        <p:strVal val="visible"/>
                                      </p:to>
                                    </p:set>
                                    <p:animEffect transition="in" filter="wipe(left)">
                                      <p:cBhvr>
                                        <p:cTn id="7" dur="500"/>
                                        <p:tgtEl>
                                          <p:spTgt spid="4649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4900">
                                            <p:txEl>
                                              <p:pRg st="1" end="1"/>
                                            </p:txEl>
                                          </p:spTgt>
                                        </p:tgtEl>
                                        <p:attrNameLst>
                                          <p:attrName>style.visibility</p:attrName>
                                        </p:attrNameLst>
                                      </p:cBhvr>
                                      <p:to>
                                        <p:strVal val="visible"/>
                                      </p:to>
                                    </p:set>
                                    <p:animEffect transition="in" filter="wipe(left)">
                                      <p:cBhvr>
                                        <p:cTn id="17" dur="500"/>
                                        <p:tgtEl>
                                          <p:spTgt spid="46490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1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64902"/>
                                        </p:tgtEl>
                                        <p:attrNameLst>
                                          <p:attrName>style.visibility</p:attrName>
                                        </p:attrNameLst>
                                      </p:cBhvr>
                                      <p:to>
                                        <p:strVal val="visible"/>
                                      </p:to>
                                    </p:set>
                                    <p:animEffect transition="in" filter="wipe(left)">
                                      <p:cBhvr>
                                        <p:cTn id="27" dur="500"/>
                                        <p:tgtEl>
                                          <p:spTgt spid="4649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4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Horizontal)">
                                      <p:cBhvr>
                                        <p:cTn id="32" dur="10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64901"/>
                                        </p:tgtEl>
                                        <p:attrNameLst>
                                          <p:attrName>style.visibility</p:attrName>
                                        </p:attrNameLst>
                                      </p:cBhvr>
                                      <p:to>
                                        <p:strVal val="visible"/>
                                      </p:to>
                                    </p:set>
                                    <p:animEffect transition="in" filter="wipe(left)">
                                      <p:cBhvr>
                                        <p:cTn id="37" dur="500"/>
                                        <p:tgtEl>
                                          <p:spTgt spid="4649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0" grpId="0" build="allAtOnce" autoUpdateAnimBg="0"/>
      <p:bldP spid="464901" grpId="0" autoUpdateAnimBg="0"/>
      <p:bldP spid="464902"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296544" y="152400"/>
            <a:ext cx="8542655" cy="1143000"/>
          </a:xfrm>
        </p:spPr>
        <p:txBody>
          <a:bodyPr/>
          <a:lstStyle/>
          <a:p>
            <a:pPr marL="0" indent="0" eaLnBrk="1" hangingPunct="1">
              <a:lnSpc>
                <a:spcPct val="90000"/>
              </a:lnSpc>
              <a:spcBef>
                <a:spcPct val="0"/>
              </a:spcBef>
              <a:buClrTx/>
              <a:buFontTx/>
              <a:buNone/>
              <a:defRPr/>
            </a:pPr>
            <a:r>
              <a:rPr lang="en-US" sz="2400" b="0" dirty="0" smtClean="0">
                <a:solidFill>
                  <a:schemeClr val="tx1"/>
                </a:solidFill>
                <a:ea typeface="ＭＳ Ｐゴシック" charset="0"/>
                <a:cs typeface="+mn-cs"/>
              </a:rPr>
              <a:t>Figure </a:t>
            </a:r>
            <a:r>
              <a:rPr lang="en-US" sz="2400" b="0" dirty="0">
                <a:solidFill>
                  <a:schemeClr val="tx1"/>
                </a:solidFill>
                <a:ea typeface="ＭＳ Ｐゴシック" charset="0"/>
                <a:cs typeface="+mn-cs"/>
              </a:rPr>
              <a:t>shows </a:t>
            </a:r>
            <a:r>
              <a:rPr lang="en-US" sz="2400" b="0" dirty="0" smtClean="0">
                <a:solidFill>
                  <a:schemeClr val="tx1"/>
                </a:solidFill>
                <a:ea typeface="ＭＳ Ｐゴシック" charset="0"/>
                <a:cs typeface="+mn-cs"/>
              </a:rPr>
              <a:t>the</a:t>
            </a:r>
            <a:r>
              <a:rPr lang="tr-TR" sz="2400" b="0" dirty="0" smtClean="0">
                <a:solidFill>
                  <a:schemeClr val="tx1"/>
                </a:solidFill>
                <a:ea typeface="ＭＳ Ｐゴシック" charset="0"/>
                <a:cs typeface="+mn-cs"/>
              </a:rPr>
              <a:t> </a:t>
            </a:r>
            <a:r>
              <a:rPr lang="en-US" sz="2400" b="0" dirty="0" smtClean="0">
                <a:solidFill>
                  <a:schemeClr val="tx1"/>
                </a:solidFill>
                <a:ea typeface="ＭＳ Ｐゴシック" charset="0"/>
                <a:cs typeface="+mn-cs"/>
              </a:rPr>
              <a:t>effects </a:t>
            </a:r>
            <a:r>
              <a:rPr lang="en-US" sz="2400" b="0" dirty="0">
                <a:solidFill>
                  <a:schemeClr val="tx1"/>
                </a:solidFill>
                <a:ea typeface="ＭＳ Ｐゴシック" charset="0"/>
                <a:cs typeface="+mn-cs"/>
              </a:rPr>
              <a:t>of a decrease </a:t>
            </a:r>
            <a:r>
              <a:rPr lang="en-US" sz="2400" b="0" dirty="0" smtClean="0">
                <a:solidFill>
                  <a:schemeClr val="tx1"/>
                </a:solidFill>
                <a:ea typeface="ＭＳ Ｐゴシック" charset="0"/>
                <a:cs typeface="+mn-cs"/>
              </a:rPr>
              <a:t>in</a:t>
            </a:r>
            <a:r>
              <a:rPr lang="tr-TR" sz="2400" b="0" dirty="0" smtClean="0">
                <a:solidFill>
                  <a:schemeClr val="tx1"/>
                </a:solidFill>
                <a:ea typeface="ＭＳ Ｐゴシック" charset="0"/>
                <a:cs typeface="+mn-cs"/>
              </a:rPr>
              <a:t> </a:t>
            </a:r>
            <a:r>
              <a:rPr lang="en-US" sz="2400" b="0" dirty="0" smtClean="0">
                <a:solidFill>
                  <a:schemeClr val="tx1"/>
                </a:solidFill>
                <a:ea typeface="ＭＳ Ｐゴシック" charset="0"/>
                <a:cs typeface="+mn-cs"/>
              </a:rPr>
              <a:t>both </a:t>
            </a:r>
            <a:r>
              <a:rPr lang="en-US" sz="2400" b="0" dirty="0">
                <a:solidFill>
                  <a:schemeClr val="tx1"/>
                </a:solidFill>
                <a:ea typeface="ＭＳ Ｐゴシック" charset="0"/>
                <a:cs typeface="+mn-cs"/>
              </a:rPr>
              <a:t>demand and supply.</a:t>
            </a:r>
            <a:endParaRPr lang="en-US" sz="2400" b="0" dirty="0">
              <a:solidFill>
                <a:schemeClr val="tx1"/>
              </a:solidFill>
              <a:latin typeface="Charcoal" charset="0"/>
              <a:ea typeface="ＭＳ Ｐゴシック" charset="0"/>
              <a:cs typeface="+mn-cs"/>
            </a:endParaRPr>
          </a:p>
          <a:p>
            <a:pPr eaLnBrk="1" hangingPunct="1">
              <a:lnSpc>
                <a:spcPct val="90000"/>
              </a:lnSpc>
              <a:buFont typeface="Webdings" charset="0"/>
              <a:buNone/>
              <a:defRPr/>
            </a:pPr>
            <a:endParaRPr lang="en-US" sz="2400" dirty="0">
              <a:ea typeface="ＭＳ Ｐゴシック" charset="0"/>
              <a:cs typeface="+mn-cs"/>
            </a:endParaRPr>
          </a:p>
        </p:txBody>
      </p:sp>
      <p:sp>
        <p:nvSpPr>
          <p:cNvPr id="413700" name="Rectangle 4"/>
          <p:cNvSpPr>
            <a:spLocks noChangeArrowheads="1"/>
          </p:cNvSpPr>
          <p:nvPr/>
        </p:nvSpPr>
        <p:spPr bwMode="auto">
          <a:xfrm>
            <a:off x="76200" y="2819400"/>
            <a:ext cx="44418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66700" indent="-266700">
              <a:defRPr/>
            </a:pPr>
            <a:r>
              <a:rPr lang="en-US" b="1" dirty="0">
                <a:latin typeface="Arial" charset="0"/>
                <a:ea typeface="ＭＳ Ｐゴシック" charset="0"/>
              </a:rPr>
              <a:t>1.</a:t>
            </a:r>
            <a:r>
              <a:rPr lang="en-US" dirty="0">
                <a:latin typeface="Arial" charset="0"/>
                <a:ea typeface="ＭＳ Ｐゴシック" charset="0"/>
              </a:rPr>
              <a:t> A decrease in demand shifts the demand curve leftward.</a:t>
            </a:r>
          </a:p>
          <a:p>
            <a:pPr marL="266700" indent="-266700">
              <a:defRPr/>
            </a:pPr>
            <a:r>
              <a:rPr lang="en-US" dirty="0">
                <a:latin typeface="Arial" charset="0"/>
                <a:ea typeface="ＭＳ Ｐゴシック" charset="0"/>
              </a:rPr>
              <a:t>	A decrease in supply shifts the supply curve leftward.</a:t>
            </a:r>
            <a:endParaRPr lang="en-US" sz="2800" b="1" dirty="0">
              <a:solidFill>
                <a:srgbClr val="00468F"/>
              </a:solidFill>
              <a:latin typeface="Arial" charset="0"/>
              <a:ea typeface="ＭＳ Ｐゴシック" charset="0"/>
            </a:endParaRPr>
          </a:p>
        </p:txBody>
      </p:sp>
      <p:sp>
        <p:nvSpPr>
          <p:cNvPr id="413702" name="Rectangle 6"/>
          <p:cNvSpPr>
            <a:spLocks noChangeArrowheads="1"/>
          </p:cNvSpPr>
          <p:nvPr/>
        </p:nvSpPr>
        <p:spPr bwMode="auto">
          <a:xfrm>
            <a:off x="76200" y="4495800"/>
            <a:ext cx="46482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2.</a:t>
            </a:r>
            <a:r>
              <a:rPr lang="en-US" dirty="0">
                <a:latin typeface="Arial" charset="0"/>
                <a:ea typeface="ＭＳ Ｐゴシック" charset="0"/>
              </a:rPr>
              <a:t> Equilibrium price might rise, fall or not change.</a:t>
            </a:r>
            <a:endParaRPr lang="en-US" sz="2800" b="1" dirty="0">
              <a:solidFill>
                <a:srgbClr val="00468F"/>
              </a:solidFill>
              <a:latin typeface="Arial" charset="0"/>
              <a:ea typeface="ＭＳ Ｐゴシック" charset="0"/>
            </a:endParaRPr>
          </a:p>
        </p:txBody>
      </p:sp>
      <p:pic>
        <p:nvPicPr>
          <p:cNvPr id="160773" name="Picture 10" descr="bigfig0413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70425" y="1619250"/>
            <a:ext cx="43973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bigfig0413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0425" y="1619250"/>
            <a:ext cx="43973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bigfig0413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70425" y="1619250"/>
            <a:ext cx="43973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bigfig0413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70425" y="1619250"/>
            <a:ext cx="43973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bigfig0413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70425" y="1619250"/>
            <a:ext cx="43973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1" name="Rectangle 5"/>
          <p:cNvSpPr>
            <a:spLocks noChangeArrowheads="1"/>
          </p:cNvSpPr>
          <p:nvPr/>
        </p:nvSpPr>
        <p:spPr bwMode="auto">
          <a:xfrm>
            <a:off x="76200" y="5486400"/>
            <a:ext cx="4800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3.</a:t>
            </a:r>
            <a:r>
              <a:rPr lang="en-US" dirty="0">
                <a:latin typeface="Arial" charset="0"/>
                <a:ea typeface="ＭＳ Ｐゴシック" charset="0"/>
              </a:rPr>
              <a:t> Equilibrium quantity decreases.</a:t>
            </a:r>
            <a:endParaRPr lang="en-US" sz="2800" b="1" dirty="0">
              <a:solidFill>
                <a:srgbClr val="00468F"/>
              </a:solidFill>
              <a:latin typeface="Arial" charset="0"/>
              <a:ea typeface="ＭＳ Ｐゴシック" charset="0"/>
            </a:endParaRPr>
          </a:p>
        </p:txBody>
      </p:sp>
    </p:spTree>
    <p:extLst>
      <p:ext uri="{BB962C8B-B14F-4D97-AF65-F5344CB8AC3E}">
        <p14:creationId xmlns:p14="http://schemas.microsoft.com/office/powerpoint/2010/main" val="30624039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3700">
                                            <p:txEl>
                                              <p:pRg st="0" end="0"/>
                                            </p:txEl>
                                          </p:spTgt>
                                        </p:tgtEl>
                                        <p:attrNameLst>
                                          <p:attrName>style.visibility</p:attrName>
                                        </p:attrNameLst>
                                      </p:cBhvr>
                                      <p:to>
                                        <p:strVal val="visible"/>
                                      </p:to>
                                    </p:set>
                                    <p:animEffect transition="in" filter="wipe(left)">
                                      <p:cBhvr>
                                        <p:cTn id="7" dur="500"/>
                                        <p:tgtEl>
                                          <p:spTgt spid="413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10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700">
                                            <p:txEl>
                                              <p:pRg st="1" end="1"/>
                                            </p:txEl>
                                          </p:spTgt>
                                        </p:tgtEl>
                                        <p:attrNameLst>
                                          <p:attrName>style.visibility</p:attrName>
                                        </p:attrNameLst>
                                      </p:cBhvr>
                                      <p:to>
                                        <p:strVal val="visible"/>
                                      </p:to>
                                    </p:set>
                                    <p:animEffect transition="in" filter="wipe(left)">
                                      <p:cBhvr>
                                        <p:cTn id="17" dur="500"/>
                                        <p:tgtEl>
                                          <p:spTgt spid="41370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right)">
                                      <p:cBhvr>
                                        <p:cTn id="22" dur="10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3702"/>
                                        </p:tgtEl>
                                        <p:attrNameLst>
                                          <p:attrName>style.visibility</p:attrName>
                                        </p:attrNameLst>
                                      </p:cBhvr>
                                      <p:to>
                                        <p:strVal val="visible"/>
                                      </p:to>
                                    </p:set>
                                    <p:animEffect transition="in" filter="wipe(left)">
                                      <p:cBhvr>
                                        <p:cTn id="27" dur="500"/>
                                        <p:tgtEl>
                                          <p:spTgt spid="4137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42"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Horizontal)">
                                      <p:cBhvr>
                                        <p:cTn id="32" dur="10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3701"/>
                                        </p:tgtEl>
                                        <p:attrNameLst>
                                          <p:attrName>style.visibility</p:attrName>
                                        </p:attrNameLst>
                                      </p:cBhvr>
                                      <p:to>
                                        <p:strVal val="visible"/>
                                      </p:to>
                                    </p:set>
                                    <p:animEffect transition="in" filter="wipe(left)">
                                      <p:cBhvr>
                                        <p:cTn id="37" dur="500"/>
                                        <p:tgtEl>
                                          <p:spTgt spid="4137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0" grpId="0" build="allAtOnce" autoUpdateAnimBg="0"/>
      <p:bldP spid="413702" grpId="0" autoUpdateAnimBg="0"/>
      <p:bldP spid="41370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304800"/>
            <a:ext cx="8229600" cy="1066800"/>
          </a:xfrm>
        </p:spPr>
        <p:txBody>
          <a:bodyPr/>
          <a:lstStyle/>
          <a:p>
            <a:pPr eaLnBrk="1" hangingPunct="1"/>
            <a:r>
              <a:rPr lang="en-US" sz="2800" b="1" dirty="0" smtClean="0"/>
              <a:t>Shifts in Demand versus </a:t>
            </a:r>
            <a:br>
              <a:rPr lang="en-US" sz="2800" b="1" dirty="0" smtClean="0"/>
            </a:br>
            <a:r>
              <a:rPr lang="en-US" sz="2800" b="1" dirty="0" smtClean="0"/>
              <a:t>Movements Along a Demand Curve</a:t>
            </a:r>
          </a:p>
        </p:txBody>
      </p:sp>
      <p:sp>
        <p:nvSpPr>
          <p:cNvPr id="18434" name="Content Placeholder 2"/>
          <p:cNvSpPr>
            <a:spLocks noGrp="1"/>
          </p:cNvSpPr>
          <p:nvPr>
            <p:ph type="body" sz="quarter" idx="4294967295"/>
          </p:nvPr>
        </p:nvSpPr>
        <p:spPr>
          <a:xfrm>
            <a:off x="609600" y="1371600"/>
            <a:ext cx="8534400" cy="4876800"/>
          </a:xfrm>
        </p:spPr>
        <p:txBody>
          <a:bodyPr/>
          <a:lstStyle/>
          <a:p>
            <a:pPr eaLnBrk="1" hangingPunct="1"/>
            <a:r>
              <a:rPr lang="en-US" dirty="0" smtClean="0"/>
              <a:t>	</a:t>
            </a:r>
            <a:r>
              <a:rPr lang="en-US" b="1" dirty="0" smtClean="0">
                <a:solidFill>
                  <a:srgbClr val="008080"/>
                </a:solidFill>
              </a:rPr>
              <a:t>Demand </a:t>
            </a:r>
            <a:r>
              <a:rPr lang="en-US" dirty="0" smtClean="0"/>
              <a:t>refers to a schedule of quantities of a good that will be bought per unit of time at various prices, other things constant</a:t>
            </a:r>
            <a:endParaRPr lang="tr-TR" dirty="0" smtClean="0"/>
          </a:p>
          <a:p>
            <a:pPr eaLnBrk="1" hangingPunct="1"/>
            <a:endParaRPr lang="en-US" dirty="0" smtClean="0"/>
          </a:p>
        </p:txBody>
      </p:sp>
      <p:sp>
        <p:nvSpPr>
          <p:cNvPr id="18435" name="Content Placeholder 2"/>
          <p:cNvSpPr txBox="1">
            <a:spLocks/>
          </p:cNvSpPr>
          <p:nvPr/>
        </p:nvSpPr>
        <p:spPr bwMode="auto">
          <a:xfrm>
            <a:off x="5867400" y="5181600"/>
            <a:ext cx="3276600" cy="1371600"/>
          </a:xfrm>
          <a:prstGeom prst="rect">
            <a:avLst/>
          </a:prstGeom>
          <a:noFill/>
          <a:ln w="9525">
            <a:noFill/>
            <a:miter lim="800000"/>
            <a:headEnd/>
            <a:tailEnd/>
          </a:ln>
        </p:spPr>
        <p:txBody>
          <a:bodyPr/>
          <a:lstStyle/>
          <a:p>
            <a:pPr marL="342900" indent="-342900">
              <a:spcBef>
                <a:spcPct val="20000"/>
              </a:spcBef>
            </a:pPr>
            <a:r>
              <a:rPr lang="en-US" sz="2400">
                <a:solidFill>
                  <a:srgbClr val="000000"/>
                </a:solidFill>
              </a:rPr>
              <a:t>	</a:t>
            </a:r>
          </a:p>
        </p:txBody>
      </p:sp>
      <p:sp>
        <p:nvSpPr>
          <p:cNvPr id="48" name="Content Placeholder 2"/>
          <p:cNvSpPr txBox="1">
            <a:spLocks/>
          </p:cNvSpPr>
          <p:nvPr/>
        </p:nvSpPr>
        <p:spPr bwMode="auto">
          <a:xfrm>
            <a:off x="1208088" y="3048000"/>
            <a:ext cx="7631112" cy="34290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dirty="0">
                <a:solidFill>
                  <a:srgbClr val="000000"/>
                </a:solidFill>
              </a:rPr>
              <a:t>Refers to the entire demand curve</a:t>
            </a:r>
          </a:p>
          <a:p>
            <a:pPr marL="342900" indent="-342900">
              <a:spcBef>
                <a:spcPct val="20000"/>
              </a:spcBef>
              <a:buFont typeface="Arial" charset="0"/>
              <a:buChar char="•"/>
            </a:pPr>
            <a:r>
              <a:rPr lang="en-US" sz="2400" dirty="0">
                <a:solidFill>
                  <a:srgbClr val="000000"/>
                </a:solidFill>
              </a:rPr>
              <a:t>Demand tells us how much will be bought at various prices</a:t>
            </a:r>
          </a:p>
          <a:p>
            <a:pPr marL="342900" indent="-342900">
              <a:spcBef>
                <a:spcPct val="20000"/>
              </a:spcBef>
              <a:buFont typeface="Arial" charset="0"/>
              <a:buChar char="•"/>
            </a:pPr>
            <a:r>
              <a:rPr lang="en-US" sz="2400" dirty="0">
                <a:solidFill>
                  <a:srgbClr val="000000"/>
                </a:solidFill>
              </a:rPr>
              <a:t>A change in anything other than price that affects the demand curve changes the entire demand curve</a:t>
            </a:r>
          </a:p>
          <a:p>
            <a:pPr marL="342900" indent="-342900">
              <a:spcBef>
                <a:spcPct val="20000"/>
              </a:spcBef>
              <a:buFont typeface="Arial" charset="0"/>
              <a:buChar char="•"/>
            </a:pPr>
            <a:r>
              <a:rPr lang="en-US" sz="2400" dirty="0">
                <a:solidFill>
                  <a:srgbClr val="000000"/>
                </a:solidFill>
              </a:rPr>
              <a:t>A change in the entire demand curve is a shift in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255587" y="247650"/>
            <a:ext cx="8659813" cy="1371600"/>
          </a:xfrm>
        </p:spPr>
        <p:txBody>
          <a:bodyPr>
            <a:normAutofit/>
          </a:bodyPr>
          <a:lstStyle/>
          <a:p>
            <a:pPr marL="0" indent="0" eaLnBrk="1" hangingPunct="1">
              <a:lnSpc>
                <a:spcPct val="90000"/>
              </a:lnSpc>
              <a:spcBef>
                <a:spcPct val="0"/>
              </a:spcBef>
              <a:buClrTx/>
              <a:buFontTx/>
              <a:buNone/>
              <a:defRPr/>
            </a:pPr>
            <a:r>
              <a:rPr lang="en-US" sz="2400" b="0" dirty="0" smtClean="0">
                <a:solidFill>
                  <a:schemeClr val="tx1"/>
                </a:solidFill>
                <a:ea typeface="ＭＳ Ｐゴシック" charset="0"/>
                <a:cs typeface="+mn-cs"/>
              </a:rPr>
              <a:t>Figure </a:t>
            </a:r>
            <a:r>
              <a:rPr lang="tr-TR" sz="2400" b="0" dirty="0" smtClean="0">
                <a:solidFill>
                  <a:schemeClr val="tx1"/>
                </a:solidFill>
                <a:ea typeface="ＭＳ Ｐゴシック" charset="0"/>
                <a:cs typeface="+mn-cs"/>
              </a:rPr>
              <a:t> </a:t>
            </a:r>
            <a:r>
              <a:rPr lang="en-US" sz="2400" b="0" dirty="0" smtClean="0">
                <a:solidFill>
                  <a:schemeClr val="tx1"/>
                </a:solidFill>
                <a:ea typeface="ＭＳ Ｐゴシック" charset="0"/>
                <a:cs typeface="+mn-cs"/>
              </a:rPr>
              <a:t>shows the</a:t>
            </a:r>
            <a:r>
              <a:rPr lang="tr-TR" sz="2400" b="0" dirty="0" smtClean="0">
                <a:solidFill>
                  <a:schemeClr val="tx1"/>
                </a:solidFill>
                <a:ea typeface="ＭＳ Ｐゴシック" charset="0"/>
                <a:cs typeface="+mn-cs"/>
              </a:rPr>
              <a:t> </a:t>
            </a:r>
            <a:r>
              <a:rPr lang="en-US" sz="2400" b="0" dirty="0" smtClean="0">
                <a:solidFill>
                  <a:schemeClr val="tx1"/>
                </a:solidFill>
                <a:ea typeface="ＭＳ Ｐゴシック" charset="0"/>
                <a:cs typeface="+mn-cs"/>
              </a:rPr>
              <a:t>effects </a:t>
            </a:r>
            <a:r>
              <a:rPr lang="en-US" sz="2400" b="0" dirty="0">
                <a:solidFill>
                  <a:schemeClr val="tx1"/>
                </a:solidFill>
                <a:ea typeface="ＭＳ Ｐゴシック" charset="0"/>
                <a:cs typeface="+mn-cs"/>
              </a:rPr>
              <a:t>of a decrease </a:t>
            </a:r>
            <a:r>
              <a:rPr lang="en-US" sz="2400" b="0" dirty="0" smtClean="0">
                <a:solidFill>
                  <a:schemeClr val="tx1"/>
                </a:solidFill>
                <a:ea typeface="ＭＳ Ｐゴシック" charset="0"/>
                <a:cs typeface="+mn-cs"/>
              </a:rPr>
              <a:t>in</a:t>
            </a:r>
            <a:r>
              <a:rPr lang="tr-TR" sz="2400" b="0" dirty="0" smtClean="0">
                <a:solidFill>
                  <a:schemeClr val="tx1"/>
                </a:solidFill>
                <a:ea typeface="ＭＳ Ｐゴシック" charset="0"/>
                <a:cs typeface="+mn-cs"/>
              </a:rPr>
              <a:t> </a:t>
            </a:r>
            <a:r>
              <a:rPr lang="en-US" sz="2400" b="0" dirty="0" smtClean="0">
                <a:solidFill>
                  <a:schemeClr val="tx1"/>
                </a:solidFill>
                <a:ea typeface="ＭＳ Ｐゴシック" charset="0"/>
                <a:cs typeface="+mn-cs"/>
              </a:rPr>
              <a:t>demand </a:t>
            </a:r>
            <a:r>
              <a:rPr lang="en-US" sz="2400" b="0" dirty="0">
                <a:solidFill>
                  <a:schemeClr val="tx1"/>
                </a:solidFill>
                <a:ea typeface="ＭＳ Ｐゴシック" charset="0"/>
                <a:cs typeface="+mn-cs"/>
              </a:rPr>
              <a:t>and </a:t>
            </a:r>
            <a:r>
              <a:rPr lang="en-US" sz="2400" b="0" dirty="0" smtClean="0">
                <a:solidFill>
                  <a:schemeClr val="tx1"/>
                </a:solidFill>
                <a:ea typeface="ＭＳ Ｐゴシック" charset="0"/>
                <a:cs typeface="+mn-cs"/>
              </a:rPr>
              <a:t>an increase in supply</a:t>
            </a:r>
            <a:r>
              <a:rPr lang="en-US" sz="2400" b="0" dirty="0">
                <a:solidFill>
                  <a:schemeClr val="tx1"/>
                </a:solidFill>
                <a:ea typeface="ＭＳ Ｐゴシック" charset="0"/>
                <a:cs typeface="+mn-cs"/>
              </a:rPr>
              <a:t>.</a:t>
            </a:r>
            <a:endParaRPr lang="en-US" sz="2400" b="0" dirty="0">
              <a:solidFill>
                <a:schemeClr val="tx1"/>
              </a:solidFill>
              <a:latin typeface="Charcoal" charset="0"/>
              <a:ea typeface="ＭＳ Ｐゴシック" charset="0"/>
              <a:cs typeface="+mn-cs"/>
            </a:endParaRPr>
          </a:p>
          <a:p>
            <a:pPr eaLnBrk="1" hangingPunct="1">
              <a:lnSpc>
                <a:spcPct val="90000"/>
              </a:lnSpc>
              <a:buFont typeface="Webdings" charset="0"/>
              <a:buNone/>
              <a:defRPr/>
            </a:pPr>
            <a:endParaRPr lang="en-US" sz="2400" dirty="0">
              <a:ea typeface="ＭＳ Ｐゴシック" charset="0"/>
              <a:cs typeface="+mn-cs"/>
            </a:endParaRPr>
          </a:p>
        </p:txBody>
      </p:sp>
      <p:sp>
        <p:nvSpPr>
          <p:cNvPr id="413700" name="Rectangle 4"/>
          <p:cNvSpPr>
            <a:spLocks noChangeArrowheads="1"/>
          </p:cNvSpPr>
          <p:nvPr/>
        </p:nvSpPr>
        <p:spPr bwMode="auto">
          <a:xfrm>
            <a:off x="76200" y="3048000"/>
            <a:ext cx="44418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66700" indent="-266700">
              <a:defRPr/>
            </a:pPr>
            <a:r>
              <a:rPr lang="en-US" b="1" dirty="0">
                <a:latin typeface="Arial" charset="0"/>
                <a:ea typeface="ＭＳ Ｐゴシック" charset="0"/>
              </a:rPr>
              <a:t>1.</a:t>
            </a:r>
            <a:r>
              <a:rPr lang="en-US" dirty="0">
                <a:latin typeface="Arial" charset="0"/>
                <a:ea typeface="ＭＳ Ｐゴシック" charset="0"/>
              </a:rPr>
              <a:t> A decrease in demand shifts the demand curve leftward.</a:t>
            </a:r>
          </a:p>
          <a:p>
            <a:pPr marL="266700" indent="-266700">
              <a:defRPr/>
            </a:pPr>
            <a:r>
              <a:rPr lang="en-US" dirty="0">
                <a:latin typeface="Arial" charset="0"/>
                <a:ea typeface="ＭＳ Ｐゴシック" charset="0"/>
              </a:rPr>
              <a:t>	An increase in supply shifts the supply curve rightward.</a:t>
            </a:r>
            <a:endParaRPr lang="en-US" sz="2800" b="1" dirty="0">
              <a:solidFill>
                <a:srgbClr val="00468F"/>
              </a:solidFill>
              <a:latin typeface="Arial" charset="0"/>
              <a:ea typeface="ＭＳ Ｐゴシック" charset="0"/>
            </a:endParaRPr>
          </a:p>
        </p:txBody>
      </p:sp>
      <p:sp>
        <p:nvSpPr>
          <p:cNvPr id="413702" name="Rectangle 6"/>
          <p:cNvSpPr>
            <a:spLocks noChangeArrowheads="1"/>
          </p:cNvSpPr>
          <p:nvPr/>
        </p:nvSpPr>
        <p:spPr bwMode="auto">
          <a:xfrm>
            <a:off x="76200" y="4800600"/>
            <a:ext cx="44418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2.</a:t>
            </a:r>
            <a:r>
              <a:rPr lang="en-US" dirty="0">
                <a:latin typeface="Arial" charset="0"/>
                <a:ea typeface="ＭＳ Ｐゴシック" charset="0"/>
              </a:rPr>
              <a:t> Equilibrium price falls.</a:t>
            </a:r>
            <a:endParaRPr lang="en-US" sz="2800" b="1" dirty="0">
              <a:solidFill>
                <a:srgbClr val="00468F"/>
              </a:solidFill>
              <a:latin typeface="Arial" charset="0"/>
              <a:ea typeface="ＭＳ Ｐゴシック" charset="0"/>
            </a:endParaRPr>
          </a:p>
        </p:txBody>
      </p:sp>
      <p:pic>
        <p:nvPicPr>
          <p:cNvPr id="166917" name="Picture 15" descr="bigfig0414a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1619250"/>
            <a:ext cx="4457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bigfig0414a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1619250"/>
            <a:ext cx="4457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bigfig0414a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10100" y="1619250"/>
            <a:ext cx="4457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bigfig0414a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10100" y="1619250"/>
            <a:ext cx="4457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bigfig0414a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10100" y="1619250"/>
            <a:ext cx="4457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3701" name="Rectangle 5"/>
          <p:cNvSpPr>
            <a:spLocks noChangeArrowheads="1"/>
          </p:cNvSpPr>
          <p:nvPr/>
        </p:nvSpPr>
        <p:spPr bwMode="auto">
          <a:xfrm>
            <a:off x="76200" y="5410200"/>
            <a:ext cx="48006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3.</a:t>
            </a:r>
            <a:r>
              <a:rPr lang="en-US" dirty="0">
                <a:latin typeface="Arial" charset="0"/>
                <a:ea typeface="ＭＳ Ｐゴシック" charset="0"/>
              </a:rPr>
              <a:t> Equilibrium quantity might increases, decrease or not change.</a:t>
            </a:r>
            <a:endParaRPr lang="en-US" sz="2800" b="1" dirty="0">
              <a:solidFill>
                <a:srgbClr val="00468F"/>
              </a:solidFill>
              <a:latin typeface="Arial" charset="0"/>
              <a:ea typeface="ＭＳ Ｐゴシック" charset="0"/>
            </a:endParaRPr>
          </a:p>
        </p:txBody>
      </p:sp>
    </p:spTree>
    <p:extLst>
      <p:ext uri="{BB962C8B-B14F-4D97-AF65-F5344CB8AC3E}">
        <p14:creationId xmlns:p14="http://schemas.microsoft.com/office/powerpoint/2010/main" val="38329327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3700">
                                            <p:txEl>
                                              <p:pRg st="0" end="0"/>
                                            </p:txEl>
                                          </p:spTgt>
                                        </p:tgtEl>
                                        <p:attrNameLst>
                                          <p:attrName>style.visibility</p:attrName>
                                        </p:attrNameLst>
                                      </p:cBhvr>
                                      <p:to>
                                        <p:strVal val="visible"/>
                                      </p:to>
                                    </p:set>
                                    <p:animEffect transition="in" filter="wipe(left)">
                                      <p:cBhvr>
                                        <p:cTn id="7" dur="500"/>
                                        <p:tgtEl>
                                          <p:spTgt spid="413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1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700">
                                            <p:txEl>
                                              <p:pRg st="1" end="1"/>
                                            </p:txEl>
                                          </p:spTgt>
                                        </p:tgtEl>
                                        <p:attrNameLst>
                                          <p:attrName>style.visibility</p:attrName>
                                        </p:attrNameLst>
                                      </p:cBhvr>
                                      <p:to>
                                        <p:strVal val="visible"/>
                                      </p:to>
                                    </p:set>
                                    <p:animEffect transition="in" filter="wipe(left)">
                                      <p:cBhvr>
                                        <p:cTn id="17" dur="500"/>
                                        <p:tgtEl>
                                          <p:spTgt spid="41370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0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3702"/>
                                        </p:tgtEl>
                                        <p:attrNameLst>
                                          <p:attrName>style.visibility</p:attrName>
                                        </p:attrNameLst>
                                      </p:cBhvr>
                                      <p:to>
                                        <p:strVal val="visible"/>
                                      </p:to>
                                    </p:set>
                                    <p:animEffect transition="in" filter="wipe(left)">
                                      <p:cBhvr>
                                        <p:cTn id="27" dur="500"/>
                                        <p:tgtEl>
                                          <p:spTgt spid="4137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10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3701"/>
                                        </p:tgtEl>
                                        <p:attrNameLst>
                                          <p:attrName>style.visibility</p:attrName>
                                        </p:attrNameLst>
                                      </p:cBhvr>
                                      <p:to>
                                        <p:strVal val="visible"/>
                                      </p:to>
                                    </p:set>
                                    <p:animEffect transition="in" filter="wipe(left)">
                                      <p:cBhvr>
                                        <p:cTn id="37" dur="500"/>
                                        <p:tgtEl>
                                          <p:spTgt spid="4137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37"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outVertical)">
                                      <p:cBhvr>
                                        <p:cTn id="4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0" grpId="0" build="allAtOnce" autoUpdateAnimBg="0"/>
      <p:bldP spid="413702" grpId="0" autoUpdateAnimBg="0"/>
      <p:bldP spid="413701"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a:xfrm>
            <a:off x="255587" y="457200"/>
            <a:ext cx="8736013" cy="1371600"/>
          </a:xfrm>
        </p:spPr>
        <p:txBody>
          <a:bodyPr/>
          <a:lstStyle/>
          <a:p>
            <a:pPr marL="0" indent="0" eaLnBrk="1" hangingPunct="1">
              <a:lnSpc>
                <a:spcPct val="90000"/>
              </a:lnSpc>
              <a:spcBef>
                <a:spcPct val="0"/>
              </a:spcBef>
              <a:buClrTx/>
              <a:buFontTx/>
              <a:buNone/>
              <a:defRPr/>
            </a:pPr>
            <a:r>
              <a:rPr lang="en-US" sz="2400" b="0" dirty="0" smtClean="0">
                <a:solidFill>
                  <a:schemeClr val="tx1"/>
                </a:solidFill>
                <a:ea typeface="ＭＳ Ｐゴシック" charset="0"/>
                <a:cs typeface="+mn-cs"/>
              </a:rPr>
              <a:t>Figure </a:t>
            </a:r>
            <a:r>
              <a:rPr lang="tr-TR" sz="2400" b="0" dirty="0" smtClean="0">
                <a:solidFill>
                  <a:schemeClr val="tx1"/>
                </a:solidFill>
                <a:ea typeface="ＭＳ Ｐゴシック" charset="0"/>
                <a:cs typeface="+mn-cs"/>
              </a:rPr>
              <a:t> </a:t>
            </a:r>
            <a:r>
              <a:rPr lang="en-US" sz="2400" b="0" dirty="0" smtClean="0">
                <a:solidFill>
                  <a:schemeClr val="tx1"/>
                </a:solidFill>
                <a:ea typeface="ＭＳ Ｐゴシック" charset="0"/>
                <a:cs typeface="+mn-cs"/>
              </a:rPr>
              <a:t>shows the</a:t>
            </a:r>
            <a:r>
              <a:rPr lang="tr-TR" sz="2400" b="0" dirty="0" smtClean="0">
                <a:solidFill>
                  <a:schemeClr val="tx1"/>
                </a:solidFill>
                <a:ea typeface="ＭＳ Ｐゴシック" charset="0"/>
                <a:cs typeface="+mn-cs"/>
              </a:rPr>
              <a:t> </a:t>
            </a:r>
            <a:r>
              <a:rPr lang="en-US" sz="2400" b="0" dirty="0" smtClean="0">
                <a:solidFill>
                  <a:schemeClr val="tx1"/>
                </a:solidFill>
                <a:ea typeface="ＭＳ Ｐゴシック" charset="0"/>
                <a:cs typeface="+mn-cs"/>
              </a:rPr>
              <a:t>effects </a:t>
            </a:r>
            <a:r>
              <a:rPr lang="en-US" sz="2400" b="0" dirty="0">
                <a:solidFill>
                  <a:schemeClr val="tx1"/>
                </a:solidFill>
                <a:ea typeface="ＭＳ Ｐゴシック" charset="0"/>
                <a:cs typeface="+mn-cs"/>
              </a:rPr>
              <a:t>of </a:t>
            </a:r>
            <a:r>
              <a:rPr lang="en-US" sz="2400" b="0" dirty="0" smtClean="0">
                <a:solidFill>
                  <a:schemeClr val="tx1"/>
                </a:solidFill>
                <a:ea typeface="ＭＳ Ｐゴシック" charset="0"/>
                <a:cs typeface="+mn-cs"/>
              </a:rPr>
              <a:t>an increase in</a:t>
            </a:r>
            <a:r>
              <a:rPr lang="tr-TR" sz="2400" b="0" dirty="0" smtClean="0">
                <a:solidFill>
                  <a:schemeClr val="tx1"/>
                </a:solidFill>
                <a:ea typeface="ＭＳ Ｐゴシック" charset="0"/>
                <a:cs typeface="+mn-cs"/>
              </a:rPr>
              <a:t> </a:t>
            </a:r>
            <a:r>
              <a:rPr lang="en-US" sz="2400" b="0" dirty="0" smtClean="0">
                <a:solidFill>
                  <a:schemeClr val="tx1"/>
                </a:solidFill>
                <a:ea typeface="ＭＳ Ｐゴシック" charset="0"/>
                <a:cs typeface="+mn-cs"/>
              </a:rPr>
              <a:t>demand </a:t>
            </a:r>
            <a:r>
              <a:rPr lang="en-US" sz="2400" b="0" dirty="0">
                <a:solidFill>
                  <a:schemeClr val="tx1"/>
                </a:solidFill>
                <a:ea typeface="ＭＳ Ｐゴシック" charset="0"/>
                <a:cs typeface="+mn-cs"/>
              </a:rPr>
              <a:t>and </a:t>
            </a:r>
            <a:r>
              <a:rPr lang="en-US" sz="2400" b="0" dirty="0" smtClean="0">
                <a:solidFill>
                  <a:schemeClr val="tx1"/>
                </a:solidFill>
                <a:ea typeface="ＭＳ Ｐゴシック" charset="0"/>
                <a:cs typeface="+mn-cs"/>
              </a:rPr>
              <a:t>a decrease in supply</a:t>
            </a:r>
            <a:r>
              <a:rPr lang="en-US" sz="2400" b="0" dirty="0">
                <a:solidFill>
                  <a:schemeClr val="tx1"/>
                </a:solidFill>
                <a:ea typeface="ＭＳ Ｐゴシック" charset="0"/>
                <a:cs typeface="+mn-cs"/>
              </a:rPr>
              <a:t>.</a:t>
            </a:r>
            <a:endParaRPr lang="en-US" sz="2400" b="0" dirty="0">
              <a:solidFill>
                <a:schemeClr val="tx1"/>
              </a:solidFill>
              <a:latin typeface="Charcoal" charset="0"/>
              <a:ea typeface="ＭＳ Ｐゴシック" charset="0"/>
              <a:cs typeface="+mn-cs"/>
            </a:endParaRPr>
          </a:p>
          <a:p>
            <a:pPr eaLnBrk="1" hangingPunct="1">
              <a:lnSpc>
                <a:spcPct val="90000"/>
              </a:lnSpc>
              <a:buFont typeface="Webdings" charset="0"/>
              <a:buNone/>
              <a:defRPr/>
            </a:pPr>
            <a:endParaRPr lang="en-US" sz="2400" dirty="0">
              <a:ea typeface="ＭＳ Ｐゴシック" charset="0"/>
              <a:cs typeface="+mn-cs"/>
            </a:endParaRPr>
          </a:p>
        </p:txBody>
      </p:sp>
      <p:sp>
        <p:nvSpPr>
          <p:cNvPr id="413700" name="Rectangle 4"/>
          <p:cNvSpPr>
            <a:spLocks noChangeArrowheads="1"/>
          </p:cNvSpPr>
          <p:nvPr/>
        </p:nvSpPr>
        <p:spPr bwMode="auto">
          <a:xfrm>
            <a:off x="76200" y="3048000"/>
            <a:ext cx="44418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266700" indent="-266700">
              <a:defRPr/>
            </a:pPr>
            <a:r>
              <a:rPr lang="en-US" b="1" dirty="0">
                <a:latin typeface="Arial" charset="0"/>
                <a:ea typeface="ＭＳ Ｐゴシック" charset="0"/>
              </a:rPr>
              <a:t>1.</a:t>
            </a:r>
            <a:r>
              <a:rPr lang="en-US" dirty="0">
                <a:latin typeface="Arial" charset="0"/>
                <a:ea typeface="ＭＳ Ｐゴシック" charset="0"/>
              </a:rPr>
              <a:t> An increase in demand shifts the demand curve rightward.</a:t>
            </a:r>
          </a:p>
          <a:p>
            <a:pPr marL="266700" indent="-266700">
              <a:defRPr/>
            </a:pPr>
            <a:r>
              <a:rPr lang="en-US" dirty="0">
                <a:latin typeface="Arial" charset="0"/>
                <a:ea typeface="ＭＳ Ｐゴシック" charset="0"/>
              </a:rPr>
              <a:t>	A decrease in supply shifts the supply curve leftward.</a:t>
            </a:r>
            <a:endParaRPr lang="en-US" sz="2800" b="1" dirty="0">
              <a:solidFill>
                <a:srgbClr val="00468F"/>
              </a:solidFill>
              <a:latin typeface="Arial" charset="0"/>
              <a:ea typeface="ＭＳ Ｐゴシック" charset="0"/>
            </a:endParaRPr>
          </a:p>
        </p:txBody>
      </p:sp>
      <p:sp>
        <p:nvSpPr>
          <p:cNvPr id="413702" name="Rectangle 6"/>
          <p:cNvSpPr>
            <a:spLocks noChangeArrowheads="1"/>
          </p:cNvSpPr>
          <p:nvPr/>
        </p:nvSpPr>
        <p:spPr bwMode="auto">
          <a:xfrm>
            <a:off x="76200" y="4800600"/>
            <a:ext cx="44418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2.</a:t>
            </a:r>
            <a:r>
              <a:rPr lang="en-US" dirty="0">
                <a:latin typeface="Arial" charset="0"/>
                <a:ea typeface="ＭＳ Ｐゴシック" charset="0"/>
              </a:rPr>
              <a:t> Equilibrium price rises.</a:t>
            </a:r>
            <a:endParaRPr lang="en-US" sz="2800" b="1" dirty="0">
              <a:solidFill>
                <a:srgbClr val="00468F"/>
              </a:solidFill>
              <a:latin typeface="Arial" charset="0"/>
              <a:ea typeface="ＭＳ Ｐゴシック" charset="0"/>
            </a:endParaRPr>
          </a:p>
        </p:txBody>
      </p:sp>
      <p:sp>
        <p:nvSpPr>
          <p:cNvPr id="413701" name="Rectangle 5"/>
          <p:cNvSpPr>
            <a:spLocks noChangeArrowheads="1"/>
          </p:cNvSpPr>
          <p:nvPr/>
        </p:nvSpPr>
        <p:spPr bwMode="auto">
          <a:xfrm>
            <a:off x="76200" y="5410200"/>
            <a:ext cx="48006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342900" indent="-342900">
              <a:defRPr/>
            </a:pPr>
            <a:r>
              <a:rPr lang="en-US" b="1" dirty="0">
                <a:latin typeface="Arial" charset="0"/>
                <a:ea typeface="ＭＳ Ｐゴシック" charset="0"/>
              </a:rPr>
              <a:t>3.</a:t>
            </a:r>
            <a:r>
              <a:rPr lang="en-US" dirty="0">
                <a:latin typeface="Arial" charset="0"/>
                <a:ea typeface="ＭＳ Ｐゴシック" charset="0"/>
              </a:rPr>
              <a:t> Equilibrium quantity might increases, decrease or not change.</a:t>
            </a:r>
            <a:endParaRPr lang="en-US" sz="2800" b="1" dirty="0">
              <a:solidFill>
                <a:srgbClr val="00468F"/>
              </a:solidFill>
              <a:latin typeface="Arial" charset="0"/>
              <a:ea typeface="ＭＳ Ｐゴシック" charset="0"/>
            </a:endParaRPr>
          </a:p>
        </p:txBody>
      </p:sp>
      <p:pic>
        <p:nvPicPr>
          <p:cNvPr id="173062" name="Picture 11" descr="bigfig0414b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1838" y="1619250"/>
            <a:ext cx="44497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bigfig0414b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1838" y="1619250"/>
            <a:ext cx="44497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bigfig0414bc.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41838" y="1619250"/>
            <a:ext cx="44497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bigfig0414bd.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41838" y="1619250"/>
            <a:ext cx="44497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bigfig0414be.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41838" y="1619250"/>
            <a:ext cx="4449762"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38118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13700">
                                            <p:txEl>
                                              <p:pRg st="0" end="0"/>
                                            </p:txEl>
                                          </p:spTgt>
                                        </p:tgtEl>
                                        <p:attrNameLst>
                                          <p:attrName>style.visibility</p:attrName>
                                        </p:attrNameLst>
                                      </p:cBhvr>
                                      <p:to>
                                        <p:strVal val="visible"/>
                                      </p:to>
                                    </p:set>
                                    <p:animEffect transition="in" filter="wipe(left)">
                                      <p:cBhvr>
                                        <p:cTn id="7" dur="500"/>
                                        <p:tgtEl>
                                          <p:spTgt spid="4137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3700">
                                            <p:txEl>
                                              <p:pRg st="1" end="1"/>
                                            </p:txEl>
                                          </p:spTgt>
                                        </p:tgtEl>
                                        <p:attrNameLst>
                                          <p:attrName>style.visibility</p:attrName>
                                        </p:attrNameLst>
                                      </p:cBhvr>
                                      <p:to>
                                        <p:strVal val="visible"/>
                                      </p:to>
                                    </p:set>
                                    <p:animEffect transition="in" filter="wipe(left)">
                                      <p:cBhvr>
                                        <p:cTn id="17" dur="500"/>
                                        <p:tgtEl>
                                          <p:spTgt spid="413700">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10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13702"/>
                                        </p:tgtEl>
                                        <p:attrNameLst>
                                          <p:attrName>style.visibility</p:attrName>
                                        </p:attrNameLst>
                                      </p:cBhvr>
                                      <p:to>
                                        <p:strVal val="visible"/>
                                      </p:to>
                                    </p:set>
                                    <p:animEffect transition="in" filter="wipe(left)">
                                      <p:cBhvr>
                                        <p:cTn id="27" dur="500"/>
                                        <p:tgtEl>
                                          <p:spTgt spid="4137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10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3701"/>
                                        </p:tgtEl>
                                        <p:attrNameLst>
                                          <p:attrName>style.visibility</p:attrName>
                                        </p:attrNameLst>
                                      </p:cBhvr>
                                      <p:to>
                                        <p:strVal val="visible"/>
                                      </p:to>
                                    </p:set>
                                    <p:animEffect transition="in" filter="wipe(left)">
                                      <p:cBhvr>
                                        <p:cTn id="37" dur="500"/>
                                        <p:tgtEl>
                                          <p:spTgt spid="41370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37"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outVertical)">
                                      <p:cBhvr>
                                        <p:cTn id="4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700" grpId="0" build="allAtOnce" autoUpdateAnimBg="0"/>
      <p:bldP spid="413702" grpId="0" autoUpdateAnimBg="0"/>
      <p:bldP spid="413701"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Algebra of Supply and Demand</a:t>
            </a:r>
            <a:endParaRPr lang="en-US" dirty="0"/>
          </a:p>
        </p:txBody>
      </p:sp>
      <p:sp>
        <p:nvSpPr>
          <p:cNvPr id="3" name="Content Placeholder 2"/>
          <p:cNvSpPr>
            <a:spLocks noGrp="1"/>
          </p:cNvSpPr>
          <p:nvPr>
            <p:ph type="body" sz="quarter" idx="11"/>
          </p:nvPr>
        </p:nvSpPr>
        <p:spPr/>
        <p:txBody>
          <a:bodyPr>
            <a:normAutofit/>
          </a:bodyPr>
          <a:lstStyle/>
          <a:p>
            <a:r>
              <a:rPr lang="en-US" dirty="0" smtClean="0"/>
              <a:t>For computing numerical values, it is more convenient to find equilibrium prices and quantities algebraically</a:t>
            </a:r>
          </a:p>
          <a:p>
            <a:pPr lvl="1"/>
            <a:r>
              <a:rPr lang="en-US" dirty="0" smtClean="0"/>
              <a:t>The supply schedule is: P= 2 + 3</a:t>
            </a:r>
            <a:r>
              <a:rPr lang="en-US" i="1" dirty="0" smtClean="0"/>
              <a:t>Q</a:t>
            </a:r>
            <a:r>
              <a:rPr lang="en-US" i="1" baseline="30000" dirty="0"/>
              <a:t>s</a:t>
            </a:r>
            <a:endParaRPr lang="en-US" i="1" baseline="30000" dirty="0" smtClean="0"/>
          </a:p>
          <a:p>
            <a:pPr lvl="1"/>
            <a:r>
              <a:rPr lang="en-US" dirty="0" smtClean="0"/>
              <a:t>Its demand</a:t>
            </a:r>
            <a:r>
              <a:rPr lang="en-US" baseline="30000" dirty="0"/>
              <a:t> </a:t>
            </a:r>
            <a:r>
              <a:rPr lang="en-US" dirty="0" smtClean="0"/>
              <a:t>schedule is: P = 10 – </a:t>
            </a:r>
            <a:r>
              <a:rPr lang="en-US" i="1" dirty="0" smtClean="0"/>
              <a:t>Q</a:t>
            </a:r>
            <a:r>
              <a:rPr lang="en-US" i="1" baseline="30000" dirty="0" smtClean="0"/>
              <a:t>d</a:t>
            </a:r>
          </a:p>
          <a:p>
            <a:pPr lvl="1"/>
            <a:r>
              <a:rPr lang="en-US" dirty="0" smtClean="0"/>
              <a:t>In equilibrium we know that </a:t>
            </a:r>
            <a:r>
              <a:rPr lang="en-US" i="1" dirty="0" smtClean="0"/>
              <a:t>Q</a:t>
            </a:r>
            <a:r>
              <a:rPr lang="en-US" i="1" baseline="30000" dirty="0" smtClean="0"/>
              <a:t>s = </a:t>
            </a:r>
            <a:r>
              <a:rPr lang="en-US" i="1" dirty="0" smtClean="0"/>
              <a:t>Q</a:t>
            </a:r>
            <a:r>
              <a:rPr lang="en-US" i="1" baseline="30000" dirty="0" smtClean="0"/>
              <a:t>d</a:t>
            </a:r>
            <a:r>
              <a:rPr lang="en-US" dirty="0" smtClean="0"/>
              <a:t>, denoting this common value as</a:t>
            </a:r>
            <a:r>
              <a:rPr lang="en-US" i="1" dirty="0" smtClean="0"/>
              <a:t> Q</a:t>
            </a:r>
            <a:r>
              <a:rPr lang="en-US" dirty="0" smtClean="0"/>
              <a:t>*, we arrive at:        </a:t>
            </a:r>
            <a:endParaRPr lang="tr-TR" dirty="0" smtClean="0"/>
          </a:p>
          <a:p>
            <a:pPr marL="457200" lvl="1" indent="0">
              <a:buNone/>
            </a:pPr>
            <a:r>
              <a:rPr lang="en-US" dirty="0" smtClean="0"/>
              <a:t>                          </a:t>
            </a:r>
            <a:r>
              <a:rPr lang="en-US" i="1" dirty="0" smtClean="0"/>
              <a:t>2 + 3Q* = 10 – Q*</a:t>
            </a:r>
            <a:endParaRPr lang="en-US" i="1" baseline="30000" dirty="0"/>
          </a:p>
          <a:p>
            <a:pPr lvl="1"/>
            <a:r>
              <a:rPr lang="en-US" dirty="0" smtClean="0"/>
              <a:t>Which</a:t>
            </a:r>
            <a:r>
              <a:rPr lang="en-US" i="1" dirty="0" smtClean="0"/>
              <a:t> </a:t>
            </a:r>
            <a:r>
              <a:rPr lang="en-US" dirty="0" smtClean="0"/>
              <a:t>gives</a:t>
            </a:r>
            <a:r>
              <a:rPr lang="en-US" i="1" dirty="0" smtClean="0"/>
              <a:t> Q* </a:t>
            </a:r>
            <a:r>
              <a:rPr lang="en-US" dirty="0" smtClean="0"/>
              <a:t>= 2, substituting this back into either the supply or demand equation gives the equilibrium price, </a:t>
            </a:r>
            <a:r>
              <a:rPr lang="en-US" i="1" dirty="0" smtClean="0"/>
              <a:t>P* </a:t>
            </a:r>
            <a:r>
              <a:rPr lang="en-US" dirty="0" smtClean="0"/>
              <a:t>= 8</a:t>
            </a:r>
            <a:endParaRPr lang="en-US" baseline="30000" dirty="0"/>
          </a:p>
          <a:p>
            <a:pPr lvl="1"/>
            <a:endParaRPr lang="en-US" i="1" baseline="30000" dirty="0"/>
          </a:p>
          <a:p>
            <a:pPr lvl="1"/>
            <a:endParaRPr lang="en-US" baseline="30000" dirty="0" smtClean="0"/>
          </a:p>
        </p:txBody>
      </p:sp>
    </p:spTree>
    <p:extLst>
      <p:ext uri="{BB962C8B-B14F-4D97-AF65-F5344CB8AC3E}">
        <p14:creationId xmlns:p14="http://schemas.microsoft.com/office/powerpoint/2010/main" val="1212527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Graphs </a:t>
            </a:r>
            <a:r>
              <a:rPr lang="en-US" dirty="0"/>
              <a:t>of </a:t>
            </a:r>
            <a:r>
              <a:rPr lang="en-US" dirty="0" smtClean="0"/>
              <a:t>the Supply and Demand Equations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00200"/>
            <a:ext cx="5562600" cy="461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1614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52400" y="1028343"/>
            <a:ext cx="8763000" cy="3139321"/>
          </a:xfrm>
          <a:prstGeom prst="rect">
            <a:avLst/>
          </a:prstGeom>
        </p:spPr>
        <p:txBody>
          <a:bodyPr wrap="square">
            <a:spAutoFit/>
          </a:bodyPr>
          <a:lstStyle/>
          <a:p>
            <a:pPr algn="just"/>
            <a:r>
              <a:rPr lang="tr-TR" dirty="0"/>
              <a:t>Arthur </a:t>
            </a:r>
            <a:r>
              <a:rPr lang="tr-TR" dirty="0" err="1"/>
              <a:t>O'Sullivan</a:t>
            </a:r>
            <a:r>
              <a:rPr lang="tr-TR" dirty="0"/>
              <a:t>, Steven </a:t>
            </a:r>
            <a:r>
              <a:rPr lang="tr-TR" dirty="0" err="1"/>
              <a:t>Sheffrin</a:t>
            </a:r>
            <a:r>
              <a:rPr lang="tr-TR" dirty="0"/>
              <a:t>, </a:t>
            </a:r>
            <a:r>
              <a:rPr lang="tr-TR" dirty="0" err="1"/>
              <a:t>Stephen</a:t>
            </a:r>
            <a:r>
              <a:rPr lang="tr-TR" dirty="0"/>
              <a:t> </a:t>
            </a:r>
            <a:r>
              <a:rPr lang="tr-TR" dirty="0" err="1"/>
              <a:t>Perez</a:t>
            </a:r>
            <a:r>
              <a:rPr lang="tr-TR" dirty="0"/>
              <a:t> (2014) </a:t>
            </a:r>
            <a:r>
              <a:rPr lang="tr-TR" dirty="0" err="1"/>
              <a:t>Microeconomics</a:t>
            </a:r>
            <a:r>
              <a:rPr lang="tr-TR" dirty="0"/>
              <a:t>: </a:t>
            </a:r>
            <a:r>
              <a:rPr lang="tr-TR" dirty="0" err="1"/>
              <a:t>Principles</a:t>
            </a:r>
            <a:r>
              <a:rPr lang="tr-TR" dirty="0"/>
              <a:t>, Applications, and Tools, </a:t>
            </a:r>
            <a:r>
              <a:rPr lang="tr-TR" dirty="0" err="1"/>
              <a:t>Pearson</a:t>
            </a:r>
            <a:r>
              <a:rPr lang="tr-TR" dirty="0"/>
              <a:t> New International Edition, 8th Edition.</a:t>
            </a:r>
          </a:p>
          <a:p>
            <a:pPr algn="just"/>
            <a:endParaRPr lang="tr-TR" dirty="0"/>
          </a:p>
          <a:p>
            <a:pPr algn="just"/>
            <a:r>
              <a:rPr lang="tr-TR" dirty="0"/>
              <a:t>Karl E. Case, Ray C. </a:t>
            </a:r>
            <a:r>
              <a:rPr lang="tr-TR" dirty="0" err="1"/>
              <a:t>Fair</a:t>
            </a:r>
            <a:r>
              <a:rPr lang="tr-TR" dirty="0"/>
              <a:t>, </a:t>
            </a:r>
            <a:r>
              <a:rPr lang="tr-TR" dirty="0" err="1"/>
              <a:t>Sharon</a:t>
            </a:r>
            <a:r>
              <a:rPr lang="tr-TR" dirty="0"/>
              <a:t> M. </a:t>
            </a:r>
            <a:r>
              <a:rPr lang="tr-TR" dirty="0" err="1"/>
              <a:t>Oster</a:t>
            </a:r>
            <a:r>
              <a:rPr lang="tr-TR" dirty="0"/>
              <a:t> (2017) </a:t>
            </a:r>
            <a:r>
              <a:rPr lang="tr-TR" dirty="0" err="1"/>
              <a:t>Principles</a:t>
            </a:r>
            <a:r>
              <a:rPr lang="tr-TR" dirty="0"/>
              <a:t> of </a:t>
            </a:r>
            <a:r>
              <a:rPr lang="tr-TR" dirty="0" err="1"/>
              <a:t>Microeconomics</a:t>
            </a:r>
            <a:r>
              <a:rPr lang="tr-TR" dirty="0"/>
              <a:t>, Global Edition, 12th Edition.</a:t>
            </a:r>
          </a:p>
          <a:p>
            <a:pPr algn="just"/>
            <a:endParaRPr lang="tr-TR" dirty="0"/>
          </a:p>
          <a:p>
            <a:pPr algn="just"/>
            <a:r>
              <a:rPr lang="tr-TR" dirty="0" err="1"/>
              <a:t>Robin</a:t>
            </a:r>
            <a:r>
              <a:rPr lang="tr-TR" dirty="0"/>
              <a:t> Bade, Michael </a:t>
            </a:r>
            <a:r>
              <a:rPr lang="tr-TR" dirty="0" err="1"/>
              <a:t>Parkin</a:t>
            </a:r>
            <a:r>
              <a:rPr lang="tr-TR" dirty="0"/>
              <a:t> (2019) </a:t>
            </a:r>
            <a:r>
              <a:rPr lang="tr-TR" dirty="0" err="1"/>
              <a:t>Foundations</a:t>
            </a:r>
            <a:r>
              <a:rPr lang="tr-TR" dirty="0"/>
              <a:t> of </a:t>
            </a:r>
            <a:r>
              <a:rPr lang="tr-TR" dirty="0" err="1"/>
              <a:t>Microeconomics</a:t>
            </a:r>
            <a:r>
              <a:rPr lang="tr-TR" dirty="0"/>
              <a:t>, Global Edition, 8th Edition.</a:t>
            </a:r>
          </a:p>
          <a:p>
            <a:pPr algn="just"/>
            <a:endParaRPr lang="tr-TR" dirty="0"/>
          </a:p>
          <a:p>
            <a:pPr algn="just"/>
            <a:r>
              <a:rPr lang="en-US" dirty="0"/>
              <a:t>D. C. Colander</a:t>
            </a:r>
            <a:r>
              <a:rPr lang="tr-TR" dirty="0"/>
              <a:t> (2013)</a:t>
            </a:r>
            <a:r>
              <a:rPr lang="en-US" dirty="0"/>
              <a:t>, </a:t>
            </a:r>
            <a:r>
              <a:rPr lang="tr-TR" dirty="0" err="1"/>
              <a:t>Economics</a:t>
            </a:r>
            <a:r>
              <a:rPr lang="tr-TR" dirty="0"/>
              <a:t>, </a:t>
            </a:r>
            <a:r>
              <a:rPr lang="en-US" dirty="0"/>
              <a:t>McGraw-Hill (2013), Ninth Edition. Lectures will draw heavily from this book. Additional readings may be distributed. </a:t>
            </a:r>
            <a:endParaRPr lang="tr-TR" dirty="0"/>
          </a:p>
        </p:txBody>
      </p:sp>
    </p:spTree>
    <p:extLst>
      <p:ext uri="{BB962C8B-B14F-4D97-AF65-F5344CB8AC3E}">
        <p14:creationId xmlns:p14="http://schemas.microsoft.com/office/powerpoint/2010/main" val="209859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600" y="1600200"/>
            <a:ext cx="8077200" cy="3046988"/>
          </a:xfrm>
          <a:prstGeom prst="rect">
            <a:avLst/>
          </a:prstGeom>
        </p:spPr>
        <p:txBody>
          <a:bodyPr wrap="square">
            <a:spAutoFit/>
          </a:bodyPr>
          <a:lstStyle/>
          <a:p>
            <a:pPr marL="461963" lvl="1" indent="-4763" eaLnBrk="1" hangingPunct="1">
              <a:defRPr/>
            </a:pPr>
            <a:r>
              <a:rPr lang="en-US" sz="2400" b="1" dirty="0">
                <a:solidFill>
                  <a:srgbClr val="FF0000"/>
                </a:solidFill>
                <a:ea typeface="ＭＳ Ｐゴシック" charset="0"/>
              </a:rPr>
              <a:t>Demand schedule </a:t>
            </a:r>
            <a:r>
              <a:rPr lang="en-US" sz="2400" dirty="0">
                <a:ea typeface="ＭＳ Ｐゴシック" charset="0"/>
              </a:rPr>
              <a:t>is a list of the quantities demanded at each different price when all the other influences on buying plans remain the same.</a:t>
            </a:r>
            <a:r>
              <a:rPr lang="en-US" sz="2400" dirty="0">
                <a:latin typeface="Charcoal" charset="0"/>
                <a:ea typeface="ＭＳ Ｐゴシック" charset="0"/>
              </a:rPr>
              <a:t> </a:t>
            </a:r>
            <a:endParaRPr lang="tr-TR" sz="2400" dirty="0" smtClean="0">
              <a:latin typeface="Charcoal" charset="0"/>
              <a:ea typeface="ＭＳ Ｐゴシック" charset="0"/>
            </a:endParaRPr>
          </a:p>
          <a:p>
            <a:pPr marL="461963" lvl="1" indent="-4763" eaLnBrk="1" hangingPunct="1">
              <a:defRPr/>
            </a:pPr>
            <a:endParaRPr lang="tr-TR" sz="2400" dirty="0">
              <a:latin typeface="Charcoal" charset="0"/>
              <a:ea typeface="ＭＳ Ｐゴシック" charset="0"/>
            </a:endParaRPr>
          </a:p>
          <a:p>
            <a:pPr marL="461963" lvl="1" indent="-4763" eaLnBrk="1" hangingPunct="1">
              <a:defRPr/>
            </a:pPr>
            <a:endParaRPr lang="en-US" sz="2400" dirty="0">
              <a:latin typeface="Charcoal" charset="0"/>
              <a:ea typeface="ＭＳ Ｐゴシック" charset="0"/>
            </a:endParaRPr>
          </a:p>
          <a:p>
            <a:pPr marL="461963" lvl="1" indent="-4763" eaLnBrk="1" hangingPunct="1">
              <a:defRPr/>
            </a:pPr>
            <a:r>
              <a:rPr lang="en-US" sz="2400" b="1" dirty="0">
                <a:solidFill>
                  <a:srgbClr val="FF0000"/>
                </a:solidFill>
                <a:ea typeface="ＭＳ Ｐゴシック" charset="0"/>
              </a:rPr>
              <a:t>Demand curve </a:t>
            </a:r>
            <a:r>
              <a:rPr lang="en-US" sz="2400" dirty="0">
                <a:ea typeface="ＭＳ Ｐゴシック" charset="0"/>
              </a:rPr>
              <a:t>is a graph of the relationship between the quantity demanded of a good and its price when all other influences on buying plans remain the same.</a:t>
            </a:r>
            <a:endParaRPr lang="en-US" sz="2400" b="1" dirty="0">
              <a:ea typeface="ＭＳ Ｐゴシック" charset="0"/>
            </a:endParaRPr>
          </a:p>
        </p:txBody>
      </p:sp>
    </p:spTree>
    <p:extLst>
      <p:ext uri="{BB962C8B-B14F-4D97-AF65-F5344CB8AC3E}">
        <p14:creationId xmlns:p14="http://schemas.microsoft.com/office/powerpoint/2010/main" val="89062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7" descr="fig0401a_thumb.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762000"/>
            <a:ext cx="7780338"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fig0401b_thumb.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2000"/>
            <a:ext cx="7780338"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401c_thumb.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 y="762000"/>
            <a:ext cx="7780338"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fig0401d_thumb.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 y="762000"/>
            <a:ext cx="7780338"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fig0401e_thumb.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62000" y="762000"/>
            <a:ext cx="7780338"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fig0401f_thumb.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2000" y="762000"/>
            <a:ext cx="7780338" cy="518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71560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z="2800" smtClean="0"/>
              <a:t>Shifts in Demand versus Movements Along a Demand Curve</a:t>
            </a:r>
          </a:p>
        </p:txBody>
      </p:sp>
      <p:cxnSp>
        <p:nvCxnSpPr>
          <p:cNvPr id="12" name="Straight Connector 11"/>
          <p:cNvCxnSpPr/>
          <p:nvPr/>
        </p:nvCxnSpPr>
        <p:spPr>
          <a:xfrm>
            <a:off x="990600" y="5795963"/>
            <a:ext cx="3657600" cy="1587"/>
          </a:xfrm>
          <a:prstGeom prst="line">
            <a:avLst/>
          </a:prstGeom>
        </p:spPr>
        <p:style>
          <a:lnRef idx="2">
            <a:schemeClr val="dk1"/>
          </a:lnRef>
          <a:fillRef idx="0">
            <a:schemeClr val="dk1"/>
          </a:fillRef>
          <a:effectRef idx="1">
            <a:schemeClr val="dk1"/>
          </a:effectRef>
          <a:fontRef idx="minor">
            <a:schemeClr val="tx1"/>
          </a:fontRef>
        </p:style>
      </p:cxnSp>
      <p:sp>
        <p:nvSpPr>
          <p:cNvPr id="20483" name="TextBox 15"/>
          <p:cNvSpPr txBox="1">
            <a:spLocks noChangeArrowheads="1"/>
          </p:cNvSpPr>
          <p:nvPr/>
        </p:nvSpPr>
        <p:spPr bwMode="auto">
          <a:xfrm>
            <a:off x="4267200" y="5135563"/>
            <a:ext cx="1371600" cy="431800"/>
          </a:xfrm>
          <a:prstGeom prst="rect">
            <a:avLst/>
          </a:prstGeom>
          <a:noFill/>
          <a:ln w="9525">
            <a:noFill/>
            <a:miter lim="800000"/>
            <a:headEnd/>
            <a:tailEnd/>
          </a:ln>
        </p:spPr>
        <p:txBody>
          <a:bodyPr>
            <a:spAutoFit/>
          </a:bodyPr>
          <a:lstStyle/>
          <a:p>
            <a:r>
              <a:rPr lang="en-US" sz="2200" b="1">
                <a:solidFill>
                  <a:schemeClr val="accent1"/>
                </a:solidFill>
              </a:rPr>
              <a:t>Demand</a:t>
            </a:r>
            <a:endParaRPr lang="en-US" sz="2400" b="1">
              <a:solidFill>
                <a:schemeClr val="accent1"/>
              </a:solidFill>
            </a:endParaRPr>
          </a:p>
        </p:txBody>
      </p:sp>
      <p:sp>
        <p:nvSpPr>
          <p:cNvPr id="20484" name="TextBox 16"/>
          <p:cNvSpPr txBox="1">
            <a:spLocks noChangeArrowheads="1"/>
          </p:cNvSpPr>
          <p:nvPr/>
        </p:nvSpPr>
        <p:spPr bwMode="auto">
          <a:xfrm>
            <a:off x="838200" y="1905000"/>
            <a:ext cx="762000" cy="430213"/>
          </a:xfrm>
          <a:prstGeom prst="rect">
            <a:avLst/>
          </a:prstGeom>
          <a:noFill/>
          <a:ln w="9525">
            <a:noFill/>
            <a:miter lim="800000"/>
            <a:headEnd/>
            <a:tailEnd/>
          </a:ln>
        </p:spPr>
        <p:txBody>
          <a:bodyPr>
            <a:spAutoFit/>
          </a:bodyPr>
          <a:lstStyle/>
          <a:p>
            <a:r>
              <a:rPr lang="en-US" sz="2200" b="1"/>
              <a:t>P</a:t>
            </a:r>
          </a:p>
        </p:txBody>
      </p:sp>
      <p:sp>
        <p:nvSpPr>
          <p:cNvPr id="20485" name="TextBox 17"/>
          <p:cNvSpPr txBox="1">
            <a:spLocks noChangeArrowheads="1"/>
          </p:cNvSpPr>
          <p:nvPr/>
        </p:nvSpPr>
        <p:spPr bwMode="auto">
          <a:xfrm>
            <a:off x="4648200" y="5562600"/>
            <a:ext cx="533400" cy="430213"/>
          </a:xfrm>
          <a:prstGeom prst="rect">
            <a:avLst/>
          </a:prstGeom>
          <a:noFill/>
          <a:ln w="9525">
            <a:noFill/>
            <a:miter lim="800000"/>
            <a:headEnd/>
            <a:tailEnd/>
          </a:ln>
        </p:spPr>
        <p:txBody>
          <a:bodyPr>
            <a:spAutoFit/>
          </a:bodyPr>
          <a:lstStyle/>
          <a:p>
            <a:r>
              <a:rPr lang="en-US" sz="2200" b="1">
                <a:solidFill>
                  <a:schemeClr val="tx2"/>
                </a:solidFill>
              </a:rPr>
              <a:t>Q</a:t>
            </a:r>
          </a:p>
        </p:txBody>
      </p:sp>
      <p:sp>
        <p:nvSpPr>
          <p:cNvPr id="22" name="Rounded Rectangle 21"/>
          <p:cNvSpPr/>
          <p:nvPr/>
        </p:nvSpPr>
        <p:spPr>
          <a:xfrm>
            <a:off x="5105400" y="2971800"/>
            <a:ext cx="35052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ea typeface="Arial Unicode MS" pitchFamily="34" charset="-128"/>
                <a:cs typeface="Arial Unicode MS" pitchFamily="34" charset="-128"/>
              </a:rPr>
              <a:t>A change in </a:t>
            </a:r>
            <a:r>
              <a:rPr lang="en-US" sz="2000" u="sng" dirty="0">
                <a:ea typeface="Arial Unicode MS" pitchFamily="34" charset="-128"/>
                <a:cs typeface="Arial Unicode MS" pitchFamily="34" charset="-128"/>
              </a:rPr>
              <a:t>price</a:t>
            </a:r>
            <a:r>
              <a:rPr lang="en-US" sz="2000" dirty="0">
                <a:ea typeface="Arial Unicode MS" pitchFamily="34" charset="-128"/>
                <a:cs typeface="Arial Unicode MS" pitchFamily="34" charset="-128"/>
              </a:rPr>
              <a:t>         causes a movement along the demand curve</a:t>
            </a:r>
          </a:p>
        </p:txBody>
      </p:sp>
      <p:sp>
        <p:nvSpPr>
          <p:cNvPr id="20487" name="TextBox 22"/>
          <p:cNvSpPr txBox="1">
            <a:spLocks noChangeArrowheads="1"/>
          </p:cNvSpPr>
          <p:nvPr/>
        </p:nvSpPr>
        <p:spPr bwMode="auto">
          <a:xfrm>
            <a:off x="457200" y="4114800"/>
            <a:ext cx="533400" cy="430213"/>
          </a:xfrm>
          <a:prstGeom prst="rect">
            <a:avLst/>
          </a:prstGeom>
          <a:noFill/>
          <a:ln w="9525">
            <a:noFill/>
            <a:miter lim="800000"/>
            <a:headEnd/>
            <a:tailEnd/>
          </a:ln>
        </p:spPr>
        <p:txBody>
          <a:bodyPr>
            <a:spAutoFit/>
          </a:bodyPr>
          <a:lstStyle/>
          <a:p>
            <a:r>
              <a:rPr lang="en-US" sz="2200" b="1"/>
              <a:t>$1</a:t>
            </a:r>
          </a:p>
        </p:txBody>
      </p:sp>
      <p:grpSp>
        <p:nvGrpSpPr>
          <p:cNvPr id="2" name="Group 23"/>
          <p:cNvGrpSpPr>
            <a:grpSpLocks/>
          </p:cNvGrpSpPr>
          <p:nvPr/>
        </p:nvGrpSpPr>
        <p:grpSpPr bwMode="auto">
          <a:xfrm>
            <a:off x="1447800" y="3581400"/>
            <a:ext cx="1219200" cy="2590800"/>
            <a:chOff x="3810000" y="3478890"/>
            <a:chExt cx="1219200" cy="2590797"/>
          </a:xfrm>
        </p:grpSpPr>
        <p:sp>
          <p:nvSpPr>
            <p:cNvPr id="20519" name="TextBox 24"/>
            <p:cNvSpPr txBox="1">
              <a:spLocks noChangeArrowheads="1"/>
            </p:cNvSpPr>
            <p:nvPr/>
          </p:nvSpPr>
          <p:spPr bwMode="auto">
            <a:xfrm>
              <a:off x="3810000" y="5638800"/>
              <a:ext cx="685800" cy="430887"/>
            </a:xfrm>
            <a:prstGeom prst="rect">
              <a:avLst/>
            </a:prstGeom>
            <a:noFill/>
            <a:ln w="9525">
              <a:noFill/>
              <a:miter lim="800000"/>
              <a:headEnd/>
              <a:tailEnd/>
            </a:ln>
          </p:spPr>
          <p:txBody>
            <a:bodyPr>
              <a:spAutoFit/>
            </a:bodyPr>
            <a:lstStyle/>
            <a:p>
              <a:r>
                <a:rPr lang="en-US" sz="2200" b="1">
                  <a:solidFill>
                    <a:srgbClr val="690A03"/>
                  </a:solidFill>
                </a:rPr>
                <a:t>100</a:t>
              </a:r>
            </a:p>
          </p:txBody>
        </p:sp>
        <p:cxnSp>
          <p:nvCxnSpPr>
            <p:cNvPr id="26" name="Straight Connector 25"/>
            <p:cNvCxnSpPr/>
            <p:nvPr/>
          </p:nvCxnSpPr>
          <p:spPr>
            <a:xfrm rot="5400000">
              <a:off x="3109914" y="4558389"/>
              <a:ext cx="2160585" cy="1587"/>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10800000" flipV="1">
              <a:off x="4419600" y="5841087"/>
              <a:ext cx="609600" cy="12700"/>
            </a:xfrm>
            <a:prstGeom prst="straightConnector1">
              <a:avLst/>
            </a:prstGeom>
            <a:ln w="38100">
              <a:solidFill>
                <a:schemeClr val="accent1"/>
              </a:solidFill>
              <a:tailEnd type="arrow"/>
            </a:ln>
          </p:spPr>
          <p:style>
            <a:lnRef idx="2">
              <a:schemeClr val="accent3"/>
            </a:lnRef>
            <a:fillRef idx="0">
              <a:schemeClr val="accent3"/>
            </a:fillRef>
            <a:effectRef idx="1">
              <a:schemeClr val="accent3"/>
            </a:effectRef>
            <a:fontRef idx="minor">
              <a:schemeClr val="tx1"/>
            </a:fontRef>
          </p:style>
        </p:cxnSp>
      </p:grpSp>
      <p:sp>
        <p:nvSpPr>
          <p:cNvPr id="28" name="TextBox 27"/>
          <p:cNvSpPr txBox="1">
            <a:spLocks noChangeArrowheads="1"/>
          </p:cNvSpPr>
          <p:nvPr/>
        </p:nvSpPr>
        <p:spPr bwMode="auto">
          <a:xfrm>
            <a:off x="457200" y="3352800"/>
            <a:ext cx="533400" cy="430213"/>
          </a:xfrm>
          <a:prstGeom prst="rect">
            <a:avLst/>
          </a:prstGeom>
          <a:noFill/>
          <a:ln w="9525">
            <a:noFill/>
            <a:miter lim="800000"/>
            <a:headEnd/>
            <a:tailEnd/>
          </a:ln>
        </p:spPr>
        <p:txBody>
          <a:bodyPr>
            <a:spAutoFit/>
          </a:bodyPr>
          <a:lstStyle/>
          <a:p>
            <a:r>
              <a:rPr lang="en-US" sz="2200" b="1">
                <a:solidFill>
                  <a:srgbClr val="690A03"/>
                </a:solidFill>
              </a:rPr>
              <a:t>$2</a:t>
            </a:r>
          </a:p>
        </p:txBody>
      </p:sp>
      <p:cxnSp>
        <p:nvCxnSpPr>
          <p:cNvPr id="29" name="Straight Connector 28"/>
          <p:cNvCxnSpPr/>
          <p:nvPr/>
        </p:nvCxnSpPr>
        <p:spPr>
          <a:xfrm>
            <a:off x="990600" y="3581400"/>
            <a:ext cx="914400" cy="1588"/>
          </a:xfrm>
          <a:prstGeom prst="line">
            <a:avLst/>
          </a:prstGeom>
          <a:ln>
            <a:solidFill>
              <a:srgbClr val="690A03"/>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470693" y="3948907"/>
            <a:ext cx="430213" cy="0"/>
          </a:xfrm>
          <a:prstGeom prst="straightConnector1">
            <a:avLst/>
          </a:prstGeom>
          <a:ln w="38100">
            <a:solidFill>
              <a:schemeClr val="accent1"/>
            </a:solidFill>
            <a:tailEnd type="arrow"/>
          </a:ln>
        </p:spPr>
        <p:style>
          <a:lnRef idx="2">
            <a:schemeClr val="accent3"/>
          </a:lnRef>
          <a:fillRef idx="0">
            <a:schemeClr val="accent3"/>
          </a:fillRef>
          <a:effectRef idx="1">
            <a:schemeClr val="accent3"/>
          </a:effectRef>
          <a:fontRef idx="minor">
            <a:schemeClr val="tx1"/>
          </a:fontRef>
        </p:style>
      </p:cxnSp>
      <p:sp>
        <p:nvSpPr>
          <p:cNvPr id="20492" name="TextBox 30"/>
          <p:cNvSpPr txBox="1">
            <a:spLocks noChangeArrowheads="1"/>
          </p:cNvSpPr>
          <p:nvPr/>
        </p:nvSpPr>
        <p:spPr bwMode="auto">
          <a:xfrm>
            <a:off x="2590800" y="5741988"/>
            <a:ext cx="762000" cy="430212"/>
          </a:xfrm>
          <a:prstGeom prst="rect">
            <a:avLst/>
          </a:prstGeom>
          <a:noFill/>
          <a:ln w="9525">
            <a:noFill/>
            <a:miter lim="800000"/>
            <a:headEnd/>
            <a:tailEnd/>
          </a:ln>
        </p:spPr>
        <p:txBody>
          <a:bodyPr>
            <a:spAutoFit/>
          </a:bodyPr>
          <a:lstStyle/>
          <a:p>
            <a:r>
              <a:rPr lang="en-US" sz="2200" b="1"/>
              <a:t>200</a:t>
            </a:r>
          </a:p>
        </p:txBody>
      </p:sp>
      <p:cxnSp>
        <p:nvCxnSpPr>
          <p:cNvPr id="32" name="Straight Connector 31"/>
          <p:cNvCxnSpPr/>
          <p:nvPr/>
        </p:nvCxnSpPr>
        <p:spPr>
          <a:xfrm>
            <a:off x="990600" y="4343400"/>
            <a:ext cx="1905000"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170907" y="5066506"/>
            <a:ext cx="1447800"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68"/>
          <p:cNvGrpSpPr>
            <a:grpSpLocks/>
          </p:cNvGrpSpPr>
          <p:nvPr/>
        </p:nvGrpSpPr>
        <p:grpSpPr bwMode="auto">
          <a:xfrm>
            <a:off x="1828800" y="3581400"/>
            <a:ext cx="1219200" cy="914400"/>
            <a:chOff x="1524000" y="3733800"/>
            <a:chExt cx="1219200" cy="914400"/>
          </a:xfrm>
        </p:grpSpPr>
        <p:grpSp>
          <p:nvGrpSpPr>
            <p:cNvPr id="20501" name="Group 52"/>
            <p:cNvGrpSpPr>
              <a:grpSpLocks/>
            </p:cNvGrpSpPr>
            <p:nvPr/>
          </p:nvGrpSpPr>
          <p:grpSpPr bwMode="auto">
            <a:xfrm>
              <a:off x="2209800" y="4191000"/>
              <a:ext cx="152400" cy="152400"/>
              <a:chOff x="2743200" y="3276600"/>
              <a:chExt cx="152400" cy="152400"/>
            </a:xfrm>
          </p:grpSpPr>
          <p:cxnSp>
            <p:nvCxnSpPr>
              <p:cNvPr id="47" name="Straight Connector 46"/>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0502" name="Group 53"/>
            <p:cNvGrpSpPr>
              <a:grpSpLocks/>
            </p:cNvGrpSpPr>
            <p:nvPr/>
          </p:nvGrpSpPr>
          <p:grpSpPr bwMode="auto">
            <a:xfrm>
              <a:off x="2590800" y="4495800"/>
              <a:ext cx="152400" cy="152400"/>
              <a:chOff x="2743200" y="3276600"/>
              <a:chExt cx="152400" cy="152400"/>
            </a:xfrm>
          </p:grpSpPr>
          <p:cxnSp>
            <p:nvCxnSpPr>
              <p:cNvPr id="55" name="Straight Connector 54"/>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0503" name="Group 56"/>
            <p:cNvGrpSpPr>
              <a:grpSpLocks/>
            </p:cNvGrpSpPr>
            <p:nvPr/>
          </p:nvGrpSpPr>
          <p:grpSpPr bwMode="auto">
            <a:xfrm>
              <a:off x="1524000" y="3733800"/>
              <a:ext cx="152400" cy="152400"/>
              <a:chOff x="2743200" y="3276600"/>
              <a:chExt cx="152400" cy="152400"/>
            </a:xfrm>
          </p:grpSpPr>
          <p:cxnSp>
            <p:nvCxnSpPr>
              <p:cNvPr id="58" name="Straight Connector 57"/>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0504" name="Group 59"/>
            <p:cNvGrpSpPr>
              <a:grpSpLocks/>
            </p:cNvGrpSpPr>
            <p:nvPr/>
          </p:nvGrpSpPr>
          <p:grpSpPr bwMode="auto">
            <a:xfrm>
              <a:off x="1981200" y="4038600"/>
              <a:ext cx="152400" cy="152400"/>
              <a:chOff x="2743200" y="3276600"/>
              <a:chExt cx="152400" cy="152400"/>
            </a:xfrm>
          </p:grpSpPr>
          <p:cxnSp>
            <p:nvCxnSpPr>
              <p:cNvPr id="61" name="Straight Connector 60"/>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0505" name="Group 62"/>
            <p:cNvGrpSpPr>
              <a:grpSpLocks/>
            </p:cNvGrpSpPr>
            <p:nvPr/>
          </p:nvGrpSpPr>
          <p:grpSpPr bwMode="auto">
            <a:xfrm>
              <a:off x="1752600" y="3886200"/>
              <a:ext cx="152400" cy="152400"/>
              <a:chOff x="2743200" y="3276600"/>
              <a:chExt cx="152400" cy="152400"/>
            </a:xfrm>
          </p:grpSpPr>
          <p:cxnSp>
            <p:nvCxnSpPr>
              <p:cNvPr id="64" name="Straight Connector 63"/>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20506" name="Group 65"/>
            <p:cNvGrpSpPr>
              <a:grpSpLocks/>
            </p:cNvGrpSpPr>
            <p:nvPr/>
          </p:nvGrpSpPr>
          <p:grpSpPr bwMode="auto">
            <a:xfrm>
              <a:off x="2438400" y="4343400"/>
              <a:ext cx="152400" cy="152400"/>
              <a:chOff x="2743200" y="3276600"/>
              <a:chExt cx="152400" cy="152400"/>
            </a:xfrm>
          </p:grpSpPr>
          <p:cxnSp>
            <p:nvCxnSpPr>
              <p:cNvPr id="67" name="Straight Connector 66"/>
              <p:cNvCxnSpPr/>
              <p:nvPr/>
            </p:nvCxnSpPr>
            <p:spPr>
              <a:xfrm rot="5400000">
                <a:off x="2668588" y="3352800"/>
                <a:ext cx="150812" cy="158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743200" y="3276600"/>
                <a:ext cx="152400" cy="1588"/>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20496" name="TextBox 47"/>
          <p:cNvSpPr txBox="1">
            <a:spLocks noChangeArrowheads="1"/>
          </p:cNvSpPr>
          <p:nvPr/>
        </p:nvSpPr>
        <p:spPr bwMode="auto">
          <a:xfrm>
            <a:off x="2209800" y="1900238"/>
            <a:ext cx="5334000" cy="461962"/>
          </a:xfrm>
          <a:prstGeom prst="rect">
            <a:avLst/>
          </a:prstGeom>
          <a:noFill/>
          <a:ln w="9525">
            <a:noFill/>
            <a:miter lim="800000"/>
            <a:headEnd/>
            <a:tailEnd/>
          </a:ln>
        </p:spPr>
        <p:txBody>
          <a:bodyPr>
            <a:spAutoFit/>
          </a:bodyPr>
          <a:lstStyle/>
          <a:p>
            <a:r>
              <a:rPr lang="en-US" sz="2400" b="1"/>
              <a:t>Movement along a demand curve</a:t>
            </a:r>
          </a:p>
        </p:txBody>
      </p:sp>
      <p:sp>
        <p:nvSpPr>
          <p:cNvPr id="49" name="TextBox 48"/>
          <p:cNvSpPr txBox="1">
            <a:spLocks noChangeArrowheads="1"/>
          </p:cNvSpPr>
          <p:nvPr/>
        </p:nvSpPr>
        <p:spPr bwMode="auto">
          <a:xfrm>
            <a:off x="1752600" y="3200400"/>
            <a:ext cx="609600" cy="430213"/>
          </a:xfrm>
          <a:prstGeom prst="rect">
            <a:avLst/>
          </a:prstGeom>
          <a:noFill/>
          <a:ln w="9525">
            <a:noFill/>
            <a:miter lim="800000"/>
            <a:headEnd/>
            <a:tailEnd/>
          </a:ln>
        </p:spPr>
        <p:txBody>
          <a:bodyPr>
            <a:spAutoFit/>
          </a:bodyPr>
          <a:lstStyle/>
          <a:p>
            <a:r>
              <a:rPr lang="en-US" sz="2200" b="1">
                <a:solidFill>
                  <a:schemeClr val="accent1"/>
                </a:solidFill>
              </a:rPr>
              <a:t>B</a:t>
            </a:r>
          </a:p>
        </p:txBody>
      </p:sp>
      <p:sp>
        <p:nvSpPr>
          <p:cNvPr id="20498" name="TextBox 50"/>
          <p:cNvSpPr txBox="1">
            <a:spLocks noChangeArrowheads="1"/>
          </p:cNvSpPr>
          <p:nvPr/>
        </p:nvSpPr>
        <p:spPr bwMode="auto">
          <a:xfrm>
            <a:off x="2895600" y="3989388"/>
            <a:ext cx="533400" cy="430212"/>
          </a:xfrm>
          <a:prstGeom prst="rect">
            <a:avLst/>
          </a:prstGeom>
          <a:noFill/>
          <a:ln w="9525">
            <a:noFill/>
            <a:miter lim="800000"/>
            <a:headEnd/>
            <a:tailEnd/>
          </a:ln>
        </p:spPr>
        <p:txBody>
          <a:bodyPr>
            <a:spAutoFit/>
          </a:bodyPr>
          <a:lstStyle/>
          <a:p>
            <a:r>
              <a:rPr lang="en-US" sz="2200" b="1">
                <a:solidFill>
                  <a:schemeClr val="tx2"/>
                </a:solidFill>
              </a:rPr>
              <a:t>A</a:t>
            </a:r>
          </a:p>
        </p:txBody>
      </p:sp>
      <p:cxnSp>
        <p:nvCxnSpPr>
          <p:cNvPr id="11" name="Straight Connector 10"/>
          <p:cNvCxnSpPr/>
          <p:nvPr/>
        </p:nvCxnSpPr>
        <p:spPr>
          <a:xfrm rot="5400000">
            <a:off x="-724693" y="4080669"/>
            <a:ext cx="3429000" cy="1587"/>
          </a:xfrm>
          <a:prstGeom prst="line">
            <a:avLst/>
          </a:prstGeom>
        </p:spPr>
        <p:style>
          <a:lnRef idx="2">
            <a:schemeClr val="dk1"/>
          </a:lnRef>
          <a:fillRef idx="0">
            <a:schemeClr val="dk1"/>
          </a:fillRef>
          <a:effectRef idx="1">
            <a:schemeClr val="dk1"/>
          </a:effectRef>
          <a:fontRef idx="minor">
            <a:schemeClr val="tx1"/>
          </a:fontRef>
        </p:style>
      </p:cxnSp>
      <p:cxnSp>
        <p:nvCxnSpPr>
          <p:cNvPr id="14" name="Straight Connector 13"/>
          <p:cNvCxnSpPr/>
          <p:nvPr/>
        </p:nvCxnSpPr>
        <p:spPr>
          <a:xfrm>
            <a:off x="990600" y="2976563"/>
            <a:ext cx="3276600" cy="2362200"/>
          </a:xfrm>
          <a:prstGeom prst="line">
            <a:avLst/>
          </a:prstGeom>
          <a:ln w="38100" cmpd="sng">
            <a:solidFill>
              <a:schemeClr val="accent1"/>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8" grpId="0"/>
      <p:bldP spid="49"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9828</TotalTime>
  <Words>3008</Words>
  <Application>Microsoft Office PowerPoint</Application>
  <PresentationFormat>Ekran Gösterisi (4:3)</PresentationFormat>
  <Paragraphs>594</Paragraphs>
  <Slides>64</Slides>
  <Notes>41</Notes>
  <HiddenSlides>0</HiddenSlides>
  <MMClips>0</MMClips>
  <ScaleCrop>false</ScaleCrop>
  <HeadingPairs>
    <vt:vector size="4" baseType="variant">
      <vt:variant>
        <vt:lpstr>Tema</vt:lpstr>
      </vt:variant>
      <vt:variant>
        <vt:i4>1</vt:i4>
      </vt:variant>
      <vt:variant>
        <vt:lpstr>Slayt Başlıkları</vt:lpstr>
      </vt:variant>
      <vt:variant>
        <vt:i4>64</vt:i4>
      </vt:variant>
    </vt:vector>
  </HeadingPairs>
  <TitlesOfParts>
    <vt:vector size="65" baseType="lpstr">
      <vt:lpstr>Ofis Teması</vt:lpstr>
      <vt:lpstr>ECON 575  FUNDAMENTALS OF ECONOMICS  CHAPTER 2 DEMAND AND SUPPLY  Prof. Dr. Dilek Temiz Dinç</vt:lpstr>
      <vt:lpstr>Demand</vt:lpstr>
      <vt:lpstr>The Demand Curve</vt:lpstr>
      <vt:lpstr>Shifts in Demand versus Movements Along a Demand Curve</vt:lpstr>
      <vt:lpstr>PowerPoint Sunusu</vt:lpstr>
      <vt:lpstr>Shifts in Demand versus  Movements Along a Demand Curve</vt:lpstr>
      <vt:lpstr>PowerPoint Sunusu</vt:lpstr>
      <vt:lpstr>PowerPoint Sunusu</vt:lpstr>
      <vt:lpstr>Shifts in Demand versus Movements Along a Demand Curve</vt:lpstr>
      <vt:lpstr>Shifts in Demand versus  Movements Along a Demand Curve</vt:lpstr>
      <vt:lpstr>PowerPoint Sunusu</vt:lpstr>
      <vt:lpstr>Shift Factors in Demand</vt:lpstr>
      <vt:lpstr>What factors influence market demand?</vt:lpstr>
      <vt:lpstr>Change in income of consumers</vt:lpstr>
      <vt:lpstr>Change in the price of related goods</vt:lpstr>
      <vt:lpstr>Change in tastes or population/demographics</vt:lpstr>
      <vt:lpstr>Change in expectations about future prices</vt:lpstr>
      <vt:lpstr>Taxes and Subsidies</vt:lpstr>
      <vt:lpstr>PowerPoint Sunusu</vt:lpstr>
      <vt:lpstr>Application: Demand Shift</vt:lpstr>
      <vt:lpstr>From a Demand Table to a Demand Curve</vt:lpstr>
      <vt:lpstr>Individual and Market Demand Curves</vt:lpstr>
      <vt:lpstr>Individual and Market Demand Curves</vt:lpstr>
      <vt:lpstr>Individual and Market Demand Curves</vt:lpstr>
      <vt:lpstr>PowerPoint Sunusu</vt:lpstr>
      <vt:lpstr>Six Things to Remember about a Demand Curve </vt:lpstr>
      <vt:lpstr>Supply</vt:lpstr>
      <vt:lpstr>The Supply Curve</vt:lpstr>
      <vt:lpstr>Shifts in Supply versus  Movements Along a Supply Curve</vt:lpstr>
      <vt:lpstr>PowerPoint Sunusu</vt:lpstr>
      <vt:lpstr>PowerPoint Sunusu</vt:lpstr>
      <vt:lpstr>Shifts in Supply versus  Movements Along a Supply Curve</vt:lpstr>
      <vt:lpstr>Shifts in Supply versus  Movements Along a  Supply Curve</vt:lpstr>
      <vt:lpstr>Shifts in Supply versus  Movements Along a  Supply Curve</vt:lpstr>
      <vt:lpstr>PowerPoint Sunusu</vt:lpstr>
      <vt:lpstr>Shift Factors in Supply</vt:lpstr>
      <vt:lpstr>Changes in prices of inputs</vt:lpstr>
      <vt:lpstr>Technological change</vt:lpstr>
      <vt:lpstr>Change in expected future prices</vt:lpstr>
      <vt:lpstr>Prices of substitutes, and number of firms</vt:lpstr>
      <vt:lpstr>Taxes and Subsidies</vt:lpstr>
      <vt:lpstr>PowerPoint Sunusu</vt:lpstr>
      <vt:lpstr>Individual and Market Supply Curves</vt:lpstr>
      <vt:lpstr>Individual and Market Supply Curves</vt:lpstr>
      <vt:lpstr>Individual and Market Supply Curves</vt:lpstr>
      <vt:lpstr>PowerPoint Sunusu</vt:lpstr>
      <vt:lpstr>Six Things to Remember about a Supply Curve </vt:lpstr>
      <vt:lpstr>The Interaction of Supply and Demand</vt:lpstr>
      <vt:lpstr>The Interaction of Supply and Demand</vt:lpstr>
      <vt:lpstr>MARKET EQUILIBRIUM</vt:lpstr>
      <vt:lpstr>The Interaction of Supply and Demand</vt:lpstr>
      <vt:lpstr>Shifts in Supply and Demand</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The Algebra of Supply and Demand</vt:lpstr>
      <vt:lpstr>Graphs of the Supply and Demand Equations</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Goals</dc:title>
  <dc:creator>Karen</dc:creator>
  <cp:lastModifiedBy>Evren</cp:lastModifiedBy>
  <cp:revision>224</cp:revision>
  <dcterms:created xsi:type="dcterms:W3CDTF">2009-07-08T19:19:38Z</dcterms:created>
  <dcterms:modified xsi:type="dcterms:W3CDTF">2020-06-06T19:34:29Z</dcterms:modified>
</cp:coreProperties>
</file>