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56" r:id="rId2"/>
    <p:sldId id="399" r:id="rId3"/>
    <p:sldId id="387" r:id="rId4"/>
    <p:sldId id="388" r:id="rId5"/>
    <p:sldId id="401" r:id="rId6"/>
    <p:sldId id="353" r:id="rId7"/>
    <p:sldId id="389" r:id="rId8"/>
    <p:sldId id="403" r:id="rId9"/>
    <p:sldId id="357" r:id="rId10"/>
    <p:sldId id="390" r:id="rId11"/>
    <p:sldId id="391" r:id="rId12"/>
    <p:sldId id="392" r:id="rId13"/>
    <p:sldId id="393" r:id="rId14"/>
    <p:sldId id="394" r:id="rId15"/>
    <p:sldId id="395" r:id="rId16"/>
    <p:sldId id="360" r:id="rId17"/>
    <p:sldId id="362" r:id="rId18"/>
    <p:sldId id="363" r:id="rId19"/>
    <p:sldId id="364" r:id="rId20"/>
    <p:sldId id="366" r:id="rId21"/>
    <p:sldId id="368" r:id="rId22"/>
    <p:sldId id="405" r:id="rId23"/>
    <p:sldId id="371" r:id="rId24"/>
    <p:sldId id="396" r:id="rId25"/>
    <p:sldId id="374" r:id="rId26"/>
    <p:sldId id="397" r:id="rId27"/>
    <p:sldId id="372" r:id="rId28"/>
    <p:sldId id="375" r:id="rId29"/>
    <p:sldId id="378" r:id="rId30"/>
    <p:sldId id="380" r:id="rId31"/>
    <p:sldId id="381" r:id="rId32"/>
    <p:sldId id="382" r:id="rId33"/>
    <p:sldId id="384" r:id="rId34"/>
    <p:sldId id="386" r:id="rId35"/>
    <p:sldId id="398" r:id="rId36"/>
    <p:sldId id="407" r:id="rId37"/>
    <p:sldId id="408" r:id="rId38"/>
    <p:sldId id="409" r:id="rId39"/>
    <p:sldId id="410" r:id="rId40"/>
    <p:sldId id="411" r:id="rId41"/>
    <p:sldId id="412" r:id="rId42"/>
    <p:sldId id="41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p:scale>
          <a:sx n="68" d="100"/>
          <a:sy n="68" d="100"/>
        </p:scale>
        <p:origin x="-135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6/6/2020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0B672E-C71B-4373-812C-6BFCC20B0394}" type="slidenum">
              <a:rPr lang="en-US"/>
              <a:pPr fontAlgn="base">
                <a:spcBef>
                  <a:spcPct val="0"/>
                </a:spcBef>
                <a:spcAft>
                  <a:spcPct val="0"/>
                </a:spcAft>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AB2A91FC-A7DD-4F9D-8240-027B177AF130}"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D505960A-8D46-4C86-8E99-4641D5CD1ABA}" type="slidenum">
              <a:rPr lang="en-US" altLang="tr-TR" sz="1200" smtClean="0">
                <a:solidFill>
                  <a:schemeClr val="bg1"/>
                </a:solidFill>
                <a:latin typeface="Times New Roman" pitchFamily="18" charset="0"/>
              </a:rPr>
              <a:pPr/>
              <a:t>11</a:t>
            </a:fld>
            <a:endParaRPr lang="en-US" altLang="tr-TR" sz="1200" smtClean="0">
              <a:solidFill>
                <a:schemeClr val="bg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58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ACFF7C11-D56D-4321-993E-31A3C0210D87}"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58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202DA5BD-A78E-4327-8E75-2AD303E8D66A}" type="slidenum">
              <a:rPr lang="en-US" altLang="tr-TR" sz="1200" smtClean="0">
                <a:solidFill>
                  <a:schemeClr val="bg1"/>
                </a:solidFill>
                <a:latin typeface="Times New Roman" pitchFamily="18" charset="0"/>
              </a:rPr>
              <a:pPr/>
              <a:t>12</a:t>
            </a:fld>
            <a:endParaRPr lang="en-US" altLang="tr-TR" sz="1200" smtClean="0">
              <a:solidFill>
                <a:schemeClr val="bg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68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B6B1484E-D5EA-4719-B622-22A3C6D34BC4}"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FACA8CAA-A172-4460-849B-47E18CF7A241}" type="slidenum">
              <a:rPr lang="en-US" altLang="tr-TR" sz="1200" smtClean="0">
                <a:solidFill>
                  <a:schemeClr val="bg1"/>
                </a:solidFill>
                <a:latin typeface="Times New Roman" pitchFamily="18" charset="0"/>
              </a:rPr>
              <a:pPr/>
              <a:t>13</a:t>
            </a:fld>
            <a:endParaRPr lang="en-US" altLang="tr-TR" sz="1200" smtClean="0">
              <a:solidFill>
                <a:schemeClr val="bg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78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683903B1-33C7-40E5-BE80-F6EF8043A718}"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457A01B5-04FF-4D02-9EB0-78FEC996E330}" type="slidenum">
              <a:rPr lang="en-US" altLang="tr-TR" sz="1200" smtClean="0">
                <a:solidFill>
                  <a:schemeClr val="bg1"/>
                </a:solidFill>
                <a:latin typeface="Times New Roman" pitchFamily="18" charset="0"/>
              </a:rPr>
              <a:pPr/>
              <a:t>14</a:t>
            </a:fld>
            <a:endParaRPr lang="en-US" altLang="tr-TR" sz="1200" smtClean="0">
              <a:solidFill>
                <a:schemeClr val="bg1"/>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C048659B-E682-4062-924A-14906FD12721}"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C6CEFC62-BD82-4D01-BC7D-939C95294AD7}" type="slidenum">
              <a:rPr lang="en-US" altLang="tr-TR" sz="1200" smtClean="0">
                <a:solidFill>
                  <a:schemeClr val="bg1"/>
                </a:solidFill>
                <a:latin typeface="Times New Roman" pitchFamily="18" charset="0"/>
              </a:rPr>
              <a:pPr/>
              <a:t>15</a:t>
            </a:fld>
            <a:endParaRPr lang="en-US" altLang="tr-TR" sz="1200" smtClean="0">
              <a:solidFill>
                <a:schemeClr val="bg1"/>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0DEF877-3852-4681-8FEB-D582DAFEB09A}" type="slidenum">
              <a:rPr lang="en-CA" altLang="en-US" sz="1200" smtClean="0">
                <a:latin typeface="Tahoma" pitchFamily="34" charset="0"/>
              </a:rPr>
              <a:pPr eaLnBrk="1" hangingPunct="1">
                <a:defRPr/>
              </a:pPr>
              <a:t>16</a:t>
            </a:fld>
            <a:endParaRPr lang="en-CA" altLang="en-US" sz="1200" smtClean="0">
              <a:latin typeface="Tahoma" pitchFamily="34" charset="0"/>
            </a:endParaRPr>
          </a:p>
        </p:txBody>
      </p:sp>
      <p:sp>
        <p:nvSpPr>
          <p:cNvPr id="92163" name="Rectangle 2"/>
          <p:cNvSpPr>
            <a:spLocks noGrp="1" noRot="1" noChangeAspect="1" noChangeArrowheads="1" noTextEdit="1"/>
          </p:cNvSpPr>
          <p:nvPr>
            <p:ph type="sldImg"/>
          </p:nvPr>
        </p:nvSpPr>
        <p:spPr>
          <a:xfrm>
            <a:off x="465138" y="204788"/>
            <a:ext cx="5929312" cy="4446587"/>
          </a:xfrm>
          <a:ln/>
        </p:spPr>
      </p:sp>
      <p:sp>
        <p:nvSpPr>
          <p:cNvPr id="9216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435E84A-40D6-446C-B8CC-533E50433280}" type="slidenum">
              <a:rPr lang="en-CA" altLang="en-US" sz="1200" smtClean="0">
                <a:latin typeface="Tahoma" pitchFamily="34" charset="0"/>
              </a:rPr>
              <a:pPr eaLnBrk="1" hangingPunct="1">
                <a:defRPr/>
              </a:pPr>
              <a:t>17</a:t>
            </a:fld>
            <a:endParaRPr lang="en-CA" altLang="en-US" sz="1200" smtClean="0">
              <a:latin typeface="Tahoma" pitchFamily="34" charset="0"/>
            </a:endParaRPr>
          </a:p>
        </p:txBody>
      </p:sp>
      <p:sp>
        <p:nvSpPr>
          <p:cNvPr id="94211" name="Rectangle 2"/>
          <p:cNvSpPr>
            <a:spLocks noGrp="1" noRot="1" noChangeAspect="1" noChangeArrowheads="1" noTextEdit="1"/>
          </p:cNvSpPr>
          <p:nvPr>
            <p:ph type="sldImg"/>
          </p:nvPr>
        </p:nvSpPr>
        <p:spPr>
          <a:xfrm>
            <a:off x="465138" y="204788"/>
            <a:ext cx="5929312" cy="4446587"/>
          </a:xfrm>
          <a:ln/>
        </p:spPr>
      </p:sp>
      <p:sp>
        <p:nvSpPr>
          <p:cNvPr id="9421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7FC96C4-8BBA-4616-9406-300E8241F793}" type="slidenum">
              <a:rPr lang="en-CA" altLang="en-US" sz="1200" smtClean="0">
                <a:latin typeface="Tahoma" pitchFamily="34" charset="0"/>
              </a:rPr>
              <a:pPr eaLnBrk="1" hangingPunct="1">
                <a:defRPr/>
              </a:pPr>
              <a:t>18</a:t>
            </a:fld>
            <a:endParaRPr lang="en-CA" altLang="en-US" sz="1200" smtClean="0">
              <a:latin typeface="Tahoma"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C8183FD-89F1-4096-A83F-BD4D965440F3}" type="slidenum">
              <a:rPr lang="en-CA" altLang="en-US" sz="1200" smtClean="0">
                <a:latin typeface="Tahoma" pitchFamily="34" charset="0"/>
              </a:rPr>
              <a:pPr eaLnBrk="1" hangingPunct="1">
                <a:defRPr/>
              </a:pPr>
              <a:t>19</a:t>
            </a:fld>
            <a:endParaRPr lang="en-CA" altLang="en-US" sz="1200" smtClean="0">
              <a:latin typeface="Tahoma" pitchFamily="34" charset="0"/>
            </a:endParaRPr>
          </a:p>
        </p:txBody>
      </p:sp>
      <p:sp>
        <p:nvSpPr>
          <p:cNvPr id="96259" name="Rectangle 2"/>
          <p:cNvSpPr>
            <a:spLocks noGrp="1" noRot="1" noChangeAspect="1" noChangeArrowheads="1" noTextEdit="1"/>
          </p:cNvSpPr>
          <p:nvPr>
            <p:ph type="sldImg"/>
          </p:nvPr>
        </p:nvSpPr>
        <p:spPr>
          <a:xfrm>
            <a:off x="465138" y="204788"/>
            <a:ext cx="5929312" cy="4446587"/>
          </a:xfrm>
          <a:ln/>
        </p:spPr>
      </p:sp>
      <p:sp>
        <p:nvSpPr>
          <p:cNvPr id="96260"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36280D3-343B-4532-AEF3-154968B698C8}" type="slidenum">
              <a:rPr lang="en-CA" altLang="en-US" sz="1200" smtClean="0">
                <a:latin typeface="Tahoma" pitchFamily="34" charset="0"/>
              </a:rPr>
              <a:pPr eaLnBrk="1" hangingPunct="1">
                <a:defRPr/>
              </a:pPr>
              <a:t>20</a:t>
            </a:fld>
            <a:endParaRPr lang="en-CA" altLang="en-US" sz="1200" smtClean="0">
              <a:latin typeface="Tahoma" pitchFamily="34" charset="0"/>
            </a:endParaRPr>
          </a:p>
        </p:txBody>
      </p:sp>
      <p:sp>
        <p:nvSpPr>
          <p:cNvPr id="98307" name="Rectangle 2"/>
          <p:cNvSpPr>
            <a:spLocks noGrp="1" noRot="1" noChangeAspect="1" noChangeArrowheads="1" noTextEdit="1"/>
          </p:cNvSpPr>
          <p:nvPr>
            <p:ph type="sldImg"/>
          </p:nvPr>
        </p:nvSpPr>
        <p:spPr>
          <a:xfrm>
            <a:off x="465138" y="204788"/>
            <a:ext cx="5929312" cy="4446587"/>
          </a:xfrm>
          <a:ln/>
        </p:spPr>
      </p:sp>
      <p:sp>
        <p:nvSpPr>
          <p:cNvPr id="98308"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297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3875F6AC-9249-46BD-AC11-217C5AE8D323}"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29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8E4BA63D-17AA-4FD2-9832-AB574DDAA78A}" type="slidenum">
              <a:rPr lang="en-US" altLang="tr-TR" sz="1200" smtClean="0">
                <a:solidFill>
                  <a:schemeClr val="bg1"/>
                </a:solidFill>
                <a:latin typeface="Times New Roman" pitchFamily="18" charset="0"/>
              </a:rPr>
              <a:pPr/>
              <a:t>3</a:t>
            </a:fld>
            <a:endParaRPr lang="en-US" altLang="tr-TR" sz="1200" smtClean="0">
              <a:solidFill>
                <a:schemeClr val="bg1"/>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8A7F5B6-1153-4845-A7F3-FF12E98496D8}" type="slidenum">
              <a:rPr lang="en-CA" altLang="en-US" sz="1200" smtClean="0">
                <a:latin typeface="Tahoma" pitchFamily="34" charset="0"/>
              </a:rPr>
              <a:pPr eaLnBrk="1" hangingPunct="1">
                <a:defRPr/>
              </a:pPr>
              <a:t>21</a:t>
            </a:fld>
            <a:endParaRPr lang="en-CA" altLang="en-US" sz="1200" smtClean="0">
              <a:latin typeface="Tahoma" pitchFamily="34" charset="0"/>
            </a:endParaRPr>
          </a:p>
        </p:txBody>
      </p:sp>
      <p:sp>
        <p:nvSpPr>
          <p:cNvPr id="100355" name="Rectangle 2"/>
          <p:cNvSpPr>
            <a:spLocks noGrp="1" noRot="1" noChangeAspect="1" noChangeArrowheads="1" noTextEdit="1"/>
          </p:cNvSpPr>
          <p:nvPr>
            <p:ph type="sldImg"/>
          </p:nvPr>
        </p:nvSpPr>
        <p:spPr>
          <a:xfrm>
            <a:off x="465138" y="204788"/>
            <a:ext cx="5929312" cy="4446587"/>
          </a:xfrm>
          <a:ln/>
        </p:spPr>
      </p:sp>
      <p:sp>
        <p:nvSpPr>
          <p:cNvPr id="100356"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445228-0323-44D8-BA84-33A5A886CB04}" type="slidenum">
              <a:rPr lang="en-US"/>
              <a:pPr fontAlgn="base">
                <a:spcBef>
                  <a:spcPct val="0"/>
                </a:spcBef>
                <a:spcAft>
                  <a:spcPct val="0"/>
                </a:spcAft>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E69DEF7-4554-4923-8DEC-227CCE0D27CD}" type="slidenum">
              <a:rPr lang="en-CA" altLang="en-US" sz="1200" smtClean="0">
                <a:latin typeface="Tahoma" pitchFamily="34" charset="0"/>
              </a:rPr>
              <a:pPr eaLnBrk="1" hangingPunct="1">
                <a:defRPr/>
              </a:pPr>
              <a:t>23</a:t>
            </a:fld>
            <a:endParaRPr lang="en-CA" altLang="en-US" sz="1200" smtClean="0">
              <a:latin typeface="Tahoma"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409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418D95D8-1891-4099-9B35-5A2671C15B65}"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40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83AF1A8A-670A-42B0-BB43-56A6497912A8}" type="slidenum">
              <a:rPr lang="en-US" altLang="tr-TR" sz="1200" smtClean="0">
                <a:solidFill>
                  <a:schemeClr val="bg1"/>
                </a:solidFill>
                <a:latin typeface="Times New Roman" pitchFamily="18" charset="0"/>
              </a:rPr>
              <a:pPr/>
              <a:t>24</a:t>
            </a:fld>
            <a:endParaRPr lang="en-US" altLang="tr-TR" sz="1200" smtClean="0">
              <a:solidFill>
                <a:schemeClr val="bg1"/>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519D13E-ECD8-45DF-BF8D-94C726F4C861}" type="slidenum">
              <a:rPr lang="en-CA" altLang="en-US" sz="1200" smtClean="0">
                <a:latin typeface="Tahoma" pitchFamily="34" charset="0"/>
              </a:rPr>
              <a:pPr eaLnBrk="1" hangingPunct="1">
                <a:defRPr/>
              </a:pPr>
              <a:t>25</a:t>
            </a:fld>
            <a:endParaRPr lang="en-CA" altLang="en-US" sz="1200" smtClean="0">
              <a:latin typeface="Tahoma"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19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F5476E14-3E84-4C3F-984C-B2BC10553849}"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419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F3729089-BE3F-47BA-8A40-3CBDF45EFF72}" type="slidenum">
              <a:rPr lang="en-US" altLang="tr-TR" sz="1200" smtClean="0">
                <a:solidFill>
                  <a:schemeClr val="bg1"/>
                </a:solidFill>
                <a:latin typeface="Times New Roman" pitchFamily="18" charset="0"/>
              </a:rPr>
              <a:pPr/>
              <a:t>26</a:t>
            </a:fld>
            <a:endParaRPr lang="en-US" altLang="tr-TR" sz="1200" smtClean="0">
              <a:solidFill>
                <a:schemeClr val="bg1"/>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4419AF6-6046-4AD8-A807-8EA8BD0EB4A9}" type="slidenum">
              <a:rPr lang="en-CA" altLang="en-US" sz="1200" smtClean="0">
                <a:latin typeface="Tahoma" pitchFamily="34" charset="0"/>
              </a:rPr>
              <a:pPr eaLnBrk="1" hangingPunct="1">
                <a:defRPr/>
              </a:pPr>
              <a:t>27</a:t>
            </a:fld>
            <a:endParaRPr lang="en-CA" altLang="en-US" sz="1200" smtClean="0">
              <a:latin typeface="Tahoma" pitchFamily="34" charset="0"/>
            </a:endParaRPr>
          </a:p>
        </p:txBody>
      </p:sp>
      <p:sp>
        <p:nvSpPr>
          <p:cNvPr id="104451" name="Rectangle 2"/>
          <p:cNvSpPr>
            <a:spLocks noGrp="1" noRot="1" noChangeAspect="1" noChangeArrowheads="1" noTextEdit="1"/>
          </p:cNvSpPr>
          <p:nvPr>
            <p:ph type="sldImg"/>
          </p:nvPr>
        </p:nvSpPr>
        <p:spPr>
          <a:xfrm>
            <a:off x="465138" y="204788"/>
            <a:ext cx="5929312" cy="4446587"/>
          </a:xfrm>
          <a:ln/>
        </p:spPr>
      </p:sp>
      <p:sp>
        <p:nvSpPr>
          <p:cNvPr id="10445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35DF60F-09A1-402F-B0AC-CB8F7A177908}" type="slidenum">
              <a:rPr lang="en-CA" altLang="en-US" sz="1200" smtClean="0">
                <a:latin typeface="Tahoma" pitchFamily="34" charset="0"/>
              </a:rPr>
              <a:pPr eaLnBrk="1" hangingPunct="1">
                <a:defRPr/>
              </a:pPr>
              <a:t>28</a:t>
            </a:fld>
            <a:endParaRPr lang="en-CA" altLang="en-US" sz="1200" smtClean="0">
              <a:latin typeface="Tahoma" pitchFamily="34" charset="0"/>
            </a:endParaRPr>
          </a:p>
        </p:txBody>
      </p:sp>
      <p:sp>
        <p:nvSpPr>
          <p:cNvPr id="107523" name="Rectangle 2"/>
          <p:cNvSpPr>
            <a:spLocks noGrp="1" noRot="1" noChangeAspect="1" noChangeArrowheads="1" noTextEdit="1"/>
          </p:cNvSpPr>
          <p:nvPr>
            <p:ph type="sldImg"/>
          </p:nvPr>
        </p:nvSpPr>
        <p:spPr>
          <a:xfrm>
            <a:off x="465138" y="204788"/>
            <a:ext cx="5929312" cy="4446587"/>
          </a:xfrm>
          <a:ln/>
        </p:spPr>
      </p:sp>
      <p:sp>
        <p:nvSpPr>
          <p:cNvPr id="10752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D5BB22E-287C-49B8-B9AA-AB02444A1BF2}" type="slidenum">
              <a:rPr lang="en-CA" altLang="en-US" sz="1200" smtClean="0">
                <a:latin typeface="Tahoma" pitchFamily="34" charset="0"/>
              </a:rPr>
              <a:pPr eaLnBrk="1" hangingPunct="1">
                <a:defRPr/>
              </a:pPr>
              <a:t>29</a:t>
            </a:fld>
            <a:endParaRPr lang="en-CA" altLang="en-US" sz="1200" smtClean="0">
              <a:latin typeface="Tahoma" pitchFamily="34" charset="0"/>
            </a:endParaRPr>
          </a:p>
        </p:txBody>
      </p:sp>
      <p:sp>
        <p:nvSpPr>
          <p:cNvPr id="110595" name="Rectangle 2"/>
          <p:cNvSpPr>
            <a:spLocks noGrp="1" noRot="1" noChangeAspect="1" noChangeArrowheads="1" noTextEdit="1"/>
          </p:cNvSpPr>
          <p:nvPr>
            <p:ph type="sldImg"/>
          </p:nvPr>
        </p:nvSpPr>
        <p:spPr>
          <a:xfrm>
            <a:off x="465138" y="204788"/>
            <a:ext cx="5929312" cy="4446587"/>
          </a:xfrm>
          <a:ln/>
        </p:spPr>
      </p:sp>
      <p:sp>
        <p:nvSpPr>
          <p:cNvPr id="110596"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DD8223F-79BF-47CE-BB61-0B10867EC53B}" type="slidenum">
              <a:rPr lang="en-CA" altLang="en-US" sz="1200" smtClean="0">
                <a:latin typeface="Tahoma" pitchFamily="34" charset="0"/>
              </a:rPr>
              <a:pPr eaLnBrk="1" hangingPunct="1">
                <a:defRPr/>
              </a:pPr>
              <a:t>30</a:t>
            </a:fld>
            <a:endParaRPr lang="en-CA" altLang="en-US" sz="1200" smtClean="0">
              <a:latin typeface="Tahoma" pitchFamily="34" charset="0"/>
            </a:endParaRPr>
          </a:p>
        </p:txBody>
      </p:sp>
      <p:sp>
        <p:nvSpPr>
          <p:cNvPr id="112643" name="Rectangle 2"/>
          <p:cNvSpPr>
            <a:spLocks noGrp="1" noRot="1" noChangeAspect="1" noChangeArrowheads="1" noTextEdit="1"/>
          </p:cNvSpPr>
          <p:nvPr>
            <p:ph type="sldImg"/>
          </p:nvPr>
        </p:nvSpPr>
        <p:spPr>
          <a:xfrm>
            <a:off x="465138" y="204788"/>
            <a:ext cx="5929312" cy="4446587"/>
          </a:xfrm>
          <a:ln/>
        </p:spPr>
      </p:sp>
      <p:sp>
        <p:nvSpPr>
          <p:cNvPr id="11264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E9D13008-0732-4F8C-96C5-2EA825C764D1}"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10DC22A4-EA6B-4E1B-B44E-7F5EBF0A33BB}" type="slidenum">
              <a:rPr lang="en-US" altLang="tr-TR" sz="1200" smtClean="0">
                <a:solidFill>
                  <a:schemeClr val="bg1"/>
                </a:solidFill>
                <a:latin typeface="Times New Roman" pitchFamily="18" charset="0"/>
              </a:rPr>
              <a:pPr/>
              <a:t>4</a:t>
            </a:fld>
            <a:endParaRPr lang="en-US" altLang="tr-TR" sz="1200" smtClean="0">
              <a:solidFill>
                <a:schemeClr val="bg1"/>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460658A-3F1E-4012-A52A-615A7BF0F21F}" type="slidenum">
              <a:rPr lang="en-CA" altLang="en-US" sz="1200" smtClean="0">
                <a:latin typeface="Tahoma" pitchFamily="34" charset="0"/>
              </a:rPr>
              <a:pPr eaLnBrk="1" hangingPunct="1">
                <a:defRPr/>
              </a:pPr>
              <a:t>31</a:t>
            </a:fld>
            <a:endParaRPr lang="en-CA" altLang="en-US" sz="1200" smtClean="0">
              <a:latin typeface="Tahoma"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BA275A7-EDD0-440E-9AEA-FFB1B0CFC9FF}" type="slidenum">
              <a:rPr lang="en-CA" altLang="en-US" sz="1200" smtClean="0">
                <a:latin typeface="Tahoma" pitchFamily="34" charset="0"/>
              </a:rPr>
              <a:pPr eaLnBrk="1" hangingPunct="1">
                <a:defRPr/>
              </a:pPr>
              <a:t>32</a:t>
            </a:fld>
            <a:endParaRPr lang="en-CA" altLang="en-US" sz="1200" smtClean="0">
              <a:latin typeface="Tahoma" pitchFamily="34" charset="0"/>
            </a:endParaRPr>
          </a:p>
        </p:txBody>
      </p:sp>
      <p:sp>
        <p:nvSpPr>
          <p:cNvPr id="114691" name="Rectangle 2"/>
          <p:cNvSpPr>
            <a:spLocks noGrp="1" noRot="1" noChangeAspect="1" noChangeArrowheads="1" noTextEdit="1"/>
          </p:cNvSpPr>
          <p:nvPr>
            <p:ph type="sldImg"/>
          </p:nvPr>
        </p:nvSpPr>
        <p:spPr>
          <a:xfrm>
            <a:off x="465138" y="204788"/>
            <a:ext cx="5929312" cy="4446587"/>
          </a:xfrm>
          <a:ln/>
        </p:spPr>
      </p:sp>
      <p:sp>
        <p:nvSpPr>
          <p:cNvPr id="11469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6720C26-F530-42D2-8DB9-B25082E4028B}" type="slidenum">
              <a:rPr lang="en-CA" altLang="en-US" sz="1200" smtClean="0">
                <a:latin typeface="Tahoma" pitchFamily="34" charset="0"/>
              </a:rPr>
              <a:pPr eaLnBrk="1" hangingPunct="1">
                <a:defRPr/>
              </a:pPr>
              <a:t>33</a:t>
            </a:fld>
            <a:endParaRPr lang="en-CA" altLang="en-US" sz="1200" smtClean="0">
              <a:latin typeface="Tahoma" pitchFamily="34" charset="0"/>
            </a:endParaRPr>
          </a:p>
        </p:txBody>
      </p:sp>
      <p:sp>
        <p:nvSpPr>
          <p:cNvPr id="116739" name="Rectangle 2"/>
          <p:cNvSpPr>
            <a:spLocks noGrp="1" noRot="1" noChangeAspect="1" noChangeArrowheads="1" noTextEdit="1"/>
          </p:cNvSpPr>
          <p:nvPr>
            <p:ph type="sldImg"/>
          </p:nvPr>
        </p:nvSpPr>
        <p:spPr>
          <a:xfrm>
            <a:off x="465138" y="204788"/>
            <a:ext cx="5929312" cy="4446587"/>
          </a:xfrm>
          <a:ln/>
        </p:spPr>
      </p:sp>
      <p:sp>
        <p:nvSpPr>
          <p:cNvPr id="116740"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D9A18FB-ECAF-4E15-A7B1-8EEF73DD2362}" type="slidenum">
              <a:rPr lang="en-CA" altLang="en-US" sz="1200" smtClean="0">
                <a:latin typeface="Tahoma" pitchFamily="34" charset="0"/>
              </a:rPr>
              <a:pPr eaLnBrk="1" hangingPunct="1">
                <a:defRPr/>
              </a:pPr>
              <a:t>34</a:t>
            </a:fld>
            <a:endParaRPr lang="en-CA" altLang="en-US" sz="1200" smtClean="0">
              <a:latin typeface="Tahoma" pitchFamily="34" charset="0"/>
            </a:endParaRPr>
          </a:p>
        </p:txBody>
      </p:sp>
      <p:sp>
        <p:nvSpPr>
          <p:cNvPr id="118787" name="Rectangle 2"/>
          <p:cNvSpPr>
            <a:spLocks noGrp="1" noRot="1" noChangeAspect="1" noChangeArrowheads="1" noTextEdit="1"/>
          </p:cNvSpPr>
          <p:nvPr>
            <p:ph type="sldImg"/>
          </p:nvPr>
        </p:nvSpPr>
        <p:spPr>
          <a:xfrm>
            <a:off x="465138" y="204788"/>
            <a:ext cx="5929312" cy="4446587"/>
          </a:xfrm>
          <a:ln/>
        </p:spPr>
      </p:sp>
      <p:sp>
        <p:nvSpPr>
          <p:cNvPr id="118788"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4420A78A-9A56-46EF-8209-404C9E1DA5D2}"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AD526582-C268-48D2-BF4F-B0267C683A17}" type="slidenum">
              <a:rPr lang="en-US" altLang="tr-TR" sz="1200" smtClean="0">
                <a:solidFill>
                  <a:schemeClr val="bg1"/>
                </a:solidFill>
                <a:latin typeface="Times New Roman" pitchFamily="18" charset="0"/>
              </a:rPr>
              <a:pPr/>
              <a:t>35</a:t>
            </a:fld>
            <a:endParaRPr lang="en-US" altLang="tr-TR" sz="1200" smtClean="0">
              <a:solidFill>
                <a:schemeClr val="bg1"/>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82825B-A869-4AA0-BFB1-2529FF01BB7B}" type="slidenum">
              <a:rPr lang="en-US"/>
              <a:pPr fontAlgn="base">
                <a:spcBef>
                  <a:spcPct val="0"/>
                </a:spcBef>
                <a:spcAft>
                  <a:spcPct val="0"/>
                </a:spcAft>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A014B3-8C8B-43E7-A181-BAC3815F774E}" type="slidenum">
              <a:rPr lang="en-US"/>
              <a:pPr fontAlgn="base">
                <a:spcBef>
                  <a:spcPct val="0"/>
                </a:spcBef>
                <a:spcAft>
                  <a:spcPct val="0"/>
                </a:spcAft>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27528-FA61-4D18-87B3-39F2A8E418A7}" type="slidenum">
              <a:rPr lang="en-US"/>
              <a:pPr fontAlgn="base">
                <a:spcBef>
                  <a:spcPct val="0"/>
                </a:spcBef>
                <a:spcAft>
                  <a:spcPct val="0"/>
                </a:spcAft>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4D966-714B-487D-91AD-FB9E949746B2}" type="slidenum">
              <a:rPr lang="en-US"/>
              <a:pPr fontAlgn="base">
                <a:spcBef>
                  <a:spcPct val="0"/>
                </a:spcBef>
                <a:spcAft>
                  <a:spcPct val="0"/>
                </a:spcAft>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B4298-0C46-416F-B5B2-1D877329EEB7}" type="slidenum">
              <a:rPr lang="en-US"/>
              <a:pPr fontAlgn="base">
                <a:spcBef>
                  <a:spcPct val="0"/>
                </a:spcBef>
                <a:spcAft>
                  <a:spcPct val="0"/>
                </a:spcAft>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716280-2494-4F9E-ADE7-EA1B2E2C4E57}" type="slidenum">
              <a:rPr lang="en-US"/>
              <a:pPr fontAlgn="base">
                <a:spcBef>
                  <a:spcPct val="0"/>
                </a:spcBef>
                <a:spcAft>
                  <a:spcPct val="0"/>
                </a:spcAft>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2A8F1D-F6B4-494F-9443-FF91F9D8E8AB}" type="slidenum">
              <a:rPr lang="en-US"/>
              <a:pPr fontAlgn="base">
                <a:spcBef>
                  <a:spcPct val="0"/>
                </a:spcBef>
                <a:spcAft>
                  <a:spcPct val="0"/>
                </a:spcAft>
                <a:defRPr/>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DD52550-3995-4F2B-8DB8-BFD4C67C7799}" type="slidenum">
              <a:rPr lang="en-CA" altLang="en-US" sz="1200" smtClean="0">
                <a:latin typeface="Tahoma" pitchFamily="34" charset="0"/>
              </a:rPr>
              <a:pPr eaLnBrk="1" hangingPunct="1">
                <a:defRPr/>
              </a:pPr>
              <a:t>6</a:t>
            </a:fld>
            <a:endParaRPr lang="en-CA" altLang="en-US" sz="1200" smtClean="0">
              <a:latin typeface="Tahoma"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17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02CB5196-0A61-447C-8434-6456A1493B7F}"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BEE91BD7-1C4C-47DD-A7D6-F62655CB8DC9}" type="slidenum">
              <a:rPr lang="en-US" altLang="tr-TR" sz="1200" smtClean="0">
                <a:solidFill>
                  <a:schemeClr val="bg1"/>
                </a:solidFill>
                <a:latin typeface="Times New Roman" pitchFamily="18" charset="0"/>
              </a:rPr>
              <a:pPr/>
              <a:t>7</a:t>
            </a:fld>
            <a:endParaRPr lang="en-US" altLang="tr-TR" sz="1200" smtClean="0">
              <a:solidFill>
                <a:schemeClr val="bg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5A410E-ACE4-4D85-9AAA-DC2D12AB798F}" type="slidenum">
              <a:rPr lang="en-US"/>
              <a:pPr fontAlgn="base">
                <a:spcBef>
                  <a:spcPct val="0"/>
                </a:spcBef>
                <a:spcAft>
                  <a:spcPct val="0"/>
                </a:spcAft>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3B189A8-76EA-4256-9AFE-A0F97D0BEDD8}" type="slidenum">
              <a:rPr lang="en-CA" altLang="en-US" sz="1200" smtClean="0">
                <a:latin typeface="Tahoma" pitchFamily="34" charset="0"/>
              </a:rPr>
              <a:pPr eaLnBrk="1" hangingPunct="1">
                <a:defRPr/>
              </a:pPr>
              <a:t>9</a:t>
            </a:fld>
            <a:endParaRPr lang="en-CA" altLang="en-US" sz="1200" smtClean="0">
              <a:latin typeface="Tahoma" pitchFamily="34" charset="0"/>
            </a:endParaRPr>
          </a:p>
        </p:txBody>
      </p:sp>
      <p:sp>
        <p:nvSpPr>
          <p:cNvPr id="89091" name="Rectangle 2"/>
          <p:cNvSpPr>
            <a:spLocks noGrp="1" noRot="1" noChangeAspect="1" noChangeArrowheads="1" noTextEdit="1"/>
          </p:cNvSpPr>
          <p:nvPr>
            <p:ph type="sldImg"/>
          </p:nvPr>
        </p:nvSpPr>
        <p:spPr>
          <a:xfrm>
            <a:off x="465138" y="204788"/>
            <a:ext cx="5929312" cy="4446587"/>
          </a:xfrm>
          <a:ln/>
        </p:spPr>
      </p:sp>
      <p:sp>
        <p:nvSpPr>
          <p:cNvPr id="8909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lnSpc>
                <a:spcPct val="90000"/>
              </a:lnSpc>
              <a:defRPr/>
            </a:pPr>
            <a:endParaRPr lang="en-GB" altLang="en-US" noProof="1"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
        <p:nvSpPr>
          <p:cNvPr id="337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3AA2EA43-3020-458A-B6F2-21DEB6B1B620}" type="datetime3">
              <a:rPr lang="en-US" altLang="tr-TR" sz="1200" smtClean="0">
                <a:latin typeface="Times New Roman" pitchFamily="18" charset="0"/>
              </a:rPr>
              <a:pPr/>
              <a:t>6 June 2020</a:t>
            </a:fld>
            <a:endParaRPr lang="en-US" altLang="tr-TR" sz="1200" smtClean="0">
              <a:latin typeface="Times New Roman" pitchFamily="18" charset="0"/>
            </a:endParaRPr>
          </a:p>
        </p:txBody>
      </p:sp>
      <p:sp>
        <p:nvSpPr>
          <p:cNvPr id="337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Arial" charset="0"/>
              </a:defRPr>
            </a:lvl1pPr>
            <a:lvl2pPr marL="742950" indent="-285750" defTabSz="919163">
              <a:defRPr sz="2400">
                <a:solidFill>
                  <a:schemeClr val="tx1"/>
                </a:solidFill>
                <a:latin typeface="Arial" charset="0"/>
              </a:defRPr>
            </a:lvl2pPr>
            <a:lvl3pPr marL="1143000" indent="-228600" defTabSz="919163">
              <a:defRPr sz="2400">
                <a:solidFill>
                  <a:schemeClr val="tx1"/>
                </a:solidFill>
                <a:latin typeface="Arial" charset="0"/>
              </a:defRPr>
            </a:lvl3pPr>
            <a:lvl4pPr marL="1600200" indent="-228600" defTabSz="919163">
              <a:defRPr sz="2400">
                <a:solidFill>
                  <a:schemeClr val="tx1"/>
                </a:solidFill>
                <a:latin typeface="Arial" charset="0"/>
              </a:defRPr>
            </a:lvl4pPr>
            <a:lvl5pPr marL="2057400" indent="-228600" defTabSz="919163">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fld id="{BC41A6EB-1060-4BD6-9FE5-5BAFF45F7026}" type="slidenum">
              <a:rPr lang="en-US" altLang="tr-TR" sz="1200" smtClean="0">
                <a:solidFill>
                  <a:schemeClr val="bg1"/>
                </a:solidFill>
                <a:latin typeface="Times New Roman" pitchFamily="18" charset="0"/>
              </a:rPr>
              <a:pPr/>
              <a:t>10</a:t>
            </a:fld>
            <a:endParaRPr lang="en-US" altLang="tr-TR" sz="1200" smtClean="0">
              <a:solidFill>
                <a:schemeClr val="bg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CC8A851-A625-4B71-ABEC-04A76E8BC1A2}" type="datetimeFigureOut">
              <a:rPr lang="tr-TR" smtClean="0"/>
              <a:t>06.06.2020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79783954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C8A851-A625-4B71-ABEC-04A76E8BC1A2}" type="datetimeFigureOut">
              <a:rPr lang="tr-TR" smtClean="0"/>
              <a:t>06.06.2020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9444763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C8A851-A625-4B71-ABEC-04A76E8BC1A2}" type="datetimeFigureOut">
              <a:rPr lang="tr-TR" smtClean="0"/>
              <a:t>06.06.2020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15158617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C8A851-A625-4B71-ABEC-04A76E8BC1A2}" type="datetimeFigureOut">
              <a:rPr lang="tr-TR" smtClean="0"/>
              <a:t>06.06.2020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93205034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CC8A851-A625-4B71-ABEC-04A76E8BC1A2}" type="datetimeFigureOut">
              <a:rPr lang="tr-TR" smtClean="0"/>
              <a:t>06.06.2020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97541108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CC8A851-A625-4B71-ABEC-04A76E8BC1A2}" type="datetimeFigureOut">
              <a:rPr lang="tr-TR" smtClean="0"/>
              <a:t>06.06.2020</a:t>
            </a:fld>
            <a:endParaRPr lang="tr-TR"/>
          </a:p>
        </p:txBody>
      </p:sp>
      <p:sp>
        <p:nvSpPr>
          <p:cNvPr id="6" name="Altbilgi Yer Tutucusu 5"/>
          <p:cNvSpPr>
            <a:spLocks noGrp="1"/>
          </p:cNvSpPr>
          <p:nvPr>
            <p:ph type="ftr" sz="quarter" idx="11"/>
          </p:nvPr>
        </p:nvSpPr>
        <p:spPr/>
        <p:txBody>
          <a:bodyPr/>
          <a:lstStyle/>
          <a:p>
            <a:r>
              <a:rPr lang="en-US" smtClean="0"/>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36900785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CC8A851-A625-4B71-ABEC-04A76E8BC1A2}" type="datetimeFigureOut">
              <a:rPr lang="tr-TR" smtClean="0"/>
              <a:t>06.06.2020</a:t>
            </a:fld>
            <a:endParaRPr lang="tr-TR"/>
          </a:p>
        </p:txBody>
      </p:sp>
      <p:sp>
        <p:nvSpPr>
          <p:cNvPr id="8" name="Altbilgi Yer Tutucusu 7"/>
          <p:cNvSpPr>
            <a:spLocks noGrp="1"/>
          </p:cNvSpPr>
          <p:nvPr>
            <p:ph type="ftr" sz="quarter" idx="11"/>
          </p:nvPr>
        </p:nvSpPr>
        <p:spPr/>
        <p:txBody>
          <a:bodyPr/>
          <a:lstStyle/>
          <a:p>
            <a:r>
              <a:rPr lang="en-US" smtClean="0"/>
              <a:t>©2015 McGraw-Hill Education. All Rights Reserved.</a:t>
            </a:r>
            <a:endParaRPr lang="en-US" dirty="0"/>
          </a:p>
        </p:txBody>
      </p:sp>
      <p:sp>
        <p:nvSpPr>
          <p:cNvPr id="9" name="Slayt Numarası Yer Tutucusu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68488063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CC8A851-A625-4B71-ABEC-04A76E8BC1A2}" type="datetimeFigureOut">
              <a:rPr lang="tr-TR" smtClean="0"/>
              <a:t>06.06.2020</a:t>
            </a:fld>
            <a:endParaRPr lang="tr-TR"/>
          </a:p>
        </p:txBody>
      </p:sp>
      <p:sp>
        <p:nvSpPr>
          <p:cNvPr id="4" name="Altbilgi Yer Tutucusu 3"/>
          <p:cNvSpPr>
            <a:spLocks noGrp="1"/>
          </p:cNvSpPr>
          <p:nvPr>
            <p:ph type="ftr" sz="quarter" idx="11"/>
          </p:nvPr>
        </p:nvSpPr>
        <p:spPr/>
        <p:txBody>
          <a:bodyPr/>
          <a:lstStyle/>
          <a:p>
            <a:r>
              <a:rPr lang="en-US" smtClean="0"/>
              <a:t>©2015 McGraw-Hill Education. All Rights Reserved.</a:t>
            </a:r>
            <a:endParaRPr lang="en-US" dirty="0"/>
          </a:p>
        </p:txBody>
      </p:sp>
      <p:sp>
        <p:nvSpPr>
          <p:cNvPr id="5" name="Slayt Numarası Yer Tutucusu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15495154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CC8A851-A625-4B71-ABEC-04A76E8BC1A2}" type="datetimeFigureOut">
              <a:rPr lang="tr-TR" smtClean="0"/>
              <a:t>06.06.2020</a:t>
            </a:fld>
            <a:endParaRPr lang="tr-TR"/>
          </a:p>
        </p:txBody>
      </p:sp>
      <p:sp>
        <p:nvSpPr>
          <p:cNvPr id="3" name="Altbilgi Yer Tutucusu 2"/>
          <p:cNvSpPr>
            <a:spLocks noGrp="1"/>
          </p:cNvSpPr>
          <p:nvPr>
            <p:ph type="ftr" sz="quarter" idx="11"/>
          </p:nvPr>
        </p:nvSpPr>
        <p:spPr/>
        <p:txBody>
          <a:bodyPr/>
          <a:lstStyle/>
          <a:p>
            <a:r>
              <a:rPr lang="en-US" smtClean="0"/>
              <a:t>©2015 McGraw-Hill Education. All Rights Reserved.</a:t>
            </a:r>
            <a:endParaRPr lang="en-US" dirty="0"/>
          </a:p>
        </p:txBody>
      </p:sp>
      <p:sp>
        <p:nvSpPr>
          <p:cNvPr id="4" name="Slayt Numarası Yer Tutucusu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36216618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CC8A851-A625-4B71-ABEC-04A76E8BC1A2}" type="datetimeFigureOut">
              <a:rPr lang="tr-TR" smtClean="0"/>
              <a:t>06.06.2020</a:t>
            </a:fld>
            <a:endParaRPr lang="tr-TR"/>
          </a:p>
        </p:txBody>
      </p:sp>
      <p:sp>
        <p:nvSpPr>
          <p:cNvPr id="6" name="Altbilgi Yer Tutucusu 5"/>
          <p:cNvSpPr>
            <a:spLocks noGrp="1"/>
          </p:cNvSpPr>
          <p:nvPr>
            <p:ph type="ftr" sz="quarter" idx="11"/>
          </p:nvPr>
        </p:nvSpPr>
        <p:spPr/>
        <p:txBody>
          <a:bodyPr/>
          <a:lstStyle/>
          <a:p>
            <a:r>
              <a:rPr lang="en-US" smtClean="0"/>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6689052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CC8A851-A625-4B71-ABEC-04A76E8BC1A2}" type="datetimeFigureOut">
              <a:rPr lang="tr-TR" smtClean="0"/>
              <a:t>06.06.2020</a:t>
            </a:fld>
            <a:endParaRPr lang="tr-TR"/>
          </a:p>
        </p:txBody>
      </p:sp>
      <p:sp>
        <p:nvSpPr>
          <p:cNvPr id="6" name="Altbilgi Yer Tutucusu 5"/>
          <p:cNvSpPr>
            <a:spLocks noGrp="1"/>
          </p:cNvSpPr>
          <p:nvPr>
            <p:ph type="ftr" sz="quarter" idx="11"/>
          </p:nvPr>
        </p:nvSpPr>
        <p:spPr/>
        <p:txBody>
          <a:bodyPr/>
          <a:lstStyle/>
          <a:p>
            <a:r>
              <a:rPr lang="en-US" smtClean="0"/>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68363019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8A851-A625-4B71-ABEC-04A76E8BC1A2}" type="datetimeFigureOut">
              <a:rPr lang="tr-TR" smtClean="0"/>
              <a:t>06.06.2020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©2015 McGraw-Hill Education. All Rights Reserved.</a:t>
            </a:r>
            <a:endParaRPr lang="en-US"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Tree>
    <p:extLst>
      <p:ext uri="{BB962C8B-B14F-4D97-AF65-F5344CB8AC3E}">
        <p14:creationId xmlns:p14="http://schemas.microsoft.com/office/powerpoint/2010/main" val="3889827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4876800"/>
          </a:xfrm>
        </p:spPr>
        <p:txBody>
          <a:bodyPr>
            <a:normAutofit/>
          </a:bodyPr>
          <a:lstStyle/>
          <a:p>
            <a:r>
              <a:rPr lang="en-US" sz="3100" b="1" dirty="0"/>
              <a:t>ECON 575</a:t>
            </a:r>
            <a:br>
              <a:rPr lang="en-US" sz="3100" b="1" dirty="0"/>
            </a:br>
            <a:r>
              <a:rPr lang="en-US" sz="3100" b="1" dirty="0"/>
              <a:t>FUNDAMENTALS OF ECONOMICS</a:t>
            </a:r>
            <a:r>
              <a:rPr lang="en-US" dirty="0"/>
              <a:t/>
            </a:r>
            <a:br>
              <a:rPr lang="en-US" dirty="0"/>
            </a:br>
            <a:r>
              <a:rPr lang="en-US" dirty="0"/>
              <a:t/>
            </a:r>
            <a:br>
              <a:rPr lang="en-US" dirty="0"/>
            </a:br>
            <a:r>
              <a:rPr lang="en-US" sz="2400" b="1" i="1" dirty="0"/>
              <a:t>CHAPTER </a:t>
            </a:r>
            <a:r>
              <a:rPr lang="tr-TR" sz="2400" b="1" i="1" dirty="0" smtClean="0"/>
              <a:t>3</a:t>
            </a:r>
            <a:r>
              <a:rPr lang="en-US" sz="2400" b="1" i="1" dirty="0"/>
              <a:t/>
            </a:r>
            <a:br>
              <a:rPr lang="en-US" sz="2400" b="1" i="1" dirty="0"/>
            </a:br>
            <a:r>
              <a:rPr lang="en-GB" sz="2400" b="1" i="1" dirty="0" smtClean="0"/>
              <a:t>Government Intervention</a:t>
            </a:r>
            <a:r>
              <a:rPr lang="tr-TR" sz="2400" b="1" i="1" dirty="0" smtClean="0"/>
              <a:t/>
            </a:r>
            <a:br>
              <a:rPr lang="tr-TR" sz="2400" b="1" i="1" dirty="0" smtClean="0"/>
            </a:br>
            <a:r>
              <a:rPr lang="en-US" sz="2400" i="1" dirty="0" smtClean="0"/>
              <a:t/>
            </a:r>
            <a:br>
              <a:rPr lang="en-US" sz="2400" i="1" dirty="0" smtClean="0"/>
            </a:br>
            <a:r>
              <a:rPr lang="en-US" sz="2000" b="1" dirty="0" smtClean="0"/>
              <a:t>Prof</a:t>
            </a:r>
            <a:r>
              <a:rPr lang="en-US" sz="2000" b="1" dirty="0"/>
              <a:t>. Dr. </a:t>
            </a:r>
            <a:r>
              <a:rPr lang="en-US" sz="2000" b="1" dirty="0" err="1"/>
              <a:t>Dilek</a:t>
            </a:r>
            <a:r>
              <a:rPr lang="en-US" sz="2000" b="1" dirty="0"/>
              <a:t> </a:t>
            </a:r>
            <a:r>
              <a:rPr lang="en-US" sz="2000" b="1" dirty="0" smtClean="0"/>
              <a:t>TEMİZ</a:t>
            </a:r>
            <a:r>
              <a:rPr lang="tr-TR" sz="2000" b="1" dirty="0" smtClean="0"/>
              <a:t> DİNÇ</a:t>
            </a:r>
            <a:endParaRPr lang="en-US" sz="2000" b="1" dirty="0"/>
          </a:p>
        </p:txBody>
      </p:sp>
    </p:spTree>
    <p:extLst>
      <p:ext uri="{BB962C8B-B14F-4D97-AF65-F5344CB8AC3E}">
        <p14:creationId xmlns:p14="http://schemas.microsoft.com/office/powerpoint/2010/main" val="19459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tr-TR" smtClean="0"/>
              <a:t>Because of these ceilings, we are faced with a shortage.</a:t>
            </a:r>
          </a:p>
          <a:p>
            <a:pPr eaLnBrk="1" hangingPunct="1"/>
            <a:r>
              <a:rPr lang="it-IT" altLang="tr-TR" smtClean="0"/>
              <a:t>The shortage will lead to </a:t>
            </a:r>
            <a:r>
              <a:rPr lang="it-IT" altLang="tr-TR" smtClean="0">
                <a:solidFill>
                  <a:schemeClr val="accent2"/>
                </a:solidFill>
              </a:rPr>
              <a:t>inefficiencies</a:t>
            </a:r>
            <a:r>
              <a:rPr lang="it-IT" altLang="tr-TR" smtClean="0"/>
              <a:t>: </a:t>
            </a:r>
          </a:p>
          <a:p>
            <a:pPr eaLnBrk="1" hangingPunct="1">
              <a:buFontTx/>
              <a:buNone/>
            </a:pPr>
            <a:r>
              <a:rPr lang="en-US" altLang="tr-TR" smtClean="0"/>
              <a:t>  A market or an economy is </a:t>
            </a:r>
            <a:r>
              <a:rPr lang="en-US" altLang="tr-TR" b="1" smtClean="0">
                <a:solidFill>
                  <a:schemeClr val="accent2"/>
                </a:solidFill>
              </a:rPr>
              <a:t>inefficient</a:t>
            </a:r>
            <a:r>
              <a:rPr lang="en-US" altLang="tr-TR" smtClean="0"/>
              <a:t> if there are missed opportunities: some people could be made better off without making other people worse off.</a:t>
            </a:r>
          </a:p>
          <a:p>
            <a:pPr eaLnBrk="1" hangingPunct="1"/>
            <a:endParaRPr lang="it-IT" altLang="tr-TR" smtClean="0"/>
          </a:p>
        </p:txBody>
      </p:sp>
    </p:spTree>
    <p:extLst>
      <p:ext uri="{BB962C8B-B14F-4D97-AF65-F5344CB8AC3E}">
        <p14:creationId xmlns:p14="http://schemas.microsoft.com/office/powerpoint/2010/main" val="328229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r>
              <a:rPr lang="it-IT" altLang="tr-TR" smtClean="0"/>
              <a:t>Let’s take a look at the different possible inefficiencies:</a:t>
            </a:r>
          </a:p>
          <a:p>
            <a:pPr marL="533400" indent="-533400" eaLnBrk="1" hangingPunct="1">
              <a:buFontTx/>
              <a:buNone/>
            </a:pPr>
            <a:endParaRPr lang="it-IT" altLang="tr-TR" smtClean="0"/>
          </a:p>
          <a:p>
            <a:pPr marL="533400" indent="-533400" eaLnBrk="1" hangingPunct="1">
              <a:buFontTx/>
              <a:buAutoNum type="arabicPeriod"/>
            </a:pPr>
            <a:r>
              <a:rPr lang="en-US" altLang="tr-TR" sz="2600" smtClean="0">
                <a:solidFill>
                  <a:srgbClr val="733D77"/>
                </a:solidFill>
              </a:rPr>
              <a:t>Inefficient Allocation to Consumers</a:t>
            </a:r>
          </a:p>
          <a:p>
            <a:pPr marL="533400" indent="-533400" eaLnBrk="1" hangingPunct="1">
              <a:buFontTx/>
              <a:buAutoNum type="arabicPeriod"/>
            </a:pPr>
            <a:r>
              <a:rPr lang="en-US" altLang="tr-TR" sz="2600" smtClean="0">
                <a:solidFill>
                  <a:srgbClr val="733D77"/>
                </a:solidFill>
              </a:rPr>
              <a:t>Wasted Resources</a:t>
            </a:r>
          </a:p>
          <a:p>
            <a:pPr marL="533400" indent="-533400" eaLnBrk="1" hangingPunct="1">
              <a:buFontTx/>
              <a:buAutoNum type="arabicPeriod"/>
            </a:pPr>
            <a:r>
              <a:rPr lang="en-US" altLang="tr-TR" sz="2600" smtClean="0">
                <a:solidFill>
                  <a:srgbClr val="733D77"/>
                </a:solidFill>
              </a:rPr>
              <a:t>Inefficiently Low Quality</a:t>
            </a:r>
          </a:p>
          <a:p>
            <a:pPr marL="533400" indent="-533400" eaLnBrk="1" hangingPunct="1">
              <a:buFontTx/>
              <a:buAutoNum type="arabicPeriod"/>
            </a:pPr>
            <a:r>
              <a:rPr lang="en-US" altLang="tr-TR" sz="2600" smtClean="0">
                <a:solidFill>
                  <a:srgbClr val="733D77"/>
                </a:solidFill>
              </a:rPr>
              <a:t>Black Markets</a:t>
            </a:r>
          </a:p>
          <a:p>
            <a:pPr marL="533400" indent="-533400" eaLnBrk="1" hangingPunct="1">
              <a:buFontTx/>
              <a:buAutoNum type="arabicPeriod"/>
            </a:pPr>
            <a:endParaRPr lang="en-US" altLang="tr-TR" sz="2600" smtClean="0">
              <a:solidFill>
                <a:srgbClr val="733D77"/>
              </a:solidFill>
            </a:endParaRPr>
          </a:p>
          <a:p>
            <a:pPr marL="533400" indent="-533400" eaLnBrk="1" hangingPunct="1">
              <a:buFontTx/>
              <a:buAutoNum type="arabicPeriod"/>
            </a:pPr>
            <a:endParaRPr lang="it-IT" altLang="tr-TR" smtClean="0"/>
          </a:p>
          <a:p>
            <a:pPr marL="533400" indent="-533400" eaLnBrk="1" hangingPunct="1">
              <a:buFontTx/>
              <a:buNone/>
            </a:pPr>
            <a:endParaRPr lang="it-IT" altLang="tr-TR" smtClean="0"/>
          </a:p>
        </p:txBody>
      </p:sp>
    </p:spTree>
    <p:extLst>
      <p:ext uri="{BB962C8B-B14F-4D97-AF65-F5344CB8AC3E}">
        <p14:creationId xmlns:p14="http://schemas.microsoft.com/office/powerpoint/2010/main" val="389481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it-IT" altLang="tr-TR" smtClean="0"/>
              <a:t>Price controls: price ceilings</a:t>
            </a:r>
          </a:p>
        </p:txBody>
      </p:sp>
      <p:sp>
        <p:nvSpPr>
          <p:cNvPr id="1433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US" altLang="tr-TR" sz="2600" smtClean="0">
                <a:solidFill>
                  <a:srgbClr val="733D77"/>
                </a:solidFill>
              </a:rPr>
              <a:t>Inefficient Allocation to Consumers</a:t>
            </a:r>
          </a:p>
          <a:p>
            <a:pPr eaLnBrk="1" hangingPunct="1">
              <a:lnSpc>
                <a:spcPct val="90000"/>
              </a:lnSpc>
              <a:spcBef>
                <a:spcPct val="50000"/>
              </a:spcBef>
              <a:buClrTx/>
            </a:pPr>
            <a:r>
              <a:rPr lang="en-US" altLang="tr-TR" smtClean="0"/>
              <a:t>  </a:t>
            </a:r>
            <a:r>
              <a:rPr lang="en-US" altLang="tr-TR" sz="2400" smtClean="0"/>
              <a:t>Price ceilings can lead to inefficiency in the form of </a:t>
            </a:r>
            <a:r>
              <a:rPr lang="en-US" altLang="tr-TR" sz="2400" b="1" smtClean="0"/>
              <a:t>inefficient allocation to consumers</a:t>
            </a:r>
            <a:r>
              <a:rPr lang="en-US" altLang="tr-TR" sz="2400" smtClean="0"/>
              <a:t>: people who really want the good and are willing to pay a high price don’t get it, and those who are not so interested in the good and are only willing to pay a low price do get it.</a:t>
            </a:r>
          </a:p>
          <a:p>
            <a:pPr eaLnBrk="1" hangingPunct="1">
              <a:lnSpc>
                <a:spcPct val="90000"/>
              </a:lnSpc>
              <a:spcBef>
                <a:spcPct val="50000"/>
              </a:spcBef>
              <a:buClrTx/>
            </a:pPr>
            <a:r>
              <a:rPr lang="en-US" altLang="tr-TR" sz="2400" u="sng" smtClean="0"/>
              <a:t>Example</a:t>
            </a:r>
            <a:r>
              <a:rPr lang="en-US" altLang="tr-TR" sz="2400" smtClean="0"/>
              <a:t>: rent control. In such case people get the appartment usually through luck or personal connections.</a:t>
            </a:r>
          </a:p>
          <a:p>
            <a:pPr eaLnBrk="1" hangingPunct="1">
              <a:lnSpc>
                <a:spcPct val="90000"/>
              </a:lnSpc>
              <a:spcBef>
                <a:spcPct val="50000"/>
              </a:spcBef>
              <a:buClrTx/>
              <a:buFontTx/>
              <a:buNone/>
            </a:pPr>
            <a:endParaRPr lang="en-US" altLang="tr-TR" sz="2400" smtClean="0"/>
          </a:p>
          <a:p>
            <a:pPr eaLnBrk="1" hangingPunct="1">
              <a:lnSpc>
                <a:spcPct val="90000"/>
              </a:lnSpc>
              <a:spcBef>
                <a:spcPct val="50000"/>
              </a:spcBef>
              <a:buClrTx/>
              <a:buFontTx/>
              <a:buNone/>
            </a:pPr>
            <a:endParaRPr lang="en-US" altLang="tr-TR" sz="2400" smtClean="0"/>
          </a:p>
          <a:p>
            <a:pPr eaLnBrk="1" hangingPunct="1">
              <a:lnSpc>
                <a:spcPct val="90000"/>
              </a:lnSpc>
              <a:buFontTx/>
              <a:buNone/>
            </a:pPr>
            <a:endParaRPr lang="en-US" altLang="tr-TR" sz="2400" smtClean="0">
              <a:solidFill>
                <a:srgbClr val="733D77"/>
              </a:solidFill>
            </a:endParaRPr>
          </a:p>
          <a:p>
            <a:pPr eaLnBrk="1" hangingPunct="1">
              <a:lnSpc>
                <a:spcPct val="90000"/>
              </a:lnSpc>
              <a:buFontTx/>
              <a:buNone/>
            </a:pPr>
            <a:endParaRPr lang="it-IT" altLang="tr-TR" smtClean="0"/>
          </a:p>
        </p:txBody>
      </p:sp>
    </p:spTree>
    <p:extLst>
      <p:ext uri="{BB962C8B-B14F-4D97-AF65-F5344CB8AC3E}">
        <p14:creationId xmlns:p14="http://schemas.microsoft.com/office/powerpoint/2010/main" val="156602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it-IT" altLang="tr-TR" smtClean="0"/>
              <a:t>Price controls: price ceilings</a:t>
            </a:r>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US" altLang="tr-TR" sz="2200" smtClean="0">
                <a:solidFill>
                  <a:srgbClr val="733D77"/>
                </a:solidFill>
              </a:rPr>
              <a:t>Wasted Resources</a:t>
            </a:r>
          </a:p>
          <a:p>
            <a:pPr eaLnBrk="1" hangingPunct="1">
              <a:lnSpc>
                <a:spcPct val="90000"/>
              </a:lnSpc>
              <a:spcBef>
                <a:spcPct val="50000"/>
              </a:spcBef>
              <a:buClrTx/>
            </a:pPr>
            <a:r>
              <a:rPr lang="en-US" altLang="tr-TR" sz="2400" smtClean="0"/>
              <a:t> Price ceilings typically lead to inefficiency in the form of </a:t>
            </a:r>
            <a:r>
              <a:rPr lang="en-US" altLang="tr-TR" sz="2400" b="1" smtClean="0"/>
              <a:t>wasted resources</a:t>
            </a:r>
            <a:r>
              <a:rPr lang="en-US" altLang="tr-TR" sz="2400" smtClean="0"/>
              <a:t>:  people spend money, time and expend effort in order to deal with the shortages caused by the price ceiling.</a:t>
            </a:r>
          </a:p>
          <a:p>
            <a:pPr eaLnBrk="1" hangingPunct="1">
              <a:lnSpc>
                <a:spcPct val="90000"/>
              </a:lnSpc>
              <a:spcBef>
                <a:spcPct val="50000"/>
              </a:spcBef>
              <a:buClrTx/>
            </a:pPr>
            <a:r>
              <a:rPr lang="en-US" altLang="tr-TR" sz="2400" smtClean="0"/>
              <a:t>You waste a lot of time looking for a good (e.g. an appartment) in case of shortage, the time has it’s value! You can work or just rest, do something better than look for a good you’ can’t find.</a:t>
            </a:r>
          </a:p>
          <a:p>
            <a:pPr eaLnBrk="1" hangingPunct="1">
              <a:lnSpc>
                <a:spcPct val="90000"/>
              </a:lnSpc>
              <a:spcBef>
                <a:spcPct val="50000"/>
              </a:spcBef>
              <a:buClrTx/>
              <a:buFontTx/>
              <a:buNone/>
            </a:pPr>
            <a:endParaRPr lang="en-US" altLang="tr-TR" sz="2400" smtClean="0"/>
          </a:p>
          <a:p>
            <a:pPr eaLnBrk="1" hangingPunct="1">
              <a:lnSpc>
                <a:spcPct val="90000"/>
              </a:lnSpc>
            </a:pPr>
            <a:endParaRPr lang="it-IT" altLang="tr-TR" sz="2200" smtClean="0">
              <a:solidFill>
                <a:srgbClr val="733D77"/>
              </a:solidFill>
            </a:endParaRPr>
          </a:p>
        </p:txBody>
      </p:sp>
    </p:spTree>
    <p:extLst>
      <p:ext uri="{BB962C8B-B14F-4D97-AF65-F5344CB8AC3E}">
        <p14:creationId xmlns:p14="http://schemas.microsoft.com/office/powerpoint/2010/main" val="35234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altLang="tr-TR" smtClean="0"/>
              <a:t>Price controls: price ceilings</a:t>
            </a:r>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tr-TR" sz="2200" smtClean="0">
                <a:solidFill>
                  <a:srgbClr val="733D77"/>
                </a:solidFill>
              </a:rPr>
              <a:t>Inefficiently Low Quality</a:t>
            </a:r>
          </a:p>
          <a:p>
            <a:pPr eaLnBrk="1" hangingPunct="1">
              <a:spcBef>
                <a:spcPct val="50000"/>
              </a:spcBef>
              <a:buClrTx/>
            </a:pPr>
            <a:r>
              <a:rPr lang="en-US" altLang="tr-TR" sz="2400" smtClean="0"/>
              <a:t>Price ceilings often lead to inefficiency in that the goods being offered are of </a:t>
            </a:r>
            <a:r>
              <a:rPr lang="en-US" altLang="tr-TR" sz="2400" b="1" smtClean="0"/>
              <a:t>inefficiently low quality</a:t>
            </a:r>
            <a:endParaRPr lang="en-US" altLang="tr-TR" sz="2400" smtClean="0"/>
          </a:p>
          <a:p>
            <a:pPr eaLnBrk="1" hangingPunct="1">
              <a:spcBef>
                <a:spcPct val="50000"/>
              </a:spcBef>
              <a:buClrTx/>
            </a:pPr>
            <a:r>
              <a:rPr lang="en-US" altLang="tr-TR" sz="2400" smtClean="0"/>
              <a:t>In case of rent controls, the landlords will not improve the conditions of the appartments, there is no incentive since the rental fee is low but the main reason is that since there is a shortage, people are willing to rent the apartment as it is, even in bad condition!</a:t>
            </a:r>
          </a:p>
          <a:p>
            <a:pPr eaLnBrk="1" hangingPunct="1"/>
            <a:endParaRPr lang="it-IT" altLang="tr-TR" sz="2400" smtClean="0"/>
          </a:p>
        </p:txBody>
      </p:sp>
    </p:spTree>
    <p:extLst>
      <p:ext uri="{BB962C8B-B14F-4D97-AF65-F5344CB8AC3E}">
        <p14:creationId xmlns:p14="http://schemas.microsoft.com/office/powerpoint/2010/main" val="280285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it-IT" altLang="tr-TR" smtClean="0"/>
              <a:t>Price controls: price ceilings</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90000"/>
              </a:lnSpc>
              <a:buFontTx/>
              <a:buNone/>
            </a:pPr>
            <a:r>
              <a:rPr lang="en-US" altLang="tr-TR" sz="2600" smtClean="0">
                <a:solidFill>
                  <a:srgbClr val="733D77"/>
                </a:solidFill>
              </a:rPr>
              <a:t>Black Markets</a:t>
            </a:r>
          </a:p>
          <a:p>
            <a:pPr eaLnBrk="1" hangingPunct="1">
              <a:lnSpc>
                <a:spcPct val="90000"/>
              </a:lnSpc>
              <a:spcBef>
                <a:spcPct val="50000"/>
              </a:spcBef>
              <a:buClrTx/>
            </a:pPr>
            <a:r>
              <a:rPr lang="en-US" altLang="tr-TR" smtClean="0"/>
              <a:t>A </a:t>
            </a:r>
            <a:r>
              <a:rPr lang="en-US" altLang="tr-TR" b="1" smtClean="0"/>
              <a:t>black market</a:t>
            </a:r>
            <a:r>
              <a:rPr lang="en-US" altLang="tr-TR" smtClean="0"/>
              <a:t> is a market in which goods or services are bought and sold illegally—either because it is illegal to sell them at all or because the prices charged are legally prohibited by a price ceiling.</a:t>
            </a:r>
          </a:p>
          <a:p>
            <a:pPr eaLnBrk="1" hangingPunct="1">
              <a:lnSpc>
                <a:spcPct val="90000"/>
              </a:lnSpc>
              <a:spcBef>
                <a:spcPct val="50000"/>
              </a:spcBef>
              <a:buClrTx/>
            </a:pPr>
            <a:r>
              <a:rPr lang="en-US" altLang="tr-TR" smtClean="0"/>
              <a:t>If someone for example bribes (gives extra money) to the apartment owners he will get the apartment,  but the honest people that don’t break the law will never find one this way!</a:t>
            </a:r>
          </a:p>
          <a:p>
            <a:pPr eaLnBrk="1" hangingPunct="1">
              <a:lnSpc>
                <a:spcPct val="90000"/>
              </a:lnSpc>
            </a:pPr>
            <a:endParaRPr lang="en-US" altLang="tr-TR" sz="2600" smtClean="0">
              <a:solidFill>
                <a:srgbClr val="733D77"/>
              </a:solidFill>
            </a:endParaRPr>
          </a:p>
          <a:p>
            <a:pPr eaLnBrk="1" hangingPunct="1">
              <a:lnSpc>
                <a:spcPct val="90000"/>
              </a:lnSpc>
              <a:buFontTx/>
              <a:buNone/>
            </a:pPr>
            <a:endParaRPr lang="it-IT" altLang="tr-TR" smtClean="0"/>
          </a:p>
        </p:txBody>
      </p:sp>
    </p:spTree>
    <p:extLst>
      <p:ext uri="{BB962C8B-B14F-4D97-AF65-F5344CB8AC3E}">
        <p14:creationId xmlns:p14="http://schemas.microsoft.com/office/powerpoint/2010/main" val="299534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18"/>
          <p:cNvSpPr>
            <a:spLocks noGrp="1" noChangeArrowheads="1"/>
          </p:cNvSpPr>
          <p:nvPr>
            <p:ph idx="1"/>
          </p:nvPr>
        </p:nvSpPr>
        <p:spPr>
          <a:xfrm>
            <a:off x="227013" y="1997075"/>
            <a:ext cx="4268787" cy="1127125"/>
          </a:xfrm>
        </p:spPr>
        <p:txBody>
          <a:bodyPr/>
          <a:lstStyle/>
          <a:p>
            <a:pPr marL="0" indent="0" eaLnBrk="1" hangingPunct="1">
              <a:lnSpc>
                <a:spcPct val="90000"/>
              </a:lnSpc>
              <a:buFont typeface="Webdings" charset="0"/>
              <a:buNone/>
              <a:defRPr/>
            </a:pPr>
            <a:r>
              <a:rPr lang="en-US" sz="2400" b="0" dirty="0">
                <a:solidFill>
                  <a:schemeClr val="tx1"/>
                </a:solidFill>
              </a:rPr>
              <a:t>Figure </a:t>
            </a:r>
            <a:r>
              <a:rPr lang="en-US" sz="2400" b="0" dirty="0" smtClean="0">
                <a:solidFill>
                  <a:schemeClr val="tx1"/>
                </a:solidFill>
              </a:rPr>
              <a:t>shows </a:t>
            </a:r>
            <a:r>
              <a:rPr lang="en-US" sz="2400" b="0" dirty="0">
                <a:solidFill>
                  <a:schemeClr val="tx1"/>
                </a:solidFill>
              </a:rPr>
              <a:t>how a rent ceiling creates a black market and housing search.</a:t>
            </a:r>
            <a:endParaRPr lang="en-CA" sz="2400" b="0" dirty="0">
              <a:solidFill>
                <a:schemeClr val="tx1"/>
              </a:solidFill>
            </a:endParaRPr>
          </a:p>
        </p:txBody>
      </p:sp>
      <p:sp>
        <p:nvSpPr>
          <p:cNvPr id="463891" name="Rectangle 19"/>
          <p:cNvSpPr>
            <a:spLocks noChangeArrowheads="1"/>
          </p:cNvSpPr>
          <p:nvPr/>
        </p:nvSpPr>
        <p:spPr bwMode="auto">
          <a:xfrm>
            <a:off x="227013" y="3124200"/>
            <a:ext cx="4268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solidFill>
                  <a:srgbClr val="000000"/>
                </a:solidFill>
                <a:latin typeface="Arial" charset="0"/>
                <a:ea typeface="ＭＳ Ｐゴシック" charset="0"/>
              </a:rPr>
              <a:t>With a rent ceiling of $400 a month:</a:t>
            </a:r>
          </a:p>
        </p:txBody>
      </p:sp>
      <p:sp>
        <p:nvSpPr>
          <p:cNvPr id="463892" name="Rectangle 20"/>
          <p:cNvSpPr>
            <a:spLocks noChangeArrowheads="1"/>
          </p:cNvSpPr>
          <p:nvPr/>
        </p:nvSpPr>
        <p:spPr bwMode="auto">
          <a:xfrm>
            <a:off x="152400" y="4038600"/>
            <a:ext cx="4268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b="1">
                <a:latin typeface="Arial" charset="0"/>
                <a:ea typeface="ＭＳ Ｐゴシック" charset="0"/>
              </a:rPr>
              <a:t>1.</a:t>
            </a:r>
            <a:r>
              <a:rPr lang="en-US">
                <a:latin typeface="Arial" charset="0"/>
                <a:ea typeface="ＭＳ Ｐゴシック" charset="0"/>
              </a:rPr>
              <a:t> </a:t>
            </a:r>
            <a:r>
              <a:rPr lang="en-US">
                <a:solidFill>
                  <a:srgbClr val="000000"/>
                </a:solidFill>
                <a:latin typeface="Arial" charset="0"/>
                <a:ea typeface="ＭＳ Ｐゴシック" charset="0"/>
              </a:rPr>
              <a:t>3,000 units of housing are available.</a:t>
            </a:r>
          </a:p>
        </p:txBody>
      </p:sp>
      <p:sp>
        <p:nvSpPr>
          <p:cNvPr id="463893" name="Rectangle 21"/>
          <p:cNvSpPr>
            <a:spLocks noChangeArrowheads="1"/>
          </p:cNvSpPr>
          <p:nvPr/>
        </p:nvSpPr>
        <p:spPr bwMode="auto">
          <a:xfrm>
            <a:off x="152400" y="5046663"/>
            <a:ext cx="4268788"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a:t>
            </a:r>
            <a:r>
              <a:rPr lang="en-US">
                <a:solidFill>
                  <a:srgbClr val="000000"/>
                </a:solidFill>
                <a:latin typeface="Arial" charset="0"/>
                <a:ea typeface="ＭＳ Ｐゴシック" charset="0"/>
              </a:rPr>
              <a:t>Someone is willing to pay $625 a month for the 3,000th unit of housing.</a:t>
            </a:r>
          </a:p>
        </p:txBody>
      </p:sp>
      <p:pic>
        <p:nvPicPr>
          <p:cNvPr id="29703" name="Picture 7" descr="fig07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369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91"/>
                                        </p:tgtEl>
                                        <p:attrNameLst>
                                          <p:attrName>style.visibility</p:attrName>
                                        </p:attrNameLst>
                                      </p:cBhvr>
                                      <p:to>
                                        <p:strVal val="visible"/>
                                      </p:to>
                                    </p:set>
                                    <p:animEffect transition="in" filter="wipe(left)">
                                      <p:cBhvr>
                                        <p:cTn id="7" dur="500"/>
                                        <p:tgtEl>
                                          <p:spTgt spid="46389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3892"/>
                                        </p:tgtEl>
                                        <p:attrNameLst>
                                          <p:attrName>style.visibility</p:attrName>
                                        </p:attrNameLst>
                                      </p:cBhvr>
                                      <p:to>
                                        <p:strVal val="visible"/>
                                      </p:to>
                                    </p:set>
                                    <p:animEffect transition="in" filter="wipe(left)">
                                      <p:cBhvr>
                                        <p:cTn id="20" dur="500"/>
                                        <p:tgtEl>
                                          <p:spTgt spid="463892"/>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3893"/>
                                        </p:tgtEl>
                                        <p:attrNameLst>
                                          <p:attrName>style.visibility</p:attrName>
                                        </p:attrNameLst>
                                      </p:cBhvr>
                                      <p:to>
                                        <p:strVal val="visible"/>
                                      </p:to>
                                    </p:set>
                                    <p:animEffect transition="in" filter="wipe(left)">
                                      <p:cBhvr>
                                        <p:cTn id="29" dur="500"/>
                                        <p:tgtEl>
                                          <p:spTgt spid="463893"/>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91" grpId="0" autoUpdateAnimBg="0"/>
      <p:bldP spid="463892" grpId="0" autoUpdateAnimBg="0"/>
      <p:bldP spid="46389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9" name="Rectangle 1035"/>
          <p:cNvSpPr>
            <a:spLocks noGrp="1" noChangeArrowheads="1"/>
          </p:cNvSpPr>
          <p:nvPr>
            <p:ph idx="1"/>
          </p:nvPr>
        </p:nvSpPr>
        <p:spPr>
          <a:xfrm>
            <a:off x="152400" y="1997075"/>
            <a:ext cx="4268788" cy="1812925"/>
          </a:xfrm>
        </p:spPr>
        <p:txBody>
          <a:bodyPr/>
          <a:lstStyle/>
          <a:p>
            <a:pPr eaLnBrk="1" hangingPunct="1">
              <a:lnSpc>
                <a:spcPct val="90000"/>
              </a:lnSpc>
              <a:spcBef>
                <a:spcPct val="0"/>
              </a:spcBef>
              <a:buClrTx/>
              <a:buFontTx/>
              <a:buNone/>
              <a:defRPr/>
            </a:pPr>
            <a:r>
              <a:rPr lang="en-US" sz="2400">
                <a:solidFill>
                  <a:schemeClr val="tx1"/>
                </a:solidFill>
              </a:rPr>
              <a:t>3.</a:t>
            </a:r>
            <a:r>
              <a:rPr lang="en-US" sz="2400" b="0">
                <a:solidFill>
                  <a:schemeClr val="tx1"/>
                </a:solidFill>
              </a:rPr>
              <a:t> </a:t>
            </a:r>
            <a:r>
              <a:rPr lang="en-US" sz="2400" b="0">
                <a:solidFill>
                  <a:srgbClr val="000000"/>
                </a:solidFill>
              </a:rPr>
              <a:t>Black market rents might be as high as $625 a month and resources get used up in costly search activity.</a:t>
            </a:r>
          </a:p>
        </p:txBody>
      </p:sp>
      <p:pic>
        <p:nvPicPr>
          <p:cNvPr id="31748" name="Picture 7" descr="fig07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fig07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fig07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fig07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fig07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3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8281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9179">
                                            <p:txEl>
                                              <p:pRg st="0" end="0"/>
                                            </p:txEl>
                                          </p:spTgt>
                                        </p:tgtEl>
                                        <p:attrNameLst>
                                          <p:attrName>style.visibility</p:attrName>
                                        </p:attrNameLst>
                                      </p:cBhvr>
                                      <p:to>
                                        <p:strVal val="visible"/>
                                      </p:to>
                                    </p:set>
                                    <p:animEffect transition="in" filter="wipe(left)">
                                      <p:cBhvr>
                                        <p:cTn id="7" dur="500"/>
                                        <p:tgtEl>
                                          <p:spTgt spid="519179">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9" grpId="0" build="p" bldLvl="3"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3" name="Rectangle 5"/>
          <p:cNvSpPr>
            <a:spLocks noGrp="1" noChangeArrowheads="1"/>
          </p:cNvSpPr>
          <p:nvPr>
            <p:ph idx="1"/>
          </p:nvPr>
        </p:nvSpPr>
        <p:spPr>
          <a:xfrm>
            <a:off x="381000" y="2397125"/>
            <a:ext cx="8229600" cy="3775075"/>
          </a:xfrm>
        </p:spPr>
        <p:txBody>
          <a:bodyPr/>
          <a:lstStyle/>
          <a:p>
            <a:pPr lvl="1" eaLnBrk="1" hangingPunct="1">
              <a:defRPr/>
            </a:pPr>
            <a:r>
              <a:rPr lang="en-US" altLang="en-US" smtClean="0">
                <a:ea typeface="ＭＳ Ｐゴシック" pitchFamily="34" charset="-128"/>
              </a:rPr>
              <a:t>With a rent ceiling, the outcome is inefficient.</a:t>
            </a:r>
          </a:p>
          <a:p>
            <a:pPr lvl="1" eaLnBrk="1" hangingPunct="1">
              <a:defRPr/>
            </a:pPr>
            <a:r>
              <a:rPr lang="en-US" altLang="en-US" smtClean="0">
                <a:ea typeface="ＭＳ Ｐゴシック" pitchFamily="34" charset="-128"/>
              </a:rPr>
              <a:t>Marginal benefit exceeds marginal cost. </a:t>
            </a:r>
          </a:p>
          <a:p>
            <a:pPr lvl="1" eaLnBrk="1" hangingPunct="1">
              <a:defRPr/>
            </a:pPr>
            <a:r>
              <a:rPr lang="en-US" altLang="en-US" smtClean="0">
                <a:ea typeface="ＭＳ Ｐゴシック" pitchFamily="34" charset="-128"/>
              </a:rPr>
              <a:t>Total surplus</a:t>
            </a:r>
            <a:r>
              <a:rPr lang="en-US" altLang="en-US" smtClean="0">
                <a:ea typeface="ＭＳ Ｐゴシック" pitchFamily="34" charset="-128"/>
                <a:cs typeface="Arial" pitchFamily="34" charset="0"/>
              </a:rPr>
              <a:t>—</a:t>
            </a:r>
            <a:r>
              <a:rPr lang="en-US" altLang="en-US" smtClean="0">
                <a:ea typeface="ＭＳ Ｐゴシック" pitchFamily="34" charset="-128"/>
              </a:rPr>
              <a:t>the sum of producer surplus and consumer surplus</a:t>
            </a:r>
            <a:r>
              <a:rPr lang="en-US" altLang="en-US" smtClean="0">
                <a:ea typeface="ＭＳ Ｐゴシック" pitchFamily="34" charset="-128"/>
                <a:cs typeface="Arial" pitchFamily="34" charset="0"/>
              </a:rPr>
              <a:t>—</a:t>
            </a:r>
            <a:r>
              <a:rPr lang="en-US" altLang="en-US" smtClean="0">
                <a:ea typeface="ＭＳ Ｐゴシック" pitchFamily="34" charset="-128"/>
              </a:rPr>
              <a:t>shrinks and a deadweight loss arises. </a:t>
            </a:r>
          </a:p>
          <a:p>
            <a:pPr lvl="1" eaLnBrk="1" hangingPunct="1">
              <a:defRPr/>
            </a:pPr>
            <a:r>
              <a:rPr lang="en-US" altLang="en-US" smtClean="0">
                <a:ea typeface="ＭＳ Ｐゴシック" pitchFamily="34" charset="-128"/>
              </a:rPr>
              <a:t>People who can’t find housing and landlords who can’t offer housing at a lower rent lose.</a:t>
            </a:r>
          </a:p>
        </p:txBody>
      </p:sp>
      <p:sp>
        <p:nvSpPr>
          <p:cNvPr id="45060" name="Rectangle 6"/>
          <p:cNvSpPr>
            <a:spLocks noChangeArrowheads="1"/>
          </p:cNvSpPr>
          <p:nvPr/>
        </p:nvSpPr>
        <p:spPr bwMode="auto">
          <a:xfrm>
            <a:off x="381000" y="1752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Char char="&lt;"/>
              <a:defRPr/>
            </a:pPr>
            <a:r>
              <a:rPr lang="en-US" sz="2800" b="1">
                <a:solidFill>
                  <a:srgbClr val="00468F"/>
                </a:solidFill>
                <a:latin typeface="Arial" charset="0"/>
                <a:ea typeface="ＭＳ Ｐゴシック" charset="0"/>
              </a:rPr>
              <a:t> Are Rent Ceilings Efficient?</a:t>
            </a:r>
          </a:p>
          <a:p>
            <a:pPr lvl="1">
              <a:lnSpc>
                <a:spcPct val="105000"/>
              </a:lnSpc>
              <a:spcBef>
                <a:spcPct val="50000"/>
              </a:spcBef>
              <a:defRPr/>
            </a:pPr>
            <a:endParaRPr lang="en-US">
              <a:latin typeface="Arial" charset="0"/>
              <a:ea typeface="ＭＳ Ｐゴシック" charset="0"/>
            </a:endParaRPr>
          </a:p>
        </p:txBody>
      </p:sp>
    </p:spTree>
    <p:extLst>
      <p:ext uri="{BB962C8B-B14F-4D97-AF65-F5344CB8AC3E}">
        <p14:creationId xmlns:p14="http://schemas.microsoft.com/office/powerpoint/2010/main" val="24326106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6773">
                                            <p:txEl>
                                              <p:pRg st="0" end="0"/>
                                            </p:txEl>
                                          </p:spTgt>
                                        </p:tgtEl>
                                        <p:attrNameLst>
                                          <p:attrName>style.visibility</p:attrName>
                                        </p:attrNameLst>
                                      </p:cBhvr>
                                      <p:to>
                                        <p:strVal val="visible"/>
                                      </p:to>
                                    </p:set>
                                    <p:animEffect transition="in" filter="wipe(left)">
                                      <p:cBhvr>
                                        <p:cTn id="7" dur="500"/>
                                        <p:tgtEl>
                                          <p:spTgt spid="416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73">
                                            <p:txEl>
                                              <p:pRg st="1" end="1"/>
                                            </p:txEl>
                                          </p:spTgt>
                                        </p:tgtEl>
                                        <p:attrNameLst>
                                          <p:attrName>style.visibility</p:attrName>
                                        </p:attrNameLst>
                                      </p:cBhvr>
                                      <p:to>
                                        <p:strVal val="visible"/>
                                      </p:to>
                                    </p:set>
                                    <p:animEffect transition="in" filter="wipe(left)">
                                      <p:cBhvr>
                                        <p:cTn id="12" dur="500"/>
                                        <p:tgtEl>
                                          <p:spTgt spid="4167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6773">
                                            <p:txEl>
                                              <p:pRg st="2" end="2"/>
                                            </p:txEl>
                                          </p:spTgt>
                                        </p:tgtEl>
                                        <p:attrNameLst>
                                          <p:attrName>style.visibility</p:attrName>
                                        </p:attrNameLst>
                                      </p:cBhvr>
                                      <p:to>
                                        <p:strVal val="visible"/>
                                      </p:to>
                                    </p:set>
                                    <p:animEffect transition="in" filter="wipe(left)">
                                      <p:cBhvr>
                                        <p:cTn id="17" dur="500"/>
                                        <p:tgtEl>
                                          <p:spTgt spid="4167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6773">
                                            <p:txEl>
                                              <p:pRg st="3" end="3"/>
                                            </p:txEl>
                                          </p:spTgt>
                                        </p:tgtEl>
                                        <p:attrNameLst>
                                          <p:attrName>style.visibility</p:attrName>
                                        </p:attrNameLst>
                                      </p:cBhvr>
                                      <p:to>
                                        <p:strVal val="visible"/>
                                      </p:to>
                                    </p:set>
                                    <p:animEffect transition="in" filter="wipe(left)">
                                      <p:cBhvr>
                                        <p:cTn id="22" dur="500"/>
                                        <p:tgtEl>
                                          <p:spTgt spid="416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365125" y="1868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mtClean="0">
              <a:solidFill>
                <a:srgbClr val="1566B0"/>
              </a:solidFill>
            </a:endParaRPr>
          </a:p>
        </p:txBody>
      </p:sp>
      <p:sp>
        <p:nvSpPr>
          <p:cNvPr id="465929" name="Text Box 9"/>
          <p:cNvSpPr txBox="1">
            <a:spLocks noChangeArrowheads="1"/>
          </p:cNvSpPr>
          <p:nvPr/>
        </p:nvSpPr>
        <p:spPr bwMode="auto">
          <a:xfrm>
            <a:off x="228600" y="3079750"/>
            <a:ext cx="411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8938" indent="-38893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000000"/>
                </a:solidFill>
              </a:rPr>
              <a:t>1.</a:t>
            </a:r>
            <a:r>
              <a:rPr lang="en-US" smtClean="0">
                <a:solidFill>
                  <a:srgbClr val="000000"/>
                </a:solidFill>
              </a:rPr>
              <a:t> The market is efficient with marginal benefit equal to marginal cost.</a:t>
            </a:r>
            <a:endParaRPr lang="en-US" smtClean="0">
              <a:solidFill>
                <a:srgbClr val="1566B0"/>
              </a:solidFill>
            </a:endParaRPr>
          </a:p>
        </p:txBody>
      </p:sp>
      <p:sp>
        <p:nvSpPr>
          <p:cNvPr id="46085" name="Rectangle 14"/>
          <p:cNvSpPr>
            <a:spLocks noGrp="1" noChangeArrowheads="1"/>
          </p:cNvSpPr>
          <p:nvPr>
            <p:ph idx="1"/>
          </p:nvPr>
        </p:nvSpPr>
        <p:spPr>
          <a:xfrm>
            <a:off x="228600" y="1981200"/>
            <a:ext cx="4191000" cy="838200"/>
          </a:xfrm>
        </p:spPr>
        <p:txBody>
          <a:bodyPr/>
          <a:lstStyle/>
          <a:p>
            <a:pPr marL="0" indent="0" eaLnBrk="1" hangingPunct="1">
              <a:spcBef>
                <a:spcPct val="0"/>
              </a:spcBef>
              <a:buClrTx/>
              <a:buFontTx/>
              <a:buNone/>
              <a:defRPr/>
            </a:pPr>
            <a:r>
              <a:rPr lang="en-US" sz="2400" b="0" dirty="0">
                <a:solidFill>
                  <a:schemeClr val="tx1"/>
                </a:solidFill>
              </a:rPr>
              <a:t>Figure </a:t>
            </a:r>
            <a:r>
              <a:rPr lang="en-US" sz="2400" b="0" dirty="0" smtClean="0">
                <a:solidFill>
                  <a:schemeClr val="tx1"/>
                </a:solidFill>
              </a:rPr>
              <a:t> </a:t>
            </a:r>
            <a:r>
              <a:rPr lang="en-US" sz="2400" b="0" dirty="0">
                <a:solidFill>
                  <a:schemeClr val="tx1"/>
                </a:solidFill>
              </a:rPr>
              <a:t>shows an efficient housing market.</a:t>
            </a:r>
            <a:endParaRPr lang="en-CA" sz="2400" b="0" dirty="0"/>
          </a:p>
        </p:txBody>
      </p:sp>
      <p:sp>
        <p:nvSpPr>
          <p:cNvPr id="465935" name="Text Box 15"/>
          <p:cNvSpPr txBox="1">
            <a:spLocks noChangeArrowheads="1"/>
          </p:cNvSpPr>
          <p:nvPr/>
        </p:nvSpPr>
        <p:spPr bwMode="auto">
          <a:xfrm>
            <a:off x="76200" y="4419600"/>
            <a:ext cx="441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0988" indent="-1651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smtClean="0">
                <a:solidFill>
                  <a:srgbClr val="000000"/>
                </a:solidFill>
              </a:rPr>
              <a:t>2.</a:t>
            </a:r>
            <a:r>
              <a:rPr lang="en-US" dirty="0" smtClean="0"/>
              <a:t> C</a:t>
            </a:r>
            <a:r>
              <a:rPr lang="en-US" dirty="0" smtClean="0">
                <a:solidFill>
                  <a:srgbClr val="000000"/>
                </a:solidFill>
              </a:rPr>
              <a:t>onsumer surplus plus ...</a:t>
            </a:r>
          </a:p>
        </p:txBody>
      </p:sp>
      <p:sp>
        <p:nvSpPr>
          <p:cNvPr id="465948" name="Text Box 28"/>
          <p:cNvSpPr txBox="1">
            <a:spLocks noChangeArrowheads="1"/>
          </p:cNvSpPr>
          <p:nvPr/>
        </p:nvSpPr>
        <p:spPr bwMode="auto">
          <a:xfrm>
            <a:off x="76200" y="50292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1963"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000000"/>
                </a:solidFill>
              </a:rPr>
              <a:t>3.</a:t>
            </a:r>
            <a:r>
              <a:rPr lang="en-US" smtClean="0"/>
              <a:t> </a:t>
            </a:r>
            <a:r>
              <a:rPr lang="en-US" smtClean="0">
                <a:solidFill>
                  <a:srgbClr val="000000"/>
                </a:solidFill>
              </a:rPr>
              <a:t>Producer surplus is as large as possible.</a:t>
            </a:r>
          </a:p>
        </p:txBody>
      </p:sp>
      <p:pic>
        <p:nvPicPr>
          <p:cNvPr id="33800" name="Picture 5" descr="fig0704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4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4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4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707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5929"/>
                                        </p:tgtEl>
                                        <p:attrNameLst>
                                          <p:attrName>style.visibility</p:attrName>
                                        </p:attrNameLst>
                                      </p:cBhvr>
                                      <p:to>
                                        <p:strVal val="visible"/>
                                      </p:to>
                                    </p:set>
                                    <p:animEffect transition="in" filter="wipe(left)">
                                      <p:cBhvr>
                                        <p:cTn id="7" dur="500"/>
                                        <p:tgtEl>
                                          <p:spTgt spid="46592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5935"/>
                                        </p:tgtEl>
                                        <p:attrNameLst>
                                          <p:attrName>style.visibility</p:attrName>
                                        </p:attrNameLst>
                                      </p:cBhvr>
                                      <p:to>
                                        <p:strVal val="visible"/>
                                      </p:to>
                                    </p:set>
                                    <p:animEffect transition="in" filter="wipe(left)">
                                      <p:cBhvr>
                                        <p:cTn id="16" dur="500"/>
                                        <p:tgtEl>
                                          <p:spTgt spid="465935"/>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5948"/>
                                        </p:tgtEl>
                                        <p:attrNameLst>
                                          <p:attrName>style.visibility</p:attrName>
                                        </p:attrNameLst>
                                      </p:cBhvr>
                                      <p:to>
                                        <p:strVal val="visible"/>
                                      </p:to>
                                    </p:set>
                                    <p:animEffect transition="in" filter="wipe(left)">
                                      <p:cBhvr>
                                        <p:cTn id="25" dur="500"/>
                                        <p:tgtEl>
                                          <p:spTgt spid="465948"/>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9" grpId="0" autoUpdateAnimBg="0"/>
      <p:bldP spid="465935" grpId="0" autoUpdateAnimBg="0"/>
      <p:bldP spid="46594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Government Intervention </a:t>
            </a:r>
          </a:p>
        </p:txBody>
      </p:sp>
      <p:sp>
        <p:nvSpPr>
          <p:cNvPr id="7" name="Content Placeholder 2"/>
          <p:cNvSpPr>
            <a:spLocks noGrp="1"/>
          </p:cNvSpPr>
          <p:nvPr>
            <p:ph idx="1"/>
          </p:nvPr>
        </p:nvSpPr>
        <p:spPr>
          <a:xfrm>
            <a:off x="1752600" y="3459163"/>
            <a:ext cx="6096000" cy="1066800"/>
          </a:xfrm>
        </p:spPr>
        <p:txBody>
          <a:bodyPr/>
          <a:lstStyle/>
          <a:p>
            <a:pPr eaLnBrk="1" hangingPunct="1">
              <a:buFont typeface="Arial" charset="0"/>
              <a:buChar char="•"/>
            </a:pPr>
            <a:r>
              <a:rPr lang="en-US" smtClean="0"/>
              <a:t>Price ceilings and price floors</a:t>
            </a:r>
          </a:p>
        </p:txBody>
      </p:sp>
      <p:sp>
        <p:nvSpPr>
          <p:cNvPr id="9" name="Content Placeholder 2"/>
          <p:cNvSpPr txBox="1">
            <a:spLocks/>
          </p:cNvSpPr>
          <p:nvPr/>
        </p:nvSpPr>
        <p:spPr bwMode="auto">
          <a:xfrm>
            <a:off x="1752600" y="4038600"/>
            <a:ext cx="5486400" cy="10668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a:t>Excise taxes and tariffs</a:t>
            </a:r>
          </a:p>
        </p:txBody>
      </p:sp>
      <p:sp>
        <p:nvSpPr>
          <p:cNvPr id="11" name="Content Placeholder 2"/>
          <p:cNvSpPr txBox="1">
            <a:spLocks/>
          </p:cNvSpPr>
          <p:nvPr/>
        </p:nvSpPr>
        <p:spPr bwMode="auto">
          <a:xfrm>
            <a:off x="1752600" y="4602163"/>
            <a:ext cx="6324600" cy="503237"/>
          </a:xfrm>
          <a:prstGeom prst="rect">
            <a:avLst/>
          </a:prstGeom>
          <a:noFill/>
          <a:ln w="9525">
            <a:noFill/>
            <a:miter lim="800000"/>
            <a:headEnd/>
            <a:tailEnd/>
          </a:ln>
        </p:spPr>
        <p:txBody>
          <a:bodyPr/>
          <a:lstStyle/>
          <a:p>
            <a:pPr marL="342900" indent="-342900">
              <a:spcBef>
                <a:spcPct val="20000"/>
              </a:spcBef>
              <a:buFont typeface="Arial" charset="0"/>
              <a:buChar char="•"/>
            </a:pPr>
            <a:r>
              <a:rPr lang="en-US" sz="2400" dirty="0"/>
              <a:t>Quantity restrictions</a:t>
            </a:r>
          </a:p>
        </p:txBody>
      </p:sp>
      <p:sp>
        <p:nvSpPr>
          <p:cNvPr id="20486" name="Content Placeholder 2"/>
          <p:cNvSpPr txBox="1">
            <a:spLocks/>
          </p:cNvSpPr>
          <p:nvPr/>
        </p:nvSpPr>
        <p:spPr bwMode="auto">
          <a:xfrm>
            <a:off x="457200" y="1889125"/>
            <a:ext cx="8229600" cy="1447800"/>
          </a:xfrm>
          <a:prstGeom prst="rect">
            <a:avLst/>
          </a:prstGeom>
          <a:noFill/>
          <a:ln w="9525">
            <a:noFill/>
            <a:miter lim="800000"/>
            <a:headEnd/>
            <a:tailEnd/>
          </a:ln>
        </p:spPr>
        <p:txBody>
          <a:bodyPr/>
          <a:lstStyle/>
          <a:p>
            <a:pPr marL="342900" indent="-342900">
              <a:spcBef>
                <a:spcPts val="1800"/>
              </a:spcBef>
              <a:buFont typeface="Wingdings" pitchFamily="2" charset="2"/>
              <a:buChar char="Ø"/>
            </a:pPr>
            <a:r>
              <a:rPr lang="en-US" sz="2400"/>
              <a:t>The invisible hand is not the only factor in determining prices; social and political forces also determine price.</a:t>
            </a:r>
          </a:p>
          <a:p>
            <a:pPr marL="342900" indent="-342900">
              <a:spcBef>
                <a:spcPts val="1800"/>
              </a:spcBef>
              <a:buFont typeface="Wingdings" pitchFamily="2" charset="2"/>
              <a:buChar char="Ø"/>
            </a:pPr>
            <a:r>
              <a:rPr lang="en-US" sz="2400"/>
              <a:t>Other factors include:</a:t>
            </a:r>
          </a:p>
        </p:txBody>
      </p:sp>
    </p:spTree>
    <p:extLst>
      <p:ext uri="{BB962C8B-B14F-4D97-AF65-F5344CB8AC3E}">
        <p14:creationId xmlns:p14="http://schemas.microsoft.com/office/powerpoint/2010/main" val="216040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9"/>
          <p:cNvSpPr>
            <a:spLocks noGrp="1" noChangeArrowheads="1"/>
          </p:cNvSpPr>
          <p:nvPr>
            <p:ph idx="1"/>
          </p:nvPr>
        </p:nvSpPr>
        <p:spPr>
          <a:xfrm>
            <a:off x="228600" y="1828800"/>
            <a:ext cx="4191000" cy="838200"/>
          </a:xfrm>
        </p:spPr>
        <p:txBody>
          <a:bodyPr/>
          <a:lstStyle/>
          <a:p>
            <a:pPr marL="0" indent="0" eaLnBrk="1" hangingPunct="1">
              <a:spcBef>
                <a:spcPct val="0"/>
              </a:spcBef>
              <a:buClrTx/>
              <a:buFontTx/>
              <a:buNone/>
              <a:defRPr/>
            </a:pPr>
            <a:r>
              <a:rPr lang="en-US" sz="2400" b="0" dirty="0">
                <a:solidFill>
                  <a:schemeClr val="tx1"/>
                </a:solidFill>
              </a:rPr>
              <a:t>Figure </a:t>
            </a:r>
            <a:r>
              <a:rPr lang="en-US" sz="2400" b="0" dirty="0" smtClean="0">
                <a:solidFill>
                  <a:schemeClr val="tx1"/>
                </a:solidFill>
              </a:rPr>
              <a:t> </a:t>
            </a:r>
            <a:r>
              <a:rPr lang="en-US" sz="2400" b="0" dirty="0">
                <a:solidFill>
                  <a:schemeClr val="tx1"/>
                </a:solidFill>
              </a:rPr>
              <a:t>shows the inefficiency of a rent ceiling.</a:t>
            </a:r>
            <a:endParaRPr lang="en-CA" sz="2400" b="0" dirty="0"/>
          </a:p>
        </p:txBody>
      </p:sp>
      <p:sp>
        <p:nvSpPr>
          <p:cNvPr id="467988" name="Rectangle 20"/>
          <p:cNvSpPr>
            <a:spLocks noChangeArrowheads="1"/>
          </p:cNvSpPr>
          <p:nvPr/>
        </p:nvSpPr>
        <p:spPr bwMode="auto">
          <a:xfrm>
            <a:off x="152400" y="2743200"/>
            <a:ext cx="4114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8738" indent="-58738">
              <a:defRPr/>
            </a:pPr>
            <a:r>
              <a:rPr lang="en-US" b="1">
                <a:solidFill>
                  <a:srgbClr val="000000"/>
                </a:solidFill>
                <a:latin typeface="Arial" charset="0"/>
                <a:ea typeface="ＭＳ Ｐゴシック" charset="0"/>
              </a:rPr>
              <a:t>	</a:t>
            </a:r>
            <a:r>
              <a:rPr lang="en-US">
                <a:solidFill>
                  <a:srgbClr val="000000"/>
                </a:solidFill>
                <a:latin typeface="Arial" charset="0"/>
                <a:ea typeface="ＭＳ Ｐゴシック" charset="0"/>
              </a:rPr>
              <a:t>A rent ceiling restricts the quantity supplied and marginal benefit exceeds marginal cost.</a:t>
            </a:r>
            <a:endParaRPr lang="en-CA">
              <a:solidFill>
                <a:srgbClr val="000000"/>
              </a:solidFill>
              <a:latin typeface="Arial" charset="0"/>
              <a:ea typeface="ＭＳ Ｐゴシック" charset="0"/>
            </a:endParaRPr>
          </a:p>
        </p:txBody>
      </p:sp>
      <p:sp>
        <p:nvSpPr>
          <p:cNvPr id="467989" name="Rectangle 21"/>
          <p:cNvSpPr>
            <a:spLocks noChangeArrowheads="1"/>
          </p:cNvSpPr>
          <p:nvPr/>
        </p:nvSpPr>
        <p:spPr bwMode="auto">
          <a:xfrm>
            <a:off x="152400" y="4419600"/>
            <a:ext cx="426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88938" indent="-323850">
              <a:defRPr/>
            </a:pPr>
            <a:r>
              <a:rPr lang="en-US" b="1" dirty="0">
                <a:solidFill>
                  <a:srgbClr val="000000"/>
                </a:solidFill>
                <a:latin typeface="Arial" charset="0"/>
                <a:ea typeface="ＭＳ Ｐゴシック" charset="0"/>
              </a:rPr>
              <a:t>1.</a:t>
            </a:r>
            <a:r>
              <a:rPr lang="en-US" dirty="0">
                <a:solidFill>
                  <a:srgbClr val="000000"/>
                </a:solidFill>
                <a:latin typeface="Arial" charset="0"/>
                <a:ea typeface="ＭＳ Ｐゴシック" charset="0"/>
              </a:rPr>
              <a:t> Consumer surplus shrinks.</a:t>
            </a:r>
            <a:endParaRPr lang="en-CA" dirty="0">
              <a:solidFill>
                <a:srgbClr val="000000"/>
              </a:solidFill>
              <a:latin typeface="Arial" charset="0"/>
              <a:ea typeface="ＭＳ Ｐゴシック" charset="0"/>
            </a:endParaRPr>
          </a:p>
        </p:txBody>
      </p:sp>
      <p:sp>
        <p:nvSpPr>
          <p:cNvPr id="467998" name="Rectangle 30"/>
          <p:cNvSpPr>
            <a:spLocks noChangeArrowheads="1"/>
          </p:cNvSpPr>
          <p:nvPr/>
        </p:nvSpPr>
        <p:spPr bwMode="auto">
          <a:xfrm>
            <a:off x="152400" y="5029200"/>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88938" indent="-323850">
              <a:defRPr/>
            </a:pPr>
            <a:r>
              <a:rPr lang="en-US" b="1" dirty="0">
                <a:solidFill>
                  <a:srgbClr val="000000"/>
                </a:solidFill>
                <a:latin typeface="Arial" charset="0"/>
                <a:ea typeface="ＭＳ Ｐゴシック" charset="0"/>
              </a:rPr>
              <a:t>2.</a:t>
            </a:r>
            <a:r>
              <a:rPr lang="en-US" dirty="0">
                <a:latin typeface="Arial" charset="0"/>
                <a:ea typeface="ＭＳ Ｐゴシック" charset="0"/>
              </a:rPr>
              <a:t> </a:t>
            </a:r>
            <a:r>
              <a:rPr lang="en-US" dirty="0">
                <a:solidFill>
                  <a:srgbClr val="000000"/>
                </a:solidFill>
                <a:latin typeface="Arial" charset="0"/>
                <a:ea typeface="ＭＳ Ｐゴシック" charset="0"/>
              </a:rPr>
              <a:t>Producer surplus shrinks.</a:t>
            </a:r>
            <a:endParaRPr lang="en-CA" dirty="0">
              <a:solidFill>
                <a:srgbClr val="000000"/>
              </a:solidFill>
              <a:latin typeface="Arial" charset="0"/>
              <a:ea typeface="ＭＳ Ｐゴシック" charset="0"/>
            </a:endParaRPr>
          </a:p>
        </p:txBody>
      </p:sp>
      <p:pic>
        <p:nvPicPr>
          <p:cNvPr id="35847" name="Picture 7" descr="fig0704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4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4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4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4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3678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7988"/>
                                        </p:tgtEl>
                                        <p:attrNameLst>
                                          <p:attrName>style.visibility</p:attrName>
                                        </p:attrNameLst>
                                      </p:cBhvr>
                                      <p:to>
                                        <p:strVal val="visible"/>
                                      </p:to>
                                    </p:set>
                                    <p:animEffect transition="in" filter="wipe(left)">
                                      <p:cBhvr>
                                        <p:cTn id="7" dur="500"/>
                                        <p:tgtEl>
                                          <p:spTgt spid="46798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67989"/>
                                        </p:tgtEl>
                                        <p:attrNameLst>
                                          <p:attrName>style.visibility</p:attrName>
                                        </p:attrNameLst>
                                      </p:cBhvr>
                                      <p:to>
                                        <p:strVal val="visible"/>
                                      </p:to>
                                    </p:set>
                                    <p:animEffect transition="in" filter="wipe(left)">
                                      <p:cBhvr>
                                        <p:cTn id="20" dur="500"/>
                                        <p:tgtEl>
                                          <p:spTgt spid="467989"/>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67998"/>
                                        </p:tgtEl>
                                        <p:attrNameLst>
                                          <p:attrName>style.visibility</p:attrName>
                                        </p:attrNameLst>
                                      </p:cBhvr>
                                      <p:to>
                                        <p:strVal val="visible"/>
                                      </p:to>
                                    </p:set>
                                    <p:animEffect transition="in" filter="wipe(left)">
                                      <p:cBhvr>
                                        <p:cTn id="29" dur="500"/>
                                        <p:tgtEl>
                                          <p:spTgt spid="467998"/>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8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50" name="Rectangle 14"/>
          <p:cNvSpPr>
            <a:spLocks noGrp="1" noChangeArrowheads="1"/>
          </p:cNvSpPr>
          <p:nvPr>
            <p:ph idx="1"/>
          </p:nvPr>
        </p:nvSpPr>
        <p:spPr>
          <a:xfrm>
            <a:off x="152400" y="1828800"/>
            <a:ext cx="4191000" cy="609600"/>
          </a:xfrm>
        </p:spPr>
        <p:txBody>
          <a:bodyPr/>
          <a:lstStyle/>
          <a:p>
            <a:pPr marL="0" indent="0" eaLnBrk="1" hangingPunct="1">
              <a:spcBef>
                <a:spcPct val="0"/>
              </a:spcBef>
              <a:buClrTx/>
              <a:buFontTx/>
              <a:buNone/>
              <a:defRPr/>
            </a:pPr>
            <a:r>
              <a:rPr lang="en-US" sz="2400">
                <a:solidFill>
                  <a:schemeClr val="tx1"/>
                </a:solidFill>
              </a:rPr>
              <a:t>3.</a:t>
            </a:r>
            <a:r>
              <a:rPr lang="en-US" sz="2400" b="0">
                <a:solidFill>
                  <a:schemeClr val="tx1"/>
                </a:solidFill>
              </a:rPr>
              <a:t> A deadweight loss arises.</a:t>
            </a:r>
            <a:endParaRPr lang="en-CA" sz="2400" b="0"/>
          </a:p>
        </p:txBody>
      </p:sp>
      <p:sp>
        <p:nvSpPr>
          <p:cNvPr id="526351" name="Rectangle 15"/>
          <p:cNvSpPr>
            <a:spLocks noChangeArrowheads="1"/>
          </p:cNvSpPr>
          <p:nvPr/>
        </p:nvSpPr>
        <p:spPr bwMode="auto">
          <a:xfrm>
            <a:off x="152400" y="2590800"/>
            <a:ext cx="4343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6075" indent="-346075">
              <a:defRPr/>
            </a:pPr>
            <a:r>
              <a:rPr lang="en-US" b="1" dirty="0">
                <a:solidFill>
                  <a:srgbClr val="000000"/>
                </a:solidFill>
                <a:latin typeface="Arial" charset="0"/>
                <a:ea typeface="ＭＳ Ｐゴシック" charset="0"/>
              </a:rPr>
              <a:t>4.</a:t>
            </a:r>
            <a:r>
              <a:rPr lang="en-US" dirty="0">
                <a:solidFill>
                  <a:srgbClr val="000000"/>
                </a:solidFill>
                <a:latin typeface="Arial" charset="0"/>
                <a:ea typeface="ＭＳ Ｐゴシック" charset="0"/>
              </a:rPr>
              <a:t> Other resources are lost in search activity and evading and enforcing the rent ceiling law.</a:t>
            </a:r>
            <a:endParaRPr lang="en-CA" dirty="0">
              <a:solidFill>
                <a:srgbClr val="000000"/>
              </a:solidFill>
              <a:latin typeface="Arial" charset="0"/>
              <a:ea typeface="ＭＳ Ｐゴシック" charset="0"/>
            </a:endParaRPr>
          </a:p>
        </p:txBody>
      </p:sp>
      <p:sp>
        <p:nvSpPr>
          <p:cNvPr id="526352" name="Rectangle 16"/>
          <p:cNvSpPr>
            <a:spLocks noChangeArrowheads="1"/>
          </p:cNvSpPr>
          <p:nvPr/>
        </p:nvSpPr>
        <p:spPr bwMode="auto">
          <a:xfrm>
            <a:off x="152400" y="44196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solidFill>
                  <a:srgbClr val="000000"/>
                </a:solidFill>
                <a:latin typeface="Arial" charset="0"/>
                <a:ea typeface="ＭＳ Ｐゴシック" charset="0"/>
              </a:rPr>
              <a:t>Resource use is inefficient.</a:t>
            </a:r>
            <a:endParaRPr lang="en-CA">
              <a:solidFill>
                <a:srgbClr val="000000"/>
              </a:solidFill>
              <a:latin typeface="Arial" charset="0"/>
              <a:ea typeface="ＭＳ Ｐゴシック" charset="0"/>
            </a:endParaRPr>
          </a:p>
        </p:txBody>
      </p:sp>
      <p:pic>
        <p:nvPicPr>
          <p:cNvPr id="37894" name="Picture 7" descr="fig0704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fig0704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9" descr="fig0704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0" descr="fig0704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1" descr="fig0704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4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704b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72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6350">
                                            <p:txEl>
                                              <p:pRg st="0" end="0"/>
                                            </p:txEl>
                                          </p:spTgt>
                                        </p:tgtEl>
                                        <p:attrNameLst>
                                          <p:attrName>style.visibility</p:attrName>
                                        </p:attrNameLst>
                                      </p:cBhvr>
                                      <p:to>
                                        <p:strVal val="visible"/>
                                      </p:to>
                                    </p:set>
                                    <p:animEffect transition="in" filter="wipe(left)">
                                      <p:cBhvr>
                                        <p:cTn id="7" dur="500"/>
                                        <p:tgtEl>
                                          <p:spTgt spid="526350">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26351"/>
                                        </p:tgtEl>
                                        <p:attrNameLst>
                                          <p:attrName>style.visibility</p:attrName>
                                        </p:attrNameLst>
                                      </p:cBhvr>
                                      <p:to>
                                        <p:strVal val="visible"/>
                                      </p:to>
                                    </p:set>
                                    <p:animEffect transition="in" filter="wipe(left)">
                                      <p:cBhvr>
                                        <p:cTn id="16" dur="500"/>
                                        <p:tgtEl>
                                          <p:spTgt spid="526351"/>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6352"/>
                                        </p:tgtEl>
                                        <p:attrNameLst>
                                          <p:attrName>style.visibility</p:attrName>
                                        </p:attrNameLst>
                                      </p:cBhvr>
                                      <p:to>
                                        <p:strVal val="visible"/>
                                      </p:to>
                                    </p:set>
                                    <p:animEffect transition="in" filter="wipe(left)">
                                      <p:cBhvr>
                                        <p:cTn id="25" dur="500"/>
                                        <p:tgtEl>
                                          <p:spTgt spid="52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50" grpId="0" build="p" bldLvl="3" autoUpdateAnimBg="0" advAuto="0"/>
      <p:bldP spid="526351" grpId="0" autoUpdateAnimBg="0"/>
      <p:bldP spid="52635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fontScale="90000"/>
          </a:bodyPr>
          <a:lstStyle/>
          <a:p>
            <a:pPr eaLnBrk="1" hangingPunct="1"/>
            <a:r>
              <a:rPr lang="en-US" smtClean="0"/>
              <a:t>Government Intervention: Price Floors</a:t>
            </a:r>
          </a:p>
        </p:txBody>
      </p:sp>
      <p:sp>
        <p:nvSpPr>
          <p:cNvPr id="26626" name="Content Placeholder 2"/>
          <p:cNvSpPr>
            <a:spLocks noGrp="1"/>
          </p:cNvSpPr>
          <p:nvPr>
            <p:ph idx="1"/>
          </p:nvPr>
        </p:nvSpPr>
        <p:spPr>
          <a:xfrm>
            <a:off x="457200" y="1676400"/>
            <a:ext cx="8229600" cy="1447800"/>
          </a:xfrm>
        </p:spPr>
        <p:txBody>
          <a:bodyPr>
            <a:normAutofit lnSpcReduction="10000"/>
          </a:bodyPr>
          <a:lstStyle/>
          <a:p>
            <a:pPr eaLnBrk="1" hangingPunct="1">
              <a:buFont typeface="Wingdings" pitchFamily="2" charset="2"/>
              <a:buChar char="Ø"/>
            </a:pPr>
            <a:r>
              <a:rPr lang="en-US" dirty="0" smtClean="0"/>
              <a:t>When a government wants to prevent a price from falling below a certain level to favor suppliers, it imposes a price floor</a:t>
            </a:r>
            <a:endParaRPr lang="en-US" dirty="0" smtClean="0"/>
          </a:p>
        </p:txBody>
      </p:sp>
      <p:sp>
        <p:nvSpPr>
          <p:cNvPr id="9" name="Content Placeholder 2"/>
          <p:cNvSpPr txBox="1">
            <a:spLocks/>
          </p:cNvSpPr>
          <p:nvPr/>
        </p:nvSpPr>
        <p:spPr bwMode="auto">
          <a:xfrm>
            <a:off x="457200" y="2971800"/>
            <a:ext cx="8229600" cy="10668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A </a:t>
            </a:r>
            <a:r>
              <a:rPr lang="en-US" sz="2400" b="1">
                <a:solidFill>
                  <a:srgbClr val="009999"/>
                </a:solidFill>
              </a:rPr>
              <a:t>price floor </a:t>
            </a:r>
            <a:r>
              <a:rPr lang="en-US" sz="2400"/>
              <a:t>is a government-imposed limit on how low a price can be charged</a:t>
            </a:r>
          </a:p>
        </p:txBody>
      </p:sp>
      <p:sp>
        <p:nvSpPr>
          <p:cNvPr id="11" name="Content Placeholder 2"/>
          <p:cNvSpPr txBox="1">
            <a:spLocks/>
          </p:cNvSpPr>
          <p:nvPr/>
        </p:nvSpPr>
        <p:spPr bwMode="auto">
          <a:xfrm>
            <a:off x="457200" y="4572000"/>
            <a:ext cx="8001000" cy="9906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dirty="0"/>
              <a:t>Price floors above equilibrium price will have an effect on the market</a:t>
            </a:r>
          </a:p>
        </p:txBody>
      </p:sp>
      <p:sp>
        <p:nvSpPr>
          <p:cNvPr id="10" name="Content Placeholder 2"/>
          <p:cNvSpPr txBox="1">
            <a:spLocks/>
          </p:cNvSpPr>
          <p:nvPr/>
        </p:nvSpPr>
        <p:spPr bwMode="auto">
          <a:xfrm>
            <a:off x="457200" y="3962400"/>
            <a:ext cx="8001000" cy="6858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Price floors create excess supply</a:t>
            </a:r>
          </a:p>
        </p:txBody>
      </p:sp>
    </p:spTree>
    <p:extLst>
      <p:ext uri="{BB962C8B-B14F-4D97-AF65-F5344CB8AC3E}">
        <p14:creationId xmlns:p14="http://schemas.microsoft.com/office/powerpoint/2010/main" val="1716943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0547" name="Rectangle 3"/>
          <p:cNvSpPr>
            <a:spLocks noGrp="1" noChangeArrowheads="1"/>
          </p:cNvSpPr>
          <p:nvPr>
            <p:ph idx="1"/>
          </p:nvPr>
        </p:nvSpPr>
        <p:spPr>
          <a:xfrm>
            <a:off x="381000" y="1981200"/>
            <a:ext cx="8229600" cy="3375025"/>
          </a:xfrm>
        </p:spPr>
        <p:txBody>
          <a:bodyPr/>
          <a:lstStyle/>
          <a:p>
            <a:pPr eaLnBrk="1" hangingPunct="1">
              <a:buFont typeface="Webdings" charset="0"/>
              <a:buNone/>
              <a:defRPr/>
            </a:pPr>
            <a:r>
              <a:rPr lang="en-US" sz="3000" b="0" dirty="0">
                <a:solidFill>
                  <a:srgbClr val="FF0000"/>
                </a:solidFill>
              </a:rPr>
              <a:t>	</a:t>
            </a:r>
            <a:r>
              <a:rPr lang="en-US" sz="2400" b="0" dirty="0">
                <a:solidFill>
                  <a:srgbClr val="000000"/>
                </a:solidFill>
              </a:rPr>
              <a:t>A</a:t>
            </a:r>
            <a:r>
              <a:rPr lang="en-US" dirty="0">
                <a:solidFill>
                  <a:srgbClr val="000000"/>
                </a:solidFill>
              </a:rPr>
              <a:t> </a:t>
            </a:r>
            <a:r>
              <a:rPr lang="en-US" sz="2600" dirty="0">
                <a:solidFill>
                  <a:srgbClr val="FF0000"/>
                </a:solidFill>
              </a:rPr>
              <a:t>price floor</a:t>
            </a:r>
            <a:r>
              <a:rPr lang="en-US" dirty="0">
                <a:solidFill>
                  <a:srgbClr val="FF0000"/>
                </a:solidFill>
              </a:rPr>
              <a:t> </a:t>
            </a:r>
            <a:r>
              <a:rPr lang="en-US" sz="2400" b="0" dirty="0">
                <a:solidFill>
                  <a:srgbClr val="000000"/>
                </a:solidFill>
              </a:rPr>
              <a:t>is a government regulation that places a </a:t>
            </a:r>
            <a:r>
              <a:rPr lang="en-US" sz="2400" b="0" i="1" dirty="0">
                <a:solidFill>
                  <a:srgbClr val="000000"/>
                </a:solidFill>
              </a:rPr>
              <a:t>lower</a:t>
            </a:r>
            <a:r>
              <a:rPr lang="en-US" sz="2400" b="0" dirty="0">
                <a:solidFill>
                  <a:srgbClr val="000000"/>
                </a:solidFill>
              </a:rPr>
              <a:t> limit on the price at which a particular good, service, or factor of production may be traded</a:t>
            </a:r>
            <a:r>
              <a:rPr lang="en-US" dirty="0">
                <a:solidFill>
                  <a:srgbClr val="000000"/>
                </a:solidFill>
              </a:rPr>
              <a:t>.</a:t>
            </a:r>
          </a:p>
          <a:p>
            <a:pPr lvl="1" eaLnBrk="1" hangingPunct="1">
              <a:defRPr/>
            </a:pPr>
            <a:r>
              <a:rPr lang="en-US" dirty="0">
                <a:solidFill>
                  <a:srgbClr val="000000"/>
                </a:solidFill>
              </a:rPr>
              <a:t>An example is the minimum wage in labor markets.</a:t>
            </a:r>
          </a:p>
          <a:p>
            <a:pPr lvl="1" eaLnBrk="1" hangingPunct="1">
              <a:defRPr/>
            </a:pPr>
            <a:r>
              <a:rPr lang="en-US" dirty="0">
                <a:solidFill>
                  <a:srgbClr val="000000"/>
                </a:solidFill>
              </a:rPr>
              <a:t>Trading </a:t>
            </a:r>
            <a:r>
              <a:rPr lang="en-US" i="1" dirty="0">
                <a:solidFill>
                  <a:srgbClr val="000000"/>
                </a:solidFill>
              </a:rPr>
              <a:t>below</a:t>
            </a:r>
            <a:r>
              <a:rPr lang="en-US" dirty="0">
                <a:solidFill>
                  <a:srgbClr val="000000"/>
                </a:solidFill>
              </a:rPr>
              <a:t> the price floor is </a:t>
            </a:r>
            <a:r>
              <a:rPr lang="en-US" i="1" dirty="0">
                <a:solidFill>
                  <a:srgbClr val="000000"/>
                </a:solidFill>
              </a:rPr>
              <a:t>illegal</a:t>
            </a:r>
            <a:r>
              <a:rPr lang="en-US" dirty="0">
                <a:solidFill>
                  <a:srgbClr val="000000"/>
                </a:solidFill>
              </a:rPr>
              <a:t>.</a:t>
            </a:r>
          </a:p>
        </p:txBody>
      </p:sp>
    </p:spTree>
    <p:extLst>
      <p:ext uri="{BB962C8B-B14F-4D97-AF65-F5344CB8AC3E}">
        <p14:creationId xmlns:p14="http://schemas.microsoft.com/office/powerpoint/2010/main" val="40661852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animEffect transition="in" filter="wipe(left)">
                                      <p:cBhvr>
                                        <p:cTn id="7" dur="500"/>
                                        <p:tgtEl>
                                          <p:spTgt spid="620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0547">
                                            <p:txEl>
                                              <p:pRg st="1" end="1"/>
                                            </p:txEl>
                                          </p:spTgt>
                                        </p:tgtEl>
                                        <p:attrNameLst>
                                          <p:attrName>style.visibility</p:attrName>
                                        </p:attrNameLst>
                                      </p:cBhvr>
                                      <p:to>
                                        <p:strVal val="visible"/>
                                      </p:to>
                                    </p:set>
                                    <p:animEffect transition="in" filter="wipe(left)">
                                      <p:cBhvr>
                                        <p:cTn id="12" dur="500"/>
                                        <p:tgtEl>
                                          <p:spTgt spid="620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0547">
                                            <p:txEl>
                                              <p:pRg st="2" end="2"/>
                                            </p:txEl>
                                          </p:spTgt>
                                        </p:tgtEl>
                                        <p:attrNameLst>
                                          <p:attrName>style.visibility</p:attrName>
                                        </p:attrNameLst>
                                      </p:cBhvr>
                                      <p:to>
                                        <p:strVal val="visible"/>
                                      </p:to>
                                    </p:set>
                                    <p:animEffect transition="in" filter="wipe(left)">
                                      <p:cBhvr>
                                        <p:cTn id="17" dur="500"/>
                                        <p:tgtEl>
                                          <p:spTgt spid="620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altLang="tr-TR" smtClean="0"/>
              <a:t>Price controls: price floors</a:t>
            </a:r>
          </a:p>
        </p:txBody>
      </p:sp>
      <p:sp>
        <p:nvSpPr>
          <p:cNvPr id="19459" name="Rectangle 4"/>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tr-TR" sz="2400" smtClean="0"/>
              <a:t>Equilibrium</a:t>
            </a:r>
          </a:p>
        </p:txBody>
      </p:sp>
      <p:sp>
        <p:nvSpPr>
          <p:cNvPr id="19460" name="Rectangle 5"/>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tr-TR" sz="2400" smtClean="0"/>
              <a:t>Price floor</a:t>
            </a:r>
          </a:p>
        </p:txBody>
      </p:sp>
      <p:grpSp>
        <p:nvGrpSpPr>
          <p:cNvPr id="19461" name="Group 6"/>
          <p:cNvGrpSpPr>
            <a:grpSpLocks noChangeAspect="1"/>
          </p:cNvGrpSpPr>
          <p:nvPr/>
        </p:nvGrpSpPr>
        <p:grpSpPr bwMode="auto">
          <a:xfrm>
            <a:off x="276225" y="2197100"/>
            <a:ext cx="4252913" cy="3746500"/>
            <a:chOff x="5562" y="2003"/>
            <a:chExt cx="3938" cy="3780"/>
          </a:xfrm>
        </p:grpSpPr>
        <p:sp>
          <p:nvSpPr>
            <p:cNvPr id="19486" name="AutoShape 7"/>
            <p:cNvSpPr>
              <a:spLocks noChangeAspect="1" noChangeArrowheads="1"/>
            </p:cNvSpPr>
            <p:nvPr/>
          </p:nvSpPr>
          <p:spPr bwMode="auto">
            <a:xfrm>
              <a:off x="5562" y="2003"/>
              <a:ext cx="3938" cy="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tr-TR" altLang="tr-TR"/>
            </a:p>
          </p:txBody>
        </p:sp>
        <p:sp>
          <p:nvSpPr>
            <p:cNvPr id="19487" name="Text Box 8"/>
            <p:cNvSpPr txBox="1">
              <a:spLocks noChangeArrowheads="1"/>
            </p:cNvSpPr>
            <p:nvPr/>
          </p:nvSpPr>
          <p:spPr bwMode="auto">
            <a:xfrm>
              <a:off x="6512" y="2441"/>
              <a:ext cx="4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D</a:t>
              </a:r>
              <a:endParaRPr lang="it-IT" altLang="tr-TR" sz="1800"/>
            </a:p>
          </p:txBody>
        </p:sp>
        <p:sp>
          <p:nvSpPr>
            <p:cNvPr id="19488" name="Line 9"/>
            <p:cNvSpPr>
              <a:spLocks noChangeShapeType="1"/>
            </p:cNvSpPr>
            <p:nvPr/>
          </p:nvSpPr>
          <p:spPr bwMode="auto">
            <a:xfrm>
              <a:off x="6241" y="2138"/>
              <a:ext cx="1" cy="297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9489" name="Line 10"/>
            <p:cNvSpPr>
              <a:spLocks noChangeShapeType="1"/>
            </p:cNvSpPr>
            <p:nvPr/>
          </p:nvSpPr>
          <p:spPr bwMode="auto">
            <a:xfrm>
              <a:off x="6241" y="5108"/>
              <a:ext cx="312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490" name="Text Box 11"/>
            <p:cNvSpPr txBox="1">
              <a:spLocks noChangeArrowheads="1"/>
            </p:cNvSpPr>
            <p:nvPr/>
          </p:nvSpPr>
          <p:spPr bwMode="auto">
            <a:xfrm>
              <a:off x="8279" y="5108"/>
              <a:ext cx="122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Quantity  of    icecreams</a:t>
              </a:r>
              <a:endParaRPr lang="it-IT" altLang="tr-TR" sz="1800"/>
            </a:p>
          </p:txBody>
        </p:sp>
        <p:sp>
          <p:nvSpPr>
            <p:cNvPr id="19491" name="Text Box 12"/>
            <p:cNvSpPr txBox="1">
              <a:spLocks noChangeArrowheads="1"/>
            </p:cNvSpPr>
            <p:nvPr/>
          </p:nvSpPr>
          <p:spPr bwMode="auto">
            <a:xfrm>
              <a:off x="5562" y="2138"/>
              <a:ext cx="67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Price</a:t>
              </a:r>
              <a:endParaRPr lang="it-IT" altLang="tr-TR" sz="1800"/>
            </a:p>
          </p:txBody>
        </p:sp>
        <p:sp>
          <p:nvSpPr>
            <p:cNvPr id="19492" name="Text Box 13"/>
            <p:cNvSpPr txBox="1">
              <a:spLocks noChangeArrowheads="1"/>
            </p:cNvSpPr>
            <p:nvPr/>
          </p:nvSpPr>
          <p:spPr bwMode="auto">
            <a:xfrm>
              <a:off x="5765" y="3425"/>
              <a:ext cx="54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400" b="1">
                  <a:solidFill>
                    <a:srgbClr val="000000"/>
                  </a:solidFill>
                  <a:latin typeface="Times New Roman" pitchFamily="18" charset="0"/>
                  <a:ea typeface="MS Mincho" pitchFamily="49" charset="-128"/>
                </a:rPr>
                <a:t>3</a:t>
              </a:r>
              <a:endParaRPr lang="it-IT" altLang="tr-TR" sz="1800"/>
            </a:p>
          </p:txBody>
        </p:sp>
        <p:sp>
          <p:nvSpPr>
            <p:cNvPr id="19493" name="Text Box 14"/>
            <p:cNvSpPr txBox="1">
              <a:spLocks noChangeArrowheads="1"/>
            </p:cNvSpPr>
            <p:nvPr/>
          </p:nvSpPr>
          <p:spPr bwMode="auto">
            <a:xfrm>
              <a:off x="5752" y="4081"/>
              <a:ext cx="678"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2</a:t>
              </a:r>
              <a:endParaRPr lang="it-IT" altLang="tr-TR" sz="1800"/>
            </a:p>
          </p:txBody>
        </p:sp>
        <p:sp>
          <p:nvSpPr>
            <p:cNvPr id="19494" name="Line 15"/>
            <p:cNvSpPr>
              <a:spLocks noChangeShapeType="1"/>
            </p:cNvSpPr>
            <p:nvPr/>
          </p:nvSpPr>
          <p:spPr bwMode="auto">
            <a:xfrm flipH="1">
              <a:off x="7191" y="3534"/>
              <a:ext cx="1" cy="1577"/>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9495" name="Text Box 16"/>
            <p:cNvSpPr txBox="1">
              <a:spLocks noChangeArrowheads="1"/>
            </p:cNvSpPr>
            <p:nvPr/>
          </p:nvSpPr>
          <p:spPr bwMode="auto">
            <a:xfrm>
              <a:off x="6974" y="5149"/>
              <a:ext cx="54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200</a:t>
              </a:r>
              <a:endParaRPr lang="it-IT" altLang="tr-TR" sz="1800"/>
            </a:p>
          </p:txBody>
        </p:sp>
        <p:sp>
          <p:nvSpPr>
            <p:cNvPr id="19496" name="Text Box 17"/>
            <p:cNvSpPr txBox="1">
              <a:spLocks noChangeArrowheads="1"/>
            </p:cNvSpPr>
            <p:nvPr/>
          </p:nvSpPr>
          <p:spPr bwMode="auto">
            <a:xfrm>
              <a:off x="7748" y="5066"/>
              <a:ext cx="54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it-IT" altLang="tr-TR" sz="1800"/>
            </a:p>
          </p:txBody>
        </p:sp>
        <p:sp>
          <p:nvSpPr>
            <p:cNvPr id="19497" name="Text Box 18"/>
            <p:cNvSpPr txBox="1">
              <a:spLocks noChangeArrowheads="1"/>
            </p:cNvSpPr>
            <p:nvPr/>
          </p:nvSpPr>
          <p:spPr bwMode="auto">
            <a:xfrm>
              <a:off x="5765" y="2659"/>
              <a:ext cx="40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4</a:t>
              </a:r>
              <a:endParaRPr lang="it-IT" altLang="tr-TR" sz="1800"/>
            </a:p>
          </p:txBody>
        </p:sp>
        <p:sp>
          <p:nvSpPr>
            <p:cNvPr id="19498" name="Text Box 19"/>
            <p:cNvSpPr txBox="1">
              <a:spLocks noChangeArrowheads="1"/>
            </p:cNvSpPr>
            <p:nvPr/>
          </p:nvSpPr>
          <p:spPr bwMode="auto">
            <a:xfrm>
              <a:off x="7748" y="2331"/>
              <a:ext cx="31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B2B2B2"/>
                  </a:solidFill>
                  <a:latin typeface="Times New Roman" pitchFamily="18" charset="0"/>
                  <a:ea typeface="MS Mincho" pitchFamily="49" charset="-128"/>
                </a:rPr>
                <a:t> </a:t>
              </a:r>
              <a:r>
                <a:rPr lang="it-IT" altLang="zh-CN" sz="1600" b="1">
                  <a:solidFill>
                    <a:srgbClr val="0000FF"/>
                  </a:solidFill>
                  <a:latin typeface="Times New Roman" pitchFamily="18" charset="0"/>
                  <a:ea typeface="MS Mincho" pitchFamily="49" charset="-128"/>
                </a:rPr>
                <a:t>S</a:t>
              </a:r>
              <a:r>
                <a:rPr lang="it-IT" altLang="zh-CN" sz="1400" b="1">
                  <a:solidFill>
                    <a:srgbClr val="0000FF"/>
                  </a:solidFill>
                  <a:latin typeface="Times New Roman" pitchFamily="18" charset="0"/>
                  <a:ea typeface="MS Mincho" pitchFamily="49" charset="-128"/>
                </a:rPr>
                <a:t>  </a:t>
              </a:r>
              <a:endParaRPr lang="it-IT" altLang="tr-TR" sz="1800"/>
            </a:p>
          </p:txBody>
        </p:sp>
        <p:sp>
          <p:nvSpPr>
            <p:cNvPr id="19499" name="Text Box 20"/>
            <p:cNvSpPr txBox="1">
              <a:spLocks noChangeArrowheads="1"/>
            </p:cNvSpPr>
            <p:nvPr/>
          </p:nvSpPr>
          <p:spPr bwMode="auto">
            <a:xfrm>
              <a:off x="6512" y="5066"/>
              <a:ext cx="545"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100</a:t>
              </a:r>
              <a:endParaRPr lang="it-IT" altLang="tr-TR" sz="1800"/>
            </a:p>
          </p:txBody>
        </p:sp>
        <p:sp>
          <p:nvSpPr>
            <p:cNvPr id="19500" name="Line 21"/>
            <p:cNvSpPr>
              <a:spLocks noChangeShapeType="1"/>
            </p:cNvSpPr>
            <p:nvPr/>
          </p:nvSpPr>
          <p:spPr bwMode="auto">
            <a:xfrm>
              <a:off x="6240" y="3534"/>
              <a:ext cx="951" cy="1"/>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9501" name="Line 22"/>
            <p:cNvSpPr>
              <a:spLocks noChangeShapeType="1"/>
            </p:cNvSpPr>
            <p:nvPr/>
          </p:nvSpPr>
          <p:spPr bwMode="auto">
            <a:xfrm>
              <a:off x="6322" y="2659"/>
              <a:ext cx="2186" cy="20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502" name="Line 23"/>
            <p:cNvSpPr>
              <a:spLocks noChangeShapeType="1"/>
            </p:cNvSpPr>
            <p:nvPr/>
          </p:nvSpPr>
          <p:spPr bwMode="auto">
            <a:xfrm flipH="1">
              <a:off x="6322" y="2441"/>
              <a:ext cx="1901" cy="196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19462" name="Group 24"/>
          <p:cNvGrpSpPr>
            <a:grpSpLocks noChangeAspect="1"/>
          </p:cNvGrpSpPr>
          <p:nvPr/>
        </p:nvGrpSpPr>
        <p:grpSpPr bwMode="auto">
          <a:xfrm>
            <a:off x="4319588" y="2197100"/>
            <a:ext cx="4379912" cy="3810000"/>
            <a:chOff x="5562" y="2003"/>
            <a:chExt cx="3938" cy="3780"/>
          </a:xfrm>
        </p:grpSpPr>
        <p:sp>
          <p:nvSpPr>
            <p:cNvPr id="19463" name="AutoShape 25"/>
            <p:cNvSpPr>
              <a:spLocks noChangeAspect="1" noChangeArrowheads="1"/>
            </p:cNvSpPr>
            <p:nvPr/>
          </p:nvSpPr>
          <p:spPr bwMode="auto">
            <a:xfrm>
              <a:off x="5562" y="2003"/>
              <a:ext cx="3938" cy="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tr-TR" altLang="tr-TR"/>
            </a:p>
          </p:txBody>
        </p:sp>
        <p:sp>
          <p:nvSpPr>
            <p:cNvPr id="19464" name="Text Box 26"/>
            <p:cNvSpPr txBox="1">
              <a:spLocks noChangeArrowheads="1"/>
            </p:cNvSpPr>
            <p:nvPr/>
          </p:nvSpPr>
          <p:spPr bwMode="auto">
            <a:xfrm>
              <a:off x="6512" y="2441"/>
              <a:ext cx="4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D</a:t>
              </a:r>
              <a:endParaRPr lang="it-IT" altLang="tr-TR" sz="1800"/>
            </a:p>
          </p:txBody>
        </p:sp>
        <p:sp>
          <p:nvSpPr>
            <p:cNvPr id="19465" name="Line 27"/>
            <p:cNvSpPr>
              <a:spLocks noChangeShapeType="1"/>
            </p:cNvSpPr>
            <p:nvPr/>
          </p:nvSpPr>
          <p:spPr bwMode="auto">
            <a:xfrm>
              <a:off x="6241" y="2138"/>
              <a:ext cx="1" cy="297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9466" name="Line 28"/>
            <p:cNvSpPr>
              <a:spLocks noChangeShapeType="1"/>
            </p:cNvSpPr>
            <p:nvPr/>
          </p:nvSpPr>
          <p:spPr bwMode="auto">
            <a:xfrm>
              <a:off x="6241" y="5108"/>
              <a:ext cx="312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467" name="Text Box 29"/>
            <p:cNvSpPr txBox="1">
              <a:spLocks noChangeArrowheads="1"/>
            </p:cNvSpPr>
            <p:nvPr/>
          </p:nvSpPr>
          <p:spPr bwMode="auto">
            <a:xfrm>
              <a:off x="8279" y="5108"/>
              <a:ext cx="122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Quantity  of    icecreams</a:t>
              </a:r>
              <a:endParaRPr lang="it-IT" altLang="tr-TR" sz="1800"/>
            </a:p>
          </p:txBody>
        </p:sp>
        <p:sp>
          <p:nvSpPr>
            <p:cNvPr id="19468" name="Text Box 30"/>
            <p:cNvSpPr txBox="1">
              <a:spLocks noChangeArrowheads="1"/>
            </p:cNvSpPr>
            <p:nvPr/>
          </p:nvSpPr>
          <p:spPr bwMode="auto">
            <a:xfrm>
              <a:off x="5562" y="2138"/>
              <a:ext cx="67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Price</a:t>
              </a:r>
              <a:endParaRPr lang="it-IT" altLang="tr-TR" sz="1800"/>
            </a:p>
          </p:txBody>
        </p:sp>
        <p:sp>
          <p:nvSpPr>
            <p:cNvPr id="19469" name="Text Box 31"/>
            <p:cNvSpPr txBox="1">
              <a:spLocks noChangeArrowheads="1"/>
            </p:cNvSpPr>
            <p:nvPr/>
          </p:nvSpPr>
          <p:spPr bwMode="auto">
            <a:xfrm>
              <a:off x="5765" y="3425"/>
              <a:ext cx="54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3</a:t>
              </a:r>
              <a:endParaRPr lang="it-IT" altLang="tr-TR" sz="1800"/>
            </a:p>
          </p:txBody>
        </p:sp>
        <p:sp>
          <p:nvSpPr>
            <p:cNvPr id="19470" name="Text Box 32"/>
            <p:cNvSpPr txBox="1">
              <a:spLocks noChangeArrowheads="1"/>
            </p:cNvSpPr>
            <p:nvPr/>
          </p:nvSpPr>
          <p:spPr bwMode="auto">
            <a:xfrm>
              <a:off x="5752" y="4081"/>
              <a:ext cx="678"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2</a:t>
              </a:r>
              <a:endParaRPr lang="it-IT" altLang="tr-TR" sz="1800"/>
            </a:p>
          </p:txBody>
        </p:sp>
        <p:sp>
          <p:nvSpPr>
            <p:cNvPr id="19471" name="Line 33"/>
            <p:cNvSpPr>
              <a:spLocks noChangeShapeType="1"/>
            </p:cNvSpPr>
            <p:nvPr/>
          </p:nvSpPr>
          <p:spPr bwMode="auto">
            <a:xfrm flipH="1">
              <a:off x="7191" y="3534"/>
              <a:ext cx="1" cy="1577"/>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9472" name="Text Box 34"/>
            <p:cNvSpPr txBox="1">
              <a:spLocks noChangeArrowheads="1"/>
            </p:cNvSpPr>
            <p:nvPr/>
          </p:nvSpPr>
          <p:spPr bwMode="auto">
            <a:xfrm>
              <a:off x="6974" y="5149"/>
              <a:ext cx="54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200</a:t>
              </a:r>
              <a:endParaRPr lang="it-IT" altLang="tr-TR" sz="1800"/>
            </a:p>
          </p:txBody>
        </p:sp>
        <p:sp>
          <p:nvSpPr>
            <p:cNvPr id="19473" name="Text Box 35"/>
            <p:cNvSpPr txBox="1">
              <a:spLocks noChangeArrowheads="1"/>
            </p:cNvSpPr>
            <p:nvPr/>
          </p:nvSpPr>
          <p:spPr bwMode="auto">
            <a:xfrm>
              <a:off x="7558" y="5175"/>
              <a:ext cx="54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600</a:t>
              </a:r>
              <a:endParaRPr lang="it-IT" altLang="tr-TR" sz="1800"/>
            </a:p>
          </p:txBody>
        </p:sp>
        <p:sp>
          <p:nvSpPr>
            <p:cNvPr id="19474" name="Text Box 36"/>
            <p:cNvSpPr txBox="1">
              <a:spLocks noChangeArrowheads="1"/>
            </p:cNvSpPr>
            <p:nvPr/>
          </p:nvSpPr>
          <p:spPr bwMode="auto">
            <a:xfrm>
              <a:off x="5765" y="2659"/>
              <a:ext cx="40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4</a:t>
              </a:r>
              <a:endParaRPr lang="it-IT" altLang="tr-TR" sz="1800"/>
            </a:p>
          </p:txBody>
        </p:sp>
        <p:sp>
          <p:nvSpPr>
            <p:cNvPr id="19475" name="Text Box 37"/>
            <p:cNvSpPr txBox="1">
              <a:spLocks noChangeArrowheads="1"/>
            </p:cNvSpPr>
            <p:nvPr/>
          </p:nvSpPr>
          <p:spPr bwMode="auto">
            <a:xfrm>
              <a:off x="7653" y="2331"/>
              <a:ext cx="31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B2B2B2"/>
                  </a:solidFill>
                  <a:latin typeface="Times New Roman" pitchFamily="18" charset="0"/>
                  <a:ea typeface="MS Mincho" pitchFamily="49" charset="-128"/>
                </a:rPr>
                <a:t> </a:t>
              </a:r>
              <a:r>
                <a:rPr lang="it-IT" altLang="zh-CN" sz="1600" b="1">
                  <a:solidFill>
                    <a:srgbClr val="0000FF"/>
                  </a:solidFill>
                  <a:latin typeface="Times New Roman" pitchFamily="18" charset="0"/>
                  <a:ea typeface="MS Mincho" pitchFamily="49" charset="-128"/>
                </a:rPr>
                <a:t>S</a:t>
              </a:r>
              <a:r>
                <a:rPr lang="it-IT" altLang="zh-CN" sz="1400" b="1">
                  <a:solidFill>
                    <a:srgbClr val="0000FF"/>
                  </a:solidFill>
                  <a:latin typeface="Times New Roman" pitchFamily="18" charset="0"/>
                  <a:ea typeface="MS Mincho" pitchFamily="49" charset="-128"/>
                </a:rPr>
                <a:t>  </a:t>
              </a:r>
              <a:endParaRPr lang="it-IT" altLang="tr-TR" sz="1800"/>
            </a:p>
          </p:txBody>
        </p:sp>
        <p:sp>
          <p:nvSpPr>
            <p:cNvPr id="19476" name="Text Box 38"/>
            <p:cNvSpPr txBox="1">
              <a:spLocks noChangeArrowheads="1"/>
            </p:cNvSpPr>
            <p:nvPr/>
          </p:nvSpPr>
          <p:spPr bwMode="auto">
            <a:xfrm>
              <a:off x="6322" y="5175"/>
              <a:ext cx="545"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100</a:t>
              </a:r>
              <a:endParaRPr lang="it-IT" altLang="tr-TR" sz="1800"/>
            </a:p>
          </p:txBody>
        </p:sp>
        <p:sp>
          <p:nvSpPr>
            <p:cNvPr id="19477" name="Line 39"/>
            <p:cNvSpPr>
              <a:spLocks noChangeShapeType="1"/>
            </p:cNvSpPr>
            <p:nvPr/>
          </p:nvSpPr>
          <p:spPr bwMode="auto">
            <a:xfrm>
              <a:off x="6240" y="3534"/>
              <a:ext cx="938" cy="1"/>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9478" name="AutoShape 40"/>
            <p:cNvSpPr>
              <a:spLocks/>
            </p:cNvSpPr>
            <p:nvPr/>
          </p:nvSpPr>
          <p:spPr bwMode="auto">
            <a:xfrm rot="16200000" flipH="1">
              <a:off x="7075" y="2096"/>
              <a:ext cx="110" cy="1236"/>
            </a:xfrm>
            <a:prstGeom prst="leftBrace">
              <a:avLst>
                <a:gd name="adj1" fmla="val 93636"/>
                <a:gd name="adj2" fmla="val 49426"/>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tr-TR" altLang="tr-TR"/>
            </a:p>
          </p:txBody>
        </p:sp>
        <p:sp>
          <p:nvSpPr>
            <p:cNvPr id="19479" name="Line 41"/>
            <p:cNvSpPr>
              <a:spLocks noChangeShapeType="1"/>
            </p:cNvSpPr>
            <p:nvPr/>
          </p:nvSpPr>
          <p:spPr bwMode="auto">
            <a:xfrm flipV="1">
              <a:off x="6227" y="2878"/>
              <a:ext cx="2663" cy="1"/>
            </a:xfrm>
            <a:prstGeom prst="line">
              <a:avLst/>
            </a:prstGeom>
            <a:noFill/>
            <a:ln w="2857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9480" name="Line 42"/>
            <p:cNvSpPr>
              <a:spLocks noChangeShapeType="1"/>
            </p:cNvSpPr>
            <p:nvPr/>
          </p:nvSpPr>
          <p:spPr bwMode="auto">
            <a:xfrm>
              <a:off x="7748" y="2878"/>
              <a:ext cx="13" cy="2188"/>
            </a:xfrm>
            <a:prstGeom prst="line">
              <a:avLst/>
            </a:prstGeom>
            <a:noFill/>
            <a:ln w="19050">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9481" name="Line 43"/>
            <p:cNvSpPr>
              <a:spLocks noChangeShapeType="1"/>
            </p:cNvSpPr>
            <p:nvPr/>
          </p:nvSpPr>
          <p:spPr bwMode="auto">
            <a:xfrm>
              <a:off x="6512" y="2878"/>
              <a:ext cx="17" cy="2188"/>
            </a:xfrm>
            <a:prstGeom prst="line">
              <a:avLst/>
            </a:prstGeom>
            <a:noFill/>
            <a:ln w="19050">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9482" name="Text Box 44"/>
            <p:cNvSpPr txBox="1">
              <a:spLocks noChangeArrowheads="1"/>
            </p:cNvSpPr>
            <p:nvPr/>
          </p:nvSpPr>
          <p:spPr bwMode="auto">
            <a:xfrm>
              <a:off x="6798" y="2222"/>
              <a:ext cx="94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FF"/>
                  </a:solidFill>
                  <a:latin typeface="Times New Roman" pitchFamily="18" charset="0"/>
                  <a:ea typeface="MS Mincho" pitchFamily="49" charset="-128"/>
                </a:rPr>
                <a:t>Surplus</a:t>
              </a:r>
              <a:r>
                <a:rPr lang="it-IT" altLang="zh-CN" sz="1400" b="1">
                  <a:solidFill>
                    <a:srgbClr val="0000FF"/>
                  </a:solidFill>
                  <a:latin typeface="Times New Roman" pitchFamily="18" charset="0"/>
                  <a:ea typeface="MS Mincho" pitchFamily="49" charset="-128"/>
                </a:rPr>
                <a:t>  </a:t>
              </a:r>
              <a:endParaRPr lang="it-IT" altLang="tr-TR" sz="1800"/>
            </a:p>
          </p:txBody>
        </p:sp>
        <p:sp>
          <p:nvSpPr>
            <p:cNvPr id="19483" name="Line 45"/>
            <p:cNvSpPr>
              <a:spLocks noChangeShapeType="1"/>
            </p:cNvSpPr>
            <p:nvPr/>
          </p:nvSpPr>
          <p:spPr bwMode="auto">
            <a:xfrm>
              <a:off x="6227" y="2659"/>
              <a:ext cx="2281" cy="20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84" name="Line 46"/>
            <p:cNvSpPr>
              <a:spLocks noChangeShapeType="1"/>
            </p:cNvSpPr>
            <p:nvPr/>
          </p:nvSpPr>
          <p:spPr bwMode="auto">
            <a:xfrm flipH="1">
              <a:off x="6417" y="2331"/>
              <a:ext cx="1711" cy="218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85" name="Text Box 47"/>
            <p:cNvSpPr txBox="1">
              <a:spLocks noChangeArrowheads="1"/>
            </p:cNvSpPr>
            <p:nvPr/>
          </p:nvSpPr>
          <p:spPr bwMode="auto">
            <a:xfrm>
              <a:off x="8128" y="3753"/>
              <a:ext cx="114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a:t>
              </a:r>
              <a:r>
                <a:rPr lang="it-IT" altLang="zh-CN" sz="1400" b="1">
                  <a:solidFill>
                    <a:srgbClr val="000000"/>
                  </a:solidFill>
                  <a:latin typeface="Times New Roman" pitchFamily="18" charset="0"/>
                  <a:ea typeface="MS Mincho" pitchFamily="49" charset="-128"/>
                </a:rPr>
                <a:t> Price Ceiling</a:t>
              </a:r>
              <a:endParaRPr lang="it-IT" altLang="tr-TR" sz="1800"/>
            </a:p>
          </p:txBody>
        </p:sp>
      </p:grpSp>
    </p:spTree>
    <p:extLst>
      <p:ext uri="{BB962C8B-B14F-4D97-AF65-F5344CB8AC3E}">
        <p14:creationId xmlns:p14="http://schemas.microsoft.com/office/powerpoint/2010/main" val="132869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3" name="Rectangle 5"/>
          <p:cNvSpPr>
            <a:spLocks noGrp="1" noChangeArrowheads="1"/>
          </p:cNvSpPr>
          <p:nvPr>
            <p:ph idx="1"/>
          </p:nvPr>
        </p:nvSpPr>
        <p:spPr>
          <a:xfrm>
            <a:off x="381000" y="2397125"/>
            <a:ext cx="8229600" cy="3775075"/>
          </a:xfrm>
        </p:spPr>
        <p:txBody>
          <a:bodyPr/>
          <a:lstStyle/>
          <a:p>
            <a:pPr marL="447675" indent="9525" eaLnBrk="1" hangingPunct="1">
              <a:buFont typeface="Webdings" charset="0"/>
              <a:buNone/>
              <a:defRPr/>
            </a:pPr>
            <a:r>
              <a:rPr lang="en-US" sz="2400" b="0" dirty="0" smtClean="0">
                <a:solidFill>
                  <a:schemeClr val="tx1"/>
                </a:solidFill>
              </a:rPr>
              <a:t>A</a:t>
            </a:r>
            <a:r>
              <a:rPr lang="en-US" sz="3000" b="0" dirty="0" smtClean="0">
                <a:solidFill>
                  <a:srgbClr val="FF0000"/>
                </a:solidFill>
              </a:rPr>
              <a:t> </a:t>
            </a:r>
            <a:r>
              <a:rPr lang="en-US" sz="2600" dirty="0">
                <a:solidFill>
                  <a:srgbClr val="FF0000"/>
                </a:solidFill>
              </a:rPr>
              <a:t>minimum wage law</a:t>
            </a:r>
            <a:r>
              <a:rPr lang="en-US" sz="2400" dirty="0">
                <a:solidFill>
                  <a:srgbClr val="FF0000"/>
                </a:solidFill>
              </a:rPr>
              <a:t> </a:t>
            </a:r>
            <a:r>
              <a:rPr lang="en-US" sz="2400" b="0" dirty="0">
                <a:solidFill>
                  <a:schemeClr val="tx1"/>
                </a:solidFill>
              </a:rPr>
              <a:t>is a government regulation that makes hiring labor for less than a specified wage illegal.</a:t>
            </a:r>
          </a:p>
          <a:p>
            <a:pPr marL="447675" lvl="1" indent="9525" eaLnBrk="1" hangingPunct="1">
              <a:defRPr/>
            </a:pPr>
            <a:r>
              <a:rPr lang="en-US" dirty="0">
                <a:solidFill>
                  <a:srgbClr val="000000"/>
                </a:solidFill>
              </a:rPr>
              <a:t>Firms can pay a wage rate above the minimum wage but they may not pay a wage rate below the minimum wage.</a:t>
            </a:r>
          </a:p>
          <a:p>
            <a:pPr marL="447675" lvl="1" indent="9525" eaLnBrk="1" hangingPunct="1">
              <a:defRPr/>
            </a:pPr>
            <a:r>
              <a:rPr lang="en-US" dirty="0">
                <a:solidFill>
                  <a:srgbClr val="000000"/>
                </a:solidFill>
              </a:rPr>
              <a:t>The effect of a minimum wage depends on whether it is set above or below the market equilibrium wage rate.</a:t>
            </a:r>
          </a:p>
        </p:txBody>
      </p:sp>
      <p:sp>
        <p:nvSpPr>
          <p:cNvPr id="56324" name="Rectangle 6"/>
          <p:cNvSpPr>
            <a:spLocks noChangeArrowheads="1"/>
          </p:cNvSpPr>
          <p:nvPr/>
        </p:nvSpPr>
        <p:spPr bwMode="auto">
          <a:xfrm>
            <a:off x="381000" y="1752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Char char="&lt;"/>
              <a:defRPr/>
            </a:pPr>
            <a:r>
              <a:rPr lang="en-US" sz="2800" b="1">
                <a:solidFill>
                  <a:srgbClr val="00468F"/>
                </a:solidFill>
                <a:latin typeface="Arial" charset="0"/>
                <a:ea typeface="ＭＳ Ｐゴシック" charset="0"/>
              </a:rPr>
              <a:t>The Minimum Wage</a:t>
            </a:r>
          </a:p>
        </p:txBody>
      </p:sp>
    </p:spTree>
    <p:extLst>
      <p:ext uri="{BB962C8B-B14F-4D97-AF65-F5344CB8AC3E}">
        <p14:creationId xmlns:p14="http://schemas.microsoft.com/office/powerpoint/2010/main" val="33595829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893">
                                            <p:txEl>
                                              <p:pRg st="0" end="0"/>
                                            </p:txEl>
                                          </p:spTgt>
                                        </p:tgtEl>
                                        <p:attrNameLst>
                                          <p:attrName>style.visibility</p:attrName>
                                        </p:attrNameLst>
                                      </p:cBhvr>
                                      <p:to>
                                        <p:strVal val="visible"/>
                                      </p:to>
                                    </p:set>
                                    <p:animEffect transition="in" filter="wipe(left)">
                                      <p:cBhvr>
                                        <p:cTn id="7" dur="500"/>
                                        <p:tgtEl>
                                          <p:spTgt spid="421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893">
                                            <p:txEl>
                                              <p:pRg st="1" end="1"/>
                                            </p:txEl>
                                          </p:spTgt>
                                        </p:tgtEl>
                                        <p:attrNameLst>
                                          <p:attrName>style.visibility</p:attrName>
                                        </p:attrNameLst>
                                      </p:cBhvr>
                                      <p:to>
                                        <p:strVal val="visible"/>
                                      </p:to>
                                    </p:set>
                                    <p:animEffect transition="in" filter="wipe(left)">
                                      <p:cBhvr>
                                        <p:cTn id="12" dur="500"/>
                                        <p:tgtEl>
                                          <p:spTgt spid="4218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1893">
                                            <p:txEl>
                                              <p:pRg st="2" end="2"/>
                                            </p:txEl>
                                          </p:spTgt>
                                        </p:tgtEl>
                                        <p:attrNameLst>
                                          <p:attrName>style.visibility</p:attrName>
                                        </p:attrNameLst>
                                      </p:cBhvr>
                                      <p:to>
                                        <p:strVal val="visible"/>
                                      </p:to>
                                    </p:set>
                                    <p:animEffect transition="in" filter="wipe(left)">
                                      <p:cBhvr>
                                        <p:cTn id="17" dur="500"/>
                                        <p:tgtEl>
                                          <p:spTgt spid="4218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sp>
        <p:nvSpPr>
          <p:cNvPr id="20484"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771525"/>
            <a:ext cx="836771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0898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8"/>
          <p:cNvSpPr>
            <a:spLocks noChangeArrowheads="1"/>
          </p:cNvSpPr>
          <p:nvPr/>
        </p:nvSpPr>
        <p:spPr bwMode="auto">
          <a:xfrm>
            <a:off x="152400" y="1752600"/>
            <a:ext cx="487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latin typeface="Arial" charset="0"/>
                <a:ea typeface="ＭＳ Ｐゴシック" charset="0"/>
              </a:rPr>
              <a:t>Figure </a:t>
            </a:r>
            <a:r>
              <a:rPr lang="en-US" dirty="0" smtClean="0">
                <a:latin typeface="Arial" charset="0"/>
                <a:ea typeface="ＭＳ Ｐゴシック" charset="0"/>
              </a:rPr>
              <a:t>shows </a:t>
            </a:r>
            <a:r>
              <a:rPr lang="en-US" dirty="0">
                <a:latin typeface="Arial" charset="0"/>
                <a:ea typeface="ＭＳ Ｐゴシック" charset="0"/>
              </a:rPr>
              <a:t>a market for fast-food servers.</a:t>
            </a:r>
          </a:p>
        </p:txBody>
      </p:sp>
      <p:sp>
        <p:nvSpPr>
          <p:cNvPr id="470025" name="Text Box 9"/>
          <p:cNvSpPr txBox="1">
            <a:spLocks noChangeArrowheads="1"/>
          </p:cNvSpPr>
          <p:nvPr/>
        </p:nvSpPr>
        <p:spPr bwMode="auto">
          <a:xfrm>
            <a:off x="152400" y="2743200"/>
            <a:ext cx="426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smtClean="0"/>
              <a:t>1. </a:t>
            </a:r>
            <a:r>
              <a:rPr lang="en-US" dirty="0" smtClean="0"/>
              <a:t>The demand for and supply of fast-food servers determine the market equilibrium.</a:t>
            </a:r>
            <a:endParaRPr lang="en-US" dirty="0" smtClean="0">
              <a:latin typeface="Charcoal" charset="0"/>
            </a:endParaRPr>
          </a:p>
        </p:txBody>
      </p:sp>
      <p:sp>
        <p:nvSpPr>
          <p:cNvPr id="54276" name="Rectangle 13"/>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smtClean="0"/>
              <a:t>PRICE </a:t>
            </a:r>
            <a:r>
              <a:rPr lang="en-US" dirty="0"/>
              <a:t>FLOORS</a:t>
            </a:r>
            <a:endParaRPr lang="en-CA" dirty="0"/>
          </a:p>
        </p:txBody>
      </p:sp>
      <p:sp>
        <p:nvSpPr>
          <p:cNvPr id="470036" name="Text Box 20"/>
          <p:cNvSpPr txBox="1">
            <a:spLocks noChangeArrowheads="1"/>
          </p:cNvSpPr>
          <p:nvPr/>
        </p:nvSpPr>
        <p:spPr bwMode="auto">
          <a:xfrm>
            <a:off x="76200" y="4359275"/>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2.</a:t>
            </a:r>
            <a:r>
              <a:rPr lang="en-US" smtClean="0"/>
              <a:t>	The equilibrium wage rate is $5 an hour.</a:t>
            </a:r>
            <a:endParaRPr lang="en-US" smtClean="0">
              <a:latin typeface="Charcoal" charset="0"/>
            </a:endParaRPr>
          </a:p>
        </p:txBody>
      </p:sp>
      <p:sp>
        <p:nvSpPr>
          <p:cNvPr id="470037" name="Text Box 21"/>
          <p:cNvSpPr txBox="1">
            <a:spLocks noChangeArrowheads="1"/>
          </p:cNvSpPr>
          <p:nvPr/>
        </p:nvSpPr>
        <p:spPr bwMode="auto">
          <a:xfrm>
            <a:off x="76200" y="52578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3.</a:t>
            </a:r>
            <a:r>
              <a:rPr lang="en-US" smtClean="0"/>
              <a:t>	The equilibrium quantity is 5,000 servers.</a:t>
            </a:r>
            <a:endParaRPr lang="en-US" smtClean="0">
              <a:latin typeface="Charcoal" charset="0"/>
            </a:endParaRPr>
          </a:p>
        </p:txBody>
      </p:sp>
      <p:pic>
        <p:nvPicPr>
          <p:cNvPr id="41991" name="Picture 5" descr="fig0705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5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5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5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33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0025"/>
                                        </p:tgtEl>
                                        <p:attrNameLst>
                                          <p:attrName>style.visibility</p:attrName>
                                        </p:attrNameLst>
                                      </p:cBhvr>
                                      <p:to>
                                        <p:strVal val="visible"/>
                                      </p:to>
                                    </p:set>
                                    <p:animEffect transition="in" filter="wipe(left)">
                                      <p:cBhvr>
                                        <p:cTn id="7" dur="500"/>
                                        <p:tgtEl>
                                          <p:spTgt spid="47002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0036"/>
                                        </p:tgtEl>
                                        <p:attrNameLst>
                                          <p:attrName>style.visibility</p:attrName>
                                        </p:attrNameLst>
                                      </p:cBhvr>
                                      <p:to>
                                        <p:strVal val="visible"/>
                                      </p:to>
                                    </p:set>
                                    <p:animEffect transition="in" filter="wipe(left)">
                                      <p:cBhvr>
                                        <p:cTn id="16" dur="500"/>
                                        <p:tgtEl>
                                          <p:spTgt spid="470036"/>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70037"/>
                                        </p:tgtEl>
                                        <p:attrNameLst>
                                          <p:attrName>style.visibility</p:attrName>
                                        </p:attrNameLst>
                                      </p:cBhvr>
                                      <p:to>
                                        <p:strVal val="visible"/>
                                      </p:to>
                                    </p:set>
                                    <p:animEffect transition="in" filter="wipe(left)">
                                      <p:cBhvr>
                                        <p:cTn id="25" dur="500"/>
                                        <p:tgtEl>
                                          <p:spTgt spid="470037"/>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5" grpId="0" autoUpdateAnimBg="0"/>
      <p:bldP spid="470036" grpId="0" autoUpdateAnimBg="0"/>
      <p:bldP spid="47003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75" name="Text Box 11"/>
          <p:cNvSpPr txBox="1">
            <a:spLocks noChangeArrowheads="1"/>
          </p:cNvSpPr>
          <p:nvPr/>
        </p:nvSpPr>
        <p:spPr bwMode="auto">
          <a:xfrm>
            <a:off x="136525" y="2911475"/>
            <a:ext cx="4206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mtClean="0">
                <a:solidFill>
                  <a:srgbClr val="000000"/>
                </a:solidFill>
              </a:rPr>
              <a:t>A minimum wage is set above the equilibrium wage.</a:t>
            </a:r>
          </a:p>
        </p:txBody>
      </p:sp>
      <p:sp>
        <p:nvSpPr>
          <p:cNvPr id="472076" name="Text Box 12"/>
          <p:cNvSpPr txBox="1">
            <a:spLocks noChangeArrowheads="1"/>
          </p:cNvSpPr>
          <p:nvPr/>
        </p:nvSpPr>
        <p:spPr bwMode="auto">
          <a:xfrm>
            <a:off x="136525" y="3886200"/>
            <a:ext cx="4435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1.</a:t>
            </a:r>
            <a:r>
              <a:rPr lang="en-US" smtClean="0"/>
              <a:t> </a:t>
            </a:r>
            <a:r>
              <a:rPr lang="en-US" smtClean="0">
                <a:solidFill>
                  <a:srgbClr val="000000"/>
                </a:solidFill>
              </a:rPr>
              <a:t>The quantity demanded decreases to 3,000 workers.</a:t>
            </a:r>
            <a:endParaRPr lang="en-US" smtClean="0">
              <a:solidFill>
                <a:srgbClr val="1566B0"/>
              </a:solidFill>
            </a:endParaRPr>
          </a:p>
        </p:txBody>
      </p:sp>
      <p:sp>
        <p:nvSpPr>
          <p:cNvPr id="472077" name="Text Box 13"/>
          <p:cNvSpPr txBox="1">
            <a:spLocks noChangeArrowheads="1"/>
          </p:cNvSpPr>
          <p:nvPr/>
        </p:nvSpPr>
        <p:spPr bwMode="auto">
          <a:xfrm>
            <a:off x="136525" y="4953000"/>
            <a:ext cx="4283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38138" indent="-33813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2.</a:t>
            </a:r>
            <a:r>
              <a:rPr lang="en-US" smtClean="0"/>
              <a:t> </a:t>
            </a:r>
            <a:r>
              <a:rPr lang="en-US" smtClean="0">
                <a:solidFill>
                  <a:srgbClr val="000000"/>
                </a:solidFill>
              </a:rPr>
              <a:t>The quantity supplied increases to 7,000 people.</a:t>
            </a:r>
          </a:p>
        </p:txBody>
      </p:sp>
      <p:sp>
        <p:nvSpPr>
          <p:cNvPr id="472078" name="Text Box 14"/>
          <p:cNvSpPr txBox="1">
            <a:spLocks noChangeArrowheads="1"/>
          </p:cNvSpPr>
          <p:nvPr/>
        </p:nvSpPr>
        <p:spPr bwMode="auto">
          <a:xfrm>
            <a:off x="136525" y="6019800"/>
            <a:ext cx="464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3.</a:t>
            </a:r>
            <a:r>
              <a:rPr lang="en-US" smtClean="0"/>
              <a:t> </a:t>
            </a:r>
            <a:r>
              <a:rPr lang="en-US" smtClean="0">
                <a:solidFill>
                  <a:srgbClr val="000000"/>
                </a:solidFill>
              </a:rPr>
              <a:t>4,000 people are unemployed.</a:t>
            </a:r>
          </a:p>
        </p:txBody>
      </p:sp>
      <p:sp>
        <p:nvSpPr>
          <p:cNvPr id="57350" name="Rectangle 17"/>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smtClean="0"/>
              <a:t>PRICE </a:t>
            </a:r>
            <a:r>
              <a:rPr lang="en-US" dirty="0"/>
              <a:t>FLOORS</a:t>
            </a:r>
            <a:endParaRPr lang="en-CA" dirty="0"/>
          </a:p>
        </p:txBody>
      </p:sp>
      <p:sp>
        <p:nvSpPr>
          <p:cNvPr id="57351" name="Rectangle 18"/>
          <p:cNvSpPr>
            <a:spLocks noGrp="1" noChangeArrowheads="1"/>
          </p:cNvSpPr>
          <p:nvPr>
            <p:ph idx="1"/>
          </p:nvPr>
        </p:nvSpPr>
        <p:spPr>
          <a:xfrm>
            <a:off x="228600" y="1676400"/>
            <a:ext cx="4495800" cy="1295400"/>
          </a:xfrm>
        </p:spPr>
        <p:txBody>
          <a:bodyPr/>
          <a:lstStyle/>
          <a:p>
            <a:pPr marL="0" indent="0" eaLnBrk="1" hangingPunct="1">
              <a:buFont typeface="Webdings" charset="0"/>
              <a:buNone/>
              <a:defRPr/>
            </a:pPr>
            <a:r>
              <a:rPr lang="en-US" sz="2400" b="0" dirty="0">
                <a:solidFill>
                  <a:schemeClr val="tx1"/>
                </a:solidFill>
              </a:rPr>
              <a:t>Figure </a:t>
            </a:r>
            <a:r>
              <a:rPr lang="en-US" sz="2400" b="0" dirty="0" smtClean="0">
                <a:solidFill>
                  <a:schemeClr val="tx1"/>
                </a:solidFill>
              </a:rPr>
              <a:t> </a:t>
            </a:r>
            <a:r>
              <a:rPr lang="en-US" sz="2400" b="0" dirty="0">
                <a:solidFill>
                  <a:schemeClr val="tx1"/>
                </a:solidFill>
              </a:rPr>
              <a:t>shows how a minimum wage creates unemployment.</a:t>
            </a:r>
            <a:endParaRPr lang="en-CA" sz="2400" b="0" dirty="0">
              <a:solidFill>
                <a:schemeClr val="tx1"/>
              </a:solidFill>
            </a:endParaRPr>
          </a:p>
        </p:txBody>
      </p:sp>
      <p:pic>
        <p:nvPicPr>
          <p:cNvPr id="45064" name="Picture 13" descr="fig07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706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706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706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706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2075"/>
                                        </p:tgtEl>
                                        <p:attrNameLst>
                                          <p:attrName>style.visibility</p:attrName>
                                        </p:attrNameLst>
                                      </p:cBhvr>
                                      <p:to>
                                        <p:strVal val="visible"/>
                                      </p:to>
                                    </p:set>
                                    <p:animEffect transition="in" filter="wipe(left)">
                                      <p:cBhvr>
                                        <p:cTn id="7" dur="500"/>
                                        <p:tgtEl>
                                          <p:spTgt spid="47207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0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2076"/>
                                        </p:tgtEl>
                                        <p:attrNameLst>
                                          <p:attrName>style.visibility</p:attrName>
                                        </p:attrNameLst>
                                      </p:cBhvr>
                                      <p:to>
                                        <p:strVal val="visible"/>
                                      </p:to>
                                    </p:set>
                                    <p:animEffect transition="in" filter="wipe(left)">
                                      <p:cBhvr>
                                        <p:cTn id="20" dur="500"/>
                                        <p:tgtEl>
                                          <p:spTgt spid="472076"/>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72077"/>
                                        </p:tgtEl>
                                        <p:attrNameLst>
                                          <p:attrName>style.visibility</p:attrName>
                                        </p:attrNameLst>
                                      </p:cBhvr>
                                      <p:to>
                                        <p:strVal val="visible"/>
                                      </p:to>
                                    </p:set>
                                    <p:animEffect transition="in" filter="wipe(left)">
                                      <p:cBhvr>
                                        <p:cTn id="29" dur="500"/>
                                        <p:tgtEl>
                                          <p:spTgt spid="472077"/>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2078"/>
                                        </p:tgtEl>
                                        <p:attrNameLst>
                                          <p:attrName>style.visibility</p:attrName>
                                        </p:attrNameLst>
                                      </p:cBhvr>
                                      <p:to>
                                        <p:strVal val="visible"/>
                                      </p:to>
                                    </p:set>
                                    <p:animEffect transition="in" filter="wipe(left)">
                                      <p:cBhvr>
                                        <p:cTn id="38" dur="500"/>
                                        <p:tgtEl>
                                          <p:spTgt spid="472078"/>
                                        </p:tgtEl>
                                      </p:cBhvr>
                                    </p:animEffect>
                                  </p:childTnLst>
                                </p:cTn>
                              </p:par>
                            </p:childTnLst>
                          </p:cTn>
                        </p:par>
                        <p:par>
                          <p:cTn id="39" fill="hold" nodeType="after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5" grpId="0" autoUpdateAnimBg="0"/>
      <p:bldP spid="472076" grpId="0" autoUpdateAnimBg="0"/>
      <p:bldP spid="472077" grpId="0" autoUpdateAnimBg="0"/>
      <p:bldP spid="47207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23" name="Text Box 11"/>
          <p:cNvSpPr txBox="1">
            <a:spLocks noChangeArrowheads="1"/>
          </p:cNvSpPr>
          <p:nvPr/>
        </p:nvSpPr>
        <p:spPr bwMode="auto">
          <a:xfrm>
            <a:off x="152400" y="2971800"/>
            <a:ext cx="4337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000000"/>
                </a:solidFill>
              </a:rPr>
              <a:t>1.</a:t>
            </a:r>
            <a:r>
              <a:rPr lang="en-US" smtClean="0">
                <a:solidFill>
                  <a:srgbClr val="000000"/>
                </a:solidFill>
              </a:rPr>
              <a:t> At the minimum wage rate of $7 an hour, 3,000 jobs are available.</a:t>
            </a:r>
          </a:p>
        </p:txBody>
      </p:sp>
      <p:sp>
        <p:nvSpPr>
          <p:cNvPr id="474125" name="Text Box 13"/>
          <p:cNvSpPr txBox="1">
            <a:spLocks noChangeArrowheads="1"/>
          </p:cNvSpPr>
          <p:nvPr/>
        </p:nvSpPr>
        <p:spPr bwMode="auto">
          <a:xfrm>
            <a:off x="152400" y="43434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2.</a:t>
            </a:r>
            <a:r>
              <a:rPr lang="en-US" smtClean="0"/>
              <a:t> </a:t>
            </a:r>
            <a:r>
              <a:rPr lang="en-US" smtClean="0">
                <a:solidFill>
                  <a:srgbClr val="000000"/>
                </a:solidFill>
              </a:rPr>
              <a:t>Someone is willing to take the 3,000th job for $3 an hour.</a:t>
            </a:r>
            <a:endParaRPr lang="en-US" smtClean="0">
              <a:solidFill>
                <a:srgbClr val="1566B0"/>
              </a:solidFill>
            </a:endParaRPr>
          </a:p>
        </p:txBody>
      </p:sp>
      <p:sp>
        <p:nvSpPr>
          <p:cNvPr id="60420" name="Rectangle 17"/>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smtClean="0"/>
              <a:t>PRICE </a:t>
            </a:r>
            <a:r>
              <a:rPr lang="en-US" dirty="0"/>
              <a:t>FLOORS</a:t>
            </a:r>
            <a:endParaRPr lang="en-CA" dirty="0"/>
          </a:p>
        </p:txBody>
      </p:sp>
      <p:sp>
        <p:nvSpPr>
          <p:cNvPr id="60421" name="Rectangle 19"/>
          <p:cNvSpPr>
            <a:spLocks noGrp="1" noChangeArrowheads="1"/>
          </p:cNvSpPr>
          <p:nvPr>
            <p:ph idx="1"/>
          </p:nvPr>
        </p:nvSpPr>
        <p:spPr>
          <a:xfrm>
            <a:off x="228600" y="1676400"/>
            <a:ext cx="4191000" cy="1295400"/>
          </a:xfrm>
        </p:spPr>
        <p:txBody>
          <a:bodyPr/>
          <a:lstStyle/>
          <a:p>
            <a:pPr marL="0" indent="0" eaLnBrk="1" hangingPunct="1">
              <a:buFont typeface="Webdings" charset="0"/>
              <a:buNone/>
              <a:defRPr/>
            </a:pPr>
            <a:r>
              <a:rPr lang="en-US" sz="2400" b="0" dirty="0">
                <a:solidFill>
                  <a:schemeClr val="tx1"/>
                </a:solidFill>
              </a:rPr>
              <a:t>Figure </a:t>
            </a:r>
            <a:r>
              <a:rPr lang="en-US" sz="2400" b="0" dirty="0" smtClean="0">
                <a:solidFill>
                  <a:schemeClr val="tx1"/>
                </a:solidFill>
              </a:rPr>
              <a:t> </a:t>
            </a:r>
            <a:r>
              <a:rPr lang="en-US" sz="2400" b="0" dirty="0">
                <a:solidFill>
                  <a:schemeClr val="tx1"/>
                </a:solidFill>
              </a:rPr>
              <a:t>shows how a minimum wage increases job search.</a:t>
            </a:r>
            <a:endParaRPr lang="en-CA" sz="2400" b="0" dirty="0">
              <a:solidFill>
                <a:schemeClr val="tx1"/>
              </a:solidFill>
            </a:endParaRPr>
          </a:p>
        </p:txBody>
      </p:sp>
      <p:pic>
        <p:nvPicPr>
          <p:cNvPr id="48134" name="Picture 7" descr="fig07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0303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4123"/>
                                        </p:tgtEl>
                                        <p:attrNameLst>
                                          <p:attrName>style.visibility</p:attrName>
                                        </p:attrNameLst>
                                      </p:cBhvr>
                                      <p:to>
                                        <p:strVal val="visible"/>
                                      </p:to>
                                    </p:set>
                                    <p:animEffect transition="in" filter="wipe(left)">
                                      <p:cBhvr>
                                        <p:cTn id="7" dur="500"/>
                                        <p:tgtEl>
                                          <p:spTgt spid="47412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74125"/>
                                        </p:tgtEl>
                                        <p:attrNameLst>
                                          <p:attrName>style.visibility</p:attrName>
                                        </p:attrNameLst>
                                      </p:cBhvr>
                                      <p:to>
                                        <p:strVal val="visible"/>
                                      </p:to>
                                    </p:set>
                                    <p:animEffect transition="in" filter="wipe(left)">
                                      <p:cBhvr>
                                        <p:cTn id="24" dur="500"/>
                                        <p:tgtEl>
                                          <p:spTgt spid="474125"/>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23" grpId="0" autoUpdateAnimBg="0"/>
      <p:bldP spid="47412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t-IT" altLang="tr-TR" smtClean="0"/>
              <a:t>Price controls</a:t>
            </a:r>
          </a:p>
        </p:txBody>
      </p:sp>
      <p:sp>
        <p:nvSpPr>
          <p:cNvPr id="81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533400" indent="-533400" eaLnBrk="1" hangingPunct="1"/>
            <a:r>
              <a:rPr lang="en-US" altLang="tr-TR" b="1" dirty="0" smtClean="0"/>
              <a:t>Price controls</a:t>
            </a:r>
            <a:r>
              <a:rPr lang="en-US" altLang="tr-TR" dirty="0" smtClean="0"/>
              <a:t> are legal restrictions on how high or low a market price may go.</a:t>
            </a:r>
            <a:endParaRPr lang="it-IT" altLang="tr-TR" u="sng" dirty="0" smtClean="0">
              <a:solidFill>
                <a:schemeClr val="accent2"/>
              </a:solidFill>
            </a:endParaRPr>
          </a:p>
          <a:p>
            <a:pPr marL="533400" indent="-533400" eaLnBrk="1" hangingPunct="1"/>
            <a:r>
              <a:rPr lang="it-IT" altLang="tr-TR" u="sng" dirty="0" smtClean="0">
                <a:solidFill>
                  <a:schemeClr val="accent2"/>
                </a:solidFill>
              </a:rPr>
              <a:t>2 kinds of price controls:</a:t>
            </a:r>
          </a:p>
          <a:p>
            <a:pPr marL="533400" indent="-533400" eaLnBrk="1" hangingPunct="1">
              <a:buFontTx/>
              <a:buAutoNum type="arabicPeriod"/>
            </a:pPr>
            <a:r>
              <a:rPr lang="it-IT" altLang="tr-TR" b="1" dirty="0" smtClean="0"/>
              <a:t>Price Ceilings</a:t>
            </a:r>
            <a:r>
              <a:rPr lang="it-IT" altLang="tr-TR" dirty="0" smtClean="0"/>
              <a:t>: </a:t>
            </a:r>
            <a:r>
              <a:rPr lang="en-US" altLang="tr-TR" dirty="0" smtClean="0"/>
              <a:t>a maximum price sellers are allowed to charge for a good.</a:t>
            </a:r>
            <a:r>
              <a:rPr lang="tr-TR" altLang="tr-TR" dirty="0" smtClean="0"/>
              <a:t> </a:t>
            </a:r>
            <a:r>
              <a:rPr lang="en-US" altLang="tr-TR" dirty="0" smtClean="0"/>
              <a:t>It’s an upper limit for the price.</a:t>
            </a:r>
          </a:p>
          <a:p>
            <a:pPr marL="533400" indent="-533400" eaLnBrk="1" hangingPunct="1">
              <a:buFontTx/>
              <a:buAutoNum type="arabicPeriod"/>
            </a:pPr>
            <a:r>
              <a:rPr lang="en-US" altLang="tr-TR" b="1" dirty="0" smtClean="0"/>
              <a:t>Price Floors</a:t>
            </a:r>
            <a:r>
              <a:rPr lang="en-US" altLang="tr-TR" dirty="0" smtClean="0"/>
              <a:t>: a minimum price buyers are required to pay for a good.</a:t>
            </a:r>
            <a:r>
              <a:rPr lang="tr-TR" altLang="tr-TR" dirty="0" smtClean="0"/>
              <a:t> </a:t>
            </a:r>
            <a:r>
              <a:rPr lang="en-US" altLang="tr-TR" dirty="0" smtClean="0"/>
              <a:t>It</a:t>
            </a:r>
            <a:r>
              <a:rPr lang="tr-TR" altLang="tr-TR" dirty="0" smtClean="0"/>
              <a:t>’</a:t>
            </a:r>
            <a:r>
              <a:rPr lang="en-US" altLang="tr-TR" dirty="0" smtClean="0"/>
              <a:t>s a lower limit for the price.</a:t>
            </a:r>
          </a:p>
          <a:p>
            <a:pPr marL="533400" indent="-533400" eaLnBrk="1" hangingPunct="1">
              <a:buFontTx/>
              <a:buAutoNum type="arabicPeriod"/>
            </a:pPr>
            <a:endParaRPr lang="it-IT" altLang="tr-TR" dirty="0" smtClean="0"/>
          </a:p>
        </p:txBody>
      </p:sp>
    </p:spTree>
    <p:extLst>
      <p:ext uri="{BB962C8B-B14F-4D97-AF65-F5344CB8AC3E}">
        <p14:creationId xmlns:p14="http://schemas.microsoft.com/office/powerpoint/2010/main" val="132194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68" name="Rectangle 12"/>
          <p:cNvSpPr>
            <a:spLocks noGrp="1" noChangeArrowheads="1"/>
          </p:cNvSpPr>
          <p:nvPr>
            <p:ph idx="1"/>
          </p:nvPr>
        </p:nvSpPr>
        <p:spPr>
          <a:xfrm>
            <a:off x="457200" y="3505200"/>
            <a:ext cx="4114800" cy="2133600"/>
          </a:xfrm>
        </p:spPr>
        <p:txBody>
          <a:bodyPr/>
          <a:lstStyle/>
          <a:p>
            <a:pPr marL="0" indent="0" eaLnBrk="1" hangingPunct="1">
              <a:lnSpc>
                <a:spcPct val="105000"/>
              </a:lnSpc>
              <a:spcBef>
                <a:spcPct val="0"/>
              </a:spcBef>
              <a:buClrTx/>
              <a:buFontTx/>
              <a:buNone/>
              <a:defRPr/>
            </a:pPr>
            <a:r>
              <a:rPr lang="en-US" sz="2400" b="0">
                <a:solidFill>
                  <a:srgbClr val="000000"/>
                </a:solidFill>
              </a:rPr>
              <a:t>People are willing to spend time on job search that is worth the equivalent of lowering their wage rate by $4 an hour.</a:t>
            </a:r>
          </a:p>
        </p:txBody>
      </p:sp>
      <p:sp>
        <p:nvSpPr>
          <p:cNvPr id="62468" name="Text Box 13"/>
          <p:cNvSpPr txBox="1">
            <a:spLocks noChangeArrowheads="1"/>
          </p:cNvSpPr>
          <p:nvPr/>
        </p:nvSpPr>
        <p:spPr bwMode="auto">
          <a:xfrm>
            <a:off x="228600" y="20574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0188" indent="-23018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3.</a:t>
            </a:r>
            <a:r>
              <a:rPr lang="en-US" smtClean="0">
                <a:solidFill>
                  <a:srgbClr val="FFFFFF"/>
                </a:solidFill>
              </a:rPr>
              <a:t> </a:t>
            </a:r>
            <a:r>
              <a:rPr lang="en-US" smtClean="0">
                <a:solidFill>
                  <a:srgbClr val="000000"/>
                </a:solidFill>
              </a:rPr>
              <a:t>Illegal wage rates might range from just below $7 an hour to $3 an hour.</a:t>
            </a:r>
            <a:endParaRPr lang="en-US" smtClean="0">
              <a:solidFill>
                <a:srgbClr val="1566B0"/>
              </a:solidFill>
            </a:endParaRPr>
          </a:p>
        </p:txBody>
      </p:sp>
      <p:pic>
        <p:nvPicPr>
          <p:cNvPr id="50181" name="Picture 7" descr="fig07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fig07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9" descr="fig07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0" descr="fig07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1" descr="fig07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7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6406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1468">
                                            <p:txEl>
                                              <p:pRg st="0" end="0"/>
                                            </p:txEl>
                                          </p:spTgt>
                                        </p:tgtEl>
                                        <p:attrNameLst>
                                          <p:attrName>style.visibility</p:attrName>
                                        </p:attrNameLst>
                                      </p:cBhvr>
                                      <p:to>
                                        <p:strVal val="visible"/>
                                      </p:to>
                                    </p:set>
                                    <p:animEffect transition="in" filter="wipe(left)">
                                      <p:cBhvr>
                                        <p:cTn id="12" dur="500"/>
                                        <p:tgtEl>
                                          <p:spTgt spid="531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8"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7" name="Rectangle 5"/>
          <p:cNvSpPr>
            <a:spLocks noGrp="1" noChangeArrowheads="1"/>
          </p:cNvSpPr>
          <p:nvPr>
            <p:ph idx="1"/>
          </p:nvPr>
        </p:nvSpPr>
        <p:spPr>
          <a:xfrm>
            <a:off x="304800" y="2362200"/>
            <a:ext cx="8229600" cy="3200400"/>
          </a:xfrm>
        </p:spPr>
        <p:txBody>
          <a:bodyPr>
            <a:normAutofit lnSpcReduction="10000"/>
          </a:bodyPr>
          <a:lstStyle/>
          <a:p>
            <a:pPr lvl="1" eaLnBrk="1" hangingPunct="1">
              <a:defRPr/>
            </a:pPr>
            <a:r>
              <a:rPr lang="en-US" altLang="en-US" smtClean="0">
                <a:ea typeface="ＭＳ Ｐゴシック" pitchFamily="34" charset="-128"/>
              </a:rPr>
              <a:t>The firms’ surplus and workers’ surplus shrink, and a deadweight loss arises. </a:t>
            </a:r>
          </a:p>
          <a:p>
            <a:pPr lvl="1" eaLnBrk="1" hangingPunct="1">
              <a:defRPr/>
            </a:pPr>
            <a:r>
              <a:rPr lang="en-US" altLang="en-US" smtClean="0">
                <a:ea typeface="ＭＳ Ｐゴシック" pitchFamily="34" charset="-128"/>
              </a:rPr>
              <a:t>Firms that cut back employment and people who can’t find jobs at the higher wage rate lose.</a:t>
            </a:r>
          </a:p>
          <a:p>
            <a:pPr lvl="1" eaLnBrk="1" hangingPunct="1">
              <a:defRPr/>
            </a:pPr>
            <a:r>
              <a:rPr lang="en-US" altLang="en-US" smtClean="0">
                <a:ea typeface="ＭＳ Ｐゴシック" pitchFamily="34" charset="-128"/>
              </a:rPr>
              <a:t>The total loss exceeds the deadweight loss because resources get used in costly job-search activity.</a:t>
            </a:r>
          </a:p>
        </p:txBody>
      </p:sp>
      <p:sp>
        <p:nvSpPr>
          <p:cNvPr id="428038" name="Rectangle 6"/>
          <p:cNvSpPr>
            <a:spLocks noChangeArrowheads="1"/>
          </p:cNvSpPr>
          <p:nvPr/>
        </p:nvSpPr>
        <p:spPr bwMode="auto">
          <a:xfrm>
            <a:off x="381000" y="1752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Char char="&lt;"/>
              <a:defRPr/>
            </a:pPr>
            <a:r>
              <a:rPr lang="en-US" sz="2800" b="1">
                <a:solidFill>
                  <a:srgbClr val="00468F"/>
                </a:solidFill>
                <a:latin typeface="Arial" charset="0"/>
                <a:ea typeface="ＭＳ Ｐゴシック" charset="0"/>
              </a:rPr>
              <a:t>Is the Minimum Wage Efficient?</a:t>
            </a:r>
          </a:p>
        </p:txBody>
      </p:sp>
    </p:spTree>
    <p:extLst>
      <p:ext uri="{BB962C8B-B14F-4D97-AF65-F5344CB8AC3E}">
        <p14:creationId xmlns:p14="http://schemas.microsoft.com/office/powerpoint/2010/main" val="15886579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8038">
                                            <p:txEl>
                                              <p:pRg st="0" end="0"/>
                                            </p:txEl>
                                          </p:spTgt>
                                        </p:tgtEl>
                                        <p:attrNameLst>
                                          <p:attrName>style.visibility</p:attrName>
                                        </p:attrNameLst>
                                      </p:cBhvr>
                                      <p:to>
                                        <p:strVal val="visible"/>
                                      </p:to>
                                    </p:set>
                                    <p:animEffect transition="in" filter="wipe(left)">
                                      <p:cBhvr>
                                        <p:cTn id="7" dur="500"/>
                                        <p:tgtEl>
                                          <p:spTgt spid="4280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8037">
                                            <p:txEl>
                                              <p:pRg st="0" end="0"/>
                                            </p:txEl>
                                          </p:spTgt>
                                        </p:tgtEl>
                                        <p:attrNameLst>
                                          <p:attrName>style.visibility</p:attrName>
                                        </p:attrNameLst>
                                      </p:cBhvr>
                                      <p:to>
                                        <p:strVal val="visible"/>
                                      </p:to>
                                    </p:set>
                                    <p:animEffect transition="in" filter="wipe(left)">
                                      <p:cBhvr>
                                        <p:cTn id="12" dur="500"/>
                                        <p:tgtEl>
                                          <p:spTgt spid="4280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8037">
                                            <p:txEl>
                                              <p:pRg st="1" end="1"/>
                                            </p:txEl>
                                          </p:spTgt>
                                        </p:tgtEl>
                                        <p:attrNameLst>
                                          <p:attrName>style.visibility</p:attrName>
                                        </p:attrNameLst>
                                      </p:cBhvr>
                                      <p:to>
                                        <p:strVal val="visible"/>
                                      </p:to>
                                    </p:set>
                                    <p:animEffect transition="in" filter="wipe(left)">
                                      <p:cBhvr>
                                        <p:cTn id="17" dur="500"/>
                                        <p:tgtEl>
                                          <p:spTgt spid="4280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8037">
                                            <p:txEl>
                                              <p:pRg st="2" end="2"/>
                                            </p:txEl>
                                          </p:spTgt>
                                        </p:tgtEl>
                                        <p:attrNameLst>
                                          <p:attrName>style.visibility</p:attrName>
                                        </p:attrNameLst>
                                      </p:cBhvr>
                                      <p:to>
                                        <p:strVal val="visible"/>
                                      </p:to>
                                    </p:set>
                                    <p:animEffect transition="in" filter="wipe(left)">
                                      <p:cBhvr>
                                        <p:cTn id="22" dur="500"/>
                                        <p:tgtEl>
                                          <p:spTgt spid="4280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build="p" bldLvl="5" autoUpdateAnimBg="0"/>
      <p:bldP spid="428038" grpId="0" build="p" bldLvl="5"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15"/>
          <p:cNvSpPr>
            <a:spLocks noGrp="1" noChangeArrowheads="1"/>
          </p:cNvSpPr>
          <p:nvPr>
            <p:ph idx="1"/>
          </p:nvPr>
        </p:nvSpPr>
        <p:spPr>
          <a:xfrm>
            <a:off x="152400" y="1981200"/>
            <a:ext cx="4191000" cy="990600"/>
          </a:xfrm>
        </p:spPr>
        <p:txBody>
          <a:bodyPr/>
          <a:lstStyle/>
          <a:p>
            <a:pPr marL="114300" lvl="1" eaLnBrk="1" hangingPunct="1">
              <a:defRPr/>
            </a:pPr>
            <a:r>
              <a:rPr lang="en-US" dirty="0"/>
              <a:t>Figure </a:t>
            </a:r>
            <a:r>
              <a:rPr lang="en-US" dirty="0" smtClean="0"/>
              <a:t>shows </a:t>
            </a:r>
            <a:r>
              <a:rPr lang="en-US" dirty="0"/>
              <a:t>an efficient labor market.</a:t>
            </a:r>
            <a:endParaRPr lang="en-CA" dirty="0"/>
          </a:p>
        </p:txBody>
      </p:sp>
      <p:sp>
        <p:nvSpPr>
          <p:cNvPr id="476176" name="Rectangle 16"/>
          <p:cNvSpPr>
            <a:spLocks noChangeArrowheads="1"/>
          </p:cNvSpPr>
          <p:nvPr/>
        </p:nvSpPr>
        <p:spPr bwMode="auto">
          <a:xfrm>
            <a:off x="152400" y="2971800"/>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98463" lvl="1" indent="-284163">
              <a:lnSpc>
                <a:spcPct val="105000"/>
              </a:lnSpc>
              <a:spcBef>
                <a:spcPct val="50000"/>
              </a:spcBef>
              <a:defRPr/>
            </a:pPr>
            <a:r>
              <a:rPr lang="en-US" b="1">
                <a:latin typeface="Arial" charset="0"/>
                <a:ea typeface="ＭＳ Ｐゴシック" charset="0"/>
              </a:rPr>
              <a:t>1.</a:t>
            </a:r>
            <a:r>
              <a:rPr lang="en-US">
                <a:latin typeface="Arial" charset="0"/>
                <a:ea typeface="ＭＳ Ｐゴシック" charset="0"/>
              </a:rPr>
              <a:t> At the market equilibrium, the marginal benefit of labor to firms equals the marginal cost of working.</a:t>
            </a:r>
            <a:endParaRPr lang="en-CA">
              <a:latin typeface="Arial" charset="0"/>
              <a:ea typeface="ＭＳ Ｐゴシック" charset="0"/>
            </a:endParaRPr>
          </a:p>
        </p:txBody>
      </p:sp>
      <p:sp>
        <p:nvSpPr>
          <p:cNvPr id="476177" name="Rectangle 17"/>
          <p:cNvSpPr>
            <a:spLocks noChangeArrowheads="1"/>
          </p:cNvSpPr>
          <p:nvPr/>
        </p:nvSpPr>
        <p:spPr bwMode="auto">
          <a:xfrm>
            <a:off x="152400" y="48768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463550" indent="-349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105000"/>
              </a:lnSpc>
              <a:spcBef>
                <a:spcPct val="50000"/>
              </a:spcBef>
              <a:defRPr/>
            </a:pPr>
            <a:r>
              <a:rPr lang="en-US" altLang="en-US" b="1" smtClean="0"/>
              <a:t>2.</a:t>
            </a:r>
            <a:r>
              <a:rPr lang="en-US" altLang="en-US" smtClean="0"/>
              <a:t> The sum of the firms’ and workers’ surpluses is as large as possible.</a:t>
            </a:r>
            <a:endParaRPr lang="en-CA" altLang="en-US" smtClean="0"/>
          </a:p>
        </p:txBody>
      </p:sp>
      <p:pic>
        <p:nvPicPr>
          <p:cNvPr id="52230" name="Picture 5" descr="fig0708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8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8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8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458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6176"/>
                                        </p:tgtEl>
                                        <p:attrNameLst>
                                          <p:attrName>style.visibility</p:attrName>
                                        </p:attrNameLst>
                                      </p:cBhvr>
                                      <p:to>
                                        <p:strVal val="visible"/>
                                      </p:to>
                                    </p:set>
                                    <p:animEffect transition="in" filter="wipe(left)">
                                      <p:cBhvr>
                                        <p:cTn id="7" dur="500"/>
                                        <p:tgtEl>
                                          <p:spTgt spid="47617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6177"/>
                                        </p:tgtEl>
                                        <p:attrNameLst>
                                          <p:attrName>style.visibility</p:attrName>
                                        </p:attrNameLst>
                                      </p:cBhvr>
                                      <p:to>
                                        <p:strVal val="visible"/>
                                      </p:to>
                                    </p:set>
                                    <p:animEffect transition="in" filter="wipe(left)">
                                      <p:cBhvr>
                                        <p:cTn id="16" dur="500"/>
                                        <p:tgtEl>
                                          <p:spTgt spid="476177"/>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76" grpId="0" autoUpdateAnimBg="0"/>
      <p:bldP spid="47617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14"/>
          <p:cNvSpPr>
            <a:spLocks noGrp="1" noChangeArrowheads="1"/>
          </p:cNvSpPr>
          <p:nvPr>
            <p:ph idx="1"/>
          </p:nvPr>
        </p:nvSpPr>
        <p:spPr>
          <a:xfrm>
            <a:off x="152400" y="1905000"/>
            <a:ext cx="4191000" cy="1524000"/>
          </a:xfrm>
        </p:spPr>
        <p:txBody>
          <a:bodyPr/>
          <a:lstStyle/>
          <a:p>
            <a:pPr marL="114300" lvl="1" eaLnBrk="1" hangingPunct="1">
              <a:defRPr/>
            </a:pPr>
            <a:r>
              <a:rPr lang="en-US" dirty="0"/>
              <a:t>Figure </a:t>
            </a:r>
            <a:r>
              <a:rPr lang="en-US" dirty="0" smtClean="0"/>
              <a:t>shows </a:t>
            </a:r>
            <a:r>
              <a:rPr lang="en-US" dirty="0"/>
              <a:t>an inefficient labor market with a minimum wage.</a:t>
            </a:r>
            <a:endParaRPr lang="en-CA" sz="2000" b="1" dirty="0"/>
          </a:p>
        </p:txBody>
      </p:sp>
      <p:sp>
        <p:nvSpPr>
          <p:cNvPr id="534544" name="Rectangle 16"/>
          <p:cNvSpPr>
            <a:spLocks noChangeArrowheads="1"/>
          </p:cNvSpPr>
          <p:nvPr/>
        </p:nvSpPr>
        <p:spPr bwMode="auto">
          <a:xfrm>
            <a:off x="0" y="3276600"/>
            <a:ext cx="434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6075" lvl="1" indent="-231775">
              <a:lnSpc>
                <a:spcPct val="105000"/>
              </a:lnSpc>
              <a:spcBef>
                <a:spcPct val="50000"/>
              </a:spcBef>
              <a:defRPr/>
            </a:pPr>
            <a:r>
              <a:rPr lang="en-US" b="1">
                <a:latin typeface="Arial" charset="0"/>
                <a:ea typeface="ＭＳ Ｐゴシック" charset="0"/>
              </a:rPr>
              <a:t> </a:t>
            </a:r>
            <a:r>
              <a:rPr lang="en-US">
                <a:latin typeface="Arial" charset="0"/>
                <a:ea typeface="ＭＳ Ｐゴシック" charset="0"/>
              </a:rPr>
              <a:t> The minimum wage restricts the quantity demanded.</a:t>
            </a:r>
            <a:endParaRPr lang="en-CA" sz="2000" b="1">
              <a:latin typeface="Arial" charset="0"/>
              <a:ea typeface="ＭＳ Ｐゴシック" charset="0"/>
            </a:endParaRPr>
          </a:p>
        </p:txBody>
      </p:sp>
      <p:sp>
        <p:nvSpPr>
          <p:cNvPr id="534545" name="Rectangle 17"/>
          <p:cNvSpPr>
            <a:spLocks noChangeArrowheads="1"/>
          </p:cNvSpPr>
          <p:nvPr/>
        </p:nvSpPr>
        <p:spPr bwMode="auto">
          <a:xfrm>
            <a:off x="152400" y="4267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346075" indent="-231775"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105000"/>
              </a:lnSpc>
              <a:spcBef>
                <a:spcPct val="50000"/>
              </a:spcBef>
              <a:defRPr/>
            </a:pPr>
            <a:r>
              <a:rPr lang="en-US" altLang="en-US" b="1" smtClean="0"/>
              <a:t>1.</a:t>
            </a:r>
            <a:r>
              <a:rPr lang="en-US" altLang="en-US" smtClean="0"/>
              <a:t> The firms’ surplus shrinks.</a:t>
            </a:r>
            <a:endParaRPr lang="en-CA" altLang="en-US" sz="2000" b="1" smtClean="0"/>
          </a:p>
        </p:txBody>
      </p:sp>
      <p:sp>
        <p:nvSpPr>
          <p:cNvPr id="534554" name="Rectangle 26"/>
          <p:cNvSpPr>
            <a:spLocks noChangeArrowheads="1"/>
          </p:cNvSpPr>
          <p:nvPr/>
        </p:nvSpPr>
        <p:spPr bwMode="auto">
          <a:xfrm>
            <a:off x="152400" y="4953000"/>
            <a:ext cx="434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463550" indent="-349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105000"/>
              </a:lnSpc>
              <a:spcBef>
                <a:spcPct val="50000"/>
              </a:spcBef>
              <a:defRPr/>
            </a:pPr>
            <a:r>
              <a:rPr lang="en-US" altLang="en-US" b="1" smtClean="0"/>
              <a:t>2.</a:t>
            </a:r>
            <a:r>
              <a:rPr lang="en-US" altLang="en-US" smtClean="0"/>
              <a:t> The workers’ surplus shrinks.</a:t>
            </a:r>
            <a:endParaRPr lang="en-CA" altLang="en-US" sz="2000" b="1" smtClean="0"/>
          </a:p>
        </p:txBody>
      </p:sp>
      <p:pic>
        <p:nvPicPr>
          <p:cNvPr id="54279" name="Picture 9" descr="fig0708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8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8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8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708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7845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4544"/>
                                        </p:tgtEl>
                                        <p:attrNameLst>
                                          <p:attrName>style.visibility</p:attrName>
                                        </p:attrNameLst>
                                      </p:cBhvr>
                                      <p:to>
                                        <p:strVal val="visible"/>
                                      </p:to>
                                    </p:set>
                                    <p:animEffect transition="in" filter="wipe(left)">
                                      <p:cBhvr>
                                        <p:cTn id="12" dur="500"/>
                                        <p:tgtEl>
                                          <p:spTgt spid="53454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34545"/>
                                        </p:tgtEl>
                                        <p:attrNameLst>
                                          <p:attrName>style.visibility</p:attrName>
                                        </p:attrNameLst>
                                      </p:cBhvr>
                                      <p:to>
                                        <p:strVal val="visible"/>
                                      </p:to>
                                    </p:set>
                                    <p:animEffect transition="in" filter="wipe(left)">
                                      <p:cBhvr>
                                        <p:cTn id="21" dur="500"/>
                                        <p:tgtEl>
                                          <p:spTgt spid="534545"/>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4554"/>
                                        </p:tgtEl>
                                        <p:attrNameLst>
                                          <p:attrName>style.visibility</p:attrName>
                                        </p:attrNameLst>
                                      </p:cBhvr>
                                      <p:to>
                                        <p:strVal val="visible"/>
                                      </p:to>
                                    </p:set>
                                    <p:animEffect transition="in" filter="wipe(left)">
                                      <p:cBhvr>
                                        <p:cTn id="30" dur="500"/>
                                        <p:tgtEl>
                                          <p:spTgt spid="534554"/>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4" grpId="0" autoUpdateAnimBg="0"/>
      <p:bldP spid="534545" grpId="0" autoUpdateAnimBg="0"/>
      <p:bldP spid="53455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12" name="Rectangle 12"/>
          <p:cNvSpPr>
            <a:spLocks noGrp="1" noChangeArrowheads="1"/>
          </p:cNvSpPr>
          <p:nvPr>
            <p:ph idx="1"/>
          </p:nvPr>
        </p:nvSpPr>
        <p:spPr>
          <a:xfrm>
            <a:off x="152400" y="1905000"/>
            <a:ext cx="4191000" cy="762000"/>
          </a:xfrm>
        </p:spPr>
        <p:txBody>
          <a:bodyPr>
            <a:normAutofit/>
          </a:bodyPr>
          <a:lstStyle/>
          <a:p>
            <a:pPr marL="0" lvl="1" indent="0" eaLnBrk="1" hangingPunct="1">
              <a:buNone/>
              <a:defRPr/>
            </a:pPr>
            <a:r>
              <a:rPr lang="en-US" b="1" dirty="0"/>
              <a:t>3.</a:t>
            </a:r>
            <a:r>
              <a:rPr lang="en-US" dirty="0"/>
              <a:t> A deadweight loss arises.</a:t>
            </a:r>
            <a:endParaRPr lang="en-CA" sz="2000" b="1" dirty="0"/>
          </a:p>
        </p:txBody>
      </p:sp>
      <p:sp>
        <p:nvSpPr>
          <p:cNvPr id="537613" name="Rectangle 13"/>
          <p:cNvSpPr>
            <a:spLocks noChangeArrowheads="1"/>
          </p:cNvSpPr>
          <p:nvPr/>
        </p:nvSpPr>
        <p:spPr bwMode="auto">
          <a:xfrm>
            <a:off x="152400" y="2819400"/>
            <a:ext cx="419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04813" lvl="1" indent="-290513">
              <a:lnSpc>
                <a:spcPct val="105000"/>
              </a:lnSpc>
              <a:spcBef>
                <a:spcPct val="50000"/>
              </a:spcBef>
              <a:defRPr/>
            </a:pPr>
            <a:r>
              <a:rPr lang="en-US" b="1">
                <a:latin typeface="Arial" charset="0"/>
                <a:ea typeface="ＭＳ Ｐゴシック" charset="0"/>
              </a:rPr>
              <a:t>4</a:t>
            </a:r>
            <a:r>
              <a:rPr lang="en-US">
                <a:latin typeface="Arial" charset="0"/>
                <a:ea typeface="ＭＳ Ｐゴシック" charset="0"/>
              </a:rPr>
              <a:t>. Other resources are used up in job-search activity.</a:t>
            </a:r>
            <a:endParaRPr lang="en-CA" sz="2000" b="1">
              <a:latin typeface="Arial" charset="0"/>
              <a:ea typeface="ＭＳ Ｐゴシック" charset="0"/>
            </a:endParaRPr>
          </a:p>
        </p:txBody>
      </p:sp>
      <p:sp>
        <p:nvSpPr>
          <p:cNvPr id="537615" name="Rectangle 15"/>
          <p:cNvSpPr>
            <a:spLocks noChangeArrowheads="1"/>
          </p:cNvSpPr>
          <p:nvPr/>
        </p:nvSpPr>
        <p:spPr bwMode="auto">
          <a:xfrm>
            <a:off x="152400" y="40386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lvl="1">
              <a:lnSpc>
                <a:spcPct val="105000"/>
              </a:lnSpc>
              <a:spcBef>
                <a:spcPct val="50000"/>
              </a:spcBef>
              <a:defRPr/>
            </a:pPr>
            <a:r>
              <a:rPr lang="en-US">
                <a:latin typeface="Arial" charset="0"/>
                <a:ea typeface="ＭＳ Ｐゴシック" charset="0"/>
              </a:rPr>
              <a:t>The outcome is inefficient.</a:t>
            </a:r>
            <a:endParaRPr lang="en-CA" sz="2000" b="1">
              <a:latin typeface="Arial" charset="0"/>
              <a:ea typeface="ＭＳ Ｐゴシック" charset="0"/>
            </a:endParaRPr>
          </a:p>
        </p:txBody>
      </p:sp>
      <p:pic>
        <p:nvPicPr>
          <p:cNvPr id="56326" name="Picture 9" descr="fig0708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descr="fig0708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1" descr="fig0708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2" descr="fig0708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3" descr="fig0708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8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8b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2877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7612">
                                            <p:txEl>
                                              <p:pRg st="0" end="0"/>
                                            </p:txEl>
                                          </p:spTgt>
                                        </p:tgtEl>
                                        <p:attrNameLst>
                                          <p:attrName>style.visibility</p:attrName>
                                        </p:attrNameLst>
                                      </p:cBhvr>
                                      <p:to>
                                        <p:strVal val="visible"/>
                                      </p:to>
                                    </p:set>
                                    <p:animEffect transition="in" filter="wipe(left)">
                                      <p:cBhvr>
                                        <p:cTn id="7" dur="500"/>
                                        <p:tgtEl>
                                          <p:spTgt spid="537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7613"/>
                                        </p:tgtEl>
                                        <p:attrNameLst>
                                          <p:attrName>style.visibility</p:attrName>
                                        </p:attrNameLst>
                                      </p:cBhvr>
                                      <p:to>
                                        <p:strVal val="visible"/>
                                      </p:to>
                                    </p:set>
                                    <p:animEffect transition="in" filter="wipe(left)">
                                      <p:cBhvr>
                                        <p:cTn id="17" dur="500"/>
                                        <p:tgtEl>
                                          <p:spTgt spid="537613"/>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7615"/>
                                        </p:tgtEl>
                                        <p:attrNameLst>
                                          <p:attrName>style.visibility</p:attrName>
                                        </p:attrNameLst>
                                      </p:cBhvr>
                                      <p:to>
                                        <p:strVal val="visible"/>
                                      </p:to>
                                    </p:set>
                                    <p:animEffect transition="in" filter="wipe(left)">
                                      <p:cBhvr>
                                        <p:cTn id="26" dur="500"/>
                                        <p:tgtEl>
                                          <p:spTgt spid="537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2" grpId="0" build="p" bldLvl="3" autoUpdateAnimBg="0" advAuto="0"/>
      <p:bldP spid="537613" grpId="0" autoUpdateAnimBg="0"/>
      <p:bldP spid="53761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bwMode="auto">
          <a:xfrm>
            <a:off x="457200"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80000"/>
              </a:lnSpc>
              <a:buFontTx/>
              <a:buNone/>
            </a:pPr>
            <a:r>
              <a:rPr lang="en-US" altLang="tr-TR" sz="2400" dirty="0" smtClean="0"/>
              <a:t>Why a Price Floor Causes Inefficiency</a:t>
            </a:r>
          </a:p>
          <a:p>
            <a:pPr marL="533400" indent="-533400" eaLnBrk="1" hangingPunct="1">
              <a:lnSpc>
                <a:spcPct val="80000"/>
              </a:lnSpc>
            </a:pPr>
            <a:r>
              <a:rPr lang="en-US" altLang="tr-TR" sz="2400" dirty="0" smtClean="0">
                <a:solidFill>
                  <a:srgbClr val="733D77"/>
                </a:solidFill>
              </a:rPr>
              <a:t>Inefficient Allocation of Sales Among Sellers</a:t>
            </a:r>
          </a:p>
          <a:p>
            <a:pPr marL="533400" indent="-533400" eaLnBrk="1" hangingPunct="1">
              <a:spcBef>
                <a:spcPct val="50000"/>
              </a:spcBef>
              <a:buClrTx/>
              <a:buFontTx/>
              <a:buNone/>
            </a:pPr>
            <a:r>
              <a:rPr lang="en-US" altLang="tr-TR" sz="2400" dirty="0" smtClean="0"/>
              <a:t>       Price floors lead to </a:t>
            </a:r>
            <a:r>
              <a:rPr lang="en-US" altLang="tr-TR" sz="2400" b="1" dirty="0" smtClean="0"/>
              <a:t>inefficient allocation of sales among sellers</a:t>
            </a:r>
            <a:r>
              <a:rPr lang="en-US" altLang="tr-TR" sz="2400" dirty="0" smtClean="0"/>
              <a:t>: those who would be willing to sell the good at the lowest price are not always those who actually manage to sell it. Example: Farm Subsidies</a:t>
            </a:r>
          </a:p>
          <a:p>
            <a:pPr marL="533400" indent="-533400" eaLnBrk="1" hangingPunct="1">
              <a:lnSpc>
                <a:spcPct val="80000"/>
              </a:lnSpc>
            </a:pPr>
            <a:r>
              <a:rPr lang="en-US" altLang="tr-TR" sz="2400" dirty="0" smtClean="0">
                <a:solidFill>
                  <a:srgbClr val="733D77"/>
                </a:solidFill>
              </a:rPr>
              <a:t>Wasted Resources</a:t>
            </a:r>
          </a:p>
          <a:p>
            <a:pPr marL="533400" indent="-533400" eaLnBrk="1" hangingPunct="1">
              <a:spcBef>
                <a:spcPct val="0"/>
              </a:spcBef>
              <a:buClrTx/>
              <a:buFontTx/>
              <a:buNone/>
            </a:pPr>
            <a:r>
              <a:rPr lang="en-US" altLang="tr-TR" sz="2400" dirty="0" smtClean="0"/>
              <a:t>	Like a price ceiling, a price floor generates inefficiency by </a:t>
            </a:r>
            <a:r>
              <a:rPr lang="en-US" altLang="tr-TR" sz="2400" i="1" dirty="0" smtClean="0"/>
              <a:t>wasting resources</a:t>
            </a:r>
            <a:r>
              <a:rPr lang="en-US" altLang="tr-TR" sz="2400" dirty="0" smtClean="0"/>
              <a:t>.</a:t>
            </a:r>
          </a:p>
          <a:p>
            <a:pPr marL="533400" indent="-533400" eaLnBrk="1" hangingPunct="1">
              <a:lnSpc>
                <a:spcPct val="80000"/>
              </a:lnSpc>
              <a:buFontTx/>
              <a:buAutoNum type="arabicPeriod"/>
            </a:pPr>
            <a:endParaRPr lang="en-US" altLang="tr-TR" sz="2400" dirty="0" smtClean="0">
              <a:solidFill>
                <a:srgbClr val="733D77"/>
              </a:solidFill>
            </a:endParaRPr>
          </a:p>
          <a:p>
            <a:pPr marL="533400" indent="-533400" eaLnBrk="1" hangingPunct="1">
              <a:lnSpc>
                <a:spcPct val="80000"/>
              </a:lnSpc>
              <a:buFontTx/>
              <a:buAutoNum type="arabicPeriod"/>
            </a:pPr>
            <a:endParaRPr lang="en-US" altLang="tr-TR" sz="1600" dirty="0" smtClean="0">
              <a:solidFill>
                <a:srgbClr val="733D77"/>
              </a:solidFill>
            </a:endParaRPr>
          </a:p>
          <a:p>
            <a:pPr marL="533400" indent="-533400" eaLnBrk="1" hangingPunct="1">
              <a:lnSpc>
                <a:spcPct val="80000"/>
              </a:lnSpc>
              <a:buFontTx/>
              <a:buAutoNum type="arabicPeriod"/>
            </a:pPr>
            <a:endParaRPr lang="en-US" altLang="tr-TR" sz="700" dirty="0" smtClean="0">
              <a:solidFill>
                <a:srgbClr val="733D77"/>
              </a:solidFill>
            </a:endParaRPr>
          </a:p>
          <a:p>
            <a:pPr marL="533400" indent="-533400" eaLnBrk="1" hangingPunct="1">
              <a:lnSpc>
                <a:spcPct val="80000"/>
              </a:lnSpc>
              <a:spcBef>
                <a:spcPct val="50000"/>
              </a:spcBef>
              <a:buClrTx/>
              <a:buFontTx/>
              <a:buNone/>
            </a:pPr>
            <a:r>
              <a:rPr lang="en-US" altLang="tr-TR" sz="800" dirty="0" smtClean="0"/>
              <a:t>     </a:t>
            </a:r>
            <a:endParaRPr lang="en-US" altLang="tr-TR" sz="700" dirty="0" smtClean="0">
              <a:solidFill>
                <a:srgbClr val="733D77"/>
              </a:solidFill>
            </a:endParaRPr>
          </a:p>
          <a:p>
            <a:pPr marL="533400" indent="-533400" eaLnBrk="1" hangingPunct="1">
              <a:lnSpc>
                <a:spcPct val="80000"/>
              </a:lnSpc>
            </a:pPr>
            <a:endParaRPr lang="it-IT" altLang="tr-TR" sz="800" dirty="0" smtClean="0"/>
          </a:p>
        </p:txBody>
      </p:sp>
    </p:spTree>
    <p:extLst>
      <p:ext uri="{BB962C8B-B14F-4D97-AF65-F5344CB8AC3E}">
        <p14:creationId xmlns:p14="http://schemas.microsoft.com/office/powerpoint/2010/main" val="1812959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fontScale="90000"/>
          </a:bodyPr>
          <a:lstStyle/>
          <a:p>
            <a:pPr eaLnBrk="1" hangingPunct="1"/>
            <a:r>
              <a:rPr lang="en-US" smtClean="0"/>
              <a:t>Government Intervention: Excise Taxes</a:t>
            </a:r>
          </a:p>
        </p:txBody>
      </p:sp>
      <p:sp>
        <p:nvSpPr>
          <p:cNvPr id="7" name="Content Placeholder 2"/>
          <p:cNvSpPr>
            <a:spLocks noGrp="1"/>
          </p:cNvSpPr>
          <p:nvPr>
            <p:ph idx="1"/>
          </p:nvPr>
        </p:nvSpPr>
        <p:spPr>
          <a:xfrm>
            <a:off x="533400" y="2362200"/>
            <a:ext cx="8229600" cy="838200"/>
          </a:xfrm>
        </p:spPr>
        <p:txBody>
          <a:bodyPr>
            <a:normAutofit fontScale="92500" lnSpcReduction="20000"/>
          </a:bodyPr>
          <a:lstStyle/>
          <a:p>
            <a:pPr eaLnBrk="1" hangingPunct="1">
              <a:buFont typeface="Wingdings" pitchFamily="2" charset="2"/>
              <a:buChar char="Ø"/>
            </a:pPr>
            <a:r>
              <a:rPr lang="en-US" smtClean="0"/>
              <a:t>An </a:t>
            </a:r>
            <a:r>
              <a:rPr lang="en-US" b="1" smtClean="0">
                <a:solidFill>
                  <a:srgbClr val="009999"/>
                </a:solidFill>
              </a:rPr>
              <a:t>excise tax </a:t>
            </a:r>
            <a:r>
              <a:rPr lang="en-US" smtClean="0"/>
              <a:t>is a tax that is levied on a specific good</a:t>
            </a:r>
          </a:p>
        </p:txBody>
      </p:sp>
      <p:sp>
        <p:nvSpPr>
          <p:cNvPr id="9" name="Content Placeholder 2"/>
          <p:cNvSpPr txBox="1">
            <a:spLocks/>
          </p:cNvSpPr>
          <p:nvPr/>
        </p:nvSpPr>
        <p:spPr bwMode="auto">
          <a:xfrm>
            <a:off x="533400" y="3048000"/>
            <a:ext cx="8229600" cy="7620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A </a:t>
            </a:r>
            <a:r>
              <a:rPr lang="en-US" sz="2400" b="1">
                <a:solidFill>
                  <a:srgbClr val="009999"/>
                </a:solidFill>
              </a:rPr>
              <a:t>tariff</a:t>
            </a:r>
            <a:r>
              <a:rPr lang="en-US" sz="2400"/>
              <a:t> is an excise tax on an imported good</a:t>
            </a:r>
          </a:p>
        </p:txBody>
      </p:sp>
      <p:sp>
        <p:nvSpPr>
          <p:cNvPr id="10" name="Content Placeholder 2"/>
          <p:cNvSpPr txBox="1">
            <a:spLocks/>
          </p:cNvSpPr>
          <p:nvPr/>
        </p:nvSpPr>
        <p:spPr bwMode="auto">
          <a:xfrm>
            <a:off x="533400" y="3733800"/>
            <a:ext cx="8001000" cy="9906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The result of taxes and tariffs is an increase in equilibrium prices and reduce equilibrium quantities</a:t>
            </a:r>
          </a:p>
        </p:txBody>
      </p:sp>
      <p:sp>
        <p:nvSpPr>
          <p:cNvPr id="30725" name="Content Placeholder 2"/>
          <p:cNvSpPr txBox="1">
            <a:spLocks/>
          </p:cNvSpPr>
          <p:nvPr/>
        </p:nvSpPr>
        <p:spPr bwMode="auto">
          <a:xfrm>
            <a:off x="533400" y="1676400"/>
            <a:ext cx="8229600" cy="8382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Government impacts markets through taxation</a:t>
            </a:r>
          </a:p>
        </p:txBody>
      </p:sp>
    </p:spTree>
    <p:extLst>
      <p:ext uri="{BB962C8B-B14F-4D97-AF65-F5344CB8AC3E}">
        <p14:creationId xmlns:p14="http://schemas.microsoft.com/office/powerpoint/2010/main" val="3638915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a:bodyPr>
          <a:lstStyle/>
          <a:p>
            <a:pPr eaLnBrk="1" hangingPunct="1"/>
            <a:r>
              <a:rPr lang="en-US" dirty="0" smtClean="0"/>
              <a:t>The </a:t>
            </a:r>
            <a:r>
              <a:rPr lang="en-US" dirty="0" smtClean="0"/>
              <a:t>Effect of an Excise Tax</a:t>
            </a:r>
          </a:p>
        </p:txBody>
      </p:sp>
      <p:cxnSp>
        <p:nvCxnSpPr>
          <p:cNvPr id="7" name="Straight Connector 6"/>
          <p:cNvCxnSpPr/>
          <p:nvPr/>
        </p:nvCxnSpPr>
        <p:spPr>
          <a:xfrm rot="5400000">
            <a:off x="-572293" y="4026694"/>
            <a:ext cx="3429000" cy="1587"/>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143000" y="5741988"/>
            <a:ext cx="3657600" cy="1587"/>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1143000" y="2846388"/>
            <a:ext cx="3200400" cy="24384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295400" y="2743200"/>
            <a:ext cx="3276600" cy="2438400"/>
          </a:xfrm>
          <a:prstGeom prst="line">
            <a:avLst/>
          </a:prstGeom>
        </p:spPr>
        <p:style>
          <a:lnRef idx="2">
            <a:schemeClr val="dk1"/>
          </a:lnRef>
          <a:fillRef idx="0">
            <a:schemeClr val="dk1"/>
          </a:fillRef>
          <a:effectRef idx="1">
            <a:schemeClr val="dk1"/>
          </a:effectRef>
          <a:fontRef idx="minor">
            <a:schemeClr val="tx1"/>
          </a:fontRef>
        </p:style>
      </p:cxnSp>
      <p:sp>
        <p:nvSpPr>
          <p:cNvPr id="32774" name="TextBox 10"/>
          <p:cNvSpPr txBox="1">
            <a:spLocks noChangeArrowheads="1"/>
          </p:cNvSpPr>
          <p:nvPr/>
        </p:nvSpPr>
        <p:spPr bwMode="auto">
          <a:xfrm>
            <a:off x="4343400" y="2541588"/>
            <a:ext cx="762000" cy="430212"/>
          </a:xfrm>
          <a:prstGeom prst="rect">
            <a:avLst/>
          </a:prstGeom>
          <a:noFill/>
          <a:ln w="9525">
            <a:noFill/>
            <a:miter lim="800000"/>
            <a:headEnd/>
            <a:tailEnd/>
          </a:ln>
        </p:spPr>
        <p:txBody>
          <a:bodyPr>
            <a:spAutoFit/>
          </a:bodyPr>
          <a:lstStyle/>
          <a:p>
            <a:r>
              <a:rPr lang="en-US" sz="2200" b="1"/>
              <a:t>S</a:t>
            </a:r>
            <a:r>
              <a:rPr lang="en-US" sz="1600" b="1"/>
              <a:t>0</a:t>
            </a:r>
            <a:endParaRPr lang="en-US" sz="2200" b="1"/>
          </a:p>
        </p:txBody>
      </p:sp>
      <p:sp>
        <p:nvSpPr>
          <p:cNvPr id="32775" name="TextBox 11"/>
          <p:cNvSpPr txBox="1">
            <a:spLocks noChangeArrowheads="1"/>
          </p:cNvSpPr>
          <p:nvPr/>
        </p:nvSpPr>
        <p:spPr bwMode="auto">
          <a:xfrm>
            <a:off x="4419600" y="4903788"/>
            <a:ext cx="762000" cy="430212"/>
          </a:xfrm>
          <a:prstGeom prst="rect">
            <a:avLst/>
          </a:prstGeom>
          <a:noFill/>
          <a:ln w="9525">
            <a:noFill/>
            <a:miter lim="800000"/>
            <a:headEnd/>
            <a:tailEnd/>
          </a:ln>
        </p:spPr>
        <p:txBody>
          <a:bodyPr>
            <a:spAutoFit/>
          </a:bodyPr>
          <a:lstStyle/>
          <a:p>
            <a:r>
              <a:rPr lang="en-US" sz="2200" b="1"/>
              <a:t>D</a:t>
            </a:r>
            <a:r>
              <a:rPr lang="en-US" sz="1600" b="1"/>
              <a:t>0</a:t>
            </a:r>
            <a:endParaRPr lang="en-US" sz="2400" b="1"/>
          </a:p>
        </p:txBody>
      </p:sp>
      <p:sp>
        <p:nvSpPr>
          <p:cNvPr id="32776" name="TextBox 12"/>
          <p:cNvSpPr txBox="1">
            <a:spLocks noChangeArrowheads="1"/>
          </p:cNvSpPr>
          <p:nvPr/>
        </p:nvSpPr>
        <p:spPr bwMode="auto">
          <a:xfrm>
            <a:off x="334963" y="1851025"/>
            <a:ext cx="1341437" cy="430213"/>
          </a:xfrm>
          <a:prstGeom prst="rect">
            <a:avLst/>
          </a:prstGeom>
          <a:noFill/>
          <a:ln w="9525">
            <a:noFill/>
            <a:miter lim="800000"/>
            <a:headEnd/>
            <a:tailEnd/>
          </a:ln>
        </p:spPr>
        <p:txBody>
          <a:bodyPr>
            <a:spAutoFit/>
          </a:bodyPr>
          <a:lstStyle/>
          <a:p>
            <a:r>
              <a:rPr lang="en-US" sz="2200" b="1"/>
              <a:t>Price</a:t>
            </a:r>
          </a:p>
        </p:txBody>
      </p:sp>
      <p:sp>
        <p:nvSpPr>
          <p:cNvPr id="32777" name="TextBox 13"/>
          <p:cNvSpPr txBox="1">
            <a:spLocks noChangeArrowheads="1"/>
          </p:cNvSpPr>
          <p:nvPr/>
        </p:nvSpPr>
        <p:spPr bwMode="auto">
          <a:xfrm>
            <a:off x="4740275" y="5783263"/>
            <a:ext cx="1584325" cy="430212"/>
          </a:xfrm>
          <a:prstGeom prst="rect">
            <a:avLst/>
          </a:prstGeom>
          <a:noFill/>
          <a:ln w="9525">
            <a:noFill/>
            <a:miter lim="800000"/>
            <a:headEnd/>
            <a:tailEnd/>
          </a:ln>
        </p:spPr>
        <p:txBody>
          <a:bodyPr>
            <a:spAutoFit/>
          </a:bodyPr>
          <a:lstStyle/>
          <a:p>
            <a:r>
              <a:rPr lang="en-US" sz="2200" b="1"/>
              <a:t>Quantity</a:t>
            </a:r>
          </a:p>
        </p:txBody>
      </p:sp>
      <p:sp>
        <p:nvSpPr>
          <p:cNvPr id="32778" name="TextBox 14"/>
          <p:cNvSpPr txBox="1">
            <a:spLocks noChangeArrowheads="1"/>
          </p:cNvSpPr>
          <p:nvPr/>
        </p:nvSpPr>
        <p:spPr bwMode="auto">
          <a:xfrm>
            <a:off x="152400" y="3786188"/>
            <a:ext cx="1219200" cy="369887"/>
          </a:xfrm>
          <a:prstGeom prst="rect">
            <a:avLst/>
          </a:prstGeom>
          <a:noFill/>
          <a:ln w="9525">
            <a:noFill/>
            <a:miter lim="800000"/>
            <a:headEnd/>
            <a:tailEnd/>
          </a:ln>
        </p:spPr>
        <p:txBody>
          <a:bodyPr>
            <a:spAutoFit/>
          </a:bodyPr>
          <a:lstStyle/>
          <a:p>
            <a:r>
              <a:rPr lang="en-US" b="1"/>
              <a:t>$60,000</a:t>
            </a:r>
          </a:p>
        </p:txBody>
      </p:sp>
      <p:sp>
        <p:nvSpPr>
          <p:cNvPr id="32779" name="TextBox 16"/>
          <p:cNvSpPr txBox="1">
            <a:spLocks noChangeArrowheads="1"/>
          </p:cNvSpPr>
          <p:nvPr/>
        </p:nvSpPr>
        <p:spPr bwMode="auto">
          <a:xfrm>
            <a:off x="2667000" y="5741988"/>
            <a:ext cx="914400" cy="400050"/>
          </a:xfrm>
          <a:prstGeom prst="rect">
            <a:avLst/>
          </a:prstGeom>
          <a:noFill/>
          <a:ln w="9525">
            <a:noFill/>
            <a:miter lim="800000"/>
            <a:headEnd/>
            <a:tailEnd/>
          </a:ln>
        </p:spPr>
        <p:txBody>
          <a:bodyPr>
            <a:spAutoFit/>
          </a:bodyPr>
          <a:lstStyle/>
          <a:p>
            <a:r>
              <a:rPr lang="en-US" sz="2000" b="1"/>
              <a:t>600</a:t>
            </a:r>
          </a:p>
        </p:txBody>
      </p:sp>
      <p:sp>
        <p:nvSpPr>
          <p:cNvPr id="18" name="TextBox 17"/>
          <p:cNvSpPr txBox="1">
            <a:spLocks noChangeArrowheads="1"/>
          </p:cNvSpPr>
          <p:nvPr/>
        </p:nvSpPr>
        <p:spPr bwMode="auto">
          <a:xfrm>
            <a:off x="2087563" y="5741988"/>
            <a:ext cx="838200" cy="400050"/>
          </a:xfrm>
          <a:prstGeom prst="rect">
            <a:avLst/>
          </a:prstGeom>
          <a:noFill/>
          <a:ln w="9525">
            <a:noFill/>
            <a:miter lim="800000"/>
            <a:headEnd/>
            <a:tailEnd/>
          </a:ln>
        </p:spPr>
        <p:txBody>
          <a:bodyPr>
            <a:spAutoFit/>
          </a:bodyPr>
          <a:lstStyle/>
          <a:p>
            <a:r>
              <a:rPr lang="en-US" sz="2000" b="1">
                <a:solidFill>
                  <a:srgbClr val="690A03"/>
                </a:solidFill>
              </a:rPr>
              <a:t>510</a:t>
            </a:r>
          </a:p>
        </p:txBody>
      </p:sp>
      <p:sp>
        <p:nvSpPr>
          <p:cNvPr id="19" name="Rounded Rectangle 18"/>
          <p:cNvSpPr/>
          <p:nvPr/>
        </p:nvSpPr>
        <p:spPr>
          <a:xfrm>
            <a:off x="5181600" y="3378200"/>
            <a:ext cx="3581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 supply curve shifts up by the amount of the tax </a:t>
            </a:r>
          </a:p>
        </p:txBody>
      </p:sp>
      <p:sp>
        <p:nvSpPr>
          <p:cNvPr id="32782" name="TextBox 19"/>
          <p:cNvSpPr txBox="1">
            <a:spLocks noChangeArrowheads="1"/>
          </p:cNvSpPr>
          <p:nvPr/>
        </p:nvSpPr>
        <p:spPr bwMode="auto">
          <a:xfrm>
            <a:off x="5486400" y="2108200"/>
            <a:ext cx="2971800" cy="1016000"/>
          </a:xfrm>
          <a:prstGeom prst="rect">
            <a:avLst/>
          </a:prstGeom>
          <a:noFill/>
          <a:ln w="9525">
            <a:noFill/>
            <a:miter lim="800000"/>
            <a:headEnd/>
            <a:tailEnd/>
          </a:ln>
        </p:spPr>
        <p:txBody>
          <a:bodyPr>
            <a:spAutoFit/>
          </a:bodyPr>
          <a:lstStyle/>
          <a:p>
            <a:pPr algn="ctr"/>
            <a:r>
              <a:rPr lang="en-US" sz="2000"/>
              <a:t>Government imposes a $10,000 luxury tax on  the suppliers of boats</a:t>
            </a:r>
          </a:p>
        </p:txBody>
      </p:sp>
      <p:cxnSp>
        <p:nvCxnSpPr>
          <p:cNvPr id="21" name="Straight Connector 20"/>
          <p:cNvCxnSpPr/>
          <p:nvPr/>
        </p:nvCxnSpPr>
        <p:spPr>
          <a:xfrm flipV="1">
            <a:off x="1143000" y="2465388"/>
            <a:ext cx="2590800" cy="1981200"/>
          </a:xfrm>
          <a:prstGeom prst="line">
            <a:avLst/>
          </a:prstGeom>
          <a:ln>
            <a:solidFill>
              <a:srgbClr val="690A03"/>
            </a:solidFill>
          </a:ln>
        </p:spPr>
        <p:style>
          <a:lnRef idx="2">
            <a:schemeClr val="dk1"/>
          </a:lnRef>
          <a:fillRef idx="0">
            <a:schemeClr val="dk1"/>
          </a:fillRef>
          <a:effectRef idx="1">
            <a:schemeClr val="dk1"/>
          </a:effectRef>
          <a:fontRef idx="minor">
            <a:schemeClr val="tx1"/>
          </a:fontRef>
        </p:style>
      </p:cxnSp>
      <p:sp>
        <p:nvSpPr>
          <p:cNvPr id="22" name="TextBox 21"/>
          <p:cNvSpPr txBox="1">
            <a:spLocks noChangeArrowheads="1"/>
          </p:cNvSpPr>
          <p:nvPr/>
        </p:nvSpPr>
        <p:spPr bwMode="auto">
          <a:xfrm>
            <a:off x="3733800" y="2185988"/>
            <a:ext cx="762000" cy="431800"/>
          </a:xfrm>
          <a:prstGeom prst="rect">
            <a:avLst/>
          </a:prstGeom>
          <a:noFill/>
          <a:ln w="9525">
            <a:noFill/>
            <a:miter lim="800000"/>
            <a:headEnd/>
            <a:tailEnd/>
          </a:ln>
        </p:spPr>
        <p:txBody>
          <a:bodyPr>
            <a:spAutoFit/>
          </a:bodyPr>
          <a:lstStyle/>
          <a:p>
            <a:r>
              <a:rPr lang="en-US" sz="2200" b="1">
                <a:solidFill>
                  <a:srgbClr val="690A03"/>
                </a:solidFill>
              </a:rPr>
              <a:t>S</a:t>
            </a:r>
            <a:r>
              <a:rPr lang="en-US" sz="1600" b="1">
                <a:solidFill>
                  <a:srgbClr val="690A03"/>
                </a:solidFill>
              </a:rPr>
              <a:t>1</a:t>
            </a:r>
            <a:endParaRPr lang="en-US" sz="2200" b="1">
              <a:solidFill>
                <a:srgbClr val="690A03"/>
              </a:solidFill>
            </a:endParaRPr>
          </a:p>
        </p:txBody>
      </p:sp>
      <p:cxnSp>
        <p:nvCxnSpPr>
          <p:cNvPr id="23" name="Straight Connector 22"/>
          <p:cNvCxnSpPr/>
          <p:nvPr/>
        </p:nvCxnSpPr>
        <p:spPr>
          <a:xfrm>
            <a:off x="1143000" y="3530600"/>
            <a:ext cx="1219200" cy="1588"/>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240632" y="4636294"/>
            <a:ext cx="2211387" cy="3175"/>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3000" y="3989388"/>
            <a:ext cx="17526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95600" y="3124200"/>
            <a:ext cx="0" cy="2590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181600" y="4597400"/>
            <a:ext cx="3581400" cy="8382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bg1"/>
                </a:solidFill>
              </a:rPr>
              <a:t>The price of boats rises by less than the tax to $65,000</a:t>
            </a:r>
          </a:p>
        </p:txBody>
      </p:sp>
      <p:sp>
        <p:nvSpPr>
          <p:cNvPr id="29" name="Left Brace 28"/>
          <p:cNvSpPr/>
          <p:nvPr/>
        </p:nvSpPr>
        <p:spPr>
          <a:xfrm rot="10800000">
            <a:off x="2971800" y="3108325"/>
            <a:ext cx="198438" cy="854075"/>
          </a:xfrm>
          <a:prstGeom prst="leftBrace">
            <a:avLst>
              <a:gd name="adj1" fmla="val 48852"/>
              <a:gd name="adj2" fmla="val 50000"/>
            </a:avLst>
          </a:prstGeom>
          <a:ln>
            <a:solidFill>
              <a:schemeClr val="accent1"/>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31" name="Straight Arrow Connector 30"/>
          <p:cNvCxnSpPr/>
          <p:nvPr/>
        </p:nvCxnSpPr>
        <p:spPr>
          <a:xfrm rot="5400000" flipH="1" flipV="1">
            <a:off x="570707" y="3771106"/>
            <a:ext cx="228600" cy="1587"/>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
        <p:nvSpPr>
          <p:cNvPr id="32" name="TextBox 31"/>
          <p:cNvSpPr txBox="1">
            <a:spLocks noChangeArrowheads="1"/>
          </p:cNvSpPr>
          <p:nvPr/>
        </p:nvSpPr>
        <p:spPr bwMode="auto">
          <a:xfrm>
            <a:off x="3444875" y="3276600"/>
            <a:ext cx="1524000" cy="338138"/>
          </a:xfrm>
          <a:prstGeom prst="rect">
            <a:avLst/>
          </a:prstGeom>
          <a:solidFill>
            <a:schemeClr val="bg1"/>
          </a:solidFill>
          <a:ln w="9525">
            <a:noFill/>
            <a:miter lim="800000"/>
            <a:headEnd/>
            <a:tailEnd/>
          </a:ln>
        </p:spPr>
        <p:txBody>
          <a:bodyPr>
            <a:spAutoFit/>
          </a:bodyPr>
          <a:lstStyle/>
          <a:p>
            <a:r>
              <a:rPr lang="en-US" sz="1600" b="1">
                <a:solidFill>
                  <a:schemeClr val="accent1"/>
                </a:solidFill>
              </a:rPr>
              <a:t>Tax = $10,000</a:t>
            </a:r>
          </a:p>
        </p:txBody>
      </p:sp>
      <p:sp>
        <p:nvSpPr>
          <p:cNvPr id="32793" name="TextBox 32"/>
          <p:cNvSpPr txBox="1">
            <a:spLocks noChangeArrowheads="1"/>
          </p:cNvSpPr>
          <p:nvPr/>
        </p:nvSpPr>
        <p:spPr bwMode="auto">
          <a:xfrm>
            <a:off x="1905000" y="1703388"/>
            <a:ext cx="1828800" cy="400050"/>
          </a:xfrm>
          <a:prstGeom prst="rect">
            <a:avLst/>
          </a:prstGeom>
          <a:noFill/>
          <a:ln w="9525">
            <a:noFill/>
            <a:miter lim="800000"/>
            <a:headEnd/>
            <a:tailEnd/>
          </a:ln>
        </p:spPr>
        <p:txBody>
          <a:bodyPr>
            <a:spAutoFit/>
          </a:bodyPr>
          <a:lstStyle/>
          <a:p>
            <a:r>
              <a:rPr lang="en-US" sz="2000" b="1"/>
              <a:t>Luxury Boats</a:t>
            </a:r>
          </a:p>
        </p:txBody>
      </p:sp>
      <p:sp>
        <p:nvSpPr>
          <p:cNvPr id="35" name="TextBox 34"/>
          <p:cNvSpPr txBox="1">
            <a:spLocks noChangeArrowheads="1"/>
          </p:cNvSpPr>
          <p:nvPr/>
        </p:nvSpPr>
        <p:spPr bwMode="auto">
          <a:xfrm>
            <a:off x="152400" y="3303588"/>
            <a:ext cx="1219200" cy="368300"/>
          </a:xfrm>
          <a:prstGeom prst="rect">
            <a:avLst/>
          </a:prstGeom>
          <a:noFill/>
          <a:ln w="9525">
            <a:noFill/>
            <a:miter lim="800000"/>
            <a:headEnd/>
            <a:tailEnd/>
          </a:ln>
        </p:spPr>
        <p:txBody>
          <a:bodyPr>
            <a:spAutoFit/>
          </a:bodyPr>
          <a:lstStyle/>
          <a:p>
            <a:r>
              <a:rPr lang="en-US" b="1">
                <a:solidFill>
                  <a:schemeClr val="accent1"/>
                </a:solidFill>
              </a:rPr>
              <a:t>$65,000</a:t>
            </a:r>
          </a:p>
        </p:txBody>
      </p:sp>
      <p:cxnSp>
        <p:nvCxnSpPr>
          <p:cNvPr id="38" name="Straight Connector 37"/>
          <p:cNvCxnSpPr/>
          <p:nvPr/>
        </p:nvCxnSpPr>
        <p:spPr>
          <a:xfrm flipV="1">
            <a:off x="1173163" y="4389438"/>
            <a:ext cx="1189037" cy="30162"/>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52600" y="3200400"/>
            <a:ext cx="0" cy="2514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1431925" y="5745163"/>
            <a:ext cx="838200" cy="400050"/>
          </a:xfrm>
          <a:prstGeom prst="rect">
            <a:avLst/>
          </a:prstGeom>
          <a:noFill/>
          <a:ln w="9525">
            <a:noFill/>
            <a:miter lim="800000"/>
            <a:headEnd/>
            <a:tailEnd/>
          </a:ln>
        </p:spPr>
        <p:txBody>
          <a:bodyPr>
            <a:spAutoFit/>
          </a:bodyPr>
          <a:lstStyle/>
          <a:p>
            <a:r>
              <a:rPr lang="en-US" sz="2000" b="1">
                <a:solidFill>
                  <a:srgbClr val="690A03"/>
                </a:solidFill>
              </a:rPr>
              <a:t>420</a:t>
            </a:r>
          </a:p>
        </p:txBody>
      </p:sp>
      <p:sp>
        <p:nvSpPr>
          <p:cNvPr id="40" name="Left Brace 39"/>
          <p:cNvSpPr/>
          <p:nvPr/>
        </p:nvSpPr>
        <p:spPr>
          <a:xfrm rot="10800000">
            <a:off x="2454275" y="3535363"/>
            <a:ext cx="136525" cy="838200"/>
          </a:xfrm>
          <a:prstGeom prst="leftBrace">
            <a:avLst>
              <a:gd name="adj1" fmla="val 48852"/>
              <a:gd name="adj2" fmla="val 50000"/>
            </a:avLst>
          </a:prstGeom>
          <a:ln>
            <a:solidFill>
              <a:schemeClr val="accent1"/>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42" name="Straight Connector 41"/>
          <p:cNvCxnSpPr/>
          <p:nvPr/>
        </p:nvCxnSpPr>
        <p:spPr>
          <a:xfrm>
            <a:off x="2667000" y="4038600"/>
            <a:ext cx="8382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3124200" y="4953000"/>
            <a:ext cx="990600" cy="338138"/>
          </a:xfrm>
          <a:prstGeom prst="rect">
            <a:avLst/>
          </a:prstGeom>
          <a:solidFill>
            <a:schemeClr val="bg1"/>
          </a:solidFill>
          <a:ln w="9525">
            <a:noFill/>
            <a:miter lim="800000"/>
            <a:headEnd/>
            <a:tailEnd/>
          </a:ln>
        </p:spPr>
        <p:txBody>
          <a:bodyPr>
            <a:spAutoFit/>
          </a:bodyPr>
          <a:lstStyle/>
          <a:p>
            <a:r>
              <a:rPr lang="en-US" sz="1600" b="1">
                <a:solidFill>
                  <a:schemeClr val="accent1"/>
                </a:solidFill>
              </a:rPr>
              <a:t> $10,000</a:t>
            </a:r>
          </a:p>
        </p:txBody>
      </p:sp>
      <p:cxnSp>
        <p:nvCxnSpPr>
          <p:cNvPr id="50" name="Straight Connector 49"/>
          <p:cNvCxnSpPr/>
          <p:nvPr/>
        </p:nvCxnSpPr>
        <p:spPr>
          <a:xfrm flipV="1">
            <a:off x="1143000" y="3124200"/>
            <a:ext cx="1676400" cy="15875"/>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168275" y="2971800"/>
            <a:ext cx="1219200" cy="368300"/>
          </a:xfrm>
          <a:prstGeom prst="rect">
            <a:avLst/>
          </a:prstGeom>
          <a:noFill/>
          <a:ln w="9525">
            <a:noFill/>
            <a:miter lim="800000"/>
            <a:headEnd/>
            <a:tailEnd/>
          </a:ln>
        </p:spPr>
        <p:txBody>
          <a:bodyPr>
            <a:spAutoFit/>
          </a:bodyPr>
          <a:lstStyle/>
          <a:p>
            <a:r>
              <a:rPr lang="en-US" b="1">
                <a:solidFill>
                  <a:schemeClr val="accent1"/>
                </a:solidFill>
              </a:rPr>
              <a:t>$70,000</a:t>
            </a:r>
          </a:p>
        </p:txBody>
      </p:sp>
      <p:sp>
        <p:nvSpPr>
          <p:cNvPr id="65" name="Up Arrow 64"/>
          <p:cNvSpPr/>
          <p:nvPr/>
        </p:nvSpPr>
        <p:spPr>
          <a:xfrm>
            <a:off x="3276600" y="3063875"/>
            <a:ext cx="46038"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729461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2" presetClass="entr" presetSubtype="4"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slide(fromBottom)">
                                      <p:cBhvr>
                                        <p:cTn id="9" dur="1000"/>
                                        <p:tgtEl>
                                          <p:spTgt spid="32"/>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lide(fromBottom)">
                                      <p:cBhvr>
                                        <p:cTn id="15" dur="1000"/>
                                        <p:tgtEl>
                                          <p:spTgt spid="29"/>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lide(fromBottom)">
                                      <p:cBhvr>
                                        <p:cTn id="18" dur="1000"/>
                                        <p:tgtEl>
                                          <p:spTgt spid="21"/>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lide(fromBottom)">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slide(fromBottom)">
                                      <p:cBhvr>
                                        <p:cTn id="28" dur="1000"/>
                                        <p:tgtEl>
                                          <p:spTgt spid="38"/>
                                        </p:tgtEl>
                                      </p:cBhvr>
                                    </p:animEffect>
                                  </p:childTnLst>
                                </p:cTn>
                              </p:par>
                              <p:par>
                                <p:cTn id="29" presetID="1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lide(fromBottom)">
                                      <p:cBhvr>
                                        <p:cTn id="31" dur="1000"/>
                                        <p:tgtEl>
                                          <p:spTgt spid="23"/>
                                        </p:tgtEl>
                                      </p:cBhvr>
                                    </p:animEffect>
                                  </p:childTnLst>
                                </p:cTn>
                              </p:par>
                              <p:par>
                                <p:cTn id="32" presetID="12" presetClass="entr" presetSubtype="4"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slide(fromBottom)">
                                      <p:cBhvr>
                                        <p:cTn id="34" dur="1000"/>
                                        <p:tgtEl>
                                          <p:spTgt spid="3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lide(fromBottom)">
                                      <p:cBhvr>
                                        <p:cTn id="37" dur="1000"/>
                                        <p:tgtEl>
                                          <p:spTgt spid="35"/>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lide(fromRight)">
                                      <p:cBhvr>
                                        <p:cTn id="40" dur="1000"/>
                                        <p:tgtEl>
                                          <p:spTgt spid="18"/>
                                        </p:tgtEl>
                                      </p:cBhvr>
                                    </p:animEffect>
                                  </p:childTnLst>
                                </p:cTn>
                              </p:par>
                              <p:par>
                                <p:cTn id="41" presetID="1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lide(fromRight)">
                                      <p:cBhvr>
                                        <p:cTn id="43" dur="1000"/>
                                        <p:tgtEl>
                                          <p:spTgt spid="24"/>
                                        </p:tgtEl>
                                      </p:cBhvr>
                                    </p:animEffect>
                                  </p:childTnLst>
                                </p:cTn>
                              </p:par>
                              <p:par>
                                <p:cTn id="44" presetID="12" presetClass="entr" presetSubtype="4"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slide(fromBottom)">
                                      <p:cBhvr>
                                        <p:cTn id="46" dur="1000"/>
                                        <p:tgtEl>
                                          <p:spTgt spid="38"/>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slide(fromRight)">
                                      <p:cBhvr>
                                        <p:cTn id="49" dur="1000"/>
                                        <p:tgtEl>
                                          <p:spTgt spid="39"/>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slide(fromBottom)">
                                      <p:cBhvr>
                                        <p:cTn id="52" dur="1000"/>
                                        <p:tgtEl>
                                          <p:spTgt spid="4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lide(fromBottom)">
                                      <p:cBhvr>
                                        <p:cTn id="55" dur="1000"/>
                                        <p:tgtEl>
                                          <p:spTgt spid="44"/>
                                        </p:tgtEl>
                                      </p:cBhvr>
                                    </p:animEffect>
                                  </p:childTnLst>
                                </p:cTn>
                              </p:par>
                              <p:par>
                                <p:cTn id="56" presetID="12" presetClass="entr" presetSubtype="4"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slide(fromBottom)">
                                      <p:cBhvr>
                                        <p:cTn id="58" dur="1000"/>
                                        <p:tgtEl>
                                          <p:spTgt spid="50"/>
                                        </p:tgtEl>
                                      </p:cBhvr>
                                    </p:animEffect>
                                  </p:childTnLst>
                                </p:cTn>
                              </p:par>
                              <p:par>
                                <p:cTn id="59" presetID="12" presetClass="entr" presetSubtype="4"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lide(fromBottom)">
                                      <p:cBhvr>
                                        <p:cTn id="61" dur="1000"/>
                                        <p:tgtEl>
                                          <p:spTgt spid="50"/>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slide(fromBottom)">
                                      <p:cBhvr>
                                        <p:cTn id="64"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2" grpId="0"/>
      <p:bldP spid="28" grpId="0" animBg="1"/>
      <p:bldP spid="29" grpId="0" animBg="1"/>
      <p:bldP spid="32" grpId="0" animBg="1"/>
      <p:bldP spid="35" grpId="0"/>
      <p:bldP spid="39" grpId="0"/>
      <p:bldP spid="40" grpId="0" animBg="1"/>
      <p:bldP spid="44" grpId="0" animBg="1"/>
      <p:bldP spid="52" grpId="0"/>
      <p:bldP spid="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304800"/>
            <a:ext cx="8686800" cy="914400"/>
          </a:xfrm>
        </p:spPr>
        <p:txBody>
          <a:bodyPr>
            <a:noAutofit/>
          </a:bodyPr>
          <a:lstStyle/>
          <a:p>
            <a:pPr eaLnBrk="1" hangingPunct="1"/>
            <a:r>
              <a:rPr lang="en-US" sz="3800" dirty="0" smtClean="0"/>
              <a:t>Government Intervention: Quantity Restrictions</a:t>
            </a:r>
          </a:p>
        </p:txBody>
      </p:sp>
      <p:sp>
        <p:nvSpPr>
          <p:cNvPr id="34818" name="Content Placeholder 2"/>
          <p:cNvSpPr>
            <a:spLocks noGrp="1"/>
          </p:cNvSpPr>
          <p:nvPr>
            <p:ph idx="1"/>
          </p:nvPr>
        </p:nvSpPr>
        <p:spPr>
          <a:xfrm>
            <a:off x="457200" y="1600200"/>
            <a:ext cx="8229600" cy="838200"/>
          </a:xfrm>
        </p:spPr>
        <p:txBody>
          <a:bodyPr>
            <a:normAutofit fontScale="92500" lnSpcReduction="20000"/>
          </a:bodyPr>
          <a:lstStyle/>
          <a:p>
            <a:pPr eaLnBrk="1" hangingPunct="1">
              <a:buFont typeface="Wingdings" pitchFamily="2" charset="2"/>
              <a:buChar char="Ø"/>
            </a:pPr>
            <a:r>
              <a:rPr lang="en-US" smtClean="0"/>
              <a:t>Government regulates markets with licenses, which limit entry into a market</a:t>
            </a:r>
          </a:p>
        </p:txBody>
      </p:sp>
      <p:sp>
        <p:nvSpPr>
          <p:cNvPr id="9" name="Content Placeholder 2"/>
          <p:cNvSpPr txBox="1">
            <a:spLocks/>
          </p:cNvSpPr>
          <p:nvPr/>
        </p:nvSpPr>
        <p:spPr bwMode="auto">
          <a:xfrm>
            <a:off x="457200" y="2514600"/>
            <a:ext cx="8229600" cy="13716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dirty="0"/>
              <a:t>Many professions require licenses, such as doctors, financial planners, cosmetologists, </a:t>
            </a:r>
            <a:r>
              <a:rPr lang="en-US" sz="2400" dirty="0" smtClean="0"/>
              <a:t>electricians, or taxi cab drivers</a:t>
            </a:r>
            <a:endParaRPr lang="en-US" sz="2400" dirty="0"/>
          </a:p>
        </p:txBody>
      </p:sp>
      <p:sp>
        <p:nvSpPr>
          <p:cNvPr id="10" name="Content Placeholder 2"/>
          <p:cNvSpPr txBox="1">
            <a:spLocks/>
          </p:cNvSpPr>
          <p:nvPr/>
        </p:nvSpPr>
        <p:spPr bwMode="auto">
          <a:xfrm>
            <a:off x="457200" y="3810000"/>
            <a:ext cx="8001000" cy="12954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The results of limited number of licenses in a market are increases in wages and an increases in the price of obtaining the license</a:t>
            </a:r>
          </a:p>
        </p:txBody>
      </p:sp>
    </p:spTree>
    <p:extLst>
      <p:ext uri="{BB962C8B-B14F-4D97-AF65-F5344CB8AC3E}">
        <p14:creationId xmlns:p14="http://schemas.microsoft.com/office/powerpoint/2010/main" val="150019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28600" y="762000"/>
            <a:ext cx="8686800" cy="685800"/>
          </a:xfrm>
        </p:spPr>
        <p:txBody>
          <a:bodyPr/>
          <a:lstStyle/>
          <a:p>
            <a:pPr eaLnBrk="1" hangingPunct="1"/>
            <a:r>
              <a:rPr lang="en-US" sz="3000" dirty="0" smtClean="0"/>
              <a:t>The </a:t>
            </a:r>
            <a:r>
              <a:rPr lang="en-US" sz="3000" dirty="0" smtClean="0"/>
              <a:t>Effect of a Quantity Restriction</a:t>
            </a:r>
          </a:p>
        </p:txBody>
      </p:sp>
      <p:cxnSp>
        <p:nvCxnSpPr>
          <p:cNvPr id="7" name="Straight Connector 6"/>
          <p:cNvCxnSpPr/>
          <p:nvPr/>
        </p:nvCxnSpPr>
        <p:spPr>
          <a:xfrm rot="5400000">
            <a:off x="-800893" y="4026694"/>
            <a:ext cx="3429000" cy="1587"/>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914400" y="5741988"/>
            <a:ext cx="3657600" cy="1587"/>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6200000" flipV="1">
            <a:off x="1219200" y="4267200"/>
            <a:ext cx="2895600" cy="0"/>
          </a:xfrm>
          <a:prstGeom prst="line">
            <a:avLst/>
          </a:prstGeom>
          <a:ln w="38100" cmpd="sng">
            <a:solidFill>
              <a:schemeClr val="accent2"/>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914400" y="3352800"/>
            <a:ext cx="2971800" cy="213360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
        <p:nvSpPr>
          <p:cNvPr id="11" name="TextBox 10"/>
          <p:cNvSpPr txBox="1">
            <a:spLocks noChangeArrowheads="1"/>
          </p:cNvSpPr>
          <p:nvPr/>
        </p:nvSpPr>
        <p:spPr bwMode="auto">
          <a:xfrm>
            <a:off x="2438400" y="2362200"/>
            <a:ext cx="762000" cy="430213"/>
          </a:xfrm>
          <a:prstGeom prst="rect">
            <a:avLst/>
          </a:prstGeom>
          <a:noFill/>
          <a:ln w="9525">
            <a:noFill/>
            <a:miter lim="800000"/>
            <a:headEnd/>
            <a:tailEnd/>
          </a:ln>
        </p:spPr>
        <p:txBody>
          <a:bodyPr>
            <a:spAutoFit/>
          </a:bodyPr>
          <a:lstStyle/>
          <a:p>
            <a:r>
              <a:rPr lang="en-US" sz="2200" b="1">
                <a:solidFill>
                  <a:schemeClr val="accent2"/>
                </a:solidFill>
              </a:rPr>
              <a:t>Q</a:t>
            </a:r>
            <a:r>
              <a:rPr lang="en-US" sz="2400" b="1" baseline="-25000">
                <a:solidFill>
                  <a:schemeClr val="accent2"/>
                </a:solidFill>
              </a:rPr>
              <a:t>R</a:t>
            </a:r>
            <a:endParaRPr lang="en-US" sz="2200" b="1" baseline="-25000">
              <a:solidFill>
                <a:schemeClr val="accent2"/>
              </a:solidFill>
            </a:endParaRPr>
          </a:p>
        </p:txBody>
      </p:sp>
      <p:sp>
        <p:nvSpPr>
          <p:cNvPr id="36871" name="TextBox 11"/>
          <p:cNvSpPr txBox="1">
            <a:spLocks noChangeArrowheads="1"/>
          </p:cNvSpPr>
          <p:nvPr/>
        </p:nvSpPr>
        <p:spPr bwMode="auto">
          <a:xfrm>
            <a:off x="3886200" y="5284788"/>
            <a:ext cx="762000" cy="430212"/>
          </a:xfrm>
          <a:prstGeom prst="rect">
            <a:avLst/>
          </a:prstGeom>
          <a:noFill/>
          <a:ln w="9525">
            <a:noFill/>
            <a:miter lim="800000"/>
            <a:headEnd/>
            <a:tailEnd/>
          </a:ln>
        </p:spPr>
        <p:txBody>
          <a:bodyPr>
            <a:spAutoFit/>
          </a:bodyPr>
          <a:lstStyle/>
          <a:p>
            <a:r>
              <a:rPr lang="en-US" sz="2200" b="1">
                <a:solidFill>
                  <a:schemeClr val="accent1"/>
                </a:solidFill>
              </a:rPr>
              <a:t>D</a:t>
            </a:r>
            <a:r>
              <a:rPr lang="en-US" sz="2400" b="1" baseline="-25000">
                <a:solidFill>
                  <a:schemeClr val="accent1"/>
                </a:solidFill>
              </a:rPr>
              <a:t>0</a:t>
            </a:r>
          </a:p>
        </p:txBody>
      </p:sp>
      <p:sp>
        <p:nvSpPr>
          <p:cNvPr id="36872" name="TextBox 16"/>
          <p:cNvSpPr txBox="1">
            <a:spLocks noChangeArrowheads="1"/>
          </p:cNvSpPr>
          <p:nvPr/>
        </p:nvSpPr>
        <p:spPr bwMode="auto">
          <a:xfrm>
            <a:off x="2286000" y="5741988"/>
            <a:ext cx="914400" cy="368300"/>
          </a:xfrm>
          <a:prstGeom prst="rect">
            <a:avLst/>
          </a:prstGeom>
          <a:noFill/>
          <a:ln w="9525">
            <a:noFill/>
            <a:miter lim="800000"/>
            <a:headEnd/>
            <a:tailEnd/>
          </a:ln>
        </p:spPr>
        <p:txBody>
          <a:bodyPr>
            <a:spAutoFit/>
          </a:bodyPr>
          <a:lstStyle/>
          <a:p>
            <a:r>
              <a:rPr lang="en-US" b="1"/>
              <a:t>12,000</a:t>
            </a:r>
          </a:p>
        </p:txBody>
      </p:sp>
      <p:sp>
        <p:nvSpPr>
          <p:cNvPr id="19" name="Rounded Rectangle 18"/>
          <p:cNvSpPr/>
          <p:nvPr/>
        </p:nvSpPr>
        <p:spPr>
          <a:xfrm>
            <a:off x="4724400" y="3378200"/>
            <a:ext cx="3886200" cy="1524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When the demand for taxi services increased, because the number of taxi licenses was limited, wages increased</a:t>
            </a:r>
          </a:p>
        </p:txBody>
      </p:sp>
      <p:sp>
        <p:nvSpPr>
          <p:cNvPr id="36874" name="TextBox 19"/>
          <p:cNvSpPr txBox="1">
            <a:spLocks noChangeArrowheads="1"/>
          </p:cNvSpPr>
          <p:nvPr/>
        </p:nvSpPr>
        <p:spPr bwMode="auto">
          <a:xfrm>
            <a:off x="4572000" y="2057400"/>
            <a:ext cx="4114800" cy="1016000"/>
          </a:xfrm>
          <a:prstGeom prst="rect">
            <a:avLst/>
          </a:prstGeom>
          <a:noFill/>
          <a:ln w="9525">
            <a:noFill/>
            <a:miter lim="800000"/>
            <a:headEnd/>
            <a:tailEnd/>
          </a:ln>
        </p:spPr>
        <p:txBody>
          <a:bodyPr>
            <a:spAutoFit/>
          </a:bodyPr>
          <a:lstStyle/>
          <a:p>
            <a:pPr algn="ctr"/>
            <a:r>
              <a:rPr lang="en-US" sz="2000"/>
              <a:t>Successful lobbying by taxi cab drivers in NYC resulted in </a:t>
            </a:r>
            <a:r>
              <a:rPr lang="en-US" sz="2000" b="1">
                <a:solidFill>
                  <a:srgbClr val="009999"/>
                </a:solidFill>
              </a:rPr>
              <a:t>quantity restrictions </a:t>
            </a:r>
            <a:r>
              <a:rPr lang="en-US" sz="2000"/>
              <a:t>(medallions)</a:t>
            </a:r>
          </a:p>
        </p:txBody>
      </p:sp>
      <p:cxnSp>
        <p:nvCxnSpPr>
          <p:cNvPr id="23" name="Straight Connector 22"/>
          <p:cNvCxnSpPr/>
          <p:nvPr/>
        </p:nvCxnSpPr>
        <p:spPr>
          <a:xfrm>
            <a:off x="914400" y="3579813"/>
            <a:ext cx="1752600" cy="158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400" y="4646613"/>
            <a:ext cx="17526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41313" y="3998912"/>
            <a:ext cx="838200" cy="3175"/>
          </a:xfrm>
          <a:prstGeom prst="straightConnector1">
            <a:avLst/>
          </a:prstGeom>
          <a:ln>
            <a:solidFill>
              <a:schemeClr val="accent3"/>
            </a:solidFill>
            <a:tailEnd type="arrow"/>
          </a:ln>
        </p:spPr>
        <p:style>
          <a:lnRef idx="2">
            <a:schemeClr val="accent3"/>
          </a:lnRef>
          <a:fillRef idx="0">
            <a:schemeClr val="accent3"/>
          </a:fillRef>
          <a:effectRef idx="1">
            <a:schemeClr val="accent3"/>
          </a:effectRef>
          <a:fontRef idx="minor">
            <a:schemeClr val="tx1"/>
          </a:fontRef>
        </p:style>
      </p:cxnSp>
      <p:sp>
        <p:nvSpPr>
          <p:cNvPr id="36878" name="TextBox 32"/>
          <p:cNvSpPr txBox="1">
            <a:spLocks noChangeArrowheads="1"/>
          </p:cNvSpPr>
          <p:nvPr/>
        </p:nvSpPr>
        <p:spPr bwMode="auto">
          <a:xfrm>
            <a:off x="1676400" y="1600200"/>
            <a:ext cx="2362200" cy="400050"/>
          </a:xfrm>
          <a:prstGeom prst="rect">
            <a:avLst/>
          </a:prstGeom>
          <a:noFill/>
          <a:ln w="9525">
            <a:noFill/>
            <a:miter lim="800000"/>
            <a:headEnd/>
            <a:tailEnd/>
          </a:ln>
        </p:spPr>
        <p:txBody>
          <a:bodyPr>
            <a:spAutoFit/>
          </a:bodyPr>
          <a:lstStyle/>
          <a:p>
            <a:r>
              <a:rPr lang="en-US" sz="2000" b="1"/>
              <a:t>NYC Taxi Drivers </a:t>
            </a:r>
          </a:p>
        </p:txBody>
      </p:sp>
      <p:sp>
        <p:nvSpPr>
          <p:cNvPr id="34" name="TextBox 33"/>
          <p:cNvSpPr txBox="1">
            <a:spLocks noChangeArrowheads="1"/>
          </p:cNvSpPr>
          <p:nvPr/>
        </p:nvSpPr>
        <p:spPr bwMode="auto">
          <a:xfrm>
            <a:off x="381000" y="4430713"/>
            <a:ext cx="609600" cy="369887"/>
          </a:xfrm>
          <a:prstGeom prst="rect">
            <a:avLst/>
          </a:prstGeom>
          <a:noFill/>
          <a:ln w="9525">
            <a:noFill/>
            <a:miter lim="800000"/>
            <a:headEnd/>
            <a:tailEnd/>
          </a:ln>
        </p:spPr>
        <p:txBody>
          <a:bodyPr>
            <a:spAutoFit/>
          </a:bodyPr>
          <a:lstStyle/>
          <a:p>
            <a:r>
              <a:rPr lang="en-US" b="1"/>
              <a:t>$15</a:t>
            </a:r>
          </a:p>
        </p:txBody>
      </p:sp>
      <p:sp>
        <p:nvSpPr>
          <p:cNvPr id="36880" name="TextBox 35"/>
          <p:cNvSpPr txBox="1">
            <a:spLocks noChangeArrowheads="1"/>
          </p:cNvSpPr>
          <p:nvPr/>
        </p:nvSpPr>
        <p:spPr bwMode="auto">
          <a:xfrm>
            <a:off x="457200" y="1900238"/>
            <a:ext cx="2209800" cy="430212"/>
          </a:xfrm>
          <a:prstGeom prst="rect">
            <a:avLst/>
          </a:prstGeom>
          <a:noFill/>
          <a:ln w="9525">
            <a:noFill/>
            <a:miter lim="800000"/>
            <a:headEnd/>
            <a:tailEnd/>
          </a:ln>
        </p:spPr>
        <p:txBody>
          <a:bodyPr>
            <a:spAutoFit/>
          </a:bodyPr>
          <a:lstStyle/>
          <a:p>
            <a:r>
              <a:rPr lang="en-US" sz="2200" b="1"/>
              <a:t>P </a:t>
            </a:r>
            <a:r>
              <a:rPr lang="en-US" sz="1600" b="1"/>
              <a:t>(wages per week )</a:t>
            </a:r>
            <a:endParaRPr lang="en-US" sz="2200" b="1"/>
          </a:p>
        </p:txBody>
      </p:sp>
      <p:sp>
        <p:nvSpPr>
          <p:cNvPr id="36881" name="TextBox 36"/>
          <p:cNvSpPr txBox="1">
            <a:spLocks noChangeArrowheads="1"/>
          </p:cNvSpPr>
          <p:nvPr/>
        </p:nvSpPr>
        <p:spPr bwMode="auto">
          <a:xfrm>
            <a:off x="4572000" y="5486400"/>
            <a:ext cx="3048000" cy="430213"/>
          </a:xfrm>
          <a:prstGeom prst="rect">
            <a:avLst/>
          </a:prstGeom>
          <a:noFill/>
          <a:ln w="9525">
            <a:noFill/>
            <a:miter lim="800000"/>
            <a:headEnd/>
            <a:tailEnd/>
          </a:ln>
        </p:spPr>
        <p:txBody>
          <a:bodyPr>
            <a:spAutoFit/>
          </a:bodyPr>
          <a:lstStyle/>
          <a:p>
            <a:r>
              <a:rPr lang="en-US" sz="2200" b="1"/>
              <a:t>Q </a:t>
            </a:r>
            <a:r>
              <a:rPr lang="en-US" sz="1600" b="1"/>
              <a:t>(number of licensed taxis)</a:t>
            </a:r>
          </a:p>
        </p:txBody>
      </p:sp>
      <p:cxnSp>
        <p:nvCxnSpPr>
          <p:cNvPr id="47" name="Straight Connector 46"/>
          <p:cNvCxnSpPr/>
          <p:nvPr/>
        </p:nvCxnSpPr>
        <p:spPr>
          <a:xfrm>
            <a:off x="914400" y="2362200"/>
            <a:ext cx="2895600" cy="2057400"/>
          </a:xfrm>
          <a:prstGeom prst="line">
            <a:avLst/>
          </a:prstGeom>
          <a:ln w="38100" cmpd="sng">
            <a:solidFill>
              <a:srgbClr val="800000"/>
            </a:solidFill>
          </a:ln>
        </p:spPr>
        <p:style>
          <a:lnRef idx="2">
            <a:schemeClr val="dk1"/>
          </a:lnRef>
          <a:fillRef idx="0">
            <a:schemeClr val="dk1"/>
          </a:fillRef>
          <a:effectRef idx="1">
            <a:schemeClr val="dk1"/>
          </a:effectRef>
          <a:fontRef idx="minor">
            <a:schemeClr val="tx1"/>
          </a:fontRef>
        </p:style>
      </p:cxnSp>
      <p:sp>
        <p:nvSpPr>
          <p:cNvPr id="48" name="TextBox 47"/>
          <p:cNvSpPr txBox="1">
            <a:spLocks noChangeArrowheads="1"/>
          </p:cNvSpPr>
          <p:nvPr/>
        </p:nvSpPr>
        <p:spPr bwMode="auto">
          <a:xfrm>
            <a:off x="3810000" y="4217988"/>
            <a:ext cx="762000" cy="430212"/>
          </a:xfrm>
          <a:prstGeom prst="rect">
            <a:avLst/>
          </a:prstGeom>
          <a:noFill/>
          <a:ln w="9525">
            <a:noFill/>
            <a:miter lim="800000"/>
            <a:headEnd/>
            <a:tailEnd/>
          </a:ln>
        </p:spPr>
        <p:txBody>
          <a:bodyPr>
            <a:spAutoFit/>
          </a:bodyPr>
          <a:lstStyle/>
          <a:p>
            <a:r>
              <a:rPr lang="en-US" sz="2200" b="1">
                <a:solidFill>
                  <a:schemeClr val="accent1"/>
                </a:solidFill>
              </a:rPr>
              <a:t>D</a:t>
            </a:r>
            <a:r>
              <a:rPr lang="en-US" sz="2400" b="1" baseline="-25000">
                <a:solidFill>
                  <a:schemeClr val="accent1"/>
                </a:solidFill>
              </a:rPr>
              <a:t>1</a:t>
            </a:r>
          </a:p>
        </p:txBody>
      </p:sp>
    </p:spTree>
    <p:extLst>
      <p:ext uri="{BB962C8B-B14F-4D97-AF65-F5344CB8AC3E}">
        <p14:creationId xmlns:p14="http://schemas.microsoft.com/office/powerpoint/2010/main" val="1473320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Bottom)">
                                      <p:cBhvr>
                                        <p:cTn id="19" dur="1000"/>
                                        <p:tgtEl>
                                          <p:spTgt spid="48"/>
                                        </p:tgtEl>
                                      </p:cBhvr>
                                    </p:animEffect>
                                  </p:childTnLst>
                                </p:cTn>
                              </p:par>
                              <p:par>
                                <p:cTn id="20" presetID="12" presetClass="entr" presetSubtype="4"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slide(fromBottom)">
                                      <p:cBhvr>
                                        <p:cTn id="22" dur="1000"/>
                                        <p:tgtEl>
                                          <p:spTgt spid="47"/>
                                        </p:tgtEl>
                                      </p:cBhvr>
                                    </p:animEffect>
                                  </p:childTnLst>
                                </p:cTn>
                              </p:par>
                              <p:par>
                                <p:cTn id="23" presetID="1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lide(fromBottom)">
                                      <p:cBhvr>
                                        <p:cTn id="25" dur="1000"/>
                                        <p:tgtEl>
                                          <p:spTgt spid="23"/>
                                        </p:tgtEl>
                                      </p:cBhvr>
                                    </p:animEffect>
                                  </p:childTnLst>
                                </p:cTn>
                              </p:par>
                              <p:par>
                                <p:cTn id="26" presetID="1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slide(fromBottom)">
                                      <p:cBhvr>
                                        <p:cTn id="2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34"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457200" y="914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it-IT" altLang="tr-TR" dirty="0" smtClean="0"/>
              <a:t>Why Price controls?</a:t>
            </a:r>
          </a:p>
          <a:p>
            <a:pPr eaLnBrk="1" hangingPunct="1"/>
            <a:r>
              <a:rPr lang="it-IT" altLang="tr-TR" dirty="0" smtClean="0"/>
              <a:t>During crisis times, emergencies or wars the government wants to protect the consumers from rapidly increasing prices.</a:t>
            </a:r>
          </a:p>
          <a:p>
            <a:pPr eaLnBrk="1" hangingPunct="1"/>
            <a:r>
              <a:rPr lang="it-IT" altLang="tr-TR" dirty="0" smtClean="0"/>
              <a:t>If the equilibrium wage given by supply and demand for low skilled workers is below poverty level, the government can set a minimum wage.</a:t>
            </a:r>
          </a:p>
          <a:p>
            <a:pPr eaLnBrk="1" hangingPunct="1">
              <a:buFontTx/>
              <a:buNone/>
            </a:pPr>
            <a:endParaRPr lang="it-IT" altLang="tr-TR" dirty="0" smtClean="0"/>
          </a:p>
          <a:p>
            <a:pPr eaLnBrk="1" hangingPunct="1"/>
            <a:endParaRPr lang="it-IT" altLang="tr-TR" dirty="0" smtClean="0"/>
          </a:p>
        </p:txBody>
      </p:sp>
    </p:spTree>
    <p:extLst>
      <p:ext uri="{BB962C8B-B14F-4D97-AF65-F5344CB8AC3E}">
        <p14:creationId xmlns:p14="http://schemas.microsoft.com/office/powerpoint/2010/main" val="250167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295400" y="3656013"/>
            <a:ext cx="1524000" cy="1587"/>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5400" y="4799013"/>
            <a:ext cx="15240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915" name="Title 1"/>
          <p:cNvSpPr>
            <a:spLocks noGrp="1"/>
          </p:cNvSpPr>
          <p:nvPr>
            <p:ph type="title"/>
          </p:nvPr>
        </p:nvSpPr>
        <p:spPr>
          <a:xfrm>
            <a:off x="228600" y="762000"/>
            <a:ext cx="8686800" cy="685800"/>
          </a:xfrm>
        </p:spPr>
        <p:txBody>
          <a:bodyPr/>
          <a:lstStyle/>
          <a:p>
            <a:pPr eaLnBrk="1" hangingPunct="1"/>
            <a:r>
              <a:rPr lang="en-US" sz="3000" dirty="0" smtClean="0"/>
              <a:t>The </a:t>
            </a:r>
            <a:r>
              <a:rPr lang="en-US" sz="3000" dirty="0" smtClean="0"/>
              <a:t>Effect of a Quantity Restriction</a:t>
            </a:r>
          </a:p>
        </p:txBody>
      </p:sp>
      <p:cxnSp>
        <p:nvCxnSpPr>
          <p:cNvPr id="8" name="Straight Connector 7"/>
          <p:cNvCxnSpPr/>
          <p:nvPr/>
        </p:nvCxnSpPr>
        <p:spPr>
          <a:xfrm>
            <a:off x="1295400" y="5741988"/>
            <a:ext cx="3657600" cy="1587"/>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6200000" flipV="1">
            <a:off x="1371600" y="4267200"/>
            <a:ext cx="2895600" cy="0"/>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295400" y="3429000"/>
            <a:ext cx="2362200" cy="213360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
        <p:nvSpPr>
          <p:cNvPr id="38919" name="TextBox 10"/>
          <p:cNvSpPr txBox="1">
            <a:spLocks noChangeArrowheads="1"/>
          </p:cNvSpPr>
          <p:nvPr/>
        </p:nvSpPr>
        <p:spPr bwMode="auto">
          <a:xfrm>
            <a:off x="2590800" y="2362200"/>
            <a:ext cx="762000" cy="430213"/>
          </a:xfrm>
          <a:prstGeom prst="rect">
            <a:avLst/>
          </a:prstGeom>
          <a:noFill/>
          <a:ln w="9525">
            <a:noFill/>
            <a:miter lim="800000"/>
            <a:headEnd/>
            <a:tailEnd/>
          </a:ln>
        </p:spPr>
        <p:txBody>
          <a:bodyPr>
            <a:spAutoFit/>
          </a:bodyPr>
          <a:lstStyle/>
          <a:p>
            <a:r>
              <a:rPr lang="en-US" sz="2200" b="1">
                <a:solidFill>
                  <a:schemeClr val="accent1"/>
                </a:solidFill>
              </a:rPr>
              <a:t>Q</a:t>
            </a:r>
            <a:r>
              <a:rPr lang="en-US" sz="1600" b="1">
                <a:solidFill>
                  <a:schemeClr val="accent1"/>
                </a:solidFill>
              </a:rPr>
              <a:t>R</a:t>
            </a:r>
            <a:endParaRPr lang="en-US" sz="2200" b="1">
              <a:solidFill>
                <a:schemeClr val="accent1"/>
              </a:solidFill>
            </a:endParaRPr>
          </a:p>
        </p:txBody>
      </p:sp>
      <p:sp>
        <p:nvSpPr>
          <p:cNvPr id="38920" name="TextBox 11"/>
          <p:cNvSpPr txBox="1">
            <a:spLocks noChangeArrowheads="1"/>
          </p:cNvSpPr>
          <p:nvPr/>
        </p:nvSpPr>
        <p:spPr bwMode="auto">
          <a:xfrm>
            <a:off x="3657600" y="5360988"/>
            <a:ext cx="762000" cy="430212"/>
          </a:xfrm>
          <a:prstGeom prst="rect">
            <a:avLst/>
          </a:prstGeom>
          <a:noFill/>
          <a:ln w="9525">
            <a:noFill/>
            <a:miter lim="800000"/>
            <a:headEnd/>
            <a:tailEnd/>
          </a:ln>
        </p:spPr>
        <p:txBody>
          <a:bodyPr>
            <a:spAutoFit/>
          </a:bodyPr>
          <a:lstStyle/>
          <a:p>
            <a:r>
              <a:rPr lang="en-US" sz="2200" b="1">
                <a:solidFill>
                  <a:schemeClr val="accent1"/>
                </a:solidFill>
              </a:rPr>
              <a:t>D</a:t>
            </a:r>
            <a:r>
              <a:rPr lang="en-US" sz="1600" b="1">
                <a:solidFill>
                  <a:schemeClr val="accent1"/>
                </a:solidFill>
              </a:rPr>
              <a:t>0</a:t>
            </a:r>
            <a:endParaRPr lang="en-US" sz="2400" b="1">
              <a:solidFill>
                <a:schemeClr val="accent1"/>
              </a:solidFill>
            </a:endParaRPr>
          </a:p>
        </p:txBody>
      </p:sp>
      <p:sp>
        <p:nvSpPr>
          <p:cNvPr id="38921" name="TextBox 16"/>
          <p:cNvSpPr txBox="1">
            <a:spLocks noChangeArrowheads="1"/>
          </p:cNvSpPr>
          <p:nvPr/>
        </p:nvSpPr>
        <p:spPr bwMode="auto">
          <a:xfrm>
            <a:off x="2362200" y="5741988"/>
            <a:ext cx="914400" cy="368300"/>
          </a:xfrm>
          <a:prstGeom prst="rect">
            <a:avLst/>
          </a:prstGeom>
          <a:noFill/>
          <a:ln w="9525">
            <a:noFill/>
            <a:miter lim="800000"/>
            <a:headEnd/>
            <a:tailEnd/>
          </a:ln>
        </p:spPr>
        <p:txBody>
          <a:bodyPr>
            <a:spAutoFit/>
          </a:bodyPr>
          <a:lstStyle/>
          <a:p>
            <a:r>
              <a:rPr lang="en-US" b="1"/>
              <a:t>12,000</a:t>
            </a:r>
          </a:p>
        </p:txBody>
      </p:sp>
      <p:sp>
        <p:nvSpPr>
          <p:cNvPr id="19" name="Rounded Rectangle 18"/>
          <p:cNvSpPr/>
          <p:nvPr/>
        </p:nvSpPr>
        <p:spPr>
          <a:xfrm>
            <a:off x="4876800" y="2209800"/>
            <a:ext cx="3810000" cy="25908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 demand for taxi medallions also increased because wages were increasing.  But because the number of taxi licenses was limited, the price of a medallion also increased</a:t>
            </a:r>
          </a:p>
        </p:txBody>
      </p:sp>
      <p:cxnSp>
        <p:nvCxnSpPr>
          <p:cNvPr id="31" name="Straight Arrow Connector 30"/>
          <p:cNvCxnSpPr/>
          <p:nvPr/>
        </p:nvCxnSpPr>
        <p:spPr>
          <a:xfrm rot="5400000" flipH="1" flipV="1">
            <a:off x="496094" y="4152106"/>
            <a:ext cx="685800" cy="1588"/>
          </a:xfrm>
          <a:prstGeom prst="straightConnector1">
            <a:avLst/>
          </a:prstGeom>
          <a:ln w="28575">
            <a:solidFill>
              <a:schemeClr val="accent2">
                <a:lumMod val="50000"/>
              </a:schemeClr>
            </a:solidFill>
            <a:tailEnd type="arrow"/>
          </a:ln>
        </p:spPr>
        <p:style>
          <a:lnRef idx="2">
            <a:schemeClr val="accent3"/>
          </a:lnRef>
          <a:fillRef idx="0">
            <a:schemeClr val="accent3"/>
          </a:fillRef>
          <a:effectRef idx="1">
            <a:schemeClr val="accent3"/>
          </a:effectRef>
          <a:fontRef idx="minor">
            <a:schemeClr val="tx1"/>
          </a:fontRef>
        </p:style>
      </p:cxnSp>
      <p:sp>
        <p:nvSpPr>
          <p:cNvPr id="38924" name="TextBox 32"/>
          <p:cNvSpPr txBox="1">
            <a:spLocks noChangeArrowheads="1"/>
          </p:cNvSpPr>
          <p:nvPr/>
        </p:nvSpPr>
        <p:spPr bwMode="auto">
          <a:xfrm>
            <a:off x="1828800" y="1539875"/>
            <a:ext cx="2819400" cy="400050"/>
          </a:xfrm>
          <a:prstGeom prst="rect">
            <a:avLst/>
          </a:prstGeom>
          <a:noFill/>
          <a:ln w="9525">
            <a:noFill/>
            <a:miter lim="800000"/>
            <a:headEnd/>
            <a:tailEnd/>
          </a:ln>
        </p:spPr>
        <p:txBody>
          <a:bodyPr>
            <a:spAutoFit/>
          </a:bodyPr>
          <a:lstStyle/>
          <a:p>
            <a:r>
              <a:rPr lang="en-US" sz="2000" b="1" dirty="0"/>
              <a:t>NYC Taxis Medallions </a:t>
            </a:r>
          </a:p>
        </p:txBody>
      </p:sp>
      <p:sp>
        <p:nvSpPr>
          <p:cNvPr id="34" name="TextBox 33"/>
          <p:cNvSpPr txBox="1">
            <a:spLocks noChangeArrowheads="1"/>
          </p:cNvSpPr>
          <p:nvPr/>
        </p:nvSpPr>
        <p:spPr bwMode="auto">
          <a:xfrm>
            <a:off x="228600" y="3429000"/>
            <a:ext cx="1447800" cy="369888"/>
          </a:xfrm>
          <a:prstGeom prst="rect">
            <a:avLst/>
          </a:prstGeom>
          <a:noFill/>
          <a:ln w="9525">
            <a:noFill/>
            <a:miter lim="800000"/>
            <a:headEnd/>
            <a:tailEnd/>
          </a:ln>
        </p:spPr>
        <p:txBody>
          <a:bodyPr>
            <a:spAutoFit/>
          </a:bodyPr>
          <a:lstStyle/>
          <a:p>
            <a:r>
              <a:rPr lang="en-US" b="1"/>
              <a:t>$400,000</a:t>
            </a:r>
          </a:p>
        </p:txBody>
      </p:sp>
      <p:sp>
        <p:nvSpPr>
          <p:cNvPr id="38926" name="TextBox 35"/>
          <p:cNvSpPr txBox="1">
            <a:spLocks noChangeArrowheads="1"/>
          </p:cNvSpPr>
          <p:nvPr/>
        </p:nvSpPr>
        <p:spPr bwMode="auto">
          <a:xfrm>
            <a:off x="411163" y="1900238"/>
            <a:ext cx="4419600" cy="430212"/>
          </a:xfrm>
          <a:prstGeom prst="rect">
            <a:avLst/>
          </a:prstGeom>
          <a:noFill/>
          <a:ln w="9525">
            <a:noFill/>
            <a:miter lim="800000"/>
            <a:headEnd/>
            <a:tailEnd/>
          </a:ln>
        </p:spPr>
        <p:txBody>
          <a:bodyPr>
            <a:spAutoFit/>
          </a:bodyPr>
          <a:lstStyle/>
          <a:p>
            <a:r>
              <a:rPr lang="en-US" sz="2200" b="1"/>
              <a:t>P </a:t>
            </a:r>
            <a:r>
              <a:rPr lang="en-US" sz="1600" b="1"/>
              <a:t>(price of taxi medallion</a:t>
            </a:r>
            <a:r>
              <a:rPr lang="en-US" sz="2200" b="1"/>
              <a:t>)</a:t>
            </a:r>
          </a:p>
        </p:txBody>
      </p:sp>
      <p:sp>
        <p:nvSpPr>
          <p:cNvPr id="38927" name="TextBox 36"/>
          <p:cNvSpPr txBox="1">
            <a:spLocks noChangeArrowheads="1"/>
          </p:cNvSpPr>
          <p:nvPr/>
        </p:nvSpPr>
        <p:spPr bwMode="auto">
          <a:xfrm>
            <a:off x="4953000" y="5486400"/>
            <a:ext cx="3657600" cy="430213"/>
          </a:xfrm>
          <a:prstGeom prst="rect">
            <a:avLst/>
          </a:prstGeom>
          <a:noFill/>
          <a:ln w="9525">
            <a:noFill/>
            <a:miter lim="800000"/>
            <a:headEnd/>
            <a:tailEnd/>
          </a:ln>
        </p:spPr>
        <p:txBody>
          <a:bodyPr>
            <a:spAutoFit/>
          </a:bodyPr>
          <a:lstStyle/>
          <a:p>
            <a:r>
              <a:rPr lang="en-US" sz="2200" b="1"/>
              <a:t>Q </a:t>
            </a:r>
            <a:r>
              <a:rPr lang="en-US" sz="1600" b="1"/>
              <a:t>(number of taxi of medallions)</a:t>
            </a:r>
          </a:p>
        </p:txBody>
      </p:sp>
      <p:cxnSp>
        <p:nvCxnSpPr>
          <p:cNvPr id="47" name="Straight Connector 46"/>
          <p:cNvCxnSpPr/>
          <p:nvPr/>
        </p:nvCxnSpPr>
        <p:spPr>
          <a:xfrm>
            <a:off x="1295400" y="2362200"/>
            <a:ext cx="2743200" cy="2362200"/>
          </a:xfrm>
          <a:prstGeom prst="line">
            <a:avLst/>
          </a:prstGeom>
          <a:ln w="38100" cmpd="sng">
            <a:solidFill>
              <a:schemeClr val="accent1"/>
            </a:solidFill>
          </a:ln>
        </p:spPr>
        <p:style>
          <a:lnRef idx="2">
            <a:schemeClr val="dk1"/>
          </a:lnRef>
          <a:fillRef idx="0">
            <a:schemeClr val="dk1"/>
          </a:fillRef>
          <a:effectRef idx="1">
            <a:schemeClr val="dk1"/>
          </a:effectRef>
          <a:fontRef idx="minor">
            <a:schemeClr val="tx1"/>
          </a:fontRef>
        </p:style>
      </p:cxnSp>
      <p:sp>
        <p:nvSpPr>
          <p:cNvPr id="48" name="TextBox 47"/>
          <p:cNvSpPr txBox="1">
            <a:spLocks noChangeArrowheads="1"/>
          </p:cNvSpPr>
          <p:nvPr/>
        </p:nvSpPr>
        <p:spPr bwMode="auto">
          <a:xfrm>
            <a:off x="4038600" y="4522788"/>
            <a:ext cx="762000" cy="430212"/>
          </a:xfrm>
          <a:prstGeom prst="rect">
            <a:avLst/>
          </a:prstGeom>
          <a:noFill/>
          <a:ln w="9525">
            <a:noFill/>
            <a:miter lim="800000"/>
            <a:headEnd/>
            <a:tailEnd/>
          </a:ln>
        </p:spPr>
        <p:txBody>
          <a:bodyPr>
            <a:spAutoFit/>
          </a:bodyPr>
          <a:lstStyle/>
          <a:p>
            <a:r>
              <a:rPr lang="en-US" sz="2200" b="1">
                <a:solidFill>
                  <a:schemeClr val="accent1"/>
                </a:solidFill>
              </a:rPr>
              <a:t>D</a:t>
            </a:r>
            <a:r>
              <a:rPr lang="en-US" sz="1600" b="1">
                <a:solidFill>
                  <a:schemeClr val="accent1"/>
                </a:solidFill>
              </a:rPr>
              <a:t>1</a:t>
            </a:r>
            <a:endParaRPr lang="en-US" sz="2400" b="1">
              <a:solidFill>
                <a:schemeClr val="accent1"/>
              </a:solidFill>
            </a:endParaRPr>
          </a:p>
        </p:txBody>
      </p:sp>
      <p:sp>
        <p:nvSpPr>
          <p:cNvPr id="38930" name="TextBox 23"/>
          <p:cNvSpPr txBox="1">
            <a:spLocks noChangeArrowheads="1"/>
          </p:cNvSpPr>
          <p:nvPr/>
        </p:nvSpPr>
        <p:spPr bwMode="auto">
          <a:xfrm>
            <a:off x="0" y="4583113"/>
            <a:ext cx="1524000" cy="339725"/>
          </a:xfrm>
          <a:prstGeom prst="rect">
            <a:avLst/>
          </a:prstGeom>
          <a:noFill/>
          <a:ln w="9525">
            <a:noFill/>
            <a:miter lim="800000"/>
            <a:headEnd/>
            <a:tailEnd/>
          </a:ln>
        </p:spPr>
        <p:txBody>
          <a:bodyPr>
            <a:spAutoFit/>
          </a:bodyPr>
          <a:lstStyle/>
          <a:p>
            <a:pPr algn="ctr"/>
            <a:r>
              <a:rPr lang="en-US" sz="1600" b="1"/>
              <a:t>Initial Fee</a:t>
            </a:r>
          </a:p>
        </p:txBody>
      </p:sp>
      <p:cxnSp>
        <p:nvCxnSpPr>
          <p:cNvPr id="7" name="Straight Connector 6"/>
          <p:cNvCxnSpPr/>
          <p:nvPr/>
        </p:nvCxnSpPr>
        <p:spPr>
          <a:xfrm rot="5400000">
            <a:off x="-419893" y="4026694"/>
            <a:ext cx="3429000" cy="158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42131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slide(fromLeft)">
                                      <p:cBhvr>
                                        <p:cTn id="9" dur="1000"/>
                                        <p:tgtEl>
                                          <p:spTgt spid="47"/>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slide(fromLeft)">
                                      <p:cBhvr>
                                        <p:cTn id="12" dur="1000"/>
                                        <p:tgtEl>
                                          <p:spTgt spid="48"/>
                                        </p:tgtEl>
                                      </p:cBhvr>
                                    </p:animEffect>
                                  </p:childTnLst>
                                </p:cTn>
                              </p:par>
                              <p:par>
                                <p:cTn id="13" presetID="1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lide(fromBottom)">
                                      <p:cBhvr>
                                        <p:cTn id="15" dur="1000"/>
                                        <p:tgtEl>
                                          <p:spTgt spid="3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slide(fromBottom)">
                                      <p:cBhvr>
                                        <p:cTn id="18" dur="1000"/>
                                        <p:tgtEl>
                                          <p:spTgt spid="34"/>
                                        </p:tgtEl>
                                      </p:cBhvr>
                                    </p:animEffect>
                                  </p:childTnLst>
                                </p:cTn>
                              </p:par>
                              <p:par>
                                <p:cTn id="19" presetID="1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4" grpId="0"/>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Chapter Summary </a:t>
            </a:r>
          </a:p>
        </p:txBody>
      </p:sp>
      <p:sp>
        <p:nvSpPr>
          <p:cNvPr id="45058" name="Content Placeholder 2"/>
          <p:cNvSpPr>
            <a:spLocks noGrp="1"/>
          </p:cNvSpPr>
          <p:nvPr>
            <p:ph idx="1"/>
          </p:nvPr>
        </p:nvSpPr>
        <p:spPr>
          <a:xfrm>
            <a:off x="457200" y="1600200"/>
            <a:ext cx="8229600" cy="1066800"/>
          </a:xfrm>
        </p:spPr>
        <p:txBody>
          <a:bodyPr/>
          <a:lstStyle/>
          <a:p>
            <a:pPr eaLnBrk="1" hangingPunct="1">
              <a:buFont typeface="Wingdings" pitchFamily="2" charset="2"/>
              <a:buChar char="Ø"/>
            </a:pPr>
            <a:r>
              <a:rPr lang="en-US" dirty="0" smtClean="0"/>
              <a:t>You can describe almost all events in terms of supply and demand</a:t>
            </a:r>
          </a:p>
        </p:txBody>
      </p:sp>
      <p:sp>
        <p:nvSpPr>
          <p:cNvPr id="8" name="Content Placeholder 2"/>
          <p:cNvSpPr txBox="1">
            <a:spLocks/>
          </p:cNvSpPr>
          <p:nvPr/>
        </p:nvSpPr>
        <p:spPr bwMode="auto">
          <a:xfrm>
            <a:off x="457200" y="3475038"/>
            <a:ext cx="8229600" cy="9144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dirty="0"/>
              <a:t>Price floors, government-imposed limits on how low a price can be charged, create surpluses</a:t>
            </a:r>
          </a:p>
        </p:txBody>
      </p:sp>
      <p:sp>
        <p:nvSpPr>
          <p:cNvPr id="11" name="Content Placeholder 2"/>
          <p:cNvSpPr txBox="1">
            <a:spLocks/>
          </p:cNvSpPr>
          <p:nvPr/>
        </p:nvSpPr>
        <p:spPr bwMode="auto">
          <a:xfrm>
            <a:off x="457200" y="2514600"/>
            <a:ext cx="8001000" cy="9144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dirty="0"/>
              <a:t>Price ceilings, government imposed limits on how high a price can be charged, create shortages</a:t>
            </a:r>
          </a:p>
        </p:txBody>
      </p:sp>
      <p:sp>
        <p:nvSpPr>
          <p:cNvPr id="10" name="Content Placeholder 2"/>
          <p:cNvSpPr txBox="1">
            <a:spLocks/>
          </p:cNvSpPr>
          <p:nvPr/>
        </p:nvSpPr>
        <p:spPr bwMode="auto">
          <a:xfrm>
            <a:off x="457200" y="4419600"/>
            <a:ext cx="8229600" cy="2133600"/>
          </a:xfrm>
          <a:prstGeom prst="rect">
            <a:avLst/>
          </a:prstGeom>
          <a:noFill/>
          <a:ln w="9525">
            <a:noFill/>
            <a:miter lim="800000"/>
            <a:headEnd/>
            <a:tailEnd/>
          </a:ln>
        </p:spPr>
        <p:txBody>
          <a:bodyPr/>
          <a:lstStyle/>
          <a:p>
            <a:pPr marL="350838" indent="-350838">
              <a:buFont typeface="Wingdings" pitchFamily="2" charset="2"/>
              <a:buChar char="Ø"/>
            </a:pPr>
            <a:r>
              <a:rPr lang="en-US" sz="2400" dirty="0"/>
              <a:t>Taxes and tariffs paid by suppliers shift the supply curve up by the amount of the tax or tariff and increase equilibrium price and decrease </a:t>
            </a:r>
            <a:r>
              <a:rPr lang="en-US" sz="2400" dirty="0" smtClean="0"/>
              <a:t>quantity</a:t>
            </a:r>
            <a:endParaRPr lang="tr-TR" sz="2400" dirty="0" smtClean="0"/>
          </a:p>
          <a:p>
            <a:pPr marL="350838" indent="-350838">
              <a:buFont typeface="Wingdings" pitchFamily="2" charset="2"/>
              <a:buChar char="Ø"/>
            </a:pPr>
            <a:r>
              <a:rPr lang="en-US" sz="2400" dirty="0" smtClean="0"/>
              <a:t>Quantity </a:t>
            </a:r>
            <a:r>
              <a:rPr lang="en-US" sz="2400" dirty="0"/>
              <a:t>restrictions increase equilibrium price and reduce equilibrium quantity</a:t>
            </a:r>
          </a:p>
          <a:p>
            <a:pPr marL="350838" indent="-350838">
              <a:buFont typeface="Wingdings" pitchFamily="2" charset="2"/>
              <a:buChar char="Ø"/>
            </a:pPr>
            <a:endParaRPr lang="en-US" sz="2400" dirty="0"/>
          </a:p>
        </p:txBody>
      </p:sp>
    </p:spTree>
    <p:extLst>
      <p:ext uri="{BB962C8B-B14F-4D97-AF65-F5344CB8AC3E}">
        <p14:creationId xmlns:p14="http://schemas.microsoft.com/office/powerpoint/2010/main" val="1526896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42</a:t>
            </a:fld>
            <a:endParaRPr lang="en-US"/>
          </a:p>
        </p:txBody>
      </p:sp>
      <p:sp>
        <p:nvSpPr>
          <p:cNvPr id="4" name="Dikdörtgen 3"/>
          <p:cNvSpPr/>
          <p:nvPr/>
        </p:nvSpPr>
        <p:spPr>
          <a:xfrm>
            <a:off x="457200" y="1720840"/>
            <a:ext cx="8229600" cy="3139321"/>
          </a:xfrm>
          <a:prstGeom prst="rect">
            <a:avLst/>
          </a:prstGeom>
        </p:spPr>
        <p:txBody>
          <a:bodyPr wrap="square">
            <a:spAutoFit/>
          </a:bodyPr>
          <a:lstStyle/>
          <a:p>
            <a:pPr algn="just"/>
            <a:r>
              <a:rPr lang="tr-TR" dirty="0"/>
              <a:t>Arthur </a:t>
            </a:r>
            <a:r>
              <a:rPr lang="tr-TR" dirty="0" err="1"/>
              <a:t>O'Sullivan</a:t>
            </a:r>
            <a:r>
              <a:rPr lang="tr-TR" dirty="0"/>
              <a:t>, Steven </a:t>
            </a:r>
            <a:r>
              <a:rPr lang="tr-TR" dirty="0" err="1"/>
              <a:t>Sheffrin</a:t>
            </a:r>
            <a:r>
              <a:rPr lang="tr-TR" dirty="0"/>
              <a:t>, </a:t>
            </a:r>
            <a:r>
              <a:rPr lang="tr-TR" dirty="0" err="1"/>
              <a:t>Stephen</a:t>
            </a:r>
            <a:r>
              <a:rPr lang="tr-TR" dirty="0"/>
              <a:t> </a:t>
            </a:r>
            <a:r>
              <a:rPr lang="tr-TR" dirty="0" err="1"/>
              <a:t>Perez</a:t>
            </a:r>
            <a:r>
              <a:rPr lang="tr-TR" dirty="0"/>
              <a:t> (2014) </a:t>
            </a:r>
            <a:r>
              <a:rPr lang="tr-TR" dirty="0" err="1"/>
              <a:t>Microeconomics</a:t>
            </a:r>
            <a:r>
              <a:rPr lang="tr-TR" dirty="0"/>
              <a:t>: </a:t>
            </a:r>
            <a:r>
              <a:rPr lang="tr-TR" dirty="0" err="1"/>
              <a:t>Principles</a:t>
            </a:r>
            <a:r>
              <a:rPr lang="tr-TR" dirty="0"/>
              <a:t>, Applications, and Tools, </a:t>
            </a:r>
            <a:r>
              <a:rPr lang="tr-TR" dirty="0" err="1"/>
              <a:t>Pearson</a:t>
            </a:r>
            <a:r>
              <a:rPr lang="tr-TR" dirty="0"/>
              <a:t> New International Edition, 8th Edition.</a:t>
            </a:r>
          </a:p>
          <a:p>
            <a:pPr algn="just"/>
            <a:endParaRPr lang="tr-TR" dirty="0"/>
          </a:p>
          <a:p>
            <a:pPr algn="just"/>
            <a:r>
              <a:rPr lang="tr-TR" dirty="0"/>
              <a:t>Karl E. Case, Ray C. </a:t>
            </a:r>
            <a:r>
              <a:rPr lang="tr-TR" dirty="0" err="1"/>
              <a:t>Fair</a:t>
            </a:r>
            <a:r>
              <a:rPr lang="tr-TR" dirty="0"/>
              <a:t>, </a:t>
            </a:r>
            <a:r>
              <a:rPr lang="tr-TR" dirty="0" err="1"/>
              <a:t>Sharon</a:t>
            </a:r>
            <a:r>
              <a:rPr lang="tr-TR" dirty="0"/>
              <a:t> M. </a:t>
            </a:r>
            <a:r>
              <a:rPr lang="tr-TR" dirty="0" err="1"/>
              <a:t>Oster</a:t>
            </a:r>
            <a:r>
              <a:rPr lang="tr-TR" dirty="0"/>
              <a:t> (2017) </a:t>
            </a:r>
            <a:r>
              <a:rPr lang="tr-TR" dirty="0" err="1"/>
              <a:t>Principles</a:t>
            </a:r>
            <a:r>
              <a:rPr lang="tr-TR" dirty="0"/>
              <a:t> of </a:t>
            </a:r>
            <a:r>
              <a:rPr lang="tr-TR" dirty="0" err="1"/>
              <a:t>Microeconomics</a:t>
            </a:r>
            <a:r>
              <a:rPr lang="tr-TR" dirty="0"/>
              <a:t>, Global Edition, 12th Edition.</a:t>
            </a:r>
          </a:p>
          <a:p>
            <a:pPr algn="just"/>
            <a:endParaRPr lang="tr-TR" dirty="0"/>
          </a:p>
          <a:p>
            <a:pPr algn="just"/>
            <a:r>
              <a:rPr lang="tr-TR" dirty="0" err="1"/>
              <a:t>Robin</a:t>
            </a:r>
            <a:r>
              <a:rPr lang="tr-TR" dirty="0"/>
              <a:t> Bade, Michael </a:t>
            </a:r>
            <a:r>
              <a:rPr lang="tr-TR" dirty="0" err="1"/>
              <a:t>Parkin</a:t>
            </a:r>
            <a:r>
              <a:rPr lang="tr-TR" dirty="0"/>
              <a:t> (2019) </a:t>
            </a:r>
            <a:r>
              <a:rPr lang="tr-TR" dirty="0" err="1"/>
              <a:t>Foundations</a:t>
            </a:r>
            <a:r>
              <a:rPr lang="tr-TR" dirty="0"/>
              <a:t> of </a:t>
            </a:r>
            <a:r>
              <a:rPr lang="tr-TR" dirty="0" err="1"/>
              <a:t>Microeconomics</a:t>
            </a:r>
            <a:r>
              <a:rPr lang="tr-TR" dirty="0"/>
              <a:t>, Global Edition, 8th Edition</a:t>
            </a:r>
            <a:r>
              <a:rPr lang="tr-TR" dirty="0" smtClean="0"/>
              <a:t>.</a:t>
            </a:r>
          </a:p>
          <a:p>
            <a:pPr algn="just"/>
            <a:endParaRPr lang="tr-TR" dirty="0"/>
          </a:p>
          <a:p>
            <a:pPr algn="just"/>
            <a:r>
              <a:rPr lang="en-US" dirty="0" smtClean="0"/>
              <a:t>D</a:t>
            </a:r>
            <a:r>
              <a:rPr lang="en-US" dirty="0"/>
              <a:t>. C. </a:t>
            </a:r>
            <a:r>
              <a:rPr lang="en-US" dirty="0" smtClean="0"/>
              <a:t>Colander</a:t>
            </a:r>
            <a:r>
              <a:rPr lang="tr-TR" dirty="0" smtClean="0"/>
              <a:t> (2013)</a:t>
            </a:r>
            <a:r>
              <a:rPr lang="en-US" dirty="0" smtClean="0"/>
              <a:t>, </a:t>
            </a:r>
            <a:r>
              <a:rPr lang="tr-TR" dirty="0" err="1" smtClean="0"/>
              <a:t>Economics</a:t>
            </a:r>
            <a:r>
              <a:rPr lang="tr-TR" dirty="0" smtClean="0"/>
              <a:t>, </a:t>
            </a:r>
            <a:r>
              <a:rPr lang="en-US" dirty="0" smtClean="0"/>
              <a:t>McGraw-Hill </a:t>
            </a:r>
            <a:r>
              <a:rPr lang="en-US" dirty="0"/>
              <a:t>(2013), Ninth Edition. Lectures will draw heavily from this book. Additional readings may be distributed. </a:t>
            </a:r>
            <a:endParaRPr lang="tr-TR" dirty="0"/>
          </a:p>
        </p:txBody>
      </p:sp>
    </p:spTree>
    <p:extLst>
      <p:ext uri="{BB962C8B-B14F-4D97-AF65-F5344CB8AC3E}">
        <p14:creationId xmlns:p14="http://schemas.microsoft.com/office/powerpoint/2010/main" val="103234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eaLnBrk="1" hangingPunct="1"/>
            <a:r>
              <a:rPr lang="en-US" smtClean="0"/>
              <a:t>Government Intervention: Price Ceilings</a:t>
            </a:r>
          </a:p>
        </p:txBody>
      </p:sp>
      <p:sp>
        <p:nvSpPr>
          <p:cNvPr id="22530" name="Content Placeholder 2"/>
          <p:cNvSpPr>
            <a:spLocks noGrp="1"/>
          </p:cNvSpPr>
          <p:nvPr>
            <p:ph idx="1"/>
          </p:nvPr>
        </p:nvSpPr>
        <p:spPr>
          <a:xfrm>
            <a:off x="457200" y="1600200"/>
            <a:ext cx="8229600" cy="1066800"/>
          </a:xfrm>
        </p:spPr>
        <p:txBody>
          <a:bodyPr>
            <a:normAutofit fontScale="92500"/>
          </a:bodyPr>
          <a:lstStyle/>
          <a:p>
            <a:pPr eaLnBrk="1" hangingPunct="1">
              <a:buFont typeface="Wingdings" pitchFamily="2" charset="2"/>
              <a:buChar char="Ø"/>
            </a:pPr>
            <a:r>
              <a:rPr lang="en-US" smtClean="0"/>
              <a:t>When a government wants to hold prices down to favor buyers, it imposes a price ceiling </a:t>
            </a:r>
          </a:p>
        </p:txBody>
      </p:sp>
      <p:sp>
        <p:nvSpPr>
          <p:cNvPr id="9" name="Content Placeholder 2"/>
          <p:cNvSpPr txBox="1">
            <a:spLocks/>
          </p:cNvSpPr>
          <p:nvPr/>
        </p:nvSpPr>
        <p:spPr bwMode="auto">
          <a:xfrm>
            <a:off x="457200" y="2514600"/>
            <a:ext cx="8229600" cy="10668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A </a:t>
            </a:r>
            <a:r>
              <a:rPr lang="en-US" sz="2400" b="1">
                <a:solidFill>
                  <a:srgbClr val="009999"/>
                </a:solidFill>
              </a:rPr>
              <a:t>price ceiling </a:t>
            </a:r>
            <a:r>
              <a:rPr lang="en-US" sz="2400"/>
              <a:t>is a government-imposed limit on how high a price can be charged</a:t>
            </a:r>
          </a:p>
        </p:txBody>
      </p:sp>
      <p:sp>
        <p:nvSpPr>
          <p:cNvPr id="11" name="Content Placeholder 2"/>
          <p:cNvSpPr txBox="1">
            <a:spLocks/>
          </p:cNvSpPr>
          <p:nvPr/>
        </p:nvSpPr>
        <p:spPr bwMode="auto">
          <a:xfrm>
            <a:off x="457200" y="4800600"/>
            <a:ext cx="8458200" cy="14478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With price ceilings, existing goods are no longer rationed entirely by price so other methods of rationing arise</a:t>
            </a:r>
          </a:p>
        </p:txBody>
      </p:sp>
      <p:sp>
        <p:nvSpPr>
          <p:cNvPr id="10" name="Content Placeholder 2"/>
          <p:cNvSpPr txBox="1">
            <a:spLocks/>
          </p:cNvSpPr>
          <p:nvPr/>
        </p:nvSpPr>
        <p:spPr bwMode="auto">
          <a:xfrm>
            <a:off x="457200" y="3429000"/>
            <a:ext cx="8001000" cy="6858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Price ceilings create shortages</a:t>
            </a:r>
          </a:p>
        </p:txBody>
      </p:sp>
      <p:sp>
        <p:nvSpPr>
          <p:cNvPr id="12" name="Content Placeholder 2"/>
          <p:cNvSpPr txBox="1">
            <a:spLocks/>
          </p:cNvSpPr>
          <p:nvPr/>
        </p:nvSpPr>
        <p:spPr bwMode="auto">
          <a:xfrm>
            <a:off x="457200" y="3962400"/>
            <a:ext cx="8382000" cy="9906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t>Price ceilings below equilibrium price will have an effect on the market</a:t>
            </a:r>
          </a:p>
        </p:txBody>
      </p:sp>
    </p:spTree>
    <p:extLst>
      <p:ext uri="{BB962C8B-B14F-4D97-AF65-F5344CB8AC3E}">
        <p14:creationId xmlns:p14="http://schemas.microsoft.com/office/powerpoint/2010/main" val="216722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9" name="Rectangle 3"/>
          <p:cNvSpPr>
            <a:spLocks noGrp="1" noChangeArrowheads="1"/>
          </p:cNvSpPr>
          <p:nvPr>
            <p:ph idx="1"/>
          </p:nvPr>
        </p:nvSpPr>
        <p:spPr>
          <a:xfrm>
            <a:off x="304800" y="2057400"/>
            <a:ext cx="8229600" cy="4267200"/>
          </a:xfrm>
        </p:spPr>
        <p:txBody>
          <a:bodyPr/>
          <a:lstStyle/>
          <a:p>
            <a:pPr marL="174625" lvl="1" eaLnBrk="1" hangingPunct="1">
              <a:defRPr/>
            </a:pPr>
            <a:r>
              <a:rPr lang="en-US" dirty="0">
                <a:solidFill>
                  <a:srgbClr val="000000"/>
                </a:solidFill>
              </a:rPr>
              <a:t>A</a:t>
            </a:r>
            <a:r>
              <a:rPr lang="en-US" sz="2600" b="1" dirty="0">
                <a:solidFill>
                  <a:srgbClr val="FF0000"/>
                </a:solidFill>
              </a:rPr>
              <a:t> price ceiling </a:t>
            </a:r>
            <a:r>
              <a:rPr lang="en-US" dirty="0" smtClean="0">
                <a:solidFill>
                  <a:srgbClr val="000000"/>
                </a:solidFill>
              </a:rPr>
              <a:t>is </a:t>
            </a:r>
            <a:r>
              <a:rPr lang="en-US" dirty="0">
                <a:solidFill>
                  <a:srgbClr val="000000"/>
                </a:solidFill>
              </a:rPr>
              <a:t>a government regulation that places an </a:t>
            </a:r>
            <a:r>
              <a:rPr lang="en-US" i="1" dirty="0">
                <a:solidFill>
                  <a:srgbClr val="000000"/>
                </a:solidFill>
              </a:rPr>
              <a:t>upper</a:t>
            </a:r>
            <a:r>
              <a:rPr lang="en-US" dirty="0">
                <a:solidFill>
                  <a:srgbClr val="000000"/>
                </a:solidFill>
              </a:rPr>
              <a:t> limit on the price at which a particular good, service, or factor of production may be traded.</a:t>
            </a:r>
          </a:p>
          <a:p>
            <a:pPr marL="174625" lvl="1" eaLnBrk="1" hangingPunct="1">
              <a:defRPr/>
            </a:pPr>
            <a:r>
              <a:rPr lang="en-US" dirty="0">
                <a:solidFill>
                  <a:srgbClr val="000000"/>
                </a:solidFill>
              </a:rPr>
              <a:t>An example is a price ceiling on housing rents. </a:t>
            </a:r>
          </a:p>
          <a:p>
            <a:pPr marL="174625" lvl="1" eaLnBrk="1" hangingPunct="1">
              <a:defRPr/>
            </a:pPr>
            <a:r>
              <a:rPr lang="en-US" dirty="0">
                <a:solidFill>
                  <a:srgbClr val="000000"/>
                </a:solidFill>
              </a:rPr>
              <a:t>Trading </a:t>
            </a:r>
            <a:r>
              <a:rPr lang="en-US" i="1" dirty="0">
                <a:solidFill>
                  <a:srgbClr val="000000"/>
                </a:solidFill>
              </a:rPr>
              <a:t>above</a:t>
            </a:r>
            <a:r>
              <a:rPr lang="en-US" dirty="0">
                <a:solidFill>
                  <a:srgbClr val="000000"/>
                </a:solidFill>
              </a:rPr>
              <a:t> the price ceiling is </a:t>
            </a:r>
            <a:r>
              <a:rPr lang="en-US" i="1" dirty="0">
                <a:solidFill>
                  <a:srgbClr val="000000"/>
                </a:solidFill>
              </a:rPr>
              <a:t>illegal</a:t>
            </a:r>
            <a:r>
              <a:rPr lang="en-US" dirty="0">
                <a:solidFill>
                  <a:srgbClr val="000000"/>
                </a:solidFill>
              </a:rPr>
              <a:t>.</a:t>
            </a:r>
          </a:p>
        </p:txBody>
      </p:sp>
    </p:spTree>
    <p:extLst>
      <p:ext uri="{BB962C8B-B14F-4D97-AF65-F5344CB8AC3E}">
        <p14:creationId xmlns:p14="http://schemas.microsoft.com/office/powerpoint/2010/main" val="1474918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Effect transition="in" filter="wipe(left)">
                                      <p:cBhvr>
                                        <p:cTn id="7" dur="500"/>
                                        <p:tgtEl>
                                          <p:spTgt spid="613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379">
                                            <p:txEl>
                                              <p:pRg st="1" end="1"/>
                                            </p:txEl>
                                          </p:spTgt>
                                        </p:tgtEl>
                                        <p:attrNameLst>
                                          <p:attrName>style.visibility</p:attrName>
                                        </p:attrNameLst>
                                      </p:cBhvr>
                                      <p:to>
                                        <p:strVal val="visible"/>
                                      </p:to>
                                    </p:set>
                                    <p:animEffect transition="in" filter="wipe(left)">
                                      <p:cBhvr>
                                        <p:cTn id="12" dur="500"/>
                                        <p:tgtEl>
                                          <p:spTgt spid="613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3379">
                                            <p:txEl>
                                              <p:pRg st="2" end="2"/>
                                            </p:txEl>
                                          </p:spTgt>
                                        </p:tgtEl>
                                        <p:attrNameLst>
                                          <p:attrName>style.visibility</p:attrName>
                                        </p:attrNameLst>
                                      </p:cBhvr>
                                      <p:to>
                                        <p:strVal val="visible"/>
                                      </p:to>
                                    </p:set>
                                    <p:animEffect transition="in" filter="wipe(left)">
                                      <p:cBhvr>
                                        <p:cTn id="17" dur="500"/>
                                        <p:tgtEl>
                                          <p:spTgt spid="613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altLang="tr-TR" dirty="0" smtClean="0"/>
              <a:t>P</a:t>
            </a:r>
            <a:r>
              <a:rPr lang="it-IT" altLang="tr-TR" dirty="0" smtClean="0"/>
              <a:t>rice </a:t>
            </a:r>
            <a:r>
              <a:rPr lang="tr-TR" altLang="tr-TR" dirty="0"/>
              <a:t>C</a:t>
            </a:r>
            <a:r>
              <a:rPr lang="it-IT" altLang="tr-TR" dirty="0" smtClean="0"/>
              <a:t>eilings</a:t>
            </a:r>
            <a:endParaRPr lang="it-IT" altLang="tr-TR" dirty="0" smtClean="0"/>
          </a:p>
        </p:txBody>
      </p:sp>
      <p:sp>
        <p:nvSpPr>
          <p:cNvPr id="10243" name="Rectangle 5"/>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tr-TR" sz="2400" smtClean="0"/>
              <a:t>Equilibrium</a:t>
            </a:r>
          </a:p>
          <a:p>
            <a:pPr eaLnBrk="1" hangingPunct="1">
              <a:buFontTx/>
              <a:buNone/>
            </a:pPr>
            <a:endParaRPr lang="it-IT" altLang="tr-TR" sz="2400" smtClean="0"/>
          </a:p>
        </p:txBody>
      </p:sp>
      <p:sp>
        <p:nvSpPr>
          <p:cNvPr id="10244" name="Rectangle 6"/>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tr-TR" sz="2400" smtClean="0"/>
              <a:t>Price ceiling</a:t>
            </a:r>
          </a:p>
          <a:p>
            <a:pPr eaLnBrk="1" hangingPunct="1"/>
            <a:endParaRPr lang="it-IT" altLang="tr-TR" sz="2400" smtClean="0"/>
          </a:p>
        </p:txBody>
      </p:sp>
      <p:grpSp>
        <p:nvGrpSpPr>
          <p:cNvPr id="10245" name="Group 23"/>
          <p:cNvGrpSpPr>
            <a:grpSpLocks noChangeAspect="1"/>
          </p:cNvGrpSpPr>
          <p:nvPr/>
        </p:nvGrpSpPr>
        <p:grpSpPr bwMode="auto">
          <a:xfrm>
            <a:off x="250825" y="2222500"/>
            <a:ext cx="4443413" cy="3797300"/>
            <a:chOff x="5562" y="2003"/>
            <a:chExt cx="3938" cy="3780"/>
          </a:xfrm>
        </p:grpSpPr>
        <p:sp>
          <p:nvSpPr>
            <p:cNvPr id="10270" name="AutoShape 24"/>
            <p:cNvSpPr>
              <a:spLocks noChangeAspect="1" noChangeArrowheads="1"/>
            </p:cNvSpPr>
            <p:nvPr/>
          </p:nvSpPr>
          <p:spPr bwMode="auto">
            <a:xfrm>
              <a:off x="5562" y="2003"/>
              <a:ext cx="3938" cy="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tr-TR" altLang="tr-TR"/>
            </a:p>
          </p:txBody>
        </p:sp>
        <p:sp>
          <p:nvSpPr>
            <p:cNvPr id="10271" name="Text Box 25"/>
            <p:cNvSpPr txBox="1">
              <a:spLocks noChangeArrowheads="1"/>
            </p:cNvSpPr>
            <p:nvPr/>
          </p:nvSpPr>
          <p:spPr bwMode="auto">
            <a:xfrm>
              <a:off x="6512" y="2441"/>
              <a:ext cx="4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D</a:t>
              </a:r>
              <a:endParaRPr lang="it-IT" altLang="tr-TR" sz="1800"/>
            </a:p>
          </p:txBody>
        </p:sp>
        <p:sp>
          <p:nvSpPr>
            <p:cNvPr id="10272" name="Line 26"/>
            <p:cNvSpPr>
              <a:spLocks noChangeShapeType="1"/>
            </p:cNvSpPr>
            <p:nvPr/>
          </p:nvSpPr>
          <p:spPr bwMode="auto">
            <a:xfrm>
              <a:off x="6241" y="2138"/>
              <a:ext cx="1" cy="297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273" name="Line 27"/>
            <p:cNvSpPr>
              <a:spLocks noChangeShapeType="1"/>
            </p:cNvSpPr>
            <p:nvPr/>
          </p:nvSpPr>
          <p:spPr bwMode="auto">
            <a:xfrm>
              <a:off x="6241" y="5108"/>
              <a:ext cx="312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74" name="Text Box 28"/>
            <p:cNvSpPr txBox="1">
              <a:spLocks noChangeArrowheads="1"/>
            </p:cNvSpPr>
            <p:nvPr/>
          </p:nvSpPr>
          <p:spPr bwMode="auto">
            <a:xfrm>
              <a:off x="8279" y="5108"/>
              <a:ext cx="122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Quantity  of    icecreams</a:t>
              </a:r>
              <a:endParaRPr lang="it-IT" altLang="tr-TR" sz="1800"/>
            </a:p>
          </p:txBody>
        </p:sp>
        <p:sp>
          <p:nvSpPr>
            <p:cNvPr id="10275" name="Text Box 29"/>
            <p:cNvSpPr txBox="1">
              <a:spLocks noChangeArrowheads="1"/>
            </p:cNvSpPr>
            <p:nvPr/>
          </p:nvSpPr>
          <p:spPr bwMode="auto">
            <a:xfrm>
              <a:off x="5562" y="2138"/>
              <a:ext cx="67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Price</a:t>
              </a:r>
              <a:endParaRPr lang="it-IT" altLang="tr-TR" sz="1800"/>
            </a:p>
          </p:txBody>
        </p:sp>
        <p:sp>
          <p:nvSpPr>
            <p:cNvPr id="10276" name="Text Box 30"/>
            <p:cNvSpPr txBox="1">
              <a:spLocks noChangeArrowheads="1"/>
            </p:cNvSpPr>
            <p:nvPr/>
          </p:nvSpPr>
          <p:spPr bwMode="auto">
            <a:xfrm>
              <a:off x="5765" y="3425"/>
              <a:ext cx="54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400" b="1">
                  <a:solidFill>
                    <a:srgbClr val="000000"/>
                  </a:solidFill>
                  <a:latin typeface="Times New Roman" pitchFamily="18" charset="0"/>
                  <a:ea typeface="MS Mincho" pitchFamily="49" charset="-128"/>
                </a:rPr>
                <a:t>3</a:t>
              </a:r>
              <a:endParaRPr lang="it-IT" altLang="tr-TR" sz="1800"/>
            </a:p>
          </p:txBody>
        </p:sp>
        <p:sp>
          <p:nvSpPr>
            <p:cNvPr id="10277" name="Text Box 31"/>
            <p:cNvSpPr txBox="1">
              <a:spLocks noChangeArrowheads="1"/>
            </p:cNvSpPr>
            <p:nvPr/>
          </p:nvSpPr>
          <p:spPr bwMode="auto">
            <a:xfrm>
              <a:off x="5752" y="4081"/>
              <a:ext cx="678"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2</a:t>
              </a:r>
              <a:endParaRPr lang="it-IT" altLang="tr-TR" sz="1800"/>
            </a:p>
          </p:txBody>
        </p:sp>
        <p:sp>
          <p:nvSpPr>
            <p:cNvPr id="10278" name="Line 32"/>
            <p:cNvSpPr>
              <a:spLocks noChangeShapeType="1"/>
            </p:cNvSpPr>
            <p:nvPr/>
          </p:nvSpPr>
          <p:spPr bwMode="auto">
            <a:xfrm flipH="1">
              <a:off x="7191" y="3534"/>
              <a:ext cx="1" cy="1577"/>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0279" name="Text Box 33"/>
            <p:cNvSpPr txBox="1">
              <a:spLocks noChangeArrowheads="1"/>
            </p:cNvSpPr>
            <p:nvPr/>
          </p:nvSpPr>
          <p:spPr bwMode="auto">
            <a:xfrm>
              <a:off x="6974" y="5149"/>
              <a:ext cx="54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200</a:t>
              </a:r>
              <a:endParaRPr lang="it-IT" altLang="tr-TR" sz="1800"/>
            </a:p>
          </p:txBody>
        </p:sp>
        <p:sp>
          <p:nvSpPr>
            <p:cNvPr id="10280" name="Text Box 34"/>
            <p:cNvSpPr txBox="1">
              <a:spLocks noChangeArrowheads="1"/>
            </p:cNvSpPr>
            <p:nvPr/>
          </p:nvSpPr>
          <p:spPr bwMode="auto">
            <a:xfrm>
              <a:off x="7748" y="5066"/>
              <a:ext cx="54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it-IT" altLang="tr-TR" sz="1800"/>
            </a:p>
          </p:txBody>
        </p:sp>
        <p:sp>
          <p:nvSpPr>
            <p:cNvPr id="10281" name="Text Box 35"/>
            <p:cNvSpPr txBox="1">
              <a:spLocks noChangeArrowheads="1"/>
            </p:cNvSpPr>
            <p:nvPr/>
          </p:nvSpPr>
          <p:spPr bwMode="auto">
            <a:xfrm>
              <a:off x="5765" y="2659"/>
              <a:ext cx="40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4</a:t>
              </a:r>
              <a:endParaRPr lang="it-IT" altLang="tr-TR" sz="1800"/>
            </a:p>
          </p:txBody>
        </p:sp>
        <p:sp>
          <p:nvSpPr>
            <p:cNvPr id="10282" name="Text Box 36"/>
            <p:cNvSpPr txBox="1">
              <a:spLocks noChangeArrowheads="1"/>
            </p:cNvSpPr>
            <p:nvPr/>
          </p:nvSpPr>
          <p:spPr bwMode="auto">
            <a:xfrm>
              <a:off x="7748" y="2331"/>
              <a:ext cx="31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B2B2B2"/>
                  </a:solidFill>
                  <a:latin typeface="Times New Roman" pitchFamily="18" charset="0"/>
                  <a:ea typeface="MS Mincho" pitchFamily="49" charset="-128"/>
                </a:rPr>
                <a:t> </a:t>
              </a:r>
              <a:r>
                <a:rPr lang="it-IT" altLang="zh-CN" sz="1600" b="1">
                  <a:solidFill>
                    <a:srgbClr val="0000FF"/>
                  </a:solidFill>
                  <a:latin typeface="Times New Roman" pitchFamily="18" charset="0"/>
                  <a:ea typeface="MS Mincho" pitchFamily="49" charset="-128"/>
                </a:rPr>
                <a:t>S</a:t>
              </a:r>
              <a:r>
                <a:rPr lang="it-IT" altLang="zh-CN" sz="1400" b="1">
                  <a:solidFill>
                    <a:srgbClr val="0000FF"/>
                  </a:solidFill>
                  <a:latin typeface="Times New Roman" pitchFamily="18" charset="0"/>
                  <a:ea typeface="MS Mincho" pitchFamily="49" charset="-128"/>
                </a:rPr>
                <a:t>  </a:t>
              </a:r>
              <a:endParaRPr lang="it-IT" altLang="tr-TR" sz="1800"/>
            </a:p>
          </p:txBody>
        </p:sp>
        <p:sp>
          <p:nvSpPr>
            <p:cNvPr id="10283" name="Text Box 37"/>
            <p:cNvSpPr txBox="1">
              <a:spLocks noChangeArrowheads="1"/>
            </p:cNvSpPr>
            <p:nvPr/>
          </p:nvSpPr>
          <p:spPr bwMode="auto">
            <a:xfrm>
              <a:off x="6512" y="5066"/>
              <a:ext cx="545"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100</a:t>
              </a:r>
              <a:endParaRPr lang="it-IT" altLang="tr-TR" sz="1800"/>
            </a:p>
          </p:txBody>
        </p:sp>
        <p:sp>
          <p:nvSpPr>
            <p:cNvPr id="10284" name="Line 38"/>
            <p:cNvSpPr>
              <a:spLocks noChangeShapeType="1"/>
            </p:cNvSpPr>
            <p:nvPr/>
          </p:nvSpPr>
          <p:spPr bwMode="auto">
            <a:xfrm>
              <a:off x="6240" y="3534"/>
              <a:ext cx="951" cy="1"/>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0285" name="Line 39"/>
            <p:cNvSpPr>
              <a:spLocks noChangeShapeType="1"/>
            </p:cNvSpPr>
            <p:nvPr/>
          </p:nvSpPr>
          <p:spPr bwMode="auto">
            <a:xfrm>
              <a:off x="6322" y="2659"/>
              <a:ext cx="2186" cy="20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86" name="Line 40"/>
            <p:cNvSpPr>
              <a:spLocks noChangeShapeType="1"/>
            </p:cNvSpPr>
            <p:nvPr/>
          </p:nvSpPr>
          <p:spPr bwMode="auto">
            <a:xfrm flipH="1">
              <a:off x="6322" y="2441"/>
              <a:ext cx="1901" cy="196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10246" name="Group 89"/>
          <p:cNvGrpSpPr>
            <a:grpSpLocks noChangeAspect="1"/>
          </p:cNvGrpSpPr>
          <p:nvPr/>
        </p:nvGrpSpPr>
        <p:grpSpPr bwMode="auto">
          <a:xfrm>
            <a:off x="4200525" y="2119313"/>
            <a:ext cx="4430713" cy="3949700"/>
            <a:chOff x="5562" y="2003"/>
            <a:chExt cx="3938" cy="3780"/>
          </a:xfrm>
        </p:grpSpPr>
        <p:sp>
          <p:nvSpPr>
            <p:cNvPr id="10247" name="AutoShape 90"/>
            <p:cNvSpPr>
              <a:spLocks noChangeAspect="1" noChangeArrowheads="1"/>
            </p:cNvSpPr>
            <p:nvPr/>
          </p:nvSpPr>
          <p:spPr bwMode="auto">
            <a:xfrm>
              <a:off x="5562" y="2003"/>
              <a:ext cx="3938" cy="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tr-TR" altLang="tr-TR"/>
            </a:p>
          </p:txBody>
        </p:sp>
        <p:sp>
          <p:nvSpPr>
            <p:cNvPr id="10248" name="Text Box 91"/>
            <p:cNvSpPr txBox="1">
              <a:spLocks noChangeArrowheads="1"/>
            </p:cNvSpPr>
            <p:nvPr/>
          </p:nvSpPr>
          <p:spPr bwMode="auto">
            <a:xfrm>
              <a:off x="6512" y="2441"/>
              <a:ext cx="4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D</a:t>
              </a:r>
              <a:endParaRPr lang="it-IT" altLang="tr-TR" sz="1800"/>
            </a:p>
          </p:txBody>
        </p:sp>
        <p:sp>
          <p:nvSpPr>
            <p:cNvPr id="10249" name="Line 92"/>
            <p:cNvSpPr>
              <a:spLocks noChangeShapeType="1"/>
            </p:cNvSpPr>
            <p:nvPr/>
          </p:nvSpPr>
          <p:spPr bwMode="auto">
            <a:xfrm>
              <a:off x="6241" y="2138"/>
              <a:ext cx="1" cy="297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10250" name="Line 93"/>
            <p:cNvSpPr>
              <a:spLocks noChangeShapeType="1"/>
            </p:cNvSpPr>
            <p:nvPr/>
          </p:nvSpPr>
          <p:spPr bwMode="auto">
            <a:xfrm>
              <a:off x="6241" y="5108"/>
              <a:ext cx="312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51" name="Text Box 94"/>
            <p:cNvSpPr txBox="1">
              <a:spLocks noChangeArrowheads="1"/>
            </p:cNvSpPr>
            <p:nvPr/>
          </p:nvSpPr>
          <p:spPr bwMode="auto">
            <a:xfrm>
              <a:off x="8279" y="5108"/>
              <a:ext cx="122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Quantity  of    icecreams</a:t>
              </a:r>
              <a:endParaRPr lang="it-IT" altLang="tr-TR" sz="1800"/>
            </a:p>
          </p:txBody>
        </p:sp>
        <p:sp>
          <p:nvSpPr>
            <p:cNvPr id="10252" name="Text Box 95"/>
            <p:cNvSpPr txBox="1">
              <a:spLocks noChangeArrowheads="1"/>
            </p:cNvSpPr>
            <p:nvPr/>
          </p:nvSpPr>
          <p:spPr bwMode="auto">
            <a:xfrm>
              <a:off x="5562" y="2138"/>
              <a:ext cx="67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Price</a:t>
              </a:r>
              <a:endParaRPr lang="it-IT" altLang="tr-TR" sz="1800"/>
            </a:p>
          </p:txBody>
        </p:sp>
        <p:sp>
          <p:nvSpPr>
            <p:cNvPr id="10253" name="Text Box 96"/>
            <p:cNvSpPr txBox="1">
              <a:spLocks noChangeArrowheads="1"/>
            </p:cNvSpPr>
            <p:nvPr/>
          </p:nvSpPr>
          <p:spPr bwMode="auto">
            <a:xfrm>
              <a:off x="5765" y="3425"/>
              <a:ext cx="54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3</a:t>
              </a:r>
              <a:endParaRPr lang="it-IT" altLang="tr-TR" sz="1800"/>
            </a:p>
          </p:txBody>
        </p:sp>
        <p:sp>
          <p:nvSpPr>
            <p:cNvPr id="10254" name="Text Box 97"/>
            <p:cNvSpPr txBox="1">
              <a:spLocks noChangeArrowheads="1"/>
            </p:cNvSpPr>
            <p:nvPr/>
          </p:nvSpPr>
          <p:spPr bwMode="auto">
            <a:xfrm>
              <a:off x="5752" y="4081"/>
              <a:ext cx="678"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2</a:t>
              </a:r>
              <a:endParaRPr lang="it-IT" altLang="tr-TR" sz="1800"/>
            </a:p>
          </p:txBody>
        </p:sp>
        <p:sp>
          <p:nvSpPr>
            <p:cNvPr id="10255" name="Line 98"/>
            <p:cNvSpPr>
              <a:spLocks noChangeShapeType="1"/>
            </p:cNvSpPr>
            <p:nvPr/>
          </p:nvSpPr>
          <p:spPr bwMode="auto">
            <a:xfrm flipH="1">
              <a:off x="7191" y="3534"/>
              <a:ext cx="1" cy="1577"/>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0256" name="Text Box 99"/>
            <p:cNvSpPr txBox="1">
              <a:spLocks noChangeArrowheads="1"/>
            </p:cNvSpPr>
            <p:nvPr/>
          </p:nvSpPr>
          <p:spPr bwMode="auto">
            <a:xfrm>
              <a:off x="6974" y="5149"/>
              <a:ext cx="54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200</a:t>
              </a:r>
              <a:endParaRPr lang="it-IT" altLang="tr-TR" sz="1800"/>
            </a:p>
          </p:txBody>
        </p:sp>
        <p:sp>
          <p:nvSpPr>
            <p:cNvPr id="10257" name="Text Box 100"/>
            <p:cNvSpPr txBox="1">
              <a:spLocks noChangeArrowheads="1"/>
            </p:cNvSpPr>
            <p:nvPr/>
          </p:nvSpPr>
          <p:spPr bwMode="auto">
            <a:xfrm>
              <a:off x="7748" y="5066"/>
              <a:ext cx="54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800</a:t>
              </a:r>
              <a:endParaRPr lang="it-IT" altLang="tr-TR" sz="1800"/>
            </a:p>
          </p:txBody>
        </p:sp>
        <p:sp>
          <p:nvSpPr>
            <p:cNvPr id="10258" name="Text Box 101"/>
            <p:cNvSpPr txBox="1">
              <a:spLocks noChangeArrowheads="1"/>
            </p:cNvSpPr>
            <p:nvPr/>
          </p:nvSpPr>
          <p:spPr bwMode="auto">
            <a:xfrm>
              <a:off x="5765" y="2659"/>
              <a:ext cx="40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000000"/>
                  </a:solidFill>
                  <a:latin typeface="Times New Roman" pitchFamily="18" charset="0"/>
                  <a:ea typeface="MS Mincho" pitchFamily="49" charset="-128"/>
                </a:rPr>
                <a:t>     </a:t>
              </a:r>
              <a:r>
                <a:rPr lang="it-IT" altLang="zh-CN" sz="1600" b="1">
                  <a:solidFill>
                    <a:srgbClr val="000000"/>
                  </a:solidFill>
                  <a:latin typeface="Times New Roman" pitchFamily="18" charset="0"/>
                  <a:ea typeface="MS Mincho" pitchFamily="49" charset="-128"/>
                </a:rPr>
                <a:t>4</a:t>
              </a:r>
              <a:endParaRPr lang="it-IT" altLang="tr-TR" sz="1800"/>
            </a:p>
          </p:txBody>
        </p:sp>
        <p:sp>
          <p:nvSpPr>
            <p:cNvPr id="10259" name="Text Box 102"/>
            <p:cNvSpPr txBox="1">
              <a:spLocks noChangeArrowheads="1"/>
            </p:cNvSpPr>
            <p:nvPr/>
          </p:nvSpPr>
          <p:spPr bwMode="auto">
            <a:xfrm>
              <a:off x="7653" y="2331"/>
              <a:ext cx="31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200" b="1">
                  <a:solidFill>
                    <a:srgbClr val="B2B2B2"/>
                  </a:solidFill>
                  <a:latin typeface="Times New Roman" pitchFamily="18" charset="0"/>
                  <a:ea typeface="MS Mincho" pitchFamily="49" charset="-128"/>
                </a:rPr>
                <a:t> </a:t>
              </a:r>
              <a:r>
                <a:rPr lang="it-IT" altLang="zh-CN" sz="1600" b="1">
                  <a:solidFill>
                    <a:srgbClr val="0000FF"/>
                  </a:solidFill>
                  <a:latin typeface="Times New Roman" pitchFamily="18" charset="0"/>
                  <a:ea typeface="MS Mincho" pitchFamily="49" charset="-128"/>
                </a:rPr>
                <a:t>S</a:t>
              </a:r>
              <a:r>
                <a:rPr lang="it-IT" altLang="zh-CN" sz="1400" b="1">
                  <a:solidFill>
                    <a:srgbClr val="0000FF"/>
                  </a:solidFill>
                  <a:latin typeface="Times New Roman" pitchFamily="18" charset="0"/>
                  <a:ea typeface="MS Mincho" pitchFamily="49" charset="-128"/>
                </a:rPr>
                <a:t>  </a:t>
              </a:r>
              <a:endParaRPr lang="it-IT" altLang="tr-TR" sz="1800"/>
            </a:p>
          </p:txBody>
        </p:sp>
        <p:sp>
          <p:nvSpPr>
            <p:cNvPr id="10260" name="Text Box 103"/>
            <p:cNvSpPr txBox="1">
              <a:spLocks noChangeArrowheads="1"/>
            </p:cNvSpPr>
            <p:nvPr/>
          </p:nvSpPr>
          <p:spPr bwMode="auto">
            <a:xfrm>
              <a:off x="6417" y="5175"/>
              <a:ext cx="54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100</a:t>
              </a:r>
              <a:endParaRPr lang="it-IT" altLang="tr-TR" sz="1800"/>
            </a:p>
          </p:txBody>
        </p:sp>
        <p:sp>
          <p:nvSpPr>
            <p:cNvPr id="10261" name="Line 104"/>
            <p:cNvSpPr>
              <a:spLocks noChangeShapeType="1"/>
            </p:cNvSpPr>
            <p:nvPr/>
          </p:nvSpPr>
          <p:spPr bwMode="auto">
            <a:xfrm>
              <a:off x="6240" y="3534"/>
              <a:ext cx="938" cy="1"/>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0262" name="AutoShape 105"/>
            <p:cNvSpPr>
              <a:spLocks/>
            </p:cNvSpPr>
            <p:nvPr/>
          </p:nvSpPr>
          <p:spPr bwMode="auto">
            <a:xfrm rot="5400000" flipH="1" flipV="1">
              <a:off x="7211" y="3696"/>
              <a:ext cx="220" cy="1428"/>
            </a:xfrm>
            <a:prstGeom prst="leftBrace">
              <a:avLst>
                <a:gd name="adj1" fmla="val 54091"/>
                <a:gd name="adj2" fmla="val 50000"/>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tr-TR" altLang="tr-TR"/>
            </a:p>
          </p:txBody>
        </p:sp>
        <p:sp>
          <p:nvSpPr>
            <p:cNvPr id="10263" name="Line 106"/>
            <p:cNvSpPr>
              <a:spLocks noChangeShapeType="1"/>
            </p:cNvSpPr>
            <p:nvPr/>
          </p:nvSpPr>
          <p:spPr bwMode="auto">
            <a:xfrm flipV="1">
              <a:off x="6227" y="4300"/>
              <a:ext cx="2662" cy="1"/>
            </a:xfrm>
            <a:prstGeom prst="line">
              <a:avLst/>
            </a:prstGeom>
            <a:noFill/>
            <a:ln w="2857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0264" name="Line 107"/>
            <p:cNvSpPr>
              <a:spLocks noChangeShapeType="1"/>
            </p:cNvSpPr>
            <p:nvPr/>
          </p:nvSpPr>
          <p:spPr bwMode="auto">
            <a:xfrm>
              <a:off x="8033" y="4300"/>
              <a:ext cx="13" cy="766"/>
            </a:xfrm>
            <a:prstGeom prst="line">
              <a:avLst/>
            </a:prstGeom>
            <a:noFill/>
            <a:ln w="19050">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0265" name="Line 108"/>
            <p:cNvSpPr>
              <a:spLocks noChangeShapeType="1"/>
            </p:cNvSpPr>
            <p:nvPr/>
          </p:nvSpPr>
          <p:spPr bwMode="auto">
            <a:xfrm>
              <a:off x="6607" y="4300"/>
              <a:ext cx="15" cy="766"/>
            </a:xfrm>
            <a:prstGeom prst="line">
              <a:avLst/>
            </a:prstGeom>
            <a:noFill/>
            <a:ln w="19050">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tr-TR"/>
            </a:p>
          </p:txBody>
        </p:sp>
        <p:sp>
          <p:nvSpPr>
            <p:cNvPr id="10266" name="Text Box 109"/>
            <p:cNvSpPr txBox="1">
              <a:spLocks noChangeArrowheads="1"/>
            </p:cNvSpPr>
            <p:nvPr/>
          </p:nvSpPr>
          <p:spPr bwMode="auto">
            <a:xfrm>
              <a:off x="7178" y="4519"/>
              <a:ext cx="95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FF"/>
                  </a:solidFill>
                  <a:latin typeface="Times New Roman" pitchFamily="18" charset="0"/>
                  <a:ea typeface="MS Mincho" pitchFamily="49" charset="-128"/>
                </a:rPr>
                <a:t>Shortage</a:t>
              </a:r>
              <a:r>
                <a:rPr lang="it-IT" altLang="zh-CN" sz="1400" b="1">
                  <a:solidFill>
                    <a:srgbClr val="0000FF"/>
                  </a:solidFill>
                  <a:latin typeface="Times New Roman" pitchFamily="18" charset="0"/>
                  <a:ea typeface="MS Mincho" pitchFamily="49" charset="-128"/>
                </a:rPr>
                <a:t>  </a:t>
              </a:r>
              <a:endParaRPr lang="it-IT" altLang="tr-TR" sz="1800"/>
            </a:p>
          </p:txBody>
        </p:sp>
        <p:sp>
          <p:nvSpPr>
            <p:cNvPr id="10267" name="Line 110"/>
            <p:cNvSpPr>
              <a:spLocks noChangeShapeType="1"/>
            </p:cNvSpPr>
            <p:nvPr/>
          </p:nvSpPr>
          <p:spPr bwMode="auto">
            <a:xfrm>
              <a:off x="6322" y="2769"/>
              <a:ext cx="2186" cy="196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68" name="Line 111"/>
            <p:cNvSpPr>
              <a:spLocks noChangeShapeType="1"/>
            </p:cNvSpPr>
            <p:nvPr/>
          </p:nvSpPr>
          <p:spPr bwMode="auto">
            <a:xfrm flipH="1">
              <a:off x="6417" y="2331"/>
              <a:ext cx="1711" cy="218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69" name="Text Box 112"/>
            <p:cNvSpPr txBox="1">
              <a:spLocks noChangeArrowheads="1"/>
            </p:cNvSpPr>
            <p:nvPr/>
          </p:nvSpPr>
          <p:spPr bwMode="auto">
            <a:xfrm>
              <a:off x="8128" y="3753"/>
              <a:ext cx="114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it-IT" altLang="zh-CN" sz="1600" b="1">
                  <a:solidFill>
                    <a:srgbClr val="000000"/>
                  </a:solidFill>
                  <a:latin typeface="Times New Roman" pitchFamily="18" charset="0"/>
                  <a:ea typeface="MS Mincho" pitchFamily="49" charset="-128"/>
                </a:rPr>
                <a:t>  </a:t>
              </a:r>
              <a:r>
                <a:rPr lang="it-IT" altLang="zh-CN" sz="1400" b="1">
                  <a:solidFill>
                    <a:srgbClr val="000000"/>
                  </a:solidFill>
                  <a:latin typeface="Times New Roman" pitchFamily="18" charset="0"/>
                  <a:ea typeface="MS Mincho" pitchFamily="49" charset="-128"/>
                </a:rPr>
                <a:t> Price Ceiling</a:t>
              </a:r>
              <a:endParaRPr lang="it-IT" altLang="tr-TR" sz="1800"/>
            </a:p>
          </p:txBody>
        </p:sp>
      </p:grpSp>
    </p:spTree>
    <p:extLst>
      <p:ext uri="{BB962C8B-B14F-4D97-AF65-F5344CB8AC3E}">
        <p14:creationId xmlns:p14="http://schemas.microsoft.com/office/powerpoint/2010/main" val="72738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914400" y="5638800"/>
            <a:ext cx="3657600" cy="15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914400" y="2590800"/>
            <a:ext cx="3276600" cy="236220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
        <p:nvSpPr>
          <p:cNvPr id="24579" name="TextBox 10"/>
          <p:cNvSpPr txBox="1">
            <a:spLocks noChangeArrowheads="1"/>
          </p:cNvSpPr>
          <p:nvPr/>
        </p:nvSpPr>
        <p:spPr bwMode="auto">
          <a:xfrm>
            <a:off x="4114800" y="2312988"/>
            <a:ext cx="762000" cy="430212"/>
          </a:xfrm>
          <a:prstGeom prst="rect">
            <a:avLst/>
          </a:prstGeom>
          <a:noFill/>
          <a:ln w="9525">
            <a:noFill/>
            <a:miter lim="800000"/>
            <a:headEnd/>
            <a:tailEnd/>
          </a:ln>
        </p:spPr>
        <p:txBody>
          <a:bodyPr>
            <a:spAutoFit/>
          </a:bodyPr>
          <a:lstStyle/>
          <a:p>
            <a:r>
              <a:rPr lang="en-US" sz="2200" b="1"/>
              <a:t>S</a:t>
            </a:r>
            <a:r>
              <a:rPr lang="en-US" sz="2400" b="1" baseline="-25000"/>
              <a:t>0</a:t>
            </a:r>
            <a:endParaRPr lang="en-US" sz="2200" b="1" baseline="-25000"/>
          </a:p>
        </p:txBody>
      </p:sp>
      <p:sp>
        <p:nvSpPr>
          <p:cNvPr id="24580" name="TextBox 11"/>
          <p:cNvSpPr txBox="1">
            <a:spLocks noChangeArrowheads="1"/>
          </p:cNvSpPr>
          <p:nvPr/>
        </p:nvSpPr>
        <p:spPr bwMode="auto">
          <a:xfrm>
            <a:off x="4191000" y="4751388"/>
            <a:ext cx="762000" cy="430212"/>
          </a:xfrm>
          <a:prstGeom prst="rect">
            <a:avLst/>
          </a:prstGeom>
          <a:noFill/>
          <a:ln w="9525">
            <a:noFill/>
            <a:miter lim="800000"/>
            <a:headEnd/>
            <a:tailEnd/>
          </a:ln>
        </p:spPr>
        <p:txBody>
          <a:bodyPr>
            <a:spAutoFit/>
          </a:bodyPr>
          <a:lstStyle/>
          <a:p>
            <a:r>
              <a:rPr lang="en-US" sz="2200" b="1"/>
              <a:t>D</a:t>
            </a:r>
            <a:r>
              <a:rPr lang="en-US" sz="2400" b="1" baseline="-25000"/>
              <a:t>0</a:t>
            </a:r>
          </a:p>
        </p:txBody>
      </p:sp>
      <p:sp>
        <p:nvSpPr>
          <p:cNvPr id="24581" name="TextBox 12"/>
          <p:cNvSpPr txBox="1">
            <a:spLocks noChangeArrowheads="1"/>
          </p:cNvSpPr>
          <p:nvPr/>
        </p:nvSpPr>
        <p:spPr bwMode="auto">
          <a:xfrm>
            <a:off x="76200" y="1828800"/>
            <a:ext cx="2743200" cy="430213"/>
          </a:xfrm>
          <a:prstGeom prst="rect">
            <a:avLst/>
          </a:prstGeom>
          <a:noFill/>
          <a:ln w="9525">
            <a:noFill/>
            <a:miter lim="800000"/>
            <a:headEnd/>
            <a:tailEnd/>
          </a:ln>
        </p:spPr>
        <p:txBody>
          <a:bodyPr>
            <a:spAutoFit/>
          </a:bodyPr>
          <a:lstStyle/>
          <a:p>
            <a:r>
              <a:rPr lang="en-US" sz="2200" b="1"/>
              <a:t>P</a:t>
            </a:r>
            <a:r>
              <a:rPr lang="en-US" sz="1600" b="1"/>
              <a:t>(rental price per month)</a:t>
            </a:r>
            <a:endParaRPr lang="en-US" sz="2200" b="1"/>
          </a:p>
        </p:txBody>
      </p:sp>
      <p:sp>
        <p:nvSpPr>
          <p:cNvPr id="24582" name="TextBox 13"/>
          <p:cNvSpPr txBox="1">
            <a:spLocks noChangeArrowheads="1"/>
          </p:cNvSpPr>
          <p:nvPr/>
        </p:nvSpPr>
        <p:spPr bwMode="auto">
          <a:xfrm>
            <a:off x="4541838" y="5634038"/>
            <a:ext cx="2743200" cy="430212"/>
          </a:xfrm>
          <a:prstGeom prst="rect">
            <a:avLst/>
          </a:prstGeom>
          <a:noFill/>
          <a:ln w="9525">
            <a:noFill/>
            <a:miter lim="800000"/>
            <a:headEnd/>
            <a:tailEnd/>
          </a:ln>
        </p:spPr>
        <p:txBody>
          <a:bodyPr>
            <a:spAutoFit/>
          </a:bodyPr>
          <a:lstStyle/>
          <a:p>
            <a:r>
              <a:rPr lang="en-US" sz="2200" b="1"/>
              <a:t>Q</a:t>
            </a:r>
            <a:r>
              <a:rPr lang="en-US" sz="1600" b="1"/>
              <a:t> (number of apartments)</a:t>
            </a:r>
          </a:p>
        </p:txBody>
      </p:sp>
      <p:sp>
        <p:nvSpPr>
          <p:cNvPr id="15" name="TextBox 14"/>
          <p:cNvSpPr txBox="1"/>
          <p:nvPr/>
        </p:nvSpPr>
        <p:spPr>
          <a:xfrm>
            <a:off x="304800" y="3657600"/>
            <a:ext cx="685800" cy="400050"/>
          </a:xfrm>
          <a:prstGeom prst="rect">
            <a:avLst/>
          </a:prstGeom>
          <a:noFill/>
        </p:spPr>
        <p:txBody>
          <a:bodyPr>
            <a:spAutoFit/>
          </a:bodyPr>
          <a:lstStyle/>
          <a:p>
            <a:pPr fontAlgn="auto">
              <a:spcBef>
                <a:spcPts val="0"/>
              </a:spcBef>
              <a:spcAft>
                <a:spcPts val="0"/>
              </a:spcAft>
              <a:defRPr/>
            </a:pPr>
            <a:r>
              <a:rPr lang="en-US" sz="2000" b="1" dirty="0">
                <a:solidFill>
                  <a:schemeClr val="accent3"/>
                </a:solidFill>
                <a:latin typeface="+mn-lt"/>
                <a:cs typeface="+mn-cs"/>
              </a:rPr>
              <a:t>$17</a:t>
            </a:r>
          </a:p>
        </p:txBody>
      </p:sp>
      <p:sp>
        <p:nvSpPr>
          <p:cNvPr id="16" name="TextBox 15"/>
          <p:cNvSpPr txBox="1">
            <a:spLocks noChangeArrowheads="1"/>
          </p:cNvSpPr>
          <p:nvPr/>
        </p:nvSpPr>
        <p:spPr bwMode="auto">
          <a:xfrm>
            <a:off x="152400" y="4400550"/>
            <a:ext cx="990600" cy="400050"/>
          </a:xfrm>
          <a:prstGeom prst="rect">
            <a:avLst/>
          </a:prstGeom>
          <a:noFill/>
          <a:ln w="9525">
            <a:noFill/>
            <a:miter lim="800000"/>
            <a:headEnd/>
            <a:tailEnd/>
          </a:ln>
        </p:spPr>
        <p:txBody>
          <a:bodyPr>
            <a:spAutoFit/>
          </a:bodyPr>
          <a:lstStyle/>
          <a:p>
            <a:r>
              <a:rPr lang="en-US" sz="2000" b="1">
                <a:solidFill>
                  <a:srgbClr val="690A03"/>
                </a:solidFill>
              </a:rPr>
              <a:t>$2.50</a:t>
            </a:r>
          </a:p>
        </p:txBody>
      </p:sp>
      <p:sp>
        <p:nvSpPr>
          <p:cNvPr id="17" name="TextBox 16"/>
          <p:cNvSpPr txBox="1">
            <a:spLocks noChangeArrowheads="1"/>
          </p:cNvSpPr>
          <p:nvPr/>
        </p:nvSpPr>
        <p:spPr bwMode="auto">
          <a:xfrm>
            <a:off x="3505200" y="5638800"/>
            <a:ext cx="609600" cy="430213"/>
          </a:xfrm>
          <a:prstGeom prst="rect">
            <a:avLst/>
          </a:prstGeom>
          <a:noFill/>
          <a:ln w="9525">
            <a:noFill/>
            <a:miter lim="800000"/>
            <a:headEnd/>
            <a:tailEnd/>
          </a:ln>
        </p:spPr>
        <p:txBody>
          <a:bodyPr>
            <a:spAutoFit/>
          </a:bodyPr>
          <a:lstStyle/>
          <a:p>
            <a:r>
              <a:rPr lang="en-US" sz="2200" b="1">
                <a:solidFill>
                  <a:schemeClr val="accent1"/>
                </a:solidFill>
              </a:rPr>
              <a:t>Q</a:t>
            </a:r>
            <a:r>
              <a:rPr lang="en-US" sz="2400" b="1" baseline="-25000">
                <a:solidFill>
                  <a:schemeClr val="accent1"/>
                </a:solidFill>
              </a:rPr>
              <a:t>D</a:t>
            </a:r>
            <a:endParaRPr lang="en-US" sz="2200" b="1" baseline="-25000">
              <a:solidFill>
                <a:schemeClr val="accent1"/>
              </a:solidFill>
            </a:endParaRPr>
          </a:p>
        </p:txBody>
      </p:sp>
      <p:sp>
        <p:nvSpPr>
          <p:cNvPr id="18" name="TextBox 17"/>
          <p:cNvSpPr txBox="1">
            <a:spLocks noChangeArrowheads="1"/>
          </p:cNvSpPr>
          <p:nvPr/>
        </p:nvSpPr>
        <p:spPr bwMode="auto">
          <a:xfrm>
            <a:off x="1219200" y="5638800"/>
            <a:ext cx="609600" cy="430213"/>
          </a:xfrm>
          <a:prstGeom prst="rect">
            <a:avLst/>
          </a:prstGeom>
          <a:noFill/>
          <a:ln w="9525">
            <a:noFill/>
            <a:miter lim="800000"/>
            <a:headEnd/>
            <a:tailEnd/>
          </a:ln>
        </p:spPr>
        <p:txBody>
          <a:bodyPr>
            <a:spAutoFit/>
          </a:bodyPr>
          <a:lstStyle/>
          <a:p>
            <a:r>
              <a:rPr lang="en-US" sz="2200" b="1">
                <a:solidFill>
                  <a:srgbClr val="690A03"/>
                </a:solidFill>
              </a:rPr>
              <a:t>Q</a:t>
            </a:r>
            <a:r>
              <a:rPr lang="en-US" sz="2200" b="1" baseline="-25000">
                <a:solidFill>
                  <a:srgbClr val="690A03"/>
                </a:solidFill>
              </a:rPr>
              <a:t>S</a:t>
            </a:r>
          </a:p>
        </p:txBody>
      </p:sp>
      <p:cxnSp>
        <p:nvCxnSpPr>
          <p:cNvPr id="21" name="Straight Connector 20"/>
          <p:cNvCxnSpPr/>
          <p:nvPr/>
        </p:nvCxnSpPr>
        <p:spPr>
          <a:xfrm>
            <a:off x="914400" y="4646613"/>
            <a:ext cx="2819400" cy="1587"/>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14400" y="3808413"/>
            <a:ext cx="16764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76401" y="4724400"/>
            <a:ext cx="1828800"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Left Brace 25"/>
          <p:cNvSpPr/>
          <p:nvPr/>
        </p:nvSpPr>
        <p:spPr>
          <a:xfrm rot="16200000">
            <a:off x="2438400" y="3733800"/>
            <a:ext cx="304800" cy="2133600"/>
          </a:xfrm>
          <a:prstGeom prst="leftBrace">
            <a:avLst>
              <a:gd name="adj1" fmla="val 48852"/>
              <a:gd name="adj2" fmla="val 50000"/>
            </a:avLst>
          </a:prstGeom>
          <a:ln>
            <a:solidFill>
              <a:schemeClr val="accent1"/>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dirty="0"/>
          </a:p>
        </p:txBody>
      </p:sp>
      <p:sp>
        <p:nvSpPr>
          <p:cNvPr id="29" name="TextBox 28"/>
          <p:cNvSpPr txBox="1">
            <a:spLocks noChangeArrowheads="1"/>
          </p:cNvSpPr>
          <p:nvPr/>
        </p:nvSpPr>
        <p:spPr bwMode="auto">
          <a:xfrm>
            <a:off x="1981200" y="4995863"/>
            <a:ext cx="1219200" cy="368300"/>
          </a:xfrm>
          <a:prstGeom prst="rect">
            <a:avLst/>
          </a:prstGeom>
          <a:solidFill>
            <a:schemeClr val="bg1"/>
          </a:solidFill>
          <a:ln w="9525">
            <a:noFill/>
            <a:miter lim="800000"/>
            <a:headEnd/>
            <a:tailEnd/>
          </a:ln>
        </p:spPr>
        <p:txBody>
          <a:bodyPr>
            <a:spAutoFit/>
          </a:bodyPr>
          <a:lstStyle/>
          <a:p>
            <a:pPr algn="ctr"/>
            <a:r>
              <a:rPr lang="en-US" b="1">
                <a:solidFill>
                  <a:schemeClr val="accent1"/>
                </a:solidFill>
              </a:rPr>
              <a:t>Shortage</a:t>
            </a:r>
          </a:p>
        </p:txBody>
      </p:sp>
      <p:sp>
        <p:nvSpPr>
          <p:cNvPr id="24592" name="TextBox 29"/>
          <p:cNvSpPr txBox="1">
            <a:spLocks noChangeArrowheads="1"/>
          </p:cNvSpPr>
          <p:nvPr/>
        </p:nvSpPr>
        <p:spPr bwMode="auto">
          <a:xfrm>
            <a:off x="2163763" y="1508125"/>
            <a:ext cx="1676400" cy="400050"/>
          </a:xfrm>
          <a:prstGeom prst="rect">
            <a:avLst/>
          </a:prstGeom>
          <a:noFill/>
          <a:ln w="9525">
            <a:noFill/>
            <a:miter lim="800000"/>
            <a:headEnd/>
            <a:tailEnd/>
          </a:ln>
        </p:spPr>
        <p:txBody>
          <a:bodyPr>
            <a:spAutoFit/>
          </a:bodyPr>
          <a:lstStyle/>
          <a:p>
            <a:r>
              <a:rPr lang="en-US" sz="2000" b="1"/>
              <a:t>Housing </a:t>
            </a:r>
          </a:p>
        </p:txBody>
      </p:sp>
      <p:sp>
        <p:nvSpPr>
          <p:cNvPr id="31" name="Rounded Rectangle 30"/>
          <p:cNvSpPr/>
          <p:nvPr/>
        </p:nvSpPr>
        <p:spPr>
          <a:xfrm>
            <a:off x="5105400" y="2895600"/>
            <a:ext cx="3429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 rent controls caused a housing shortage</a:t>
            </a:r>
          </a:p>
        </p:txBody>
      </p:sp>
      <p:sp>
        <p:nvSpPr>
          <p:cNvPr id="24594" name="TextBox 31"/>
          <p:cNvSpPr txBox="1">
            <a:spLocks noChangeArrowheads="1"/>
          </p:cNvSpPr>
          <p:nvPr/>
        </p:nvSpPr>
        <p:spPr bwMode="auto">
          <a:xfrm>
            <a:off x="5334000" y="1727200"/>
            <a:ext cx="2971800" cy="1016000"/>
          </a:xfrm>
          <a:prstGeom prst="rect">
            <a:avLst/>
          </a:prstGeom>
          <a:noFill/>
          <a:ln w="9525">
            <a:noFill/>
            <a:miter lim="800000"/>
            <a:headEnd/>
            <a:tailEnd/>
          </a:ln>
        </p:spPr>
        <p:txBody>
          <a:bodyPr>
            <a:spAutoFit/>
          </a:bodyPr>
          <a:lstStyle/>
          <a:p>
            <a:pPr algn="ctr"/>
            <a:r>
              <a:rPr lang="en-US" sz="2000"/>
              <a:t>After WWII, rent controls   (a form of price ceiling) were put in place</a:t>
            </a:r>
          </a:p>
        </p:txBody>
      </p:sp>
      <p:sp>
        <p:nvSpPr>
          <p:cNvPr id="33" name="Rounded Rectangle 32"/>
          <p:cNvSpPr/>
          <p:nvPr/>
        </p:nvSpPr>
        <p:spPr>
          <a:xfrm>
            <a:off x="5105400" y="3962400"/>
            <a:ext cx="3429000" cy="14478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There would not be a shortage if rents had been allowed to increase to the equilibrium price of $17</a:t>
            </a:r>
          </a:p>
        </p:txBody>
      </p:sp>
      <p:cxnSp>
        <p:nvCxnSpPr>
          <p:cNvPr id="40" name="Straight Connector 39"/>
          <p:cNvCxnSpPr/>
          <p:nvPr/>
        </p:nvCxnSpPr>
        <p:spPr>
          <a:xfrm rot="5400000">
            <a:off x="1028701" y="5143500"/>
            <a:ext cx="990600" cy="3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237707" y="5142706"/>
            <a:ext cx="990600"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2819400" y="3810000"/>
            <a:ext cx="2057400" cy="38100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p:nvSpPr>
        <p:spPr>
          <a:xfrm>
            <a:off x="609600" y="762000"/>
            <a:ext cx="8229600" cy="685800"/>
          </a:xfrm>
          <a:prstGeom prst="rect">
            <a:avLst/>
          </a:prstGeom>
        </p:spPr>
        <p:txBody>
          <a:bodyPr anchor="ctr">
            <a:normAutofit/>
          </a:bodyPr>
          <a:lstStyle/>
          <a:p>
            <a:pPr algn="ctr" fontAlgn="auto">
              <a:spcAft>
                <a:spcPts val="0"/>
              </a:spcAft>
              <a:defRPr/>
            </a:pPr>
            <a:r>
              <a:rPr lang="en-US" sz="3200" dirty="0">
                <a:latin typeface="Arial" pitchFamily="34" charset="0"/>
                <a:ea typeface="+mj-ea"/>
                <a:cs typeface="Arial" pitchFamily="34" charset="0"/>
              </a:rPr>
              <a:t>Application: Rent Controls </a:t>
            </a:r>
          </a:p>
        </p:txBody>
      </p:sp>
      <p:cxnSp>
        <p:nvCxnSpPr>
          <p:cNvPr id="9" name="Straight Connector 8"/>
          <p:cNvCxnSpPr/>
          <p:nvPr/>
        </p:nvCxnSpPr>
        <p:spPr>
          <a:xfrm flipV="1">
            <a:off x="914400" y="2667000"/>
            <a:ext cx="3200400" cy="2438400"/>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801687" y="3924300"/>
            <a:ext cx="3430588" cy="158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24668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slide(fromLeft)">
                                      <p:cBhvr>
                                        <p:cTn id="9" dur="1000"/>
                                        <p:tgtEl>
                                          <p:spTgt spid="21"/>
                                        </p:tgtEl>
                                      </p:cBhvr>
                                    </p:animEffect>
                                  </p:childTnLst>
                                </p:cTn>
                              </p:par>
                              <p:par>
                                <p:cTn id="10" presetID="12" presetClass="entr" presetSubtype="8"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lide(fromLeft)">
                                      <p:cBhvr>
                                        <p:cTn id="12" dur="1000"/>
                                        <p:tgtEl>
                                          <p:spTgt spid="40"/>
                                        </p:tgtEl>
                                      </p:cBhvr>
                                    </p:animEffect>
                                  </p:childTnLst>
                                </p:cTn>
                              </p:par>
                              <p:par>
                                <p:cTn id="13" presetID="12" presetClass="entr" presetSubtype="8"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lide(fromLeft)">
                                      <p:cBhvr>
                                        <p:cTn id="15" dur="1000"/>
                                        <p:tgtEl>
                                          <p:spTgt spid="4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lide(fromLeft)">
                                      <p:cBhvr>
                                        <p:cTn id="18" dur="500"/>
                                        <p:tgtEl>
                                          <p:spTgt spid="1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lide(from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lide(fromBottom)">
                                      <p:cBhvr>
                                        <p:cTn id="28" dur="1000"/>
                                        <p:tgtEl>
                                          <p:spTgt spid="2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lide(fromBottom)">
                                      <p:cBhvr>
                                        <p:cTn id="31" dur="10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22" presetClass="entr" presetSubtype="2"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right)">
                                      <p:cBhvr>
                                        <p:cTn id="38"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6" grpId="0" animBg="1"/>
      <p:bldP spid="29" grpId="0" animBg="1"/>
      <p:bldP spid="31"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35" name="Text Box 11"/>
          <p:cNvSpPr txBox="1">
            <a:spLocks noChangeArrowheads="1"/>
          </p:cNvSpPr>
          <p:nvPr/>
        </p:nvSpPr>
        <p:spPr bwMode="auto">
          <a:xfrm>
            <a:off x="136524" y="1828800"/>
            <a:ext cx="4435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smtClean="0">
                <a:solidFill>
                  <a:srgbClr val="000000"/>
                </a:solidFill>
              </a:rPr>
              <a:t>A rent ceiling is imposed at $400 a month, which is</a:t>
            </a:r>
            <a:r>
              <a:rPr lang="en-US" dirty="0" smtClean="0"/>
              <a:t> </a:t>
            </a:r>
            <a:r>
              <a:rPr lang="en-US" dirty="0" smtClean="0">
                <a:solidFill>
                  <a:srgbClr val="000000"/>
                </a:solidFill>
              </a:rPr>
              <a:t>below the market equilibrium rent.</a:t>
            </a:r>
          </a:p>
        </p:txBody>
      </p:sp>
      <p:sp>
        <p:nvSpPr>
          <p:cNvPr id="461836" name="Text Box 12"/>
          <p:cNvSpPr txBox="1">
            <a:spLocks noChangeArrowheads="1"/>
          </p:cNvSpPr>
          <p:nvPr/>
        </p:nvSpPr>
        <p:spPr bwMode="auto">
          <a:xfrm>
            <a:off x="212723" y="3382962"/>
            <a:ext cx="4283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tabLst>
                <a:tab pos="282575" algn="l"/>
              </a:tabLst>
              <a:defRPr sz="2400">
                <a:solidFill>
                  <a:schemeClr val="tx1"/>
                </a:solidFill>
                <a:latin typeface="Arial" charset="0"/>
                <a:ea typeface="ＭＳ Ｐゴシック" charset="0"/>
              </a:defRPr>
            </a:lvl1pPr>
            <a:lvl2pPr marL="742950" indent="-285750" eaLnBrk="0" hangingPunct="0">
              <a:tabLst>
                <a:tab pos="282575" algn="l"/>
              </a:tabLst>
              <a:defRPr sz="2400">
                <a:solidFill>
                  <a:schemeClr val="tx1"/>
                </a:solidFill>
                <a:latin typeface="Arial" charset="0"/>
                <a:ea typeface="ＭＳ Ｐゴシック" charset="0"/>
              </a:defRPr>
            </a:lvl2pPr>
            <a:lvl3pPr marL="1143000" indent="-228600" eaLnBrk="0" hangingPunct="0">
              <a:tabLst>
                <a:tab pos="282575" algn="l"/>
              </a:tabLst>
              <a:defRPr sz="2400">
                <a:solidFill>
                  <a:schemeClr val="tx1"/>
                </a:solidFill>
                <a:latin typeface="Arial" charset="0"/>
                <a:ea typeface="ＭＳ Ｐゴシック" charset="0"/>
              </a:defRPr>
            </a:lvl3pPr>
            <a:lvl4pPr marL="1600200" indent="-228600" eaLnBrk="0" hangingPunct="0">
              <a:tabLst>
                <a:tab pos="282575" algn="l"/>
              </a:tabLst>
              <a:defRPr sz="2400">
                <a:solidFill>
                  <a:schemeClr val="tx1"/>
                </a:solidFill>
                <a:latin typeface="Arial" charset="0"/>
                <a:ea typeface="ＭＳ Ｐゴシック" charset="0"/>
              </a:defRPr>
            </a:lvl4pPr>
            <a:lvl5pPr marL="2057400" indent="-228600" eaLnBrk="0" hangingPunct="0">
              <a:tabLst>
                <a:tab pos="28257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9pPr>
          </a:lstStyle>
          <a:p>
            <a:pPr eaLnBrk="1" hangingPunct="1">
              <a:defRPr/>
            </a:pPr>
            <a:r>
              <a:rPr lang="en-US" b="1" dirty="0" smtClean="0"/>
              <a:t>1.</a:t>
            </a:r>
            <a:r>
              <a:rPr lang="en-US" dirty="0" smtClean="0"/>
              <a:t> </a:t>
            </a:r>
            <a:r>
              <a:rPr lang="en-US" dirty="0" smtClean="0">
                <a:solidFill>
                  <a:srgbClr val="000000"/>
                </a:solidFill>
              </a:rPr>
              <a:t>The quantity of housing supplied decreases to 3,000 units.</a:t>
            </a:r>
          </a:p>
        </p:txBody>
      </p:sp>
      <p:sp>
        <p:nvSpPr>
          <p:cNvPr id="461837" name="Text Box 13"/>
          <p:cNvSpPr txBox="1">
            <a:spLocks noChangeArrowheads="1"/>
          </p:cNvSpPr>
          <p:nvPr/>
        </p:nvSpPr>
        <p:spPr bwMode="auto">
          <a:xfrm>
            <a:off x="138870" y="4724400"/>
            <a:ext cx="4435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smtClean="0"/>
              <a:t>2.</a:t>
            </a:r>
            <a:r>
              <a:rPr lang="en-US" dirty="0" smtClean="0"/>
              <a:t> </a:t>
            </a:r>
            <a:r>
              <a:rPr lang="en-US" dirty="0" smtClean="0">
                <a:solidFill>
                  <a:srgbClr val="000000"/>
                </a:solidFill>
              </a:rPr>
              <a:t>The quantity of housing demanded increases to 6,000 units.</a:t>
            </a:r>
          </a:p>
        </p:txBody>
      </p:sp>
      <p:sp>
        <p:nvSpPr>
          <p:cNvPr id="461838" name="Text Box 14"/>
          <p:cNvSpPr txBox="1">
            <a:spLocks noChangeArrowheads="1"/>
          </p:cNvSpPr>
          <p:nvPr/>
        </p:nvSpPr>
        <p:spPr bwMode="auto">
          <a:xfrm>
            <a:off x="136525" y="6172200"/>
            <a:ext cx="489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3.</a:t>
            </a:r>
            <a:r>
              <a:rPr lang="en-US" smtClean="0"/>
              <a:t> </a:t>
            </a:r>
            <a:r>
              <a:rPr lang="en-US" smtClean="0">
                <a:solidFill>
                  <a:srgbClr val="000000"/>
                </a:solidFill>
              </a:rPr>
              <a:t>A shortage of 3,000 units arises.</a:t>
            </a:r>
            <a:endParaRPr lang="en-US" smtClean="0">
              <a:solidFill>
                <a:srgbClr val="000000"/>
              </a:solidFill>
              <a:latin typeface="Charcoal" charset="0"/>
            </a:endParaRPr>
          </a:p>
        </p:txBody>
      </p:sp>
      <p:sp>
        <p:nvSpPr>
          <p:cNvPr id="38919" name="Rectangle 18"/>
          <p:cNvSpPr>
            <a:spLocks noGrp="1" noChangeArrowheads="1"/>
          </p:cNvSpPr>
          <p:nvPr>
            <p:ph idx="1"/>
          </p:nvPr>
        </p:nvSpPr>
        <p:spPr>
          <a:xfrm>
            <a:off x="30162" y="685800"/>
            <a:ext cx="4648200" cy="742950"/>
          </a:xfrm>
        </p:spPr>
        <p:txBody>
          <a:bodyPr>
            <a:normAutofit lnSpcReduction="10000"/>
          </a:bodyPr>
          <a:lstStyle/>
          <a:p>
            <a:pPr marL="0" indent="0" eaLnBrk="1" hangingPunct="1">
              <a:lnSpc>
                <a:spcPct val="90000"/>
              </a:lnSpc>
              <a:spcBef>
                <a:spcPct val="0"/>
              </a:spcBef>
              <a:buClrTx/>
              <a:buFontTx/>
              <a:buNone/>
              <a:defRPr/>
            </a:pPr>
            <a:r>
              <a:rPr lang="en-US" sz="2400" b="0" dirty="0">
                <a:solidFill>
                  <a:schemeClr val="tx1"/>
                </a:solidFill>
              </a:rPr>
              <a:t>Figure </a:t>
            </a:r>
            <a:r>
              <a:rPr lang="en-US" sz="2400" b="0" dirty="0" smtClean="0">
                <a:solidFill>
                  <a:schemeClr val="tx1"/>
                </a:solidFill>
              </a:rPr>
              <a:t> </a:t>
            </a:r>
            <a:r>
              <a:rPr lang="en-US" sz="2400" b="0" dirty="0">
                <a:solidFill>
                  <a:schemeClr val="tx1"/>
                </a:solidFill>
              </a:rPr>
              <a:t>shows how a rent ceiling creates a shortage.</a:t>
            </a:r>
            <a:endParaRPr lang="en-CA" sz="2400" b="0" dirty="0"/>
          </a:p>
        </p:txBody>
      </p:sp>
      <p:pic>
        <p:nvPicPr>
          <p:cNvPr id="26632" name="Picture 7" descr="fig0702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2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2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2c.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2d.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2e.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6567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1835"/>
                                        </p:tgtEl>
                                        <p:attrNameLst>
                                          <p:attrName>style.visibility</p:attrName>
                                        </p:attrNameLst>
                                      </p:cBhvr>
                                      <p:to>
                                        <p:strVal val="visible"/>
                                      </p:to>
                                    </p:set>
                                    <p:animEffect transition="in" filter="wipe(left)">
                                      <p:cBhvr>
                                        <p:cTn id="7" dur="500"/>
                                        <p:tgtEl>
                                          <p:spTgt spid="46183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1836"/>
                                        </p:tgtEl>
                                        <p:attrNameLst>
                                          <p:attrName>style.visibility</p:attrName>
                                        </p:attrNameLst>
                                      </p:cBhvr>
                                      <p:to>
                                        <p:strVal val="visible"/>
                                      </p:to>
                                    </p:set>
                                    <p:animEffect transition="in" filter="wipe(left)">
                                      <p:cBhvr>
                                        <p:cTn id="20" dur="500"/>
                                        <p:tgtEl>
                                          <p:spTgt spid="461836"/>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1837"/>
                                        </p:tgtEl>
                                        <p:attrNameLst>
                                          <p:attrName>style.visibility</p:attrName>
                                        </p:attrNameLst>
                                      </p:cBhvr>
                                      <p:to>
                                        <p:strVal val="visible"/>
                                      </p:to>
                                    </p:set>
                                    <p:animEffect transition="in" filter="wipe(left)">
                                      <p:cBhvr>
                                        <p:cTn id="29" dur="500"/>
                                        <p:tgtEl>
                                          <p:spTgt spid="461837"/>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61838"/>
                                        </p:tgtEl>
                                        <p:attrNameLst>
                                          <p:attrName>style.visibility</p:attrName>
                                        </p:attrNameLst>
                                      </p:cBhvr>
                                      <p:to>
                                        <p:strVal val="visible"/>
                                      </p:to>
                                    </p:set>
                                    <p:animEffect transition="in" filter="wipe(left)">
                                      <p:cBhvr>
                                        <p:cTn id="38" dur="500"/>
                                        <p:tgtEl>
                                          <p:spTgt spid="461838"/>
                                        </p:tgtEl>
                                      </p:cBhvr>
                                    </p:animEffect>
                                  </p:childTnLst>
                                </p:cTn>
                              </p:par>
                            </p:childTnLst>
                          </p:cTn>
                        </p:par>
                        <p:par>
                          <p:cTn id="39" fill="hold" nodeType="after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35" grpId="0" autoUpdateAnimBg="0"/>
      <p:bldP spid="461836" grpId="0" autoUpdateAnimBg="0"/>
      <p:bldP spid="461837" grpId="0" autoUpdateAnimBg="0"/>
      <p:bldP spid="461838" grpId="0" autoUpdateAnimBg="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TotalTime>
  <Words>2172</Words>
  <Application>Microsoft Office PowerPoint</Application>
  <PresentationFormat>Ekran Gösterisi (4:3)</PresentationFormat>
  <Paragraphs>307</Paragraphs>
  <Slides>42</Slides>
  <Notes>40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Ofis Teması</vt:lpstr>
      <vt:lpstr>ECON 575 FUNDAMENTALS OF ECONOMICS  CHAPTER 3 Government Intervention  Prof. Dr. Dilek TEMİZ DİNÇ</vt:lpstr>
      <vt:lpstr>Government Intervention </vt:lpstr>
      <vt:lpstr>Price controls</vt:lpstr>
      <vt:lpstr>PowerPoint Sunusu</vt:lpstr>
      <vt:lpstr>Government Intervention: Price Ceilings</vt:lpstr>
      <vt:lpstr>PowerPoint Sunusu</vt:lpstr>
      <vt:lpstr>Price Ceilings</vt:lpstr>
      <vt:lpstr>PowerPoint Sunusu</vt:lpstr>
      <vt:lpstr>PowerPoint Sunusu</vt:lpstr>
      <vt:lpstr>PowerPoint Sunusu</vt:lpstr>
      <vt:lpstr>PowerPoint Sunusu</vt:lpstr>
      <vt:lpstr>Price controls: price ceilings</vt:lpstr>
      <vt:lpstr>Price controls: price ceilings</vt:lpstr>
      <vt:lpstr>Price controls: price ceilings</vt:lpstr>
      <vt:lpstr>Price controls: price ceilings</vt:lpstr>
      <vt:lpstr>PowerPoint Sunusu</vt:lpstr>
      <vt:lpstr>PowerPoint Sunusu</vt:lpstr>
      <vt:lpstr>PowerPoint Sunusu</vt:lpstr>
      <vt:lpstr>PowerPoint Sunusu</vt:lpstr>
      <vt:lpstr>PowerPoint Sunusu</vt:lpstr>
      <vt:lpstr>PowerPoint Sunusu</vt:lpstr>
      <vt:lpstr>Government Intervention: Price Floors</vt:lpstr>
      <vt:lpstr>PowerPoint Sunusu</vt:lpstr>
      <vt:lpstr>Price controls: price floors</vt:lpstr>
      <vt:lpstr>PowerPoint Sunusu</vt:lpstr>
      <vt:lpstr>PowerPoint Sunusu</vt:lpstr>
      <vt:lpstr>PRICE FLOORS</vt:lpstr>
      <vt:lpstr>PRICE FLOORS</vt:lpstr>
      <vt:lpstr>PRICE FLOORS</vt:lpstr>
      <vt:lpstr>PowerPoint Sunusu</vt:lpstr>
      <vt:lpstr>PowerPoint Sunusu</vt:lpstr>
      <vt:lpstr>PowerPoint Sunusu</vt:lpstr>
      <vt:lpstr>PowerPoint Sunusu</vt:lpstr>
      <vt:lpstr>PowerPoint Sunusu</vt:lpstr>
      <vt:lpstr>PowerPoint Sunusu</vt:lpstr>
      <vt:lpstr>Government Intervention: Excise Taxes</vt:lpstr>
      <vt:lpstr>The Effect of an Excise Tax</vt:lpstr>
      <vt:lpstr>Government Intervention: Quantity Restrictions</vt:lpstr>
      <vt:lpstr>The Effect of a Quantity Restriction</vt:lpstr>
      <vt:lpstr>The Effect of a Quantity Restriction</vt:lpstr>
      <vt:lpstr>Chapter Summary </vt:lpstr>
      <vt:lpstr>PowerPoint Sunusu</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Evren</cp:lastModifiedBy>
  <cp:revision>121</cp:revision>
  <dcterms:created xsi:type="dcterms:W3CDTF">2014-05-02T19:44:44Z</dcterms:created>
  <dcterms:modified xsi:type="dcterms:W3CDTF">2020-06-06T19:33:57Z</dcterms:modified>
</cp:coreProperties>
</file>