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14"/>
  </p:notesMasterIdLst>
  <p:sldIdLst>
    <p:sldId id="396" r:id="rId2"/>
    <p:sldId id="394" r:id="rId3"/>
    <p:sldId id="259" r:id="rId4"/>
    <p:sldId id="260" r:id="rId5"/>
    <p:sldId id="297" r:id="rId6"/>
    <p:sldId id="298" r:id="rId7"/>
    <p:sldId id="261" r:id="rId8"/>
    <p:sldId id="292" r:id="rId9"/>
    <p:sldId id="300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8" r:id="rId19"/>
    <p:sldId id="317" r:id="rId20"/>
    <p:sldId id="262" r:id="rId21"/>
    <p:sldId id="263" r:id="rId22"/>
    <p:sldId id="319" r:id="rId23"/>
    <p:sldId id="264" r:id="rId24"/>
    <p:sldId id="320" r:id="rId25"/>
    <p:sldId id="310" r:id="rId26"/>
    <p:sldId id="311" r:id="rId27"/>
    <p:sldId id="312" r:id="rId28"/>
    <p:sldId id="313" r:id="rId29"/>
    <p:sldId id="314" r:id="rId30"/>
    <p:sldId id="315" r:id="rId31"/>
    <p:sldId id="321" r:id="rId32"/>
    <p:sldId id="322" r:id="rId33"/>
    <p:sldId id="323" r:id="rId34"/>
    <p:sldId id="294" r:id="rId35"/>
    <p:sldId id="268" r:id="rId36"/>
    <p:sldId id="324" r:id="rId37"/>
    <p:sldId id="270" r:id="rId38"/>
    <p:sldId id="271" r:id="rId39"/>
    <p:sldId id="325" r:id="rId40"/>
    <p:sldId id="273" r:id="rId41"/>
    <p:sldId id="326" r:id="rId42"/>
    <p:sldId id="327" r:id="rId43"/>
    <p:sldId id="328" r:id="rId44"/>
    <p:sldId id="329" r:id="rId45"/>
    <p:sldId id="330" r:id="rId46"/>
    <p:sldId id="331" r:id="rId47"/>
    <p:sldId id="275" r:id="rId48"/>
    <p:sldId id="332" r:id="rId49"/>
    <p:sldId id="333" r:id="rId50"/>
    <p:sldId id="334" r:id="rId51"/>
    <p:sldId id="277" r:id="rId52"/>
    <p:sldId id="335" r:id="rId53"/>
    <p:sldId id="336" r:id="rId54"/>
    <p:sldId id="337" r:id="rId55"/>
    <p:sldId id="338" r:id="rId56"/>
    <p:sldId id="339" r:id="rId57"/>
    <p:sldId id="340" r:id="rId58"/>
    <p:sldId id="341" r:id="rId59"/>
    <p:sldId id="343" r:id="rId60"/>
    <p:sldId id="342" r:id="rId61"/>
    <p:sldId id="279" r:id="rId62"/>
    <p:sldId id="280" r:id="rId63"/>
    <p:sldId id="344" r:id="rId64"/>
    <p:sldId id="345" r:id="rId65"/>
    <p:sldId id="346" r:id="rId66"/>
    <p:sldId id="347" r:id="rId67"/>
    <p:sldId id="348" r:id="rId68"/>
    <p:sldId id="349" r:id="rId69"/>
    <p:sldId id="350" r:id="rId70"/>
    <p:sldId id="351" r:id="rId71"/>
    <p:sldId id="352" r:id="rId72"/>
    <p:sldId id="353" r:id="rId73"/>
    <p:sldId id="354" r:id="rId74"/>
    <p:sldId id="355" r:id="rId75"/>
    <p:sldId id="356" r:id="rId76"/>
    <p:sldId id="357" r:id="rId77"/>
    <p:sldId id="358" r:id="rId78"/>
    <p:sldId id="359" r:id="rId79"/>
    <p:sldId id="360" r:id="rId80"/>
    <p:sldId id="361" r:id="rId81"/>
    <p:sldId id="362" r:id="rId82"/>
    <p:sldId id="363" r:id="rId83"/>
    <p:sldId id="364" r:id="rId84"/>
    <p:sldId id="376" r:id="rId85"/>
    <p:sldId id="377" r:id="rId86"/>
    <p:sldId id="378" r:id="rId87"/>
    <p:sldId id="379" r:id="rId88"/>
    <p:sldId id="365" r:id="rId89"/>
    <p:sldId id="366" r:id="rId90"/>
    <p:sldId id="367" r:id="rId91"/>
    <p:sldId id="368" r:id="rId92"/>
    <p:sldId id="369" r:id="rId93"/>
    <p:sldId id="370" r:id="rId94"/>
    <p:sldId id="371" r:id="rId95"/>
    <p:sldId id="372" r:id="rId96"/>
    <p:sldId id="373" r:id="rId97"/>
    <p:sldId id="374" r:id="rId98"/>
    <p:sldId id="375" r:id="rId99"/>
    <p:sldId id="380" r:id="rId100"/>
    <p:sldId id="381" r:id="rId101"/>
    <p:sldId id="382" r:id="rId102"/>
    <p:sldId id="383" r:id="rId103"/>
    <p:sldId id="384" r:id="rId104"/>
    <p:sldId id="385" r:id="rId105"/>
    <p:sldId id="386" r:id="rId106"/>
    <p:sldId id="387" r:id="rId107"/>
    <p:sldId id="388" r:id="rId108"/>
    <p:sldId id="389" r:id="rId109"/>
    <p:sldId id="390" r:id="rId110"/>
    <p:sldId id="391" r:id="rId111"/>
    <p:sldId id="392" r:id="rId112"/>
    <p:sldId id="393" r:id="rId1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94660"/>
  </p:normalViewPr>
  <p:slideViewPr>
    <p:cSldViewPr>
      <p:cViewPr>
        <p:scale>
          <a:sx n="59" d="100"/>
          <a:sy n="59" d="100"/>
        </p:scale>
        <p:origin x="-1596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85460-FBD7-4A71-AFA1-84583542FE69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C0192-B7B0-423E-B943-C5AF94D48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65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5B321E-5BAE-4DF5-BC74-1730014ED51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D357E6-2C65-4C84-B97B-D47E44E2FBDD}" type="slidenum">
              <a:rPr lang="en-US" altLang="tr-TR"/>
              <a:pPr/>
              <a:t>16</a:t>
            </a:fld>
            <a:endParaRPr lang="en-US" altLang="tr-TR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79A118-03E2-4921-8F41-2DA868B008F0}" type="slidenum">
              <a:rPr lang="en-US" altLang="tr-TR"/>
              <a:pPr/>
              <a:t>17</a:t>
            </a:fld>
            <a:endParaRPr lang="en-US" altLang="tr-TR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534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en-US" altLang="tr-TR" sz="1200">
                <a:latin typeface="Times New Roman" pitchFamily="18" charset="0"/>
              </a:rPr>
              <a:t>54</a:t>
            </a:r>
          </a:p>
        </p:txBody>
      </p:sp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534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5350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5351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en-US" altLang="tr-TR" sz="1200">
                <a:latin typeface="Times New Roman" pitchFamily="18" charset="0"/>
              </a:rPr>
              <a:t>42</a:t>
            </a:r>
          </a:p>
        </p:txBody>
      </p:sp>
      <p:sp>
        <p:nvSpPr>
          <p:cNvPr id="185352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5353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5354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85355" name="Rectangle 1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tr-TR"/>
          </a:p>
          <a:p>
            <a:endParaRPr lang="en-US" altLang="tr-TR"/>
          </a:p>
        </p:txBody>
      </p:sp>
      <p:sp>
        <p:nvSpPr>
          <p:cNvPr id="185356" name="Rectangle 12"/>
          <p:cNvSpPr>
            <a:spLocks noChangeArrowheads="1"/>
          </p:cNvSpPr>
          <p:nvPr/>
        </p:nvSpPr>
        <p:spPr bwMode="auto">
          <a:xfrm>
            <a:off x="1066800" y="44958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en-US" altLang="tr-TR" sz="1200">
                <a:latin typeface="Times New Roman" pitchFamily="18" charset="0"/>
              </a:rPr>
              <a:t>65</a:t>
            </a:r>
          </a:p>
        </p:txBody>
      </p:sp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0787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07878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07879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en-US" altLang="tr-TR" sz="1200">
                <a:latin typeface="Times New Roman" pitchFamily="18" charset="0"/>
              </a:rPr>
              <a:t>42</a:t>
            </a:r>
          </a:p>
        </p:txBody>
      </p:sp>
      <p:sp>
        <p:nvSpPr>
          <p:cNvPr id="207880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07881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07882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07883" name="Rectangle 11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en-US" altLang="tr-TR" sz="1200">
                <a:latin typeface="Times New Roman" pitchFamily="18" charset="0"/>
              </a:rPr>
              <a:t>61</a:t>
            </a:r>
          </a:p>
        </p:txBody>
      </p:sp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996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99686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99687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en-US" altLang="tr-TR" sz="1200">
                <a:latin typeface="Times New Roman" pitchFamily="18" charset="0"/>
              </a:rPr>
              <a:t>42</a:t>
            </a:r>
          </a:p>
        </p:txBody>
      </p:sp>
      <p:sp>
        <p:nvSpPr>
          <p:cNvPr id="199688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99689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99690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99691" name="Rectangle 11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59ED8A-025B-415D-9422-36CEFE1C4665}" type="slidenum">
              <a:rPr lang="en-US" altLang="tr-TR"/>
              <a:pPr/>
              <a:t>25</a:t>
            </a:fld>
            <a:endParaRPr lang="en-US" altLang="tr-TR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079652-54F4-4BD2-9FDD-1DDE1E902CAC}" type="slidenum">
              <a:rPr lang="en-US" altLang="tr-TR"/>
              <a:pPr/>
              <a:t>26</a:t>
            </a:fld>
            <a:endParaRPr lang="en-US" altLang="tr-TR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778A65-A0A3-4D3E-8882-E4875C3B209A}" type="slidenum">
              <a:rPr lang="en-US" altLang="tr-TR"/>
              <a:pPr/>
              <a:t>27</a:t>
            </a:fld>
            <a:endParaRPr lang="en-US" altLang="tr-TR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C4ADCD-8DD8-4EF1-AA89-103BA1972094}" type="slidenum">
              <a:rPr lang="en-US" altLang="tr-TR"/>
              <a:pPr/>
              <a:t>28</a:t>
            </a:fld>
            <a:endParaRPr lang="en-US" altLang="tr-TR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72F861-E5B2-4273-AD79-290A02C7DD5C}" type="slidenum">
              <a:rPr lang="en-US" altLang="tr-TR"/>
              <a:pPr/>
              <a:t>29</a:t>
            </a:fld>
            <a:endParaRPr lang="en-US" altLang="tr-TR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0192-B7B0-423E-B943-C5AF94D487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007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7DF1B1-8C84-4183-84A7-E41D799125F4}" type="slidenum">
              <a:rPr lang="en-US" altLang="tr-TR"/>
              <a:pPr/>
              <a:t>30</a:t>
            </a:fld>
            <a:endParaRPr lang="en-US" altLang="tr-TR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140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en-US" altLang="tr-TR" sz="1200">
                <a:latin typeface="Times New Roman" pitchFamily="18" charset="0"/>
              </a:rPr>
              <a:t>68</a:t>
            </a:r>
          </a:p>
        </p:txBody>
      </p:sp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140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140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1402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0192-B7B0-423E-B943-C5AF94D4878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208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en-US" altLang="tr-TR" sz="1200" b="0">
                <a:solidFill>
                  <a:schemeClr val="tx1"/>
                </a:solidFill>
                <a:latin typeface="Century Gothic" pitchFamily="34" charset="0"/>
              </a:rPr>
              <a:t>13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13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138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319928-BF69-47DC-9CDA-8B7EE46DF938}" type="slidenum">
              <a:rPr lang="en-US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altLang="tr-TR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tr-TR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E1B9E8-2B0C-40EE-BABA-77775E67912F}" type="slidenum">
              <a:rPr lang="en-US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altLang="tr-TR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50AFC5-07CE-4D6B-BDC8-DCB36A97BBCD}" type="slidenum">
              <a:rPr lang="en-US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altLang="tr-TR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FBF482-03C1-45BA-AD76-95E3BCC96269}" type="slidenum">
              <a:rPr lang="en-US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altLang="tr-TR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4B0DE5-F4A4-46EE-A94E-5265CF5FC621}" type="slidenum">
              <a:rPr lang="en-US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altLang="tr-TR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102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84003" name="Rectangle 102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en-US" altLang="tr-TR" sz="1200" b="0">
                <a:solidFill>
                  <a:schemeClr val="tx1"/>
                </a:solidFill>
                <a:latin typeface="Century Gothic" pitchFamily="34" charset="0"/>
              </a:rPr>
              <a:t>32</a:t>
            </a:r>
          </a:p>
        </p:txBody>
      </p:sp>
      <p:sp>
        <p:nvSpPr>
          <p:cNvPr id="384004" name="Rectangle 102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84005" name="Rectangle 102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84006" name="Rectangle 103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84007" name="Rectangle 1031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6CF690-B8AD-4BE3-84EE-E653966F0FAE}" type="slidenum">
              <a:rPr lang="en-US" altLang="tr-TR"/>
              <a:pPr/>
              <a:t>9</a:t>
            </a:fld>
            <a:endParaRPr lang="en-US" altLang="tr-TR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en-US" altLang="tr-TR" sz="1200" b="0">
                <a:solidFill>
                  <a:schemeClr val="tx1"/>
                </a:solidFill>
                <a:latin typeface="Century Gothic" pitchFamily="34" charset="0"/>
              </a:rPr>
              <a:t>34</a:t>
            </a: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43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4439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en-US" altLang="tr-TR" sz="1200" b="0">
                <a:solidFill>
                  <a:schemeClr val="tx1"/>
                </a:solidFill>
                <a:latin typeface="Century Gothic" pitchFamily="34" charset="0"/>
              </a:rPr>
              <a:t>33</a:t>
            </a:r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23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4234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en-US" altLang="tr-TR" sz="1200" b="0">
                <a:solidFill>
                  <a:schemeClr val="tx1"/>
                </a:solidFill>
                <a:latin typeface="Century Gothic" pitchFamily="34" charset="0"/>
              </a:rPr>
              <a:t>35</a:t>
            </a:r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643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4643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102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88099" name="Rectangle 102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en-US" altLang="tr-TR" sz="1200" b="0">
                <a:solidFill>
                  <a:schemeClr val="tx1"/>
                </a:solidFill>
                <a:latin typeface="Century Gothic" pitchFamily="34" charset="0"/>
              </a:rPr>
              <a:t>38</a:t>
            </a:r>
          </a:p>
        </p:txBody>
      </p:sp>
      <p:sp>
        <p:nvSpPr>
          <p:cNvPr id="388100" name="Rectangle 102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88101" name="Rectangle 102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88102" name="Rectangle 103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88103" name="Rectangle 1031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en-US" altLang="tr-TR" sz="1200" b="0">
                <a:solidFill>
                  <a:schemeClr val="tx1"/>
                </a:solidFill>
                <a:latin typeface="Century Gothic" pitchFamily="34" charset="0"/>
              </a:rPr>
              <a:t>36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84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4848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102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90147" name="Rectangle 102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en-US" altLang="tr-TR" sz="1200" b="0">
                <a:solidFill>
                  <a:schemeClr val="tx1"/>
                </a:solidFill>
                <a:latin typeface="Century Gothic" pitchFamily="34" charset="0"/>
              </a:rPr>
              <a:t>40</a:t>
            </a:r>
          </a:p>
        </p:txBody>
      </p:sp>
      <p:sp>
        <p:nvSpPr>
          <p:cNvPr id="390148" name="Rectangle 102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90149" name="Rectangle 102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90150" name="Rectangle 103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90151" name="Rectangle 1031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D55AC8A-C6BC-47B2-A7DA-F263FF226743}" type="slidenum">
              <a:rPr lang="en-US" altLang="tr-TR"/>
              <a:pPr eaLnBrk="1" hangingPunct="1"/>
              <a:t>59</a:t>
            </a:fld>
            <a:endParaRPr lang="en-US" altLang="tr-TR"/>
          </a:p>
        </p:txBody>
      </p:sp>
      <p:sp>
        <p:nvSpPr>
          <p:cNvPr id="747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1E897AE-79EA-47D1-A846-3D0C9FAAAFA9}" type="slidenum">
              <a:rPr lang="en-US" altLang="tr-TR" sz="1200">
                <a:cs typeface="Arial" pitchFamily="34" charset="0"/>
              </a:rPr>
              <a:pPr algn="r" eaLnBrk="1" hangingPunct="1"/>
              <a:t>59</a:t>
            </a:fld>
            <a:endParaRPr lang="en-US" altLang="tr-TR" sz="1200">
              <a:cs typeface="Arial" pitchFamily="34" charset="0"/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4988"/>
            <a:ext cx="4572000" cy="3429000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48150"/>
            <a:ext cx="5486400" cy="4210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838947-0BEF-4826-9B29-21A06C178A47}" type="slidenum">
              <a:rPr lang="en-US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en-US" altLang="tr-TR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C4312A-4F44-4E43-BF37-59BED97BC5E0}" type="slidenum">
              <a:rPr lang="en-US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en-US" altLang="tr-TR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3F4E8F-46DD-47D7-AF81-1AB8818ECC4D}" type="slidenum">
              <a:rPr lang="en-US" altLang="tr-TR"/>
              <a:pPr/>
              <a:t>70</a:t>
            </a:fld>
            <a:endParaRPr lang="en-US" alt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035A4E-F33D-47DE-9624-54F27CA3DA0B}" type="slidenum">
              <a:rPr lang="en-US" altLang="tr-TR"/>
              <a:pPr/>
              <a:t>10</a:t>
            </a:fld>
            <a:endParaRPr lang="en-US" altLang="tr-TR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D9BE39-C476-42FB-88D0-4808D66CA0A7}" type="slidenum">
              <a:rPr lang="en-US" altLang="tr-TR"/>
              <a:pPr/>
              <a:t>71</a:t>
            </a:fld>
            <a:endParaRPr lang="en-US" altLang="tr-TR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3DB187-8A95-4BC8-9198-087D1D2BE053}" type="slidenum">
              <a:rPr lang="en-US" altLang="tr-TR"/>
              <a:pPr/>
              <a:t>72</a:t>
            </a:fld>
            <a:endParaRPr lang="en-US" altLang="tr-TR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0CDA0D-3AFF-43A3-8BF3-8C493D5ADDD9}" type="slidenum">
              <a:rPr lang="en-US" altLang="tr-TR"/>
              <a:pPr/>
              <a:t>73</a:t>
            </a:fld>
            <a:endParaRPr lang="en-US" altLang="tr-TR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8ADA20-19C3-43D6-B36A-EEBECFD24F68}" type="slidenum">
              <a:rPr lang="en-US" altLang="tr-TR"/>
              <a:pPr/>
              <a:t>74</a:t>
            </a:fld>
            <a:endParaRPr lang="en-US" altLang="tr-TR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FCDD76-7EB3-4554-997A-FBBB78DC05EA}" type="slidenum">
              <a:rPr lang="en-US" altLang="tr-TR"/>
              <a:pPr/>
              <a:t>75</a:t>
            </a:fld>
            <a:endParaRPr lang="en-US" altLang="tr-TR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873D1D-DB86-46BB-B324-02694CCEC771}" type="slidenum">
              <a:rPr lang="en-US" altLang="tr-TR"/>
              <a:pPr/>
              <a:t>76</a:t>
            </a:fld>
            <a:endParaRPr lang="en-US" altLang="tr-TR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F3C204-2B44-40ED-931B-3CFA3D11751B}" type="slidenum">
              <a:rPr lang="en-US" altLang="tr-TR"/>
              <a:pPr/>
              <a:t>77</a:t>
            </a:fld>
            <a:endParaRPr lang="en-US" altLang="tr-TR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D346D9-CF5D-4848-9903-EFEB8D0494B8}" type="slidenum">
              <a:rPr lang="en-US" altLang="tr-TR"/>
              <a:pPr/>
              <a:t>78</a:t>
            </a:fld>
            <a:endParaRPr lang="en-US" altLang="tr-TR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69CA33-AD6C-49AE-813B-220052CC1313}" type="slidenum">
              <a:rPr lang="en-US" altLang="tr-TR"/>
              <a:pPr/>
              <a:t>79</a:t>
            </a:fld>
            <a:endParaRPr lang="en-US" altLang="tr-TR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F30365-8E25-4994-A4DE-80CF32448770}" type="slidenum">
              <a:rPr lang="en-US" altLang="tr-TR"/>
              <a:pPr/>
              <a:t>80</a:t>
            </a:fld>
            <a:endParaRPr lang="en-US" altLang="tr-TR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9CF791-BFAF-4C88-B19B-CF5A5AB45B85}" type="slidenum">
              <a:rPr lang="en-US" altLang="tr-TR"/>
              <a:pPr/>
              <a:t>11</a:t>
            </a:fld>
            <a:endParaRPr lang="en-US" altLang="tr-TR"/>
          </a:p>
        </p:txBody>
      </p:sp>
      <p:sp>
        <p:nvSpPr>
          <p:cNvPr id="132098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5DBFF9-26B9-454E-AAB8-338B83634EB3}" type="slidenum">
              <a:rPr lang="en-US" altLang="tr-TR"/>
              <a:pPr/>
              <a:t>81</a:t>
            </a:fld>
            <a:endParaRPr lang="en-US" altLang="tr-TR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6D42C1-18FC-4B0D-9FFE-04FD192C0DB7}" type="slidenum">
              <a:rPr lang="en-US" altLang="tr-TR"/>
              <a:pPr/>
              <a:t>82</a:t>
            </a:fld>
            <a:endParaRPr lang="en-US" altLang="tr-TR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73B37-2DC7-4404-8CE2-9F44C76FE497}" type="slidenum">
              <a:rPr lang="en-US" altLang="tr-TR"/>
              <a:pPr/>
              <a:t>83</a:t>
            </a:fld>
            <a:endParaRPr lang="en-US" altLang="tr-TR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14A7D3-7A37-4A1E-AE7A-F240E570B415}" type="slidenum">
              <a:rPr lang="en-US" altLang="tr-TR"/>
              <a:pPr/>
              <a:t>88</a:t>
            </a:fld>
            <a:endParaRPr lang="en-US" altLang="tr-TR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01CFDE-6A3D-41D4-880D-B5BFA8DF4A20}" type="slidenum">
              <a:rPr lang="en-US" altLang="tr-TR"/>
              <a:pPr/>
              <a:t>89</a:t>
            </a:fld>
            <a:endParaRPr lang="en-US" altLang="tr-TR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154C41-25B9-48C9-ACDA-D1D1D7B0FEE5}" type="slidenum">
              <a:rPr lang="en-US" altLang="tr-TR"/>
              <a:pPr/>
              <a:t>90</a:t>
            </a:fld>
            <a:endParaRPr lang="en-US" altLang="tr-TR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8F53B0-9E20-4941-B0CC-16F659ACE686}" type="slidenum">
              <a:rPr lang="en-US" altLang="tr-TR"/>
              <a:pPr/>
              <a:t>91</a:t>
            </a:fld>
            <a:endParaRPr lang="en-US" altLang="tr-TR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20BFC1-49D5-4DB7-8560-3445C93AD5F4}" type="slidenum">
              <a:rPr lang="en-US" altLang="tr-TR"/>
              <a:pPr/>
              <a:t>92</a:t>
            </a:fld>
            <a:endParaRPr lang="en-US" altLang="tr-TR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0A790F-153B-49EC-AA8B-88E58D5D1875}" type="slidenum">
              <a:rPr lang="en-US" altLang="tr-TR"/>
              <a:pPr/>
              <a:t>93</a:t>
            </a:fld>
            <a:endParaRPr lang="en-US" altLang="tr-TR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B8775A-C8EF-4E20-9757-0992D93C508F}" type="slidenum">
              <a:rPr lang="en-US" altLang="tr-TR"/>
              <a:pPr/>
              <a:t>94</a:t>
            </a:fld>
            <a:endParaRPr lang="en-US" altLang="tr-TR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53D343-2A7D-4555-9F82-2478C916F7DA}" type="slidenum">
              <a:rPr lang="en-US" altLang="tr-TR"/>
              <a:pPr/>
              <a:t>12</a:t>
            </a:fld>
            <a:endParaRPr lang="en-US" altLang="tr-TR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51017-64AE-46F3-8878-6D25D9134A58}" type="slidenum">
              <a:rPr lang="en-US" altLang="tr-TR"/>
              <a:pPr/>
              <a:t>95</a:t>
            </a:fld>
            <a:endParaRPr lang="en-US" altLang="tr-TR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BC4255-9368-4408-AE9D-132E4C66B7BE}" type="slidenum">
              <a:rPr lang="en-US" altLang="tr-TR"/>
              <a:pPr/>
              <a:t>96</a:t>
            </a:fld>
            <a:endParaRPr lang="en-US" altLang="tr-TR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7796DE-BDB6-4D96-8A73-A622D641C6C6}" type="slidenum">
              <a:rPr lang="en-US" altLang="tr-TR"/>
              <a:pPr/>
              <a:t>97</a:t>
            </a:fld>
            <a:endParaRPr lang="en-US" altLang="tr-TR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C09523-FD19-48FD-A305-C3C766C0C53F}" type="slidenum">
              <a:rPr lang="en-US" altLang="tr-TR"/>
              <a:pPr/>
              <a:t>98</a:t>
            </a:fld>
            <a:endParaRPr lang="en-US" altLang="tr-TR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A8CB6B-94E2-468C-A641-764A52EE1CAC}" type="slidenum">
              <a:rPr lang="en-US" altLang="tr-TR"/>
              <a:pPr/>
              <a:t>13</a:t>
            </a:fld>
            <a:endParaRPr lang="en-US" altLang="tr-TR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9F26C7-5541-4537-861D-752D2754A66F}" type="slidenum">
              <a:rPr lang="en-US" altLang="tr-TR"/>
              <a:pPr/>
              <a:t>14</a:t>
            </a:fld>
            <a:endParaRPr lang="en-US" altLang="tr-TR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275AE7-8874-4B5F-BC67-B2A4A5077E08}" type="slidenum">
              <a:rPr lang="en-US" altLang="tr-TR"/>
              <a:pPr/>
              <a:t>15</a:t>
            </a:fld>
            <a:endParaRPr lang="en-US" altLang="tr-TR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5556-3DC9-4879-9B3C-7F7621EF1A22}" type="datetimeFigureOut">
              <a:rPr lang="tr-TR" smtClean="0"/>
              <a:t>15.09.2020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15124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5556-3DC9-4879-9B3C-7F7621EF1A22}" type="datetimeFigureOut">
              <a:rPr lang="tr-TR" smtClean="0"/>
              <a:t>15.09.2020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6670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5556-3DC9-4879-9B3C-7F7621EF1A22}" type="datetimeFigureOut">
              <a:rPr lang="tr-TR" smtClean="0"/>
              <a:t>15.09.2020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34624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9243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828800"/>
            <a:ext cx="39243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85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5556-3DC9-4879-9B3C-7F7621EF1A22}" type="datetimeFigureOut">
              <a:rPr lang="tr-TR" smtClean="0"/>
              <a:t>15.09.2020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61709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5556-3DC9-4879-9B3C-7F7621EF1A22}" type="datetimeFigureOut">
              <a:rPr lang="tr-TR" smtClean="0"/>
              <a:t>15.09.2020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43323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5556-3DC9-4879-9B3C-7F7621EF1A22}" type="datetimeFigureOut">
              <a:rPr lang="tr-TR" smtClean="0"/>
              <a:t>15.09.2020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620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5556-3DC9-4879-9B3C-7F7621EF1A22}" type="datetimeFigureOut">
              <a:rPr lang="tr-TR" smtClean="0"/>
              <a:t>15.09.2020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452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5556-3DC9-4879-9B3C-7F7621EF1A22}" type="datetimeFigureOut">
              <a:rPr lang="tr-TR" smtClean="0"/>
              <a:t>15.09.2020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6449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5556-3DC9-4879-9B3C-7F7621EF1A22}" type="datetimeFigureOut">
              <a:rPr lang="tr-TR" smtClean="0"/>
              <a:t>15.09.2020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10505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5556-3DC9-4879-9B3C-7F7621EF1A22}" type="datetimeFigureOut">
              <a:rPr lang="tr-TR" smtClean="0"/>
              <a:t>15.09.2020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43328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5556-3DC9-4879-9B3C-7F7621EF1A22}" type="datetimeFigureOut">
              <a:rPr lang="tr-TR" smtClean="0"/>
              <a:t>15.09.2020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67039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65556-3DC9-4879-9B3C-7F7621EF1A22}" type="datetimeFigureOut">
              <a:rPr lang="tr-TR" smtClean="0"/>
              <a:t>15.09.2020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©2015 McGraw-Hill Education. All Rights Reserved.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EE247-7E3D-4F38-A267-86CBA1DF4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3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3.em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4.wmf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Belgesi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5.emf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7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8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9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1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2.bin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0.wmf"/><Relationship Id="rId9" Type="http://schemas.openxmlformats.org/officeDocument/2006/relationships/image" Target="../media/image3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3733800"/>
          </a:xfrm>
        </p:spPr>
        <p:txBody>
          <a:bodyPr>
            <a:normAutofit fontScale="90000"/>
          </a:bodyPr>
          <a:lstStyle/>
          <a:p>
            <a:r>
              <a:rPr lang="tr-TR" sz="4000" b="1" dirty="0" smtClean="0">
                <a:solidFill>
                  <a:srgbClr val="002060"/>
                </a:solidFill>
              </a:rPr>
              <a:t>ECON 575</a:t>
            </a:r>
            <a:br>
              <a:rPr lang="tr-TR" sz="4000" b="1" dirty="0" smtClean="0">
                <a:solidFill>
                  <a:srgbClr val="002060"/>
                </a:solidFill>
              </a:rPr>
            </a:br>
            <a:r>
              <a:rPr lang="tr-TR" sz="4000" b="1" dirty="0" smtClean="0">
                <a:solidFill>
                  <a:srgbClr val="002060"/>
                </a:solidFill>
              </a:rPr>
              <a:t>FUNDAMENTALS </a:t>
            </a:r>
            <a:r>
              <a:rPr lang="tr-TR" sz="4000" b="1" dirty="0">
                <a:solidFill>
                  <a:srgbClr val="002060"/>
                </a:solidFill>
              </a:rPr>
              <a:t>OF ECONOMICS</a:t>
            </a:r>
            <a:r>
              <a:rPr lang="tr-TR" sz="4000" b="1" dirty="0" smtClean="0">
                <a:solidFill>
                  <a:srgbClr val="002060"/>
                </a:solidFill>
              </a:rPr>
              <a:t/>
            </a:r>
            <a:br>
              <a:rPr lang="tr-TR" sz="4000" b="1" dirty="0" smtClean="0">
                <a:solidFill>
                  <a:srgbClr val="002060"/>
                </a:solidFill>
              </a:rPr>
            </a:br>
            <a:r>
              <a:rPr lang="tr-TR" sz="4000" b="1" dirty="0" smtClean="0">
                <a:solidFill>
                  <a:srgbClr val="002060"/>
                </a:solidFill>
              </a:rPr>
              <a:t/>
            </a:r>
            <a:br>
              <a:rPr lang="tr-TR" sz="4000" b="1" dirty="0" smtClean="0">
                <a:solidFill>
                  <a:srgbClr val="002060"/>
                </a:solidFill>
              </a:rPr>
            </a:br>
            <a:r>
              <a:rPr lang="tr-TR" sz="3100" b="1" i="1" dirty="0" smtClean="0">
                <a:solidFill>
                  <a:srgbClr val="002060"/>
                </a:solidFill>
              </a:rPr>
              <a:t>CHAPTER </a:t>
            </a:r>
            <a:r>
              <a:rPr lang="tr-TR" sz="3100" b="1" i="1" dirty="0" smtClean="0">
                <a:solidFill>
                  <a:srgbClr val="002060"/>
                </a:solidFill>
              </a:rPr>
              <a:t>5</a:t>
            </a:r>
            <a:r>
              <a:rPr lang="tr-TR" sz="3100" b="1" i="1" dirty="0" smtClean="0">
                <a:solidFill>
                  <a:srgbClr val="002060"/>
                </a:solidFill>
              </a:rPr>
              <a:t/>
            </a:r>
            <a:br>
              <a:rPr lang="tr-TR" sz="3100" b="1" i="1" dirty="0" smtClean="0">
                <a:solidFill>
                  <a:srgbClr val="002060"/>
                </a:solidFill>
              </a:rPr>
            </a:br>
            <a:r>
              <a:rPr lang="tr-TR" sz="3100" b="1" i="1" dirty="0" err="1">
                <a:solidFill>
                  <a:srgbClr val="002060"/>
                </a:solidFill>
              </a:rPr>
              <a:t>Rational</a:t>
            </a:r>
            <a:r>
              <a:rPr lang="tr-TR" sz="3100" b="1" i="1" dirty="0">
                <a:solidFill>
                  <a:srgbClr val="002060"/>
                </a:solidFill>
              </a:rPr>
              <a:t> Consumer </a:t>
            </a:r>
            <a:r>
              <a:rPr lang="tr-TR" sz="3100" b="1" i="1" dirty="0" err="1">
                <a:solidFill>
                  <a:srgbClr val="002060"/>
                </a:solidFill>
              </a:rPr>
              <a:t>Choice</a:t>
            </a:r>
            <a:r>
              <a:rPr lang="tr-TR" sz="3100" b="1" i="1" dirty="0">
                <a:solidFill>
                  <a:srgbClr val="002060"/>
                </a:solidFill>
              </a:rPr>
              <a:t/>
            </a:r>
            <a:br>
              <a:rPr lang="tr-TR" sz="3100" b="1" i="1" dirty="0">
                <a:solidFill>
                  <a:srgbClr val="002060"/>
                </a:solidFill>
              </a:rPr>
            </a:br>
            <a:r>
              <a:rPr lang="tr-TR" sz="3100" b="1" i="1" dirty="0" smtClean="0">
                <a:solidFill>
                  <a:srgbClr val="002060"/>
                </a:solidFill>
              </a:rPr>
              <a:t/>
            </a:r>
            <a:br>
              <a:rPr lang="tr-TR" sz="3100" b="1" i="1" dirty="0" smtClean="0">
                <a:solidFill>
                  <a:srgbClr val="002060"/>
                </a:solidFill>
              </a:rPr>
            </a:br>
            <a:r>
              <a:rPr lang="tr-TR" sz="3600" b="1" i="1" dirty="0" smtClean="0">
                <a:solidFill>
                  <a:srgbClr val="002060"/>
                </a:solidFill>
              </a:rPr>
              <a:t/>
            </a:r>
            <a:br>
              <a:rPr lang="tr-TR" sz="3600" b="1" i="1" dirty="0" smtClean="0">
                <a:solidFill>
                  <a:srgbClr val="002060"/>
                </a:solidFill>
              </a:rPr>
            </a:br>
            <a:r>
              <a:rPr lang="tr-TR" sz="2700" b="1" i="1" dirty="0" smtClean="0">
                <a:solidFill>
                  <a:srgbClr val="002060"/>
                </a:solidFill>
              </a:rPr>
              <a:t>Prof. Dr. Dilek TEMİZ DİNÇ</a:t>
            </a:r>
            <a:endParaRPr lang="en-US" sz="2700" b="1" i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70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1556D-9BDF-4C93-9CFC-D8B1789DA40A}" type="slidenum">
              <a:rPr lang="en-US" altLang="tr-TR"/>
              <a:pPr/>
              <a:t>10</a:t>
            </a:fld>
            <a:endParaRPr lang="en-US" altLang="tr-TR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377950" y="1601788"/>
          <a:ext cx="58372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" name="Document" r:id="rId4" imgW="5486400" imgH="612720" progId="Word.Document.8">
                  <p:embed/>
                </p:oleObj>
              </mc:Choice>
              <mc:Fallback>
                <p:oleObj name="Document" r:id="rId4" imgW="5486400" imgH="6127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0" y="1601788"/>
                        <a:ext cx="5837238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1377950" y="3506788"/>
          <a:ext cx="53498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" name="Document" r:id="rId6" imgW="5486400" imgH="612720" progId="Word.Document.8">
                  <p:embed/>
                </p:oleObj>
              </mc:Choice>
              <mc:Fallback>
                <p:oleObj name="Document" r:id="rId6" imgW="5486400" imgH="6127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0" y="3506788"/>
                        <a:ext cx="53498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381000" y="1905000"/>
            <a:ext cx="8458200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GB" altLang="tr-TR" sz="2800" u="sng" dirty="0">
                <a:latin typeface="Book Antiqua" pitchFamily="18" charset="0"/>
                <a:cs typeface="Arial" charset="0"/>
              </a:rPr>
              <a:t>Definition</a:t>
            </a:r>
            <a:r>
              <a:rPr lang="en-GB" altLang="tr-TR" sz="2800" dirty="0">
                <a:latin typeface="Book Antiqua" pitchFamily="18" charset="0"/>
                <a:cs typeface="Arial" charset="0"/>
              </a:rPr>
              <a:t>: The </a:t>
            </a:r>
            <a:r>
              <a:rPr lang="en-GB" altLang="tr-TR" sz="2800" b="1" dirty="0">
                <a:latin typeface="Book Antiqua" pitchFamily="18" charset="0"/>
                <a:cs typeface="Arial" charset="0"/>
              </a:rPr>
              <a:t>Budget Constraint</a:t>
            </a:r>
            <a:r>
              <a:rPr lang="en-GB" altLang="tr-TR" sz="2800" dirty="0">
                <a:latin typeface="Book Antiqua" pitchFamily="18" charset="0"/>
                <a:cs typeface="Arial" charset="0"/>
              </a:rPr>
              <a:t> defines the set of baskets that the consumer may purchase given the income available. </a:t>
            </a:r>
          </a:p>
          <a:p>
            <a:pPr>
              <a:spcBef>
                <a:spcPct val="50000"/>
              </a:spcBef>
            </a:pPr>
            <a:r>
              <a:rPr lang="en-US" altLang="tr-TR" sz="2800" dirty="0">
                <a:latin typeface="Book Antiqua" pitchFamily="18" charset="0"/>
              </a:rPr>
              <a:t>			 P</a:t>
            </a:r>
            <a:r>
              <a:rPr lang="en-US" altLang="tr-TR" sz="2800" baseline="-25000" dirty="0">
                <a:latin typeface="Book Antiqua" pitchFamily="18" charset="0"/>
              </a:rPr>
              <a:t>X</a:t>
            </a:r>
            <a:r>
              <a:rPr lang="en-US" altLang="tr-TR" sz="2800" dirty="0">
                <a:latin typeface="Book Antiqua" pitchFamily="18" charset="0"/>
              </a:rPr>
              <a:t> . X + P</a:t>
            </a:r>
            <a:r>
              <a:rPr lang="en-US" altLang="tr-TR" sz="2800" baseline="-25000" dirty="0">
                <a:latin typeface="Book Antiqua" pitchFamily="18" charset="0"/>
              </a:rPr>
              <a:t>Y</a:t>
            </a:r>
            <a:r>
              <a:rPr lang="en-US" altLang="tr-TR" sz="2800" dirty="0">
                <a:latin typeface="Book Antiqua" pitchFamily="18" charset="0"/>
              </a:rPr>
              <a:t> . Y  </a:t>
            </a:r>
            <a:r>
              <a:rPr lang="en-US" altLang="tr-TR" sz="2800" dirty="0">
                <a:latin typeface="Book Antiqua" pitchFamily="18" charset="0"/>
                <a:sym typeface="Symbol" pitchFamily="18" charset="2"/>
              </a:rPr>
              <a:t>  I</a:t>
            </a:r>
            <a:endParaRPr lang="en-US" altLang="tr-TR" sz="2800" dirty="0">
              <a:latin typeface="Book Antiqua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en-GB" altLang="tr-TR" sz="3200" dirty="0">
              <a:latin typeface="Book Antiqua" pitchFamily="18" charset="0"/>
              <a:cs typeface="Arial" charset="0"/>
            </a:endParaRPr>
          </a:p>
        </p:txBody>
      </p:sp>
      <p:sp>
        <p:nvSpPr>
          <p:cNvPr id="6160" name="WordArt 16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60960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The Budget Constraint</a:t>
            </a:r>
          </a:p>
        </p:txBody>
      </p:sp>
    </p:spTree>
    <p:extLst>
      <p:ext uri="{BB962C8B-B14F-4D97-AF65-F5344CB8AC3E}">
        <p14:creationId xmlns:p14="http://schemas.microsoft.com/office/powerpoint/2010/main" val="211126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8" grpId="0" build="p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tr-TR" smtClean="0"/>
              <a:t>Optimization Steps</a:t>
            </a:r>
            <a:endParaRPr lang="en-CA" altLang="tr-TR" smtClean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8915400" cy="5410200"/>
          </a:xfrm>
        </p:spPr>
        <p:txBody>
          <a:bodyPr/>
          <a:lstStyle/>
          <a:p>
            <a:pPr marL="609600" indent="-609600" eaLnBrk="1" hangingPunct="1">
              <a:buFontTx/>
              <a:buAutoNum type="arabicParenR"/>
            </a:pPr>
            <a:r>
              <a:rPr lang="en-US" altLang="tr-TR" sz="4000" smtClean="0"/>
              <a:t>P</a:t>
            </a:r>
            <a:r>
              <a:rPr lang="en-US" altLang="tr-TR" sz="4000" baseline="-25000" smtClean="0"/>
              <a:t>c</a:t>
            </a:r>
            <a:r>
              <a:rPr lang="en-US" altLang="tr-TR" sz="4000" smtClean="0"/>
              <a:t>c+P</a:t>
            </a:r>
            <a:r>
              <a:rPr lang="en-US" altLang="tr-TR" sz="4000" baseline="-25000" smtClean="0"/>
              <a:t>d</a:t>
            </a:r>
            <a:r>
              <a:rPr lang="en-US" altLang="tr-TR" sz="4000" smtClean="0"/>
              <a:t>d=I</a:t>
            </a:r>
          </a:p>
          <a:p>
            <a:pPr marL="609600" indent="-609600" eaLnBrk="1" hangingPunct="1">
              <a:buFontTx/>
              <a:buNone/>
            </a:pPr>
            <a:r>
              <a:rPr lang="en-US" altLang="tr-TR" sz="4000" smtClean="0"/>
              <a:t>	100c+50d=200</a:t>
            </a:r>
          </a:p>
          <a:p>
            <a:pPr marL="609600" indent="-609600" eaLnBrk="1" hangingPunct="1">
              <a:buFontTx/>
              <a:buNone/>
            </a:pPr>
            <a:endParaRPr lang="en-US" altLang="tr-TR" sz="4000" smtClean="0"/>
          </a:p>
          <a:p>
            <a:pPr marL="609600" indent="-609600" eaLnBrk="1" hangingPunct="1">
              <a:buFontTx/>
              <a:buNone/>
            </a:pPr>
            <a:r>
              <a:rPr lang="en-US" altLang="tr-TR" sz="4000" smtClean="0"/>
              <a:t>2) MU</a:t>
            </a:r>
            <a:r>
              <a:rPr lang="en-US" altLang="tr-TR" sz="4000" baseline="-25000" smtClean="0"/>
              <a:t>c</a:t>
            </a:r>
            <a:r>
              <a:rPr lang="en-US" altLang="tr-TR" sz="4000" smtClean="0"/>
              <a:t>/MU</a:t>
            </a:r>
            <a:r>
              <a:rPr lang="en-US" altLang="tr-TR" sz="4000" baseline="-25000" smtClean="0"/>
              <a:t>d</a:t>
            </a:r>
            <a:r>
              <a:rPr lang="en-US" altLang="tr-TR" sz="4000" smtClean="0"/>
              <a:t>=P</a:t>
            </a:r>
            <a:r>
              <a:rPr lang="en-US" altLang="tr-TR" sz="4000" baseline="-25000" smtClean="0"/>
              <a:t>c</a:t>
            </a:r>
            <a:r>
              <a:rPr lang="en-US" altLang="tr-TR" sz="4000" smtClean="0"/>
              <a:t>/P</a:t>
            </a:r>
            <a:r>
              <a:rPr lang="en-US" altLang="tr-TR" sz="4000" baseline="-25000" smtClean="0"/>
              <a:t>d</a:t>
            </a:r>
          </a:p>
          <a:p>
            <a:pPr marL="609600" indent="-609600" eaLnBrk="1" hangingPunct="1">
              <a:buFontTx/>
              <a:buNone/>
            </a:pPr>
            <a:r>
              <a:rPr lang="en-US" altLang="tr-TR" sz="4000" baseline="-25000" smtClean="0"/>
              <a:t>	</a:t>
            </a:r>
            <a:r>
              <a:rPr lang="en-US" altLang="tr-TR" sz="4000" smtClean="0"/>
              <a:t>d/(5+c)=100/50</a:t>
            </a:r>
          </a:p>
          <a:p>
            <a:pPr marL="609600" indent="-609600" eaLnBrk="1" hangingPunct="1">
              <a:buFontTx/>
              <a:buNone/>
            </a:pPr>
            <a:r>
              <a:rPr lang="en-US" altLang="tr-TR" sz="4000" smtClean="0"/>
              <a:t>	50d=500+100c</a:t>
            </a:r>
          </a:p>
          <a:p>
            <a:pPr marL="609600" indent="-609600" eaLnBrk="1" hangingPunct="1">
              <a:buFontTx/>
              <a:buNone/>
            </a:pPr>
            <a:r>
              <a:rPr lang="en-US" altLang="tr-TR" sz="4000" smtClean="0"/>
              <a:t>	d=10+2c</a:t>
            </a:r>
          </a:p>
          <a:p>
            <a:pPr marL="609600" indent="-609600" eaLnBrk="1" hangingPunct="1">
              <a:buFontTx/>
              <a:buNone/>
            </a:pPr>
            <a:endParaRPr lang="en-US" altLang="tr-TR" sz="4000" smtClean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3336F3-EBA8-448E-960F-7FFAC12F845B}" type="slidenum">
              <a:rPr lang="en-CA"/>
              <a:pPr>
                <a:defRPr/>
              </a:pPr>
              <a:t>100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114355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 bldLvl="3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153400" cy="1143000"/>
          </a:xfrm>
        </p:spPr>
        <p:txBody>
          <a:bodyPr/>
          <a:lstStyle/>
          <a:p>
            <a:pPr algn="ctr" eaLnBrk="1" hangingPunct="1"/>
            <a:r>
              <a:rPr lang="en-US" altLang="tr-TR" smtClean="0"/>
              <a:t>Optimization Steps</a:t>
            </a:r>
            <a:endParaRPr lang="en-CA" altLang="tr-TR" smtClean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8915400" cy="5410200"/>
          </a:xfrm>
        </p:spPr>
        <p:txBody>
          <a:bodyPr/>
          <a:lstStyle/>
          <a:p>
            <a:pPr marL="609600" indent="-609600" eaLnBrk="1" hangingPunct="1">
              <a:buFontTx/>
              <a:buAutoNum type="arabicParenR" startAt="3"/>
            </a:pPr>
            <a:r>
              <a:rPr lang="en-US" altLang="tr-TR" sz="4000" smtClean="0"/>
              <a:t>100c+50d=200</a:t>
            </a:r>
          </a:p>
          <a:p>
            <a:pPr marL="609600" indent="-609600" eaLnBrk="1" hangingPunct="1">
              <a:buFontTx/>
              <a:buNone/>
            </a:pPr>
            <a:r>
              <a:rPr lang="en-US" altLang="tr-TR" sz="4000" smtClean="0"/>
              <a:t>	100c+50(10+2c)=200</a:t>
            </a:r>
          </a:p>
          <a:p>
            <a:pPr marL="609600" indent="-609600" eaLnBrk="1" hangingPunct="1">
              <a:buFontTx/>
              <a:buNone/>
            </a:pPr>
            <a:r>
              <a:rPr lang="en-US" altLang="tr-TR" sz="4000" smtClean="0"/>
              <a:t>	200c=-300</a:t>
            </a:r>
          </a:p>
          <a:p>
            <a:pPr marL="609600" indent="-609600" eaLnBrk="1" hangingPunct="1">
              <a:buFontTx/>
              <a:buNone/>
            </a:pPr>
            <a:r>
              <a:rPr lang="en-US" altLang="tr-TR" sz="4000" smtClean="0"/>
              <a:t>	c=-3/2, therefore c=0</a:t>
            </a:r>
          </a:p>
          <a:p>
            <a:pPr marL="609600" indent="-609600" eaLnBrk="1" hangingPunct="1">
              <a:buFontTx/>
              <a:buNone/>
            </a:pPr>
            <a:endParaRPr lang="en-US" altLang="tr-TR" sz="4000" smtClean="0"/>
          </a:p>
          <a:p>
            <a:pPr marL="609600" indent="-609600" eaLnBrk="1" hangingPunct="1">
              <a:buFontTx/>
              <a:buNone/>
            </a:pPr>
            <a:r>
              <a:rPr lang="en-US" altLang="tr-TR" sz="4000" smtClean="0"/>
              <a:t>	100(0)+50d=200</a:t>
            </a:r>
          </a:p>
          <a:p>
            <a:pPr marL="609600" indent="-609600" eaLnBrk="1" hangingPunct="1">
              <a:buFontTx/>
              <a:buNone/>
            </a:pPr>
            <a:r>
              <a:rPr lang="en-CA" altLang="tr-TR" sz="4000" smtClean="0"/>
              <a:t>	d=4</a:t>
            </a:r>
            <a:endParaRPr lang="en-US" altLang="tr-TR" sz="4000" smtClean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1FAEB32-9A7E-4E08-8E92-DC0C8852B242}" type="slidenum">
              <a:rPr lang="en-CA"/>
              <a:pPr>
                <a:defRPr/>
              </a:pPr>
              <a:t>101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192862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build="p" bldLvl="3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tr-TR" smtClean="0"/>
              <a:t>Optimization Steps</a:t>
            </a:r>
            <a:endParaRPr lang="en-CA" altLang="tr-TR" smtClean="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8915400" cy="5410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tr-TR" sz="4000" smtClean="0"/>
              <a:t>4) Buying 4 dogs and no cats will maximize your utility:</a:t>
            </a:r>
          </a:p>
          <a:p>
            <a:pPr marL="609600" indent="-609600" eaLnBrk="1" hangingPunct="1">
              <a:buFontTx/>
              <a:buNone/>
            </a:pPr>
            <a:endParaRPr lang="en-US" altLang="tr-TR" sz="1600" smtClean="0"/>
          </a:p>
          <a:p>
            <a:pPr marL="609600" indent="-609600" algn="ctr" eaLnBrk="1" hangingPunct="1">
              <a:buFontTx/>
              <a:buNone/>
            </a:pPr>
            <a:r>
              <a:rPr lang="en-US" altLang="tr-TR" sz="4000" smtClean="0"/>
              <a:t>Optional Budget Check:</a:t>
            </a:r>
          </a:p>
          <a:p>
            <a:pPr marL="609600" indent="-609600" algn="ctr" eaLnBrk="1" hangingPunct="1">
              <a:buFontTx/>
              <a:buNone/>
            </a:pPr>
            <a:r>
              <a:rPr lang="en-US" altLang="tr-TR" sz="4000" smtClean="0"/>
              <a:t>100c+50d=200</a:t>
            </a:r>
          </a:p>
          <a:p>
            <a:pPr marL="609600" indent="-609600" algn="ctr" eaLnBrk="1" hangingPunct="1">
              <a:buFontTx/>
              <a:buNone/>
            </a:pPr>
            <a:r>
              <a:rPr lang="en-US" altLang="tr-TR" sz="4000" smtClean="0"/>
              <a:t>100(0)+50(4)=200</a:t>
            </a:r>
          </a:p>
          <a:p>
            <a:pPr marL="609600" indent="-609600" algn="ctr" eaLnBrk="1" hangingPunct="1">
              <a:buFontTx/>
              <a:buNone/>
            </a:pPr>
            <a:r>
              <a:rPr lang="en-US" altLang="tr-TR" sz="4000" smtClean="0"/>
              <a:t>200=200</a:t>
            </a:r>
          </a:p>
          <a:p>
            <a:pPr marL="609600" indent="-609600" eaLnBrk="1" hangingPunct="1"/>
            <a:endParaRPr lang="en-US" altLang="tr-TR" sz="4000" smtClean="0"/>
          </a:p>
          <a:p>
            <a:pPr marL="609600" indent="-609600" eaLnBrk="1" hangingPunct="1">
              <a:buFontTx/>
              <a:buNone/>
            </a:pPr>
            <a:endParaRPr lang="en-US" altLang="tr-TR" sz="4000" smtClean="0"/>
          </a:p>
          <a:p>
            <a:pPr marL="609600" indent="-609600" eaLnBrk="1" hangingPunct="1">
              <a:buFontTx/>
              <a:buNone/>
            </a:pPr>
            <a:endParaRPr lang="en-US" altLang="tr-TR" sz="4000" smtClean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819E27-E2B7-4786-B14C-4EEEF413BBA9}" type="slidenum">
              <a:rPr lang="en-CA"/>
              <a:pPr>
                <a:defRPr/>
              </a:pPr>
              <a:t>102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894135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 bldLvl="3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B4B0A-5711-4E2B-80F6-4EDF055AEB42}" type="slidenum">
              <a:rPr lang="en-CA"/>
              <a:pPr>
                <a:defRPr/>
              </a:pPr>
              <a:t>103</a:t>
            </a:fld>
            <a:endParaRPr lang="en-CA"/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/>
        </p:nvGraphicFramePr>
        <p:xfrm>
          <a:off x="-4343400" y="4953000"/>
          <a:ext cx="16917988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Document" r:id="rId3" imgW="5484673" imgH="305472" progId="Word.Document.8">
                  <p:embed/>
                </p:oleObj>
              </mc:Choice>
              <mc:Fallback>
                <p:oleObj name="Document" r:id="rId3" imgW="5484673" imgH="30547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343400" y="4953000"/>
                        <a:ext cx="16917988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1619250" y="381000"/>
            <a:ext cx="54737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solidFill>
                  <a:schemeClr val="tx2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Perfect Compliments</a:t>
            </a:r>
          </a:p>
        </p:txBody>
      </p:sp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28575" y="1219200"/>
            <a:ext cx="9115425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en-GB" altLang="tr-TR" sz="3200"/>
              <a:t>In the case of perfect compliments,</a:t>
            </a:r>
            <a:r>
              <a:rPr lang="en-GB" altLang="tr-TR" sz="3200" b="1"/>
              <a:t> </a:t>
            </a:r>
            <a:r>
              <a:rPr lang="en-GB" altLang="tr-TR" sz="3200"/>
              <a:t>utility is maximized when goods are consumed in a set ratio, which simplifies our calculations:</a:t>
            </a:r>
          </a:p>
          <a:p>
            <a:endParaRPr lang="en-GB" altLang="tr-TR" sz="1400"/>
          </a:p>
          <a:p>
            <a:r>
              <a:rPr lang="en-US" altLang="tr-TR" sz="3200" b="1" u="sng"/>
              <a:t>Example:</a:t>
            </a:r>
            <a:r>
              <a:rPr lang="en-US" altLang="tr-TR" sz="3200" b="1"/>
              <a:t> Let U(X,Y) = min(X,Y).  Let I = $1000, Px = $50 and PY = $200.  What is the optimal consumption basket?</a:t>
            </a:r>
          </a:p>
          <a:p>
            <a:endParaRPr lang="en-CA" altLang="tr-TR" sz="1400" b="1"/>
          </a:p>
          <a:p>
            <a:r>
              <a:rPr lang="en-CA" altLang="tr-TR" sz="3200"/>
              <a:t>We know that to maximize utility </a:t>
            </a:r>
            <a:r>
              <a:rPr lang="en-CA" altLang="tr-TR" sz="3200" b="1" i="1" u="sng"/>
              <a:t>x=y</a:t>
            </a:r>
            <a:r>
              <a:rPr lang="en-CA" altLang="tr-TR" sz="3200"/>
              <a:t> therefore:</a:t>
            </a:r>
          </a:p>
          <a:p>
            <a:r>
              <a:rPr lang="en-CA" altLang="tr-TR" sz="3200"/>
              <a:t>50x+200y=1000</a:t>
            </a:r>
          </a:p>
          <a:p>
            <a:r>
              <a:rPr lang="en-CA" altLang="tr-TR" sz="3200"/>
              <a:t>50x+200x=1000</a:t>
            </a:r>
          </a:p>
          <a:p>
            <a:r>
              <a:rPr lang="en-CA" altLang="tr-TR" sz="3200"/>
              <a:t>4=x=y</a:t>
            </a:r>
          </a:p>
          <a:p>
            <a:endParaRPr lang="en-US" altLang="tr-TR" sz="3200"/>
          </a:p>
        </p:txBody>
      </p:sp>
    </p:spTree>
    <p:extLst>
      <p:ext uri="{BB962C8B-B14F-4D97-AF65-F5344CB8AC3E}">
        <p14:creationId xmlns:p14="http://schemas.microsoft.com/office/powerpoint/2010/main" val="212786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2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2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2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2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2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2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2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2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2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2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699" name="Object 3"/>
          <p:cNvGraphicFramePr>
            <a:graphicFrameLocks noChangeAspect="1"/>
          </p:cNvGraphicFramePr>
          <p:nvPr/>
        </p:nvGraphicFramePr>
        <p:xfrm>
          <a:off x="1828800" y="2676525"/>
          <a:ext cx="5259388" cy="395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Document" r:id="rId3" imgW="5258520" imgH="3951720" progId="Word.Document.8">
                  <p:embed/>
                </p:oleObj>
              </mc:Choice>
              <mc:Fallback>
                <p:oleObj name="Document" r:id="rId3" imgW="5258520" imgH="39517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676525"/>
                        <a:ext cx="5259388" cy="395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E230DB-F7DD-4796-AB0D-065B19E76D3A}" type="slidenum">
              <a:rPr lang="en-CA"/>
              <a:pPr>
                <a:defRPr/>
              </a:pPr>
              <a:t>104</a:t>
            </a:fld>
            <a:endParaRPr lang="en-CA"/>
          </a:p>
        </p:txBody>
      </p:sp>
      <p:sp>
        <p:nvSpPr>
          <p:cNvPr id="1229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lvl="1"/>
            <a:r>
              <a:rPr lang="en-US" altLang="tr-TR" sz="3200" b="1"/>
              <a:t>U= min(X,Y).  </a:t>
            </a:r>
          </a:p>
          <a:p>
            <a:pPr lvl="1"/>
            <a:r>
              <a:rPr lang="en-US" altLang="tr-TR" sz="3200" b="1"/>
              <a:t>U= min(4,4) =4</a:t>
            </a:r>
          </a:p>
          <a:p>
            <a:pPr lvl="1"/>
            <a:r>
              <a:rPr lang="en-US" altLang="tr-TR" sz="3200" b="1"/>
              <a:t>Utility is maximized at 4 when x and y are equal to 4.</a:t>
            </a:r>
            <a:endParaRPr lang="en-US" altLang="tr-TR" sz="3200"/>
          </a:p>
          <a:p>
            <a:endParaRPr lang="en-US" altLang="tr-TR" sz="1000"/>
          </a:p>
          <a:p>
            <a:r>
              <a:rPr lang="en-US" altLang="tr-TR" sz="2400"/>
              <a:t>		</a:t>
            </a:r>
            <a:r>
              <a:rPr lang="en-US" altLang="tr-TR" sz="3200" b="1"/>
              <a:t>Budget line: Y = $5 - X/4</a:t>
            </a:r>
          </a:p>
          <a:p>
            <a:pPr>
              <a:spcBef>
                <a:spcPct val="50000"/>
              </a:spcBef>
            </a:pPr>
            <a:endParaRPr lang="en-US" altLang="tr-TR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87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8F0BA-397E-4984-A584-E93DF791B836}" type="slidenum">
              <a:rPr lang="en-CA"/>
              <a:pPr>
                <a:defRPr/>
              </a:pPr>
              <a:t>105</a:t>
            </a:fld>
            <a:endParaRPr lang="en-CA"/>
          </a:p>
        </p:txBody>
      </p:sp>
      <p:sp>
        <p:nvSpPr>
          <p:cNvPr id="159746" name="Text Box 2"/>
          <p:cNvSpPr txBox="1">
            <a:spLocks noChangeArrowheads="1"/>
          </p:cNvSpPr>
          <p:nvPr/>
        </p:nvSpPr>
        <p:spPr bwMode="auto">
          <a:xfrm>
            <a:off x="990600" y="1066800"/>
            <a:ext cx="75438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CA" altLang="tr-TR" sz="2400" dirty="0"/>
              <a:t>Thus far, we have considered utility maximization:</a:t>
            </a:r>
          </a:p>
          <a:p>
            <a:pPr lvl="1">
              <a:spcBef>
                <a:spcPct val="50000"/>
              </a:spcBef>
            </a:pPr>
            <a:r>
              <a:rPr lang="en-CA" altLang="tr-TR" sz="2400" dirty="0"/>
              <a:t>-Given one’s budget constraint, maximize utility (</a:t>
            </a:r>
            <a:r>
              <a:rPr lang="en-CA" altLang="tr-TR" sz="2400" dirty="0" err="1"/>
              <a:t>ie</a:t>
            </a:r>
            <a:r>
              <a:rPr lang="en-CA" altLang="tr-TR" sz="2400" dirty="0"/>
              <a:t>: buying the best lunch affordable)</a:t>
            </a:r>
            <a:endParaRPr lang="en-US" altLang="tr-TR" sz="2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CA" altLang="tr-TR" sz="2400" dirty="0"/>
              <a:t>Sometimes one wishes to achieve a level of utility for the least cost possible – cost minimization</a:t>
            </a:r>
          </a:p>
          <a:p>
            <a:pPr lvl="1">
              <a:spcBef>
                <a:spcPct val="50000"/>
              </a:spcBef>
            </a:pPr>
            <a:r>
              <a:rPr lang="en-CA" altLang="tr-TR" sz="2400" dirty="0"/>
              <a:t>-Given one’s required utility, what is the least one can spend? (</a:t>
            </a:r>
            <a:r>
              <a:rPr lang="en-CA" altLang="tr-TR" sz="2400" dirty="0" err="1"/>
              <a:t>ie</a:t>
            </a:r>
            <a:r>
              <a:rPr lang="en-CA" altLang="tr-TR" sz="2400" dirty="0"/>
              <a:t>: buying the cheapest lunch that will fill you up)</a:t>
            </a:r>
          </a:p>
          <a:p>
            <a:pPr>
              <a:spcBef>
                <a:spcPct val="50000"/>
              </a:spcBef>
            </a:pPr>
            <a:endParaRPr lang="en-US" altLang="tr-TR" sz="3200" dirty="0">
              <a:latin typeface="Times New Roman" pitchFamily="18" charset="0"/>
            </a:endParaRPr>
          </a:p>
        </p:txBody>
      </p:sp>
      <p:sp>
        <p:nvSpPr>
          <p:cNvPr id="39940" name="WordArt 4"/>
          <p:cNvSpPr>
            <a:spLocks noChangeArrowheads="1" noChangeShapeType="1" noTextEdit="1"/>
          </p:cNvSpPr>
          <p:nvPr/>
        </p:nvSpPr>
        <p:spPr bwMode="auto">
          <a:xfrm>
            <a:off x="457200" y="152400"/>
            <a:ext cx="7543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CA" sz="3600" b="1" u="sng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Minimizing </a:t>
            </a:r>
            <a:r>
              <a:rPr lang="en-CA" sz="3600" b="1" u="sng" kern="10" dirty="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Expenditure</a:t>
            </a:r>
          </a:p>
        </p:txBody>
      </p:sp>
    </p:spTree>
    <p:extLst>
      <p:ext uri="{BB962C8B-B14F-4D97-AF65-F5344CB8AC3E}">
        <p14:creationId xmlns:p14="http://schemas.microsoft.com/office/powerpoint/2010/main" val="161213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9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9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9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9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9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9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0BA683-E46B-4A7A-A05E-60BD7E1AD407}" type="slidenum">
              <a:rPr lang="en-CA"/>
              <a:pPr>
                <a:defRPr/>
              </a:pPr>
              <a:t>106</a:t>
            </a:fld>
            <a:endParaRPr lang="en-CA"/>
          </a:p>
        </p:txBody>
      </p:sp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0" y="1295400"/>
            <a:ext cx="9144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tr-TR" sz="3200" dirty="0"/>
              <a:t>The mirror image of the original (primal) utility optimization problem is called the </a:t>
            </a:r>
            <a:r>
              <a:rPr lang="en-US" altLang="tr-TR" sz="3200" b="1" dirty="0"/>
              <a:t>expenditure minimization problem</a:t>
            </a:r>
            <a:r>
              <a:rPr lang="en-US" altLang="tr-TR" sz="3200" dirty="0"/>
              <a:t>.</a:t>
            </a:r>
            <a:r>
              <a:rPr lang="en-US" altLang="tr-TR" sz="3200" dirty="0"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tr-TR" sz="3200" dirty="0">
                <a:latin typeface="Times New Roman" pitchFamily="18" charset="0"/>
              </a:rPr>
              <a:t>	</a:t>
            </a:r>
            <a:r>
              <a:rPr lang="en-US" altLang="tr-TR" sz="3200" dirty="0"/>
              <a:t>Min </a:t>
            </a:r>
            <a:r>
              <a:rPr lang="en-US" altLang="tr-TR" sz="3200" dirty="0" err="1"/>
              <a:t>P</a:t>
            </a:r>
            <a:r>
              <a:rPr lang="en-US" altLang="tr-TR" sz="3200" baseline="-25000" dirty="0" err="1"/>
              <a:t>x</a:t>
            </a:r>
            <a:r>
              <a:rPr lang="en-US" altLang="tr-TR" sz="3200" dirty="0" err="1"/>
              <a:t>X</a:t>
            </a:r>
            <a:r>
              <a:rPr lang="en-US" altLang="tr-TR" sz="3200" dirty="0"/>
              <a:t> + </a:t>
            </a:r>
            <a:r>
              <a:rPr lang="en-US" altLang="tr-TR" sz="3200" dirty="0" err="1"/>
              <a:t>P</a:t>
            </a:r>
            <a:r>
              <a:rPr lang="en-US" altLang="tr-TR" sz="3200" baseline="-25000" dirty="0" err="1"/>
              <a:t>y</a:t>
            </a:r>
            <a:r>
              <a:rPr lang="en-US" altLang="tr-TR" sz="3200" dirty="0" err="1"/>
              <a:t>Y</a:t>
            </a:r>
            <a:endParaRPr lang="en-US" altLang="tr-TR" sz="3200" dirty="0"/>
          </a:p>
          <a:p>
            <a:r>
              <a:rPr lang="en-US" altLang="tr-TR" sz="3200" dirty="0"/>
              <a:t>         (X,Y) subject to: U(X,Y) = U*</a:t>
            </a:r>
          </a:p>
          <a:p>
            <a:endParaRPr lang="en-US" altLang="tr-TR" sz="3200" dirty="0"/>
          </a:p>
          <a:p>
            <a:r>
              <a:rPr lang="en-US" altLang="tr-TR" sz="3200" dirty="0"/>
              <a:t>     where: U* is a target level of utility.</a:t>
            </a:r>
          </a:p>
          <a:p>
            <a:pPr>
              <a:spcBef>
                <a:spcPct val="50000"/>
              </a:spcBef>
            </a:pPr>
            <a:endParaRPr lang="en-US" altLang="tr-TR" sz="3200" dirty="0">
              <a:latin typeface="Times New Roman" pitchFamily="18" charset="0"/>
            </a:endParaRPr>
          </a:p>
        </p:txBody>
      </p:sp>
      <p:graphicFrame>
        <p:nvGraphicFramePr>
          <p:cNvPr id="158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087214"/>
              </p:ext>
            </p:extLst>
          </p:nvPr>
        </p:nvGraphicFramePr>
        <p:xfrm>
          <a:off x="914400" y="5133975"/>
          <a:ext cx="6737350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Document" r:id="rId3" imgW="5488794" imgH="1230835" progId="Word.Document.8">
                  <p:embed/>
                </p:oleObj>
              </mc:Choice>
              <mc:Fallback>
                <p:oleObj name="Document" r:id="rId3" imgW="5488794" imgH="123083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133975"/>
                        <a:ext cx="6737350" cy="150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WordArt 4"/>
          <p:cNvSpPr>
            <a:spLocks noChangeArrowheads="1" noChangeShapeType="1" noTextEdit="1"/>
          </p:cNvSpPr>
          <p:nvPr/>
        </p:nvSpPr>
        <p:spPr bwMode="auto">
          <a:xfrm>
            <a:off x="2268538" y="457200"/>
            <a:ext cx="4103687" cy="16970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solidFill>
                  <a:schemeClr val="tx2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Duality</a:t>
            </a:r>
          </a:p>
          <a:p>
            <a:pPr algn="ctr"/>
            <a:endParaRPr lang="tr-TR" sz="3600" kern="10">
              <a:solidFill>
                <a:schemeClr val="tx2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63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8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8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8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8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tr-TR" smtClean="0"/>
              <a:t>Minimization Steps</a:t>
            </a:r>
            <a:endParaRPr lang="en-CA" altLang="tr-TR" smtClean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8915400" cy="5410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tr-TR" sz="3200" smtClean="0"/>
              <a:t>1) Calculate the point of tangency (as per maximization)</a:t>
            </a:r>
          </a:p>
          <a:p>
            <a:pPr marL="609600" indent="-609600" eaLnBrk="1" hangingPunct="1">
              <a:buFontTx/>
              <a:buNone/>
            </a:pPr>
            <a:endParaRPr lang="en-US" altLang="tr-TR" sz="3200" smtClean="0"/>
          </a:p>
          <a:p>
            <a:pPr marL="609600" indent="-609600" eaLnBrk="1" hangingPunct="1">
              <a:buFontTx/>
              <a:buNone/>
            </a:pPr>
            <a:r>
              <a:rPr lang="en-US" altLang="tr-TR" sz="3200" smtClean="0"/>
              <a:t>2) Use the point of tangency and the </a:t>
            </a:r>
            <a:r>
              <a:rPr lang="en-US" altLang="tr-TR" sz="3200" b="1" smtClean="0"/>
              <a:t>UTILITY</a:t>
            </a:r>
            <a:r>
              <a:rPr lang="en-US" altLang="tr-TR" sz="3200" smtClean="0"/>
              <a:t> constraint to solve for the minimizing x and y</a:t>
            </a:r>
          </a:p>
          <a:p>
            <a:pPr marL="609600" indent="-609600" eaLnBrk="1" hangingPunct="1">
              <a:buFontTx/>
              <a:buNone/>
            </a:pPr>
            <a:endParaRPr lang="en-US" altLang="tr-TR" sz="3200" smtClean="0"/>
          </a:p>
          <a:p>
            <a:pPr marL="609600" indent="-609600" eaLnBrk="1" hangingPunct="1">
              <a:buFontTx/>
              <a:buNone/>
            </a:pPr>
            <a:r>
              <a:rPr lang="en-US" altLang="tr-TR" sz="3200" smtClean="0"/>
              <a:t>3) Calculate expenditure and conclude.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444A4A-A6A4-441B-BD27-16F1C77C54B0}" type="slidenum">
              <a:rPr lang="en-CA"/>
              <a:pPr>
                <a:defRPr/>
              </a:pPr>
              <a:t>107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496314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build="p" bldLvl="3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tr-TR" smtClean="0"/>
              <a:t>Minimization Example</a:t>
            </a:r>
            <a:endParaRPr lang="en-CA" altLang="tr-TR" smtClean="0"/>
          </a:p>
        </p:txBody>
      </p:sp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tr-TR" smtClean="0"/>
              <a:t>Vincent “Hawaii” McGiny is a cheap mobster who enjoys the ham and pinapples on his Hawaiian pizzas.  Every dinner he aims to achieve a utility of 18 by eating a slice of pizza which gives him utility of U=ham*pineapple.  (MU</a:t>
            </a:r>
            <a:r>
              <a:rPr lang="en-US" altLang="tr-TR" baseline="-25000" smtClean="0"/>
              <a:t>h</a:t>
            </a:r>
            <a:r>
              <a:rPr lang="en-US" altLang="tr-TR" smtClean="0"/>
              <a:t>=p, MU</a:t>
            </a:r>
            <a:r>
              <a:rPr lang="en-US" altLang="tr-TR" baseline="-25000" smtClean="0"/>
              <a:t>p</a:t>
            </a:r>
            <a:r>
              <a:rPr lang="en-US" altLang="tr-TR" smtClean="0"/>
              <a:t>=h)</a:t>
            </a:r>
          </a:p>
          <a:p>
            <a:pPr marL="0" indent="0" eaLnBrk="1" hangingPunct="1">
              <a:buFontTx/>
              <a:buNone/>
            </a:pPr>
            <a:endParaRPr lang="en-US" altLang="tr-TR" smtClean="0"/>
          </a:p>
          <a:p>
            <a:pPr marL="0" indent="0" eaLnBrk="1" hangingPunct="1">
              <a:buFontTx/>
              <a:buNone/>
            </a:pPr>
            <a:r>
              <a:rPr lang="en-US" altLang="tr-TR" smtClean="0"/>
              <a:t>If a slice of ham costs 10 cents and a piece of pineapple costs 20 cents, minimize Hawaii's expenditure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21A67-6BAC-4700-9630-68BC1A1535B6}" type="slidenum">
              <a:rPr lang="en-CA"/>
              <a:pPr>
                <a:defRPr/>
              </a:pPr>
              <a:t>108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6646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build="p" bldLvl="3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tr-TR" smtClean="0"/>
              <a:t>Minimization Steps</a:t>
            </a:r>
            <a:endParaRPr lang="en-CA" altLang="tr-TR" smtClean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8915400" cy="5410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tr-TR" sz="4000" smtClean="0"/>
              <a:t>1) MU</a:t>
            </a:r>
            <a:r>
              <a:rPr lang="en-US" altLang="tr-TR" sz="4000" baseline="-25000" smtClean="0"/>
              <a:t>h</a:t>
            </a:r>
            <a:r>
              <a:rPr lang="en-US" altLang="tr-TR" sz="4000" smtClean="0"/>
              <a:t>/MU</a:t>
            </a:r>
            <a:r>
              <a:rPr lang="en-US" altLang="tr-TR" sz="4000" baseline="-25000" smtClean="0"/>
              <a:t>p</a:t>
            </a:r>
            <a:r>
              <a:rPr lang="en-US" altLang="tr-TR" sz="4000" smtClean="0"/>
              <a:t>=P</a:t>
            </a:r>
            <a:r>
              <a:rPr lang="en-US" altLang="tr-TR" sz="4000" baseline="-25000" smtClean="0"/>
              <a:t>h</a:t>
            </a:r>
            <a:r>
              <a:rPr lang="en-US" altLang="tr-TR" sz="4000" smtClean="0"/>
              <a:t>/P</a:t>
            </a:r>
            <a:r>
              <a:rPr lang="en-US" altLang="tr-TR" sz="4000" baseline="-25000" smtClean="0"/>
              <a:t>p</a:t>
            </a:r>
          </a:p>
          <a:p>
            <a:pPr marL="609600" indent="-609600" eaLnBrk="1" hangingPunct="1">
              <a:buFontTx/>
              <a:buNone/>
            </a:pPr>
            <a:r>
              <a:rPr lang="en-US" altLang="tr-TR" sz="4000" baseline="-25000" smtClean="0"/>
              <a:t>	</a:t>
            </a:r>
            <a:r>
              <a:rPr lang="en-US" altLang="tr-TR" sz="4000" smtClean="0"/>
              <a:t>p/h=10/20</a:t>
            </a:r>
          </a:p>
          <a:p>
            <a:pPr marL="609600" indent="-609600" eaLnBrk="1" hangingPunct="1">
              <a:buFontTx/>
              <a:buNone/>
            </a:pPr>
            <a:r>
              <a:rPr lang="en-US" altLang="tr-TR" sz="4000" smtClean="0"/>
              <a:t>	20p=10h</a:t>
            </a:r>
          </a:p>
          <a:p>
            <a:pPr marL="609600" indent="-609600" eaLnBrk="1" hangingPunct="1">
              <a:buFontTx/>
              <a:buNone/>
            </a:pPr>
            <a:r>
              <a:rPr lang="en-US" altLang="tr-TR" sz="4000" smtClean="0"/>
              <a:t>	2p=h</a:t>
            </a:r>
          </a:p>
          <a:p>
            <a:pPr marL="609600" indent="-609600" eaLnBrk="1" hangingPunct="1">
              <a:buFontTx/>
              <a:buNone/>
            </a:pPr>
            <a:endParaRPr lang="en-US" altLang="tr-TR" sz="4000" smtClean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677D51-2B6A-4278-9EF4-BE3C53439B0A}" type="slidenum">
              <a:rPr lang="en-CA"/>
              <a:pPr>
                <a:defRPr/>
              </a:pPr>
              <a:t>109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035805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1C9B9-2891-42E0-8022-15C06421BCD4}" type="slidenum">
              <a:rPr lang="en-US" altLang="tr-TR"/>
              <a:pPr/>
              <a:t>11</a:t>
            </a:fld>
            <a:endParaRPr lang="en-US" altLang="tr-TR"/>
          </a:p>
        </p:txBody>
      </p:sp>
      <p:graphicFrame>
        <p:nvGraphicFramePr>
          <p:cNvPr id="131074" name="Object 1026"/>
          <p:cNvGraphicFramePr>
            <a:graphicFrameLocks noChangeAspect="1"/>
          </p:cNvGraphicFramePr>
          <p:nvPr/>
        </p:nvGraphicFramePr>
        <p:xfrm>
          <a:off x="1377950" y="1601788"/>
          <a:ext cx="58372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" name="Document" r:id="rId4" imgW="5486400" imgH="612720" progId="Word.Document.8">
                  <p:embed/>
                </p:oleObj>
              </mc:Choice>
              <mc:Fallback>
                <p:oleObj name="Document" r:id="rId4" imgW="5486400" imgH="6127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0" y="1601788"/>
                        <a:ext cx="5837238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75" name="Object 1027"/>
          <p:cNvGraphicFramePr>
            <a:graphicFrameLocks noChangeAspect="1"/>
          </p:cNvGraphicFramePr>
          <p:nvPr/>
        </p:nvGraphicFramePr>
        <p:xfrm>
          <a:off x="1377950" y="3506788"/>
          <a:ext cx="53498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" name="Document" r:id="rId6" imgW="5486400" imgH="612720" progId="Word.Document.8">
                  <p:embed/>
                </p:oleObj>
              </mc:Choice>
              <mc:Fallback>
                <p:oleObj name="Document" r:id="rId6" imgW="5486400" imgH="6127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0" y="3506788"/>
                        <a:ext cx="53498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79" name="Rectangle 1031"/>
          <p:cNvSpPr>
            <a:spLocks noChangeArrowheads="1"/>
          </p:cNvSpPr>
          <p:nvPr/>
        </p:nvSpPr>
        <p:spPr bwMode="auto">
          <a:xfrm>
            <a:off x="381000" y="1600200"/>
            <a:ext cx="84582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GB" altLang="tr-TR" sz="2800" u="sng" dirty="0">
                <a:latin typeface="Book Antiqua" pitchFamily="18" charset="0"/>
                <a:cs typeface="Arial" charset="0"/>
              </a:rPr>
              <a:t>Other Definitions</a:t>
            </a:r>
            <a:r>
              <a:rPr lang="en-GB" altLang="tr-TR" sz="2800" dirty="0">
                <a:latin typeface="Book Antiqua" pitchFamily="18" charset="0"/>
                <a:cs typeface="Arial" charset="0"/>
              </a:rPr>
              <a:t>: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AutoNum type="arabicPeriod"/>
            </a:pPr>
            <a:r>
              <a:rPr lang="en-GB" altLang="tr-TR" sz="2800" dirty="0">
                <a:latin typeface="Book Antiqua" pitchFamily="18" charset="0"/>
                <a:cs typeface="Arial" charset="0"/>
              </a:rPr>
              <a:t>The </a:t>
            </a:r>
            <a:r>
              <a:rPr lang="en-GB" altLang="tr-TR" sz="2800" b="1" dirty="0">
                <a:latin typeface="Book Antiqua" pitchFamily="18" charset="0"/>
                <a:cs typeface="Arial" charset="0"/>
              </a:rPr>
              <a:t>Budget Set </a:t>
            </a:r>
            <a:r>
              <a:rPr lang="en-GB" altLang="tr-TR" sz="2800" dirty="0">
                <a:latin typeface="Book Antiqua" pitchFamily="18" charset="0"/>
                <a:cs typeface="Arial" charset="0"/>
              </a:rPr>
              <a:t>is the set of baskets that are affordable to the consumer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AutoNum type="arabicPeriod"/>
            </a:pPr>
            <a:r>
              <a:rPr lang="en-GB" altLang="tr-TR" sz="2800" dirty="0">
                <a:latin typeface="Book Antiqua" pitchFamily="18" charset="0"/>
                <a:cs typeface="Arial" charset="0"/>
              </a:rPr>
              <a:t>The </a:t>
            </a:r>
            <a:r>
              <a:rPr lang="en-GB" altLang="tr-TR" sz="2800" b="1" dirty="0">
                <a:latin typeface="Book Antiqua" pitchFamily="18" charset="0"/>
                <a:cs typeface="Arial" charset="0"/>
              </a:rPr>
              <a:t>Budget Line</a:t>
            </a:r>
            <a:r>
              <a:rPr lang="en-GB" altLang="tr-TR" sz="2800" dirty="0">
                <a:latin typeface="Book Antiqua" pitchFamily="18" charset="0"/>
                <a:cs typeface="Arial" charset="0"/>
              </a:rPr>
              <a:t> is the set of baskets that are </a:t>
            </a:r>
            <a:r>
              <a:rPr lang="en-GB" altLang="tr-TR" sz="2800" b="1" i="1" dirty="0">
                <a:latin typeface="Book Antiqua" pitchFamily="18" charset="0"/>
                <a:cs typeface="Arial" charset="0"/>
              </a:rPr>
              <a:t>just</a:t>
            </a:r>
            <a:r>
              <a:rPr lang="en-GB" altLang="tr-TR" sz="2800" dirty="0">
                <a:latin typeface="Book Antiqua" pitchFamily="18" charset="0"/>
                <a:cs typeface="Arial" charset="0"/>
              </a:rPr>
              <a:t> affordable:</a:t>
            </a:r>
          </a:p>
          <a:p>
            <a:pPr>
              <a:spcBef>
                <a:spcPct val="50000"/>
              </a:spcBef>
            </a:pPr>
            <a:r>
              <a:rPr lang="en-US" altLang="tr-TR" sz="2800" dirty="0">
                <a:latin typeface="Book Antiqua" pitchFamily="18" charset="0"/>
              </a:rPr>
              <a:t>			 P</a:t>
            </a:r>
            <a:r>
              <a:rPr lang="en-US" altLang="tr-TR" sz="2800" baseline="-25000" dirty="0">
                <a:latin typeface="Book Antiqua" pitchFamily="18" charset="0"/>
              </a:rPr>
              <a:t>X</a:t>
            </a:r>
            <a:r>
              <a:rPr lang="en-US" altLang="tr-TR" sz="2800" dirty="0">
                <a:latin typeface="Book Antiqua" pitchFamily="18" charset="0"/>
              </a:rPr>
              <a:t> . X + P</a:t>
            </a:r>
            <a:r>
              <a:rPr lang="en-US" altLang="tr-TR" sz="2800" baseline="-25000" dirty="0">
                <a:latin typeface="Book Antiqua" pitchFamily="18" charset="0"/>
              </a:rPr>
              <a:t>Y</a:t>
            </a:r>
            <a:r>
              <a:rPr lang="en-US" altLang="tr-TR" sz="2800" dirty="0">
                <a:latin typeface="Book Antiqua" pitchFamily="18" charset="0"/>
              </a:rPr>
              <a:t> . Y  </a:t>
            </a:r>
            <a:r>
              <a:rPr lang="en-US" altLang="tr-TR" sz="2800" dirty="0">
                <a:latin typeface="Book Antiqua" pitchFamily="18" charset="0"/>
                <a:sym typeface="Symbol" pitchFamily="18" charset="2"/>
              </a:rPr>
              <a:t>=  I</a:t>
            </a:r>
          </a:p>
          <a:p>
            <a:endParaRPr lang="en-US" altLang="tr-TR" sz="2800" dirty="0">
              <a:latin typeface="Book Antiqua" pitchFamily="18" charset="0"/>
            </a:endParaRPr>
          </a:p>
          <a:p>
            <a:pPr eaLnBrk="1" hangingPunct="1">
              <a:buClr>
                <a:schemeClr val="accent1"/>
              </a:buClr>
              <a:buFont typeface="Wingdings" pitchFamily="2" charset="2"/>
              <a:buNone/>
            </a:pPr>
            <a:r>
              <a:rPr lang="en-GB" altLang="tr-TR" sz="2800" dirty="0">
                <a:latin typeface="Book Antiqua" pitchFamily="18" charset="0"/>
                <a:cs typeface="Arial" charset="0"/>
              </a:rPr>
              <a:t>			=&gt;  Y = </a:t>
            </a:r>
            <a:r>
              <a:rPr lang="en-GB" altLang="tr-TR" sz="2800" u="sng" dirty="0">
                <a:latin typeface="Book Antiqua" pitchFamily="18" charset="0"/>
                <a:cs typeface="Arial" charset="0"/>
              </a:rPr>
              <a:t> I </a:t>
            </a:r>
            <a:r>
              <a:rPr lang="en-GB" altLang="tr-TR" sz="2800" dirty="0">
                <a:latin typeface="Book Antiqua" pitchFamily="18" charset="0"/>
                <a:cs typeface="Arial" charset="0"/>
              </a:rPr>
              <a:t> — </a:t>
            </a:r>
            <a:r>
              <a:rPr lang="en-GB" altLang="tr-TR" sz="2800" u="sng" dirty="0">
                <a:latin typeface="Book Antiqua" pitchFamily="18" charset="0"/>
                <a:cs typeface="Arial" charset="0"/>
              </a:rPr>
              <a:t>P</a:t>
            </a:r>
            <a:r>
              <a:rPr lang="en-GB" altLang="tr-TR" sz="2800" u="sng" baseline="-25000" dirty="0">
                <a:latin typeface="Book Antiqua" pitchFamily="18" charset="0"/>
                <a:cs typeface="Arial" charset="0"/>
              </a:rPr>
              <a:t>X</a:t>
            </a:r>
            <a:r>
              <a:rPr lang="en-GB" altLang="tr-TR" sz="2800" u="sng" dirty="0">
                <a:latin typeface="Book Antiqua" pitchFamily="18" charset="0"/>
                <a:cs typeface="Arial" charset="0"/>
              </a:rPr>
              <a:t> </a:t>
            </a:r>
            <a:r>
              <a:rPr lang="en-GB" altLang="tr-TR" sz="2800" dirty="0">
                <a:latin typeface="Book Antiqua" pitchFamily="18" charset="0"/>
                <a:cs typeface="Arial" charset="0"/>
              </a:rPr>
              <a:t> . X</a:t>
            </a:r>
          </a:p>
          <a:p>
            <a:pPr eaLnBrk="1" hangingPunct="1">
              <a:buClr>
                <a:schemeClr val="accent1"/>
              </a:buClr>
              <a:buFont typeface="Wingdings" pitchFamily="2" charset="2"/>
              <a:buNone/>
            </a:pPr>
            <a:r>
              <a:rPr lang="en-GB" altLang="tr-TR" sz="2800" dirty="0">
                <a:latin typeface="Book Antiqua" pitchFamily="18" charset="0"/>
                <a:cs typeface="Arial" charset="0"/>
              </a:rPr>
              <a:t>				    P</a:t>
            </a:r>
            <a:r>
              <a:rPr lang="en-GB" altLang="tr-TR" sz="2800" baseline="-25000" dirty="0">
                <a:latin typeface="Book Antiqua" pitchFamily="18" charset="0"/>
                <a:cs typeface="Arial" charset="0"/>
              </a:rPr>
              <a:t>Y</a:t>
            </a:r>
            <a:r>
              <a:rPr lang="en-GB" altLang="tr-TR" sz="2800" dirty="0">
                <a:latin typeface="Book Antiqua" pitchFamily="18" charset="0"/>
                <a:cs typeface="Arial" charset="0"/>
              </a:rPr>
              <a:t>     </a:t>
            </a:r>
            <a:r>
              <a:rPr lang="en-GB" altLang="tr-TR" sz="2800" dirty="0" err="1">
                <a:latin typeface="Book Antiqua" pitchFamily="18" charset="0"/>
                <a:cs typeface="Arial" charset="0"/>
              </a:rPr>
              <a:t>P</a:t>
            </a:r>
            <a:r>
              <a:rPr lang="en-GB" altLang="tr-TR" sz="2800" baseline="-25000" dirty="0" err="1">
                <a:latin typeface="Book Antiqua" pitchFamily="18" charset="0"/>
                <a:cs typeface="Arial" charset="0"/>
              </a:rPr>
              <a:t>Y</a:t>
            </a:r>
            <a:r>
              <a:rPr lang="en-GB" altLang="tr-TR" sz="2800" dirty="0">
                <a:latin typeface="Book Antiqua" pitchFamily="18" charset="0"/>
                <a:cs typeface="Arial" charset="0"/>
              </a:rPr>
              <a:t> </a:t>
            </a:r>
          </a:p>
        </p:txBody>
      </p:sp>
      <p:sp>
        <p:nvSpPr>
          <p:cNvPr id="131080" name="WordArt 1032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60960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The Budget Constraint</a:t>
            </a:r>
          </a:p>
        </p:txBody>
      </p:sp>
    </p:spTree>
    <p:extLst>
      <p:ext uri="{BB962C8B-B14F-4D97-AF65-F5344CB8AC3E}">
        <p14:creationId xmlns:p14="http://schemas.microsoft.com/office/powerpoint/2010/main" val="340668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1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1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1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1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1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1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9" grpId="0" build="p" autoUpdateAnimBg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153400" cy="1143000"/>
          </a:xfrm>
        </p:spPr>
        <p:txBody>
          <a:bodyPr/>
          <a:lstStyle/>
          <a:p>
            <a:pPr algn="ctr" eaLnBrk="1" hangingPunct="1"/>
            <a:r>
              <a:rPr lang="en-US" altLang="tr-TR" smtClean="0"/>
              <a:t>Minimization Steps</a:t>
            </a:r>
            <a:endParaRPr lang="en-CA" altLang="tr-TR" smtClean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8915400" cy="54102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tr-TR" smtClean="0"/>
              <a:t>2) U=hp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tr-TR" smtClean="0"/>
              <a:t>	18=2p(p)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CA" altLang="tr-TR" smtClean="0"/>
              <a:t>	9=p</a:t>
            </a:r>
            <a:r>
              <a:rPr lang="en-CA" altLang="tr-TR" baseline="30000" smtClean="0"/>
              <a:t>2</a:t>
            </a:r>
            <a:endParaRPr lang="en-CA" altLang="tr-TR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CA" altLang="tr-TR" smtClean="0"/>
              <a:t>	3=p</a:t>
            </a:r>
            <a:endParaRPr lang="en-US" altLang="tr-TR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CA" altLang="tr-TR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CA" altLang="tr-TR" smtClean="0"/>
              <a:t>	</a:t>
            </a:r>
            <a:r>
              <a:rPr lang="en-US" altLang="tr-TR" smtClean="0"/>
              <a:t>U=hp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CA" altLang="tr-TR" smtClean="0"/>
              <a:t>	18=h3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CA" altLang="tr-TR" smtClean="0"/>
              <a:t>	6=h</a:t>
            </a:r>
            <a:endParaRPr lang="en-US" altLang="tr-TR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tr-TR" smtClean="0"/>
              <a:t>	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altLang="tr-TR" smtClean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849587-5635-4F99-8733-A10A04452697}" type="slidenum">
              <a:rPr lang="en-CA"/>
              <a:pPr>
                <a:defRPr/>
              </a:pPr>
              <a:t>110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133221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3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3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 bldLvl="3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tr-TR" smtClean="0"/>
              <a:t>Minimization Steps</a:t>
            </a:r>
            <a:endParaRPr lang="en-CA" altLang="tr-TR" smtClean="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8915400" cy="5715000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tr-TR" sz="4000" smtClean="0"/>
              <a:t>3) I=P</a:t>
            </a:r>
            <a:r>
              <a:rPr lang="en-US" altLang="tr-TR" sz="4000" baseline="-25000" smtClean="0"/>
              <a:t>h</a:t>
            </a:r>
            <a:r>
              <a:rPr lang="en-US" altLang="tr-TR" sz="4000" smtClean="0"/>
              <a:t>h+P</a:t>
            </a:r>
            <a:r>
              <a:rPr lang="en-US" altLang="tr-TR" sz="4000" baseline="-25000" smtClean="0"/>
              <a:t>p</a:t>
            </a:r>
            <a:r>
              <a:rPr lang="en-US" altLang="tr-TR" sz="4000" smtClean="0"/>
              <a:t>P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CA" altLang="tr-TR" sz="4000" smtClean="0"/>
              <a:t>	I=0.1(6)+0.2(3)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CA" altLang="tr-TR" sz="4000" smtClean="0"/>
              <a:t>	I=1.20</a:t>
            </a:r>
            <a:endParaRPr lang="en-US" altLang="tr-TR" sz="400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CA" altLang="tr-TR" sz="4000" smtClean="0"/>
              <a:t>Hawaii’s minimum expenditure for a slice of pizza is $1.20 if he wants a utility of 18.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CA" altLang="tr-TR" sz="4000" smtClean="0"/>
              <a:t>Optional Check: 	U=ph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CA" altLang="tr-TR" sz="4000" smtClean="0"/>
              <a:t>						18=3(6)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CA" altLang="tr-TR" sz="4000" smtClean="0"/>
              <a:t>						18=18</a:t>
            </a:r>
            <a:endParaRPr lang="en-US" altLang="tr-TR" sz="4000" smtClean="0"/>
          </a:p>
          <a:p>
            <a:pPr marL="609600" indent="-609600" eaLnBrk="1" hangingPunct="1">
              <a:lnSpc>
                <a:spcPct val="90000"/>
              </a:lnSpc>
            </a:pPr>
            <a:endParaRPr lang="en-US" altLang="tr-TR" sz="400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altLang="tr-TR" sz="400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altLang="tr-TR" sz="4000" smtClean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109888-1585-423D-8F37-28289AB76A2F}" type="slidenum">
              <a:rPr lang="en-CA"/>
              <a:pPr>
                <a:defRPr/>
              </a:pPr>
              <a:t>111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948717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 bldLvl="3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tr-TR" smtClean="0"/>
              <a:t>Optimization Comparison</a:t>
            </a:r>
            <a:endParaRPr lang="en-CA" altLang="tr-TR" smtClean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39A8A82-82CF-4E09-94BE-0AD6D757EC8E}" type="slidenum">
              <a:rPr lang="en-CA"/>
              <a:pPr>
                <a:defRPr/>
              </a:pPr>
              <a:t>112</a:t>
            </a:fld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4495800" cy="550862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CA" sz="3200" u="sng" dirty="0">
                <a:cs typeface="Arial" pitchFamily="34" charset="0"/>
              </a:rPr>
              <a:t>Utility Maximization</a:t>
            </a:r>
          </a:p>
          <a:p>
            <a:pPr>
              <a:defRPr/>
            </a:pPr>
            <a:endParaRPr lang="en-CA" sz="3200" dirty="0">
              <a:cs typeface="Arial" pitchFamily="34" charset="0"/>
            </a:endParaRPr>
          </a:p>
          <a:p>
            <a:pPr>
              <a:defRPr/>
            </a:pPr>
            <a:endParaRPr lang="en-CA" sz="3200" dirty="0">
              <a:cs typeface="Arial" pitchFamily="34" charset="0"/>
            </a:endParaRPr>
          </a:p>
          <a:p>
            <a:pPr>
              <a:defRPr/>
            </a:pPr>
            <a:endParaRPr lang="en-CA" sz="3200" dirty="0">
              <a:cs typeface="Arial" pitchFamily="34" charset="0"/>
            </a:endParaRPr>
          </a:p>
          <a:p>
            <a:pPr>
              <a:defRPr/>
            </a:pPr>
            <a:endParaRPr lang="en-CA" sz="3200" dirty="0">
              <a:cs typeface="Arial" pitchFamily="34" charset="0"/>
            </a:endParaRPr>
          </a:p>
          <a:p>
            <a:pPr>
              <a:defRPr/>
            </a:pPr>
            <a:endParaRPr lang="en-CA" sz="3200" dirty="0">
              <a:cs typeface="Arial" pitchFamily="34" charset="0"/>
            </a:endParaRPr>
          </a:p>
          <a:p>
            <a:pPr>
              <a:defRPr/>
            </a:pPr>
            <a:endParaRPr lang="en-CA" sz="3200" dirty="0">
              <a:cs typeface="Arial" pitchFamily="34" charset="0"/>
            </a:endParaRPr>
          </a:p>
          <a:p>
            <a:pPr>
              <a:defRPr/>
            </a:pPr>
            <a:endParaRPr lang="en-CA" sz="3200" dirty="0">
              <a:cs typeface="Arial" pitchFamily="34" charset="0"/>
            </a:endParaRPr>
          </a:p>
          <a:p>
            <a:pPr>
              <a:defRPr/>
            </a:pPr>
            <a:endParaRPr lang="en-CA" sz="3200" dirty="0">
              <a:cs typeface="Arial" pitchFamily="34" charset="0"/>
            </a:endParaRPr>
          </a:p>
          <a:p>
            <a:pPr>
              <a:defRPr/>
            </a:pPr>
            <a:endParaRPr lang="en-CA" sz="3200" dirty="0">
              <a:cs typeface="Arial" pitchFamily="34" charset="0"/>
            </a:endParaRPr>
          </a:p>
          <a:p>
            <a:pPr>
              <a:defRPr/>
            </a:pPr>
            <a:endParaRPr lang="en-CA" sz="3200" dirty="0"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1371600"/>
            <a:ext cx="4495800" cy="550862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CA" sz="3200" u="sng" dirty="0">
                <a:cs typeface="Arial" pitchFamily="34" charset="0"/>
              </a:rPr>
              <a:t>Expend. Minimization</a:t>
            </a:r>
          </a:p>
          <a:p>
            <a:pPr>
              <a:defRPr/>
            </a:pPr>
            <a:endParaRPr lang="en-CA" sz="3200" dirty="0">
              <a:cs typeface="Arial" pitchFamily="34" charset="0"/>
            </a:endParaRPr>
          </a:p>
          <a:p>
            <a:pPr>
              <a:defRPr/>
            </a:pPr>
            <a:endParaRPr lang="en-CA" sz="3200" dirty="0">
              <a:cs typeface="Arial" pitchFamily="34" charset="0"/>
            </a:endParaRPr>
          </a:p>
          <a:p>
            <a:pPr>
              <a:defRPr/>
            </a:pPr>
            <a:endParaRPr lang="en-CA" sz="3200" dirty="0">
              <a:cs typeface="Arial" pitchFamily="34" charset="0"/>
            </a:endParaRPr>
          </a:p>
          <a:p>
            <a:pPr>
              <a:defRPr/>
            </a:pPr>
            <a:endParaRPr lang="en-CA" sz="3200" dirty="0">
              <a:cs typeface="Arial" pitchFamily="34" charset="0"/>
            </a:endParaRPr>
          </a:p>
          <a:p>
            <a:pPr>
              <a:defRPr/>
            </a:pPr>
            <a:endParaRPr lang="en-CA" sz="3200" dirty="0">
              <a:cs typeface="Arial" pitchFamily="34" charset="0"/>
            </a:endParaRPr>
          </a:p>
          <a:p>
            <a:pPr>
              <a:defRPr/>
            </a:pPr>
            <a:endParaRPr lang="en-CA" sz="3200" dirty="0">
              <a:cs typeface="Arial" pitchFamily="34" charset="0"/>
            </a:endParaRPr>
          </a:p>
          <a:p>
            <a:pPr>
              <a:defRPr/>
            </a:pPr>
            <a:endParaRPr lang="en-CA" sz="3200" dirty="0">
              <a:cs typeface="Arial" pitchFamily="34" charset="0"/>
            </a:endParaRPr>
          </a:p>
          <a:p>
            <a:pPr>
              <a:defRPr/>
            </a:pPr>
            <a:endParaRPr lang="en-CA" sz="3200" dirty="0">
              <a:cs typeface="Arial" pitchFamily="34" charset="0"/>
            </a:endParaRPr>
          </a:p>
          <a:p>
            <a:pPr>
              <a:defRPr/>
            </a:pPr>
            <a:endParaRPr lang="en-CA" sz="3200" dirty="0">
              <a:cs typeface="Arial" pitchFamily="34" charset="0"/>
            </a:endParaRPr>
          </a:p>
          <a:p>
            <a:pPr>
              <a:defRPr/>
            </a:pPr>
            <a:endParaRPr lang="en-CA" sz="3200" dirty="0">
              <a:cs typeface="Arial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2057400"/>
            <a:ext cx="4495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CA" altLang="tr-TR" sz="3200"/>
              <a:t>Given prices and utility formulas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48200" y="2057400"/>
            <a:ext cx="4495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CA" altLang="tr-TR" sz="3200"/>
              <a:t>Given prices and utility formulas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3124200"/>
            <a:ext cx="449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CA" altLang="tr-TR" sz="3200"/>
              <a:t>Given EXPENDITURE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48200" y="3124200"/>
            <a:ext cx="449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CA" altLang="tr-TR" sz="3200"/>
              <a:t>Given UTILITY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3722688"/>
            <a:ext cx="4495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CA" altLang="tr-TR" sz="3200"/>
              <a:t>Solve tangency condition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648200" y="3733800"/>
            <a:ext cx="4495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CA" altLang="tr-TR" sz="3200"/>
              <a:t>Solve tangency condition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0" y="4800600"/>
            <a:ext cx="4495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CA" altLang="tr-TR" sz="3200"/>
              <a:t>Substitute into budget constraint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648200" y="4800600"/>
            <a:ext cx="4495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CA" altLang="tr-TR" sz="3200"/>
              <a:t>Substitute into utility formula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0" y="5780088"/>
            <a:ext cx="44958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CA" altLang="tr-TR" sz="3200"/>
              <a:t>Solve for UTILITY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648200" y="5791200"/>
            <a:ext cx="449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CA" altLang="tr-TR" sz="3200"/>
              <a:t>Solve for EXPENDITURE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803417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CE77-E2D8-4D9B-A021-0ED163E1A2F1}" type="slidenum">
              <a:rPr lang="en-US" altLang="tr-TR"/>
              <a:pPr/>
              <a:t>12</a:t>
            </a:fld>
            <a:endParaRPr lang="en-US" altLang="tr-TR"/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381000" y="1600200"/>
            <a:ext cx="84582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GB" altLang="tr-TR" sz="2800" u="sng" dirty="0">
                <a:latin typeface="Book Antiqua" pitchFamily="18" charset="0"/>
                <a:cs typeface="Arial" charset="0"/>
              </a:rPr>
              <a:t>Example</a:t>
            </a:r>
            <a:r>
              <a:rPr lang="en-GB" altLang="tr-TR" sz="2800" dirty="0">
                <a:latin typeface="Book Antiqua" pitchFamily="18" charset="0"/>
                <a:cs typeface="Arial" charset="0"/>
              </a:rPr>
              <a:t>: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altLang="tr-TR" sz="2800" dirty="0">
                <a:latin typeface="Book Antiqua" pitchFamily="18" charset="0"/>
                <a:cs typeface="Arial" charset="0"/>
              </a:rPr>
              <a:t>Suppose		I = € 10	P</a:t>
            </a:r>
            <a:r>
              <a:rPr lang="en-GB" altLang="tr-TR" sz="2800" baseline="-25000" dirty="0">
                <a:latin typeface="Book Antiqua" pitchFamily="18" charset="0"/>
                <a:cs typeface="Arial" charset="0"/>
              </a:rPr>
              <a:t>X</a:t>
            </a:r>
            <a:r>
              <a:rPr lang="en-GB" altLang="tr-TR" sz="2800" dirty="0">
                <a:latin typeface="Book Antiqua" pitchFamily="18" charset="0"/>
                <a:cs typeface="Arial" charset="0"/>
              </a:rPr>
              <a:t> = € 1	P</a:t>
            </a:r>
            <a:r>
              <a:rPr lang="en-GB" altLang="tr-TR" sz="2800" baseline="-25000" dirty="0">
                <a:latin typeface="Book Antiqua" pitchFamily="18" charset="0"/>
                <a:cs typeface="Arial" charset="0"/>
              </a:rPr>
              <a:t>Y</a:t>
            </a:r>
            <a:r>
              <a:rPr lang="en-GB" altLang="tr-TR" sz="2800" dirty="0">
                <a:latin typeface="Book Antiqua" pitchFamily="18" charset="0"/>
                <a:cs typeface="Arial" charset="0"/>
              </a:rPr>
              <a:t> = € 2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en-GB" altLang="tr-TR" sz="2800" dirty="0">
              <a:latin typeface="Book Antiqua" pitchFamily="18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altLang="tr-TR" sz="2800" dirty="0">
                <a:latin typeface="Book Antiqua" pitchFamily="18" charset="0"/>
                <a:cs typeface="Arial" charset="0"/>
              </a:rPr>
              <a:t>Budget line:		1. X + 2 . Y = 10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en-GB" altLang="tr-TR" sz="2800" dirty="0">
              <a:latin typeface="Book Antiqua" pitchFamily="18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GB" altLang="tr-TR" sz="2800" dirty="0">
                <a:latin typeface="Book Antiqua" pitchFamily="18" charset="0"/>
                <a:cs typeface="Arial" charset="0"/>
              </a:rPr>
              <a:t>			or: Y = </a:t>
            </a:r>
            <a:r>
              <a:rPr lang="en-GB" altLang="tr-TR" sz="2800" u="sng" dirty="0">
                <a:latin typeface="Book Antiqua" pitchFamily="18" charset="0"/>
                <a:cs typeface="Arial" charset="0"/>
              </a:rPr>
              <a:t> 10 </a:t>
            </a:r>
            <a:r>
              <a:rPr lang="en-GB" altLang="tr-TR" sz="2800" dirty="0">
                <a:latin typeface="Book Antiqua" pitchFamily="18" charset="0"/>
                <a:cs typeface="Arial" charset="0"/>
              </a:rPr>
              <a:t> — </a:t>
            </a:r>
            <a:r>
              <a:rPr lang="en-GB" altLang="tr-TR" sz="2800" u="sng" dirty="0">
                <a:latin typeface="Book Antiqua" pitchFamily="18" charset="0"/>
                <a:cs typeface="Arial" charset="0"/>
              </a:rPr>
              <a:t>1</a:t>
            </a:r>
            <a:r>
              <a:rPr lang="en-GB" altLang="tr-TR" sz="2800" dirty="0">
                <a:latin typeface="Book Antiqua" pitchFamily="18" charset="0"/>
                <a:cs typeface="Arial" charset="0"/>
              </a:rPr>
              <a:t> . X</a:t>
            </a:r>
          </a:p>
          <a:p>
            <a:pPr eaLnBrk="1" hangingPunct="1">
              <a:buClr>
                <a:schemeClr val="accent1"/>
              </a:buClr>
              <a:buFont typeface="Wingdings" pitchFamily="2" charset="2"/>
              <a:buNone/>
            </a:pPr>
            <a:r>
              <a:rPr lang="en-GB" altLang="tr-TR" sz="2800" dirty="0">
                <a:latin typeface="Book Antiqua" pitchFamily="18" charset="0"/>
                <a:cs typeface="Arial" charset="0"/>
              </a:rPr>
              <a:t>				    2	    2 </a:t>
            </a:r>
          </a:p>
        </p:txBody>
      </p:sp>
    </p:spTree>
    <p:extLst>
      <p:ext uri="{BB962C8B-B14F-4D97-AF65-F5344CB8AC3E}">
        <p14:creationId xmlns:p14="http://schemas.microsoft.com/office/powerpoint/2010/main" val="380794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6ED46-DE07-4BE7-B73A-D14EF5DECBB2}" type="slidenum">
              <a:rPr lang="en-US" altLang="tr-TR"/>
              <a:pPr/>
              <a:t>13</a:t>
            </a:fld>
            <a:endParaRPr lang="en-US" altLang="tr-TR"/>
          </a:p>
        </p:txBody>
      </p:sp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1295400" y="5943600"/>
            <a:ext cx="5867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 flipV="1">
            <a:off x="1295400" y="609600"/>
            <a:ext cx="0" cy="5334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715000" y="5867400"/>
            <a:ext cx="1349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I/P</a:t>
            </a:r>
            <a:r>
              <a:rPr lang="en-GB" altLang="tr-TR" sz="2400" b="1" baseline="-25000">
                <a:latin typeface="Times New Roman" pitchFamily="18" charset="0"/>
              </a:rPr>
              <a:t>X</a:t>
            </a:r>
            <a:r>
              <a:rPr lang="en-GB" altLang="tr-TR" sz="2400" b="1">
                <a:latin typeface="Times New Roman" pitchFamily="18" charset="0"/>
              </a:rPr>
              <a:t> = 10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746125" y="49847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Y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7239000" y="5715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X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143000" y="3276600"/>
            <a:ext cx="3968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4800" b="1">
                <a:latin typeface="Times New Roman" pitchFamily="18" charset="0"/>
              </a:rPr>
              <a:t>•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371600" y="3200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A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6477000" y="5410200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B</a:t>
            </a:r>
            <a:endParaRPr lang="en-GB" altLang="tr-TR" sz="4800" b="1">
              <a:latin typeface="Times New Roman" pitchFamily="18" charset="0"/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152400" y="3352800"/>
            <a:ext cx="1120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I/P</a:t>
            </a:r>
            <a:r>
              <a:rPr lang="en-GB" altLang="tr-TR" sz="2400" b="1" baseline="-25000">
                <a:latin typeface="Times New Roman" pitchFamily="18" charset="0"/>
              </a:rPr>
              <a:t>Y</a:t>
            </a:r>
            <a:r>
              <a:rPr lang="en-GB" altLang="tr-TR" sz="2400" b="1">
                <a:latin typeface="Times New Roman" pitchFamily="18" charset="0"/>
              </a:rPr>
              <a:t>= 5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6324600" y="5486400"/>
            <a:ext cx="3968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4800" b="1">
                <a:latin typeface="Times New Roman" pitchFamily="18" charset="0"/>
              </a:rPr>
              <a:t>•</a:t>
            </a:r>
          </a:p>
        </p:txBody>
      </p:sp>
    </p:spTree>
    <p:extLst>
      <p:ext uri="{BB962C8B-B14F-4D97-AF65-F5344CB8AC3E}">
        <p14:creationId xmlns:p14="http://schemas.microsoft.com/office/powerpoint/2010/main" val="3373362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A95A-E66E-4596-AD42-5402265F3B31}" type="slidenum">
              <a:rPr lang="en-US" altLang="tr-TR"/>
              <a:pPr/>
              <a:t>14</a:t>
            </a:fld>
            <a:endParaRPr lang="en-US" altLang="tr-TR"/>
          </a:p>
        </p:txBody>
      </p:sp>
      <p:sp>
        <p:nvSpPr>
          <p:cNvPr id="151554" name="Line 2"/>
          <p:cNvSpPr>
            <a:spLocks noChangeShapeType="1"/>
          </p:cNvSpPr>
          <p:nvPr/>
        </p:nvSpPr>
        <p:spPr bwMode="auto">
          <a:xfrm>
            <a:off x="1295400" y="5943600"/>
            <a:ext cx="5867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1555" name="Line 3"/>
          <p:cNvSpPr>
            <a:spLocks noChangeShapeType="1"/>
          </p:cNvSpPr>
          <p:nvPr/>
        </p:nvSpPr>
        <p:spPr bwMode="auto">
          <a:xfrm flipV="1">
            <a:off x="1295400" y="609600"/>
            <a:ext cx="0" cy="5334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5715000" y="5867400"/>
            <a:ext cx="1349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I/P</a:t>
            </a:r>
            <a:r>
              <a:rPr lang="en-GB" altLang="tr-TR" sz="2400" b="1" baseline="-25000">
                <a:latin typeface="Times New Roman" pitchFamily="18" charset="0"/>
              </a:rPr>
              <a:t>X</a:t>
            </a:r>
            <a:r>
              <a:rPr lang="en-GB" altLang="tr-TR" sz="2400" b="1">
                <a:latin typeface="Times New Roman" pitchFamily="18" charset="0"/>
              </a:rPr>
              <a:t> = 10</a:t>
            </a:r>
          </a:p>
        </p:txBody>
      </p: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746125" y="49847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Y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7239000" y="5715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X</a:t>
            </a:r>
          </a:p>
        </p:txBody>
      </p:sp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1143000" y="3276600"/>
            <a:ext cx="3968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4800" b="1">
                <a:latin typeface="Times New Roman" pitchFamily="18" charset="0"/>
              </a:rPr>
              <a:t>•</a:t>
            </a:r>
          </a:p>
        </p:txBody>
      </p:sp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1371600" y="3200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A</a:t>
            </a:r>
          </a:p>
        </p:txBody>
      </p:sp>
      <p:sp>
        <p:nvSpPr>
          <p:cNvPr id="151561" name="Text Box 9"/>
          <p:cNvSpPr txBox="1">
            <a:spLocks noChangeArrowheads="1"/>
          </p:cNvSpPr>
          <p:nvPr/>
        </p:nvSpPr>
        <p:spPr bwMode="auto">
          <a:xfrm>
            <a:off x="6477000" y="5410200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B</a:t>
            </a:r>
            <a:endParaRPr lang="en-GB" altLang="tr-TR" sz="4800" b="1">
              <a:latin typeface="Times New Roman" pitchFamily="18" charset="0"/>
            </a:endParaRPr>
          </a:p>
        </p:txBody>
      </p:sp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152400" y="3352800"/>
            <a:ext cx="1120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I/P</a:t>
            </a:r>
            <a:r>
              <a:rPr lang="en-GB" altLang="tr-TR" sz="2400" b="1" baseline="-25000">
                <a:latin typeface="Times New Roman" pitchFamily="18" charset="0"/>
              </a:rPr>
              <a:t>Y</a:t>
            </a:r>
            <a:r>
              <a:rPr lang="en-GB" altLang="tr-TR" sz="2400" b="1">
                <a:latin typeface="Times New Roman" pitchFamily="18" charset="0"/>
              </a:rPr>
              <a:t>= 5</a:t>
            </a:r>
          </a:p>
        </p:txBody>
      </p:sp>
      <p:sp>
        <p:nvSpPr>
          <p:cNvPr id="151563" name="Line 11"/>
          <p:cNvSpPr>
            <a:spLocks noChangeShapeType="1"/>
          </p:cNvSpPr>
          <p:nvPr/>
        </p:nvSpPr>
        <p:spPr bwMode="auto">
          <a:xfrm>
            <a:off x="1295400" y="3657600"/>
            <a:ext cx="5334000" cy="2286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1564" name="Text Box 12"/>
          <p:cNvSpPr txBox="1">
            <a:spLocks noChangeArrowheads="1"/>
          </p:cNvSpPr>
          <p:nvPr/>
        </p:nvSpPr>
        <p:spPr bwMode="auto">
          <a:xfrm>
            <a:off x="6324600" y="5486400"/>
            <a:ext cx="3968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4800" b="1">
                <a:latin typeface="Times New Roman" pitchFamily="18" charset="0"/>
              </a:rPr>
              <a:t>•</a:t>
            </a:r>
          </a:p>
        </p:txBody>
      </p:sp>
    </p:spTree>
    <p:extLst>
      <p:ext uri="{BB962C8B-B14F-4D97-AF65-F5344CB8AC3E}">
        <p14:creationId xmlns:p14="http://schemas.microsoft.com/office/powerpoint/2010/main" val="311138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1638-2E86-4C9D-A864-032E447B1702}" type="slidenum">
              <a:rPr lang="en-US" altLang="tr-TR"/>
              <a:pPr/>
              <a:t>15</a:t>
            </a:fld>
            <a:endParaRPr lang="en-US" altLang="tr-TR"/>
          </a:p>
        </p:txBody>
      </p:sp>
      <p:sp>
        <p:nvSpPr>
          <p:cNvPr id="149506" name="Line 2"/>
          <p:cNvSpPr>
            <a:spLocks noChangeShapeType="1"/>
          </p:cNvSpPr>
          <p:nvPr/>
        </p:nvSpPr>
        <p:spPr bwMode="auto">
          <a:xfrm>
            <a:off x="1295400" y="5943600"/>
            <a:ext cx="5867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9507" name="Line 3"/>
          <p:cNvSpPr>
            <a:spLocks noChangeShapeType="1"/>
          </p:cNvSpPr>
          <p:nvPr/>
        </p:nvSpPr>
        <p:spPr bwMode="auto">
          <a:xfrm flipV="1">
            <a:off x="1295400" y="609600"/>
            <a:ext cx="0" cy="5334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5715000" y="5867400"/>
            <a:ext cx="1349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I/P</a:t>
            </a:r>
            <a:r>
              <a:rPr lang="en-GB" altLang="tr-TR" sz="2400" b="1" baseline="-25000">
                <a:latin typeface="Times New Roman" pitchFamily="18" charset="0"/>
              </a:rPr>
              <a:t>X</a:t>
            </a:r>
            <a:r>
              <a:rPr lang="en-GB" altLang="tr-TR" sz="2400" b="1">
                <a:latin typeface="Times New Roman" pitchFamily="18" charset="0"/>
              </a:rPr>
              <a:t> = 10</a:t>
            </a:r>
          </a:p>
        </p:txBody>
      </p:sp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746125" y="49847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Y</a:t>
            </a:r>
          </a:p>
        </p:txBody>
      </p:sp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7239000" y="5715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X</a:t>
            </a:r>
          </a:p>
        </p:txBody>
      </p:sp>
      <p:sp>
        <p:nvSpPr>
          <p:cNvPr id="149511" name="Text Box 7"/>
          <p:cNvSpPr txBox="1">
            <a:spLocks noChangeArrowheads="1"/>
          </p:cNvSpPr>
          <p:nvPr/>
        </p:nvSpPr>
        <p:spPr bwMode="auto">
          <a:xfrm>
            <a:off x="1143000" y="3276600"/>
            <a:ext cx="3968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4800" b="1">
                <a:latin typeface="Times New Roman" pitchFamily="18" charset="0"/>
              </a:rPr>
              <a:t>•</a:t>
            </a:r>
          </a:p>
        </p:txBody>
      </p:sp>
      <p:sp>
        <p:nvSpPr>
          <p:cNvPr id="149512" name="Text Box 8"/>
          <p:cNvSpPr txBox="1">
            <a:spLocks noChangeArrowheads="1"/>
          </p:cNvSpPr>
          <p:nvPr/>
        </p:nvSpPr>
        <p:spPr bwMode="auto">
          <a:xfrm>
            <a:off x="1371600" y="3200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A</a:t>
            </a:r>
          </a:p>
        </p:txBody>
      </p:sp>
      <p:sp>
        <p:nvSpPr>
          <p:cNvPr id="149513" name="Text Box 9"/>
          <p:cNvSpPr txBox="1">
            <a:spLocks noChangeArrowheads="1"/>
          </p:cNvSpPr>
          <p:nvPr/>
        </p:nvSpPr>
        <p:spPr bwMode="auto">
          <a:xfrm>
            <a:off x="6477000" y="5410200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B</a:t>
            </a:r>
            <a:endParaRPr lang="en-GB" altLang="tr-TR" sz="4800" b="1">
              <a:latin typeface="Times New Roman" pitchFamily="18" charset="0"/>
            </a:endParaRPr>
          </a:p>
        </p:txBody>
      </p:sp>
      <p:sp>
        <p:nvSpPr>
          <p:cNvPr id="149514" name="Text Box 10"/>
          <p:cNvSpPr txBox="1">
            <a:spLocks noChangeArrowheads="1"/>
          </p:cNvSpPr>
          <p:nvPr/>
        </p:nvSpPr>
        <p:spPr bwMode="auto">
          <a:xfrm>
            <a:off x="152400" y="3352800"/>
            <a:ext cx="1120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I/P</a:t>
            </a:r>
            <a:r>
              <a:rPr lang="en-GB" altLang="tr-TR" sz="2400" b="1" baseline="-25000">
                <a:latin typeface="Times New Roman" pitchFamily="18" charset="0"/>
              </a:rPr>
              <a:t>Y</a:t>
            </a:r>
            <a:r>
              <a:rPr lang="en-GB" altLang="tr-TR" sz="2400" b="1">
                <a:latin typeface="Times New Roman" pitchFamily="18" charset="0"/>
              </a:rPr>
              <a:t>= 5</a:t>
            </a:r>
          </a:p>
        </p:txBody>
      </p:sp>
      <p:sp>
        <p:nvSpPr>
          <p:cNvPr id="149515" name="Line 11"/>
          <p:cNvSpPr>
            <a:spLocks noChangeShapeType="1"/>
          </p:cNvSpPr>
          <p:nvPr/>
        </p:nvSpPr>
        <p:spPr bwMode="auto">
          <a:xfrm>
            <a:off x="1295400" y="3657600"/>
            <a:ext cx="5334000" cy="2286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9516" name="Line 12"/>
          <p:cNvSpPr>
            <a:spLocks noChangeShapeType="1"/>
          </p:cNvSpPr>
          <p:nvPr/>
        </p:nvSpPr>
        <p:spPr bwMode="auto">
          <a:xfrm flipH="1">
            <a:off x="3657600" y="35814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9517" name="Text Box 13"/>
          <p:cNvSpPr txBox="1">
            <a:spLocks noChangeArrowheads="1"/>
          </p:cNvSpPr>
          <p:nvPr/>
        </p:nvSpPr>
        <p:spPr bwMode="auto">
          <a:xfrm>
            <a:off x="2209800" y="2971800"/>
            <a:ext cx="2498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Budget line = BL</a:t>
            </a:r>
            <a:r>
              <a:rPr lang="en-GB" altLang="tr-TR" sz="2400" b="1" baseline="-25000">
                <a:latin typeface="Times New Roman" pitchFamily="18" charset="0"/>
              </a:rPr>
              <a:t>1</a:t>
            </a:r>
            <a:endParaRPr lang="en-GB" altLang="tr-TR" sz="2400" b="1">
              <a:latin typeface="Times New Roman" pitchFamily="18" charset="0"/>
            </a:endParaRPr>
          </a:p>
        </p:txBody>
      </p:sp>
      <p:sp>
        <p:nvSpPr>
          <p:cNvPr id="149518" name="Text Box 14"/>
          <p:cNvSpPr txBox="1">
            <a:spLocks noChangeArrowheads="1"/>
          </p:cNvSpPr>
          <p:nvPr/>
        </p:nvSpPr>
        <p:spPr bwMode="auto">
          <a:xfrm>
            <a:off x="6324600" y="5486400"/>
            <a:ext cx="3968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4800" b="1">
                <a:latin typeface="Times New Roman" pitchFamily="18" charset="0"/>
              </a:rPr>
              <a:t>•</a:t>
            </a:r>
          </a:p>
        </p:txBody>
      </p:sp>
    </p:spTree>
    <p:extLst>
      <p:ext uri="{BB962C8B-B14F-4D97-AF65-F5344CB8AC3E}">
        <p14:creationId xmlns:p14="http://schemas.microsoft.com/office/powerpoint/2010/main" val="1479102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8C27-9C86-4E9E-95E5-0058D402AE90}" type="slidenum">
              <a:rPr lang="en-US" altLang="tr-TR"/>
              <a:pPr/>
              <a:t>16</a:t>
            </a:fld>
            <a:endParaRPr lang="en-US" altLang="tr-TR"/>
          </a:p>
        </p:txBody>
      </p:sp>
      <p:sp>
        <p:nvSpPr>
          <p:cNvPr id="145410" name="Line 2"/>
          <p:cNvSpPr>
            <a:spLocks noChangeShapeType="1"/>
          </p:cNvSpPr>
          <p:nvPr/>
        </p:nvSpPr>
        <p:spPr bwMode="auto">
          <a:xfrm>
            <a:off x="1295400" y="5943600"/>
            <a:ext cx="5867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5411" name="Line 3"/>
          <p:cNvSpPr>
            <a:spLocks noChangeShapeType="1"/>
          </p:cNvSpPr>
          <p:nvPr/>
        </p:nvSpPr>
        <p:spPr bwMode="auto">
          <a:xfrm flipV="1">
            <a:off x="1295400" y="609600"/>
            <a:ext cx="0" cy="5334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5715000" y="5867400"/>
            <a:ext cx="1349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I/P</a:t>
            </a:r>
            <a:r>
              <a:rPr lang="en-GB" altLang="tr-TR" sz="2400" b="1" baseline="-25000">
                <a:latin typeface="Times New Roman" pitchFamily="18" charset="0"/>
              </a:rPr>
              <a:t>X</a:t>
            </a:r>
            <a:r>
              <a:rPr lang="en-GB" altLang="tr-TR" sz="2400" b="1">
                <a:latin typeface="Times New Roman" pitchFamily="18" charset="0"/>
              </a:rPr>
              <a:t> = 10</a:t>
            </a: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746125" y="49847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Y</a:t>
            </a:r>
          </a:p>
        </p:txBody>
      </p:sp>
      <p:sp>
        <p:nvSpPr>
          <p:cNvPr id="145414" name="Text Box 6"/>
          <p:cNvSpPr txBox="1">
            <a:spLocks noChangeArrowheads="1"/>
          </p:cNvSpPr>
          <p:nvPr/>
        </p:nvSpPr>
        <p:spPr bwMode="auto">
          <a:xfrm>
            <a:off x="7239000" y="5715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X</a:t>
            </a:r>
          </a:p>
        </p:txBody>
      </p:sp>
      <p:sp>
        <p:nvSpPr>
          <p:cNvPr id="145415" name="Text Box 7"/>
          <p:cNvSpPr txBox="1">
            <a:spLocks noChangeArrowheads="1"/>
          </p:cNvSpPr>
          <p:nvPr/>
        </p:nvSpPr>
        <p:spPr bwMode="auto">
          <a:xfrm>
            <a:off x="1143000" y="3276600"/>
            <a:ext cx="3968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4800" b="1">
                <a:latin typeface="Times New Roman" pitchFamily="18" charset="0"/>
              </a:rPr>
              <a:t>•</a:t>
            </a:r>
          </a:p>
        </p:txBody>
      </p:sp>
      <p:sp>
        <p:nvSpPr>
          <p:cNvPr id="145416" name="Text Box 8"/>
          <p:cNvSpPr txBox="1">
            <a:spLocks noChangeArrowheads="1"/>
          </p:cNvSpPr>
          <p:nvPr/>
        </p:nvSpPr>
        <p:spPr bwMode="auto">
          <a:xfrm>
            <a:off x="1371600" y="3200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A</a:t>
            </a:r>
          </a:p>
        </p:txBody>
      </p:sp>
      <p:sp>
        <p:nvSpPr>
          <p:cNvPr id="145417" name="Text Box 9"/>
          <p:cNvSpPr txBox="1">
            <a:spLocks noChangeArrowheads="1"/>
          </p:cNvSpPr>
          <p:nvPr/>
        </p:nvSpPr>
        <p:spPr bwMode="auto">
          <a:xfrm>
            <a:off x="6477000" y="5410200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B</a:t>
            </a:r>
            <a:endParaRPr lang="en-GB" altLang="tr-TR" sz="4800" b="1">
              <a:latin typeface="Times New Roman" pitchFamily="18" charset="0"/>
            </a:endParaRPr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152400" y="3352800"/>
            <a:ext cx="1120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I/P</a:t>
            </a:r>
            <a:r>
              <a:rPr lang="en-GB" altLang="tr-TR" sz="2400" b="1" baseline="-25000">
                <a:latin typeface="Times New Roman" pitchFamily="18" charset="0"/>
              </a:rPr>
              <a:t>Y</a:t>
            </a:r>
            <a:r>
              <a:rPr lang="en-GB" altLang="tr-TR" sz="2400" b="1">
                <a:latin typeface="Times New Roman" pitchFamily="18" charset="0"/>
              </a:rPr>
              <a:t>= 5</a:t>
            </a:r>
          </a:p>
        </p:txBody>
      </p:sp>
      <p:sp>
        <p:nvSpPr>
          <p:cNvPr id="145419" name="Line 11"/>
          <p:cNvSpPr>
            <a:spLocks noChangeShapeType="1"/>
          </p:cNvSpPr>
          <p:nvPr/>
        </p:nvSpPr>
        <p:spPr bwMode="auto">
          <a:xfrm>
            <a:off x="1295400" y="3657600"/>
            <a:ext cx="5334000" cy="2286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5420" name="Line 12"/>
          <p:cNvSpPr>
            <a:spLocks noChangeShapeType="1"/>
          </p:cNvSpPr>
          <p:nvPr/>
        </p:nvSpPr>
        <p:spPr bwMode="auto">
          <a:xfrm flipH="1">
            <a:off x="3657600" y="35814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5421" name="Text Box 13"/>
          <p:cNvSpPr txBox="1">
            <a:spLocks noChangeArrowheads="1"/>
          </p:cNvSpPr>
          <p:nvPr/>
        </p:nvSpPr>
        <p:spPr bwMode="auto">
          <a:xfrm>
            <a:off x="2209800" y="2971800"/>
            <a:ext cx="2498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Budget line = BL</a:t>
            </a:r>
            <a:r>
              <a:rPr lang="en-GB" altLang="tr-TR" sz="2400" b="1" baseline="-25000">
                <a:latin typeface="Times New Roman" pitchFamily="18" charset="0"/>
              </a:rPr>
              <a:t>1</a:t>
            </a:r>
            <a:endParaRPr lang="en-GB" altLang="tr-TR" sz="2400" b="1">
              <a:latin typeface="Times New Roman" pitchFamily="18" charset="0"/>
            </a:endParaRPr>
          </a:p>
        </p:txBody>
      </p:sp>
      <p:sp>
        <p:nvSpPr>
          <p:cNvPr id="145422" name="Text Box 14"/>
          <p:cNvSpPr txBox="1">
            <a:spLocks noChangeArrowheads="1"/>
          </p:cNvSpPr>
          <p:nvPr/>
        </p:nvSpPr>
        <p:spPr bwMode="auto">
          <a:xfrm>
            <a:off x="5943600" y="4724400"/>
            <a:ext cx="1849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-P</a:t>
            </a:r>
            <a:r>
              <a:rPr lang="en-GB" altLang="tr-TR" sz="2400" b="1" baseline="-25000">
                <a:latin typeface="Times New Roman" pitchFamily="18" charset="0"/>
              </a:rPr>
              <a:t>X</a:t>
            </a:r>
            <a:r>
              <a:rPr lang="en-GB" altLang="tr-TR" sz="2400" b="1">
                <a:latin typeface="Times New Roman" pitchFamily="18" charset="0"/>
              </a:rPr>
              <a:t>/P</a:t>
            </a:r>
            <a:r>
              <a:rPr lang="en-GB" altLang="tr-TR" sz="2400" b="1" baseline="-25000">
                <a:latin typeface="Times New Roman" pitchFamily="18" charset="0"/>
              </a:rPr>
              <a:t>Y</a:t>
            </a:r>
            <a:r>
              <a:rPr lang="en-GB" altLang="tr-TR" sz="2400" b="1">
                <a:latin typeface="Times New Roman" pitchFamily="18" charset="0"/>
              </a:rPr>
              <a:t> = -1/2</a:t>
            </a:r>
          </a:p>
        </p:txBody>
      </p:sp>
      <p:sp>
        <p:nvSpPr>
          <p:cNvPr id="145423" name="Arc 15"/>
          <p:cNvSpPr>
            <a:spLocks/>
          </p:cNvSpPr>
          <p:nvPr/>
        </p:nvSpPr>
        <p:spPr bwMode="auto">
          <a:xfrm>
            <a:off x="5791200" y="5638800"/>
            <a:ext cx="1524000" cy="306388"/>
          </a:xfrm>
          <a:custGeom>
            <a:avLst/>
            <a:gdLst>
              <a:gd name="G0" fmla="+- 21600 0 0"/>
              <a:gd name="G1" fmla="+- 9992 0 0"/>
              <a:gd name="G2" fmla="+- 21600 0 0"/>
              <a:gd name="T0" fmla="*/ 1381 w 21600"/>
              <a:gd name="T1" fmla="*/ 17591 h 17591"/>
              <a:gd name="T2" fmla="*/ 2450 w 21600"/>
              <a:gd name="T3" fmla="*/ 0 h 17591"/>
              <a:gd name="T4" fmla="*/ 21600 w 21600"/>
              <a:gd name="T5" fmla="*/ 9992 h 17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7591" fill="none" extrusionOk="0">
                <a:moveTo>
                  <a:pt x="1380" y="17591"/>
                </a:moveTo>
                <a:cubicBezTo>
                  <a:pt x="467" y="15161"/>
                  <a:pt x="0" y="12587"/>
                  <a:pt x="0" y="9992"/>
                </a:cubicBezTo>
                <a:cubicBezTo>
                  <a:pt x="-1" y="6512"/>
                  <a:pt x="840" y="3084"/>
                  <a:pt x="2450" y="0"/>
                </a:cubicBezTo>
              </a:path>
              <a:path w="21600" h="17591" stroke="0" extrusionOk="0">
                <a:moveTo>
                  <a:pt x="1380" y="17591"/>
                </a:moveTo>
                <a:cubicBezTo>
                  <a:pt x="467" y="15161"/>
                  <a:pt x="0" y="12587"/>
                  <a:pt x="0" y="9992"/>
                </a:cubicBezTo>
                <a:cubicBezTo>
                  <a:pt x="-1" y="6512"/>
                  <a:pt x="840" y="3084"/>
                  <a:pt x="2450" y="0"/>
                </a:cubicBezTo>
                <a:lnTo>
                  <a:pt x="21600" y="9992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5424" name="Line 16"/>
          <p:cNvSpPr>
            <a:spLocks noChangeShapeType="1"/>
          </p:cNvSpPr>
          <p:nvPr/>
        </p:nvSpPr>
        <p:spPr bwMode="auto">
          <a:xfrm flipH="1">
            <a:off x="6172200" y="4953000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5425" name="Text Box 17"/>
          <p:cNvSpPr txBox="1">
            <a:spLocks noChangeArrowheads="1"/>
          </p:cNvSpPr>
          <p:nvPr/>
        </p:nvSpPr>
        <p:spPr bwMode="auto">
          <a:xfrm>
            <a:off x="6324600" y="5486400"/>
            <a:ext cx="3968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4800" b="1">
                <a:latin typeface="Times New Roman" pitchFamily="18" charset="0"/>
              </a:rPr>
              <a:t>•</a:t>
            </a:r>
          </a:p>
        </p:txBody>
      </p:sp>
    </p:spTree>
    <p:extLst>
      <p:ext uri="{BB962C8B-B14F-4D97-AF65-F5344CB8AC3E}">
        <p14:creationId xmlns:p14="http://schemas.microsoft.com/office/powerpoint/2010/main" val="1400283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2C5-60B1-4E6A-94A7-BA90E70C6939}" type="slidenum">
              <a:rPr lang="en-US" altLang="tr-TR"/>
              <a:pPr/>
              <a:t>17</a:t>
            </a:fld>
            <a:endParaRPr lang="en-US" altLang="tr-TR"/>
          </a:p>
        </p:txBody>
      </p:sp>
      <p:sp>
        <p:nvSpPr>
          <p:cNvPr id="143362" name="Line 2"/>
          <p:cNvSpPr>
            <a:spLocks noChangeShapeType="1"/>
          </p:cNvSpPr>
          <p:nvPr/>
        </p:nvSpPr>
        <p:spPr bwMode="auto">
          <a:xfrm>
            <a:off x="1295400" y="5943600"/>
            <a:ext cx="5867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3363" name="Line 3"/>
          <p:cNvSpPr>
            <a:spLocks noChangeShapeType="1"/>
          </p:cNvSpPr>
          <p:nvPr/>
        </p:nvSpPr>
        <p:spPr bwMode="auto">
          <a:xfrm flipV="1">
            <a:off x="1295400" y="609600"/>
            <a:ext cx="0" cy="5334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5715000" y="5867400"/>
            <a:ext cx="1349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I/P</a:t>
            </a:r>
            <a:r>
              <a:rPr lang="en-GB" altLang="tr-TR" sz="2400" b="1" baseline="-25000">
                <a:latin typeface="Times New Roman" pitchFamily="18" charset="0"/>
              </a:rPr>
              <a:t>X</a:t>
            </a:r>
            <a:r>
              <a:rPr lang="en-GB" altLang="tr-TR" sz="2400" b="1">
                <a:latin typeface="Times New Roman" pitchFamily="18" charset="0"/>
              </a:rPr>
              <a:t> = 10</a:t>
            </a:r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746125" y="49847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Y</a:t>
            </a:r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7239000" y="5715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X</a:t>
            </a:r>
          </a:p>
        </p:txBody>
      </p:sp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1143000" y="3276600"/>
            <a:ext cx="3968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4800" b="1">
                <a:latin typeface="Times New Roman" pitchFamily="18" charset="0"/>
              </a:rPr>
              <a:t>•</a:t>
            </a:r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2498725" y="4927600"/>
            <a:ext cx="3968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4800" b="1">
                <a:latin typeface="Times New Roman" pitchFamily="18" charset="0"/>
              </a:rPr>
              <a:t>•</a:t>
            </a:r>
          </a:p>
        </p:txBody>
      </p:sp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1371600" y="3200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A</a:t>
            </a:r>
          </a:p>
        </p:txBody>
      </p:sp>
      <p:sp>
        <p:nvSpPr>
          <p:cNvPr id="143370" name="Text Box 10"/>
          <p:cNvSpPr txBox="1">
            <a:spLocks noChangeArrowheads="1"/>
          </p:cNvSpPr>
          <p:nvPr/>
        </p:nvSpPr>
        <p:spPr bwMode="auto">
          <a:xfrm>
            <a:off x="2743200" y="5105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C</a:t>
            </a:r>
          </a:p>
        </p:txBody>
      </p:sp>
      <p:sp>
        <p:nvSpPr>
          <p:cNvPr id="143371" name="Text Box 11"/>
          <p:cNvSpPr txBox="1">
            <a:spLocks noChangeArrowheads="1"/>
          </p:cNvSpPr>
          <p:nvPr/>
        </p:nvSpPr>
        <p:spPr bwMode="auto">
          <a:xfrm>
            <a:off x="6477000" y="5410200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B</a:t>
            </a:r>
            <a:endParaRPr lang="en-GB" altLang="tr-TR" sz="4800" b="1">
              <a:latin typeface="Times New Roman" pitchFamily="18" charset="0"/>
            </a:endParaRPr>
          </a:p>
        </p:txBody>
      </p:sp>
      <p:sp>
        <p:nvSpPr>
          <p:cNvPr id="143372" name="Text Box 12"/>
          <p:cNvSpPr txBox="1">
            <a:spLocks noChangeArrowheads="1"/>
          </p:cNvSpPr>
          <p:nvPr/>
        </p:nvSpPr>
        <p:spPr bwMode="auto">
          <a:xfrm>
            <a:off x="152400" y="3352800"/>
            <a:ext cx="1120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I/P</a:t>
            </a:r>
            <a:r>
              <a:rPr lang="en-GB" altLang="tr-TR" sz="2400" b="1" baseline="-25000">
                <a:latin typeface="Times New Roman" pitchFamily="18" charset="0"/>
              </a:rPr>
              <a:t>Y</a:t>
            </a:r>
            <a:r>
              <a:rPr lang="en-GB" altLang="tr-TR" sz="2400" b="1">
                <a:latin typeface="Times New Roman" pitchFamily="18" charset="0"/>
              </a:rPr>
              <a:t>= 5</a:t>
            </a:r>
          </a:p>
        </p:txBody>
      </p:sp>
      <p:sp>
        <p:nvSpPr>
          <p:cNvPr id="143373" name="Line 13"/>
          <p:cNvSpPr>
            <a:spLocks noChangeShapeType="1"/>
          </p:cNvSpPr>
          <p:nvPr/>
        </p:nvSpPr>
        <p:spPr bwMode="auto">
          <a:xfrm>
            <a:off x="1295400" y="3657600"/>
            <a:ext cx="5334000" cy="2286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3374" name="Line 14"/>
          <p:cNvSpPr>
            <a:spLocks noChangeShapeType="1"/>
          </p:cNvSpPr>
          <p:nvPr/>
        </p:nvSpPr>
        <p:spPr bwMode="auto">
          <a:xfrm flipH="1">
            <a:off x="3657600" y="35814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3375" name="Text Box 15"/>
          <p:cNvSpPr txBox="1">
            <a:spLocks noChangeArrowheads="1"/>
          </p:cNvSpPr>
          <p:nvPr/>
        </p:nvSpPr>
        <p:spPr bwMode="auto">
          <a:xfrm>
            <a:off x="2209800" y="2971800"/>
            <a:ext cx="2498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Budget line = BL</a:t>
            </a:r>
            <a:r>
              <a:rPr lang="en-GB" altLang="tr-TR" sz="2400" b="1" baseline="-25000">
                <a:latin typeface="Times New Roman" pitchFamily="18" charset="0"/>
              </a:rPr>
              <a:t>1</a:t>
            </a:r>
            <a:endParaRPr lang="en-GB" altLang="tr-TR" sz="2400" b="1">
              <a:latin typeface="Times New Roman" pitchFamily="18" charset="0"/>
            </a:endParaRPr>
          </a:p>
        </p:txBody>
      </p:sp>
      <p:sp>
        <p:nvSpPr>
          <p:cNvPr id="143376" name="Text Box 16"/>
          <p:cNvSpPr txBox="1">
            <a:spLocks noChangeArrowheads="1"/>
          </p:cNvSpPr>
          <p:nvPr/>
        </p:nvSpPr>
        <p:spPr bwMode="auto">
          <a:xfrm>
            <a:off x="5943600" y="4724400"/>
            <a:ext cx="1849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-P</a:t>
            </a:r>
            <a:r>
              <a:rPr lang="en-GB" altLang="tr-TR" sz="2400" b="1" baseline="-25000">
                <a:latin typeface="Times New Roman" pitchFamily="18" charset="0"/>
              </a:rPr>
              <a:t>X</a:t>
            </a:r>
            <a:r>
              <a:rPr lang="en-GB" altLang="tr-TR" sz="2400" b="1">
                <a:latin typeface="Times New Roman" pitchFamily="18" charset="0"/>
              </a:rPr>
              <a:t>/P</a:t>
            </a:r>
            <a:r>
              <a:rPr lang="en-GB" altLang="tr-TR" sz="2400" b="1" baseline="-25000">
                <a:latin typeface="Times New Roman" pitchFamily="18" charset="0"/>
              </a:rPr>
              <a:t>Y</a:t>
            </a:r>
            <a:r>
              <a:rPr lang="en-GB" altLang="tr-TR" sz="2400" b="1">
                <a:latin typeface="Times New Roman" pitchFamily="18" charset="0"/>
              </a:rPr>
              <a:t> = -1/2</a:t>
            </a:r>
          </a:p>
        </p:txBody>
      </p:sp>
      <p:sp>
        <p:nvSpPr>
          <p:cNvPr id="143377" name="Arc 17"/>
          <p:cNvSpPr>
            <a:spLocks/>
          </p:cNvSpPr>
          <p:nvPr/>
        </p:nvSpPr>
        <p:spPr bwMode="auto">
          <a:xfrm>
            <a:off x="5791200" y="5638800"/>
            <a:ext cx="1524000" cy="306388"/>
          </a:xfrm>
          <a:custGeom>
            <a:avLst/>
            <a:gdLst>
              <a:gd name="G0" fmla="+- 21600 0 0"/>
              <a:gd name="G1" fmla="+- 9992 0 0"/>
              <a:gd name="G2" fmla="+- 21600 0 0"/>
              <a:gd name="T0" fmla="*/ 1381 w 21600"/>
              <a:gd name="T1" fmla="*/ 17591 h 17591"/>
              <a:gd name="T2" fmla="*/ 2450 w 21600"/>
              <a:gd name="T3" fmla="*/ 0 h 17591"/>
              <a:gd name="T4" fmla="*/ 21600 w 21600"/>
              <a:gd name="T5" fmla="*/ 9992 h 17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7591" fill="none" extrusionOk="0">
                <a:moveTo>
                  <a:pt x="1380" y="17591"/>
                </a:moveTo>
                <a:cubicBezTo>
                  <a:pt x="467" y="15161"/>
                  <a:pt x="0" y="12587"/>
                  <a:pt x="0" y="9992"/>
                </a:cubicBezTo>
                <a:cubicBezTo>
                  <a:pt x="-1" y="6512"/>
                  <a:pt x="840" y="3084"/>
                  <a:pt x="2450" y="0"/>
                </a:cubicBezTo>
              </a:path>
              <a:path w="21600" h="17591" stroke="0" extrusionOk="0">
                <a:moveTo>
                  <a:pt x="1380" y="17591"/>
                </a:moveTo>
                <a:cubicBezTo>
                  <a:pt x="467" y="15161"/>
                  <a:pt x="0" y="12587"/>
                  <a:pt x="0" y="9992"/>
                </a:cubicBezTo>
                <a:cubicBezTo>
                  <a:pt x="-1" y="6512"/>
                  <a:pt x="840" y="3084"/>
                  <a:pt x="2450" y="0"/>
                </a:cubicBezTo>
                <a:lnTo>
                  <a:pt x="21600" y="9992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3378" name="Line 18"/>
          <p:cNvSpPr>
            <a:spLocks noChangeShapeType="1"/>
          </p:cNvSpPr>
          <p:nvPr/>
        </p:nvSpPr>
        <p:spPr bwMode="auto">
          <a:xfrm flipH="1">
            <a:off x="6172200" y="4953000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3379" name="Text Box 19"/>
          <p:cNvSpPr txBox="1">
            <a:spLocks noChangeArrowheads="1"/>
          </p:cNvSpPr>
          <p:nvPr/>
        </p:nvSpPr>
        <p:spPr bwMode="auto">
          <a:xfrm>
            <a:off x="6324600" y="5486400"/>
            <a:ext cx="3968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4800" b="1">
                <a:latin typeface="Times New Roman" pitchFamily="18" charset="0"/>
              </a:rPr>
              <a:t>•</a:t>
            </a:r>
          </a:p>
        </p:txBody>
      </p:sp>
      <p:sp>
        <p:nvSpPr>
          <p:cNvPr id="2" name="Dikdörtgen 1"/>
          <p:cNvSpPr/>
          <p:nvPr/>
        </p:nvSpPr>
        <p:spPr>
          <a:xfrm>
            <a:off x="4038600" y="2286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Point A: one only consumes y</a:t>
            </a:r>
          </a:p>
          <a:p>
            <a:r>
              <a:rPr lang="en-US" sz="2400" dirty="0"/>
              <a:t>Point B: one only consumes x.  </a:t>
            </a:r>
          </a:p>
          <a:p>
            <a:r>
              <a:rPr lang="en-US" sz="2400" dirty="0"/>
              <a:t>Point D: consumes a mixture</a:t>
            </a:r>
          </a:p>
          <a:p>
            <a:r>
              <a:rPr lang="en-US" sz="2400" dirty="0"/>
              <a:t>Point C: consumes a mixture while not spending the entire budget</a:t>
            </a:r>
          </a:p>
          <a:p>
            <a:r>
              <a:rPr lang="en-US" sz="2400" dirty="0"/>
              <a:t>Point E: unobtainable unless prices or income change</a:t>
            </a:r>
          </a:p>
        </p:txBody>
      </p:sp>
    </p:spTree>
    <p:extLst>
      <p:ext uri="{BB962C8B-B14F-4D97-AF65-F5344CB8AC3E}">
        <p14:creationId xmlns:p14="http://schemas.microsoft.com/office/powerpoint/2010/main" val="75620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6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tr-TR"/>
              <a:t>Budget Constraints</a:t>
            </a:r>
          </a:p>
        </p:txBody>
      </p:sp>
      <p:sp>
        <p:nvSpPr>
          <p:cNvPr id="184338" name="Line 18"/>
          <p:cNvSpPr>
            <a:spLocks noChangeShapeType="1"/>
          </p:cNvSpPr>
          <p:nvPr/>
        </p:nvSpPr>
        <p:spPr bwMode="auto">
          <a:xfrm>
            <a:off x="2184400" y="2551113"/>
            <a:ext cx="3048000" cy="3367087"/>
          </a:xfrm>
          <a:prstGeom prst="line">
            <a:avLst/>
          </a:prstGeom>
          <a:noFill/>
          <a:ln w="508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grpSp>
        <p:nvGrpSpPr>
          <p:cNvPr id="184363" name="Group 43"/>
          <p:cNvGrpSpPr>
            <a:grpSpLocks/>
          </p:cNvGrpSpPr>
          <p:nvPr/>
        </p:nvGrpSpPr>
        <p:grpSpPr bwMode="auto">
          <a:xfrm>
            <a:off x="3292475" y="2222500"/>
            <a:ext cx="2978150" cy="1368425"/>
            <a:chOff x="2074" y="1400"/>
            <a:chExt cx="1876" cy="862"/>
          </a:xfrm>
        </p:grpSpPr>
        <p:sp>
          <p:nvSpPr>
            <p:cNvPr id="184349" name="Line 29"/>
            <p:cNvSpPr>
              <a:spLocks noChangeShapeType="1"/>
            </p:cNvSpPr>
            <p:nvPr/>
          </p:nvSpPr>
          <p:spPr bwMode="auto">
            <a:xfrm flipV="1">
              <a:off x="2074" y="1626"/>
              <a:ext cx="436" cy="6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4350" name="Rectangle 30"/>
            <p:cNvSpPr>
              <a:spLocks noChangeArrowheads="1"/>
            </p:cNvSpPr>
            <p:nvPr/>
          </p:nvSpPr>
          <p:spPr bwMode="auto">
            <a:xfrm>
              <a:off x="2084" y="1400"/>
              <a:ext cx="186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sz="1800" b="1"/>
                <a:t>Budget Line  </a:t>
              </a:r>
              <a:r>
                <a:rPr lang="en-US" altLang="tr-TR" sz="1800" b="1" i="1"/>
                <a:t>F + </a:t>
              </a:r>
              <a:r>
                <a:rPr lang="en-US" altLang="tr-TR" sz="1800" b="1"/>
                <a:t>2</a:t>
              </a:r>
              <a:r>
                <a:rPr lang="en-US" altLang="tr-TR" sz="1800" b="1" i="1"/>
                <a:t>C = </a:t>
              </a:r>
              <a:r>
                <a:rPr lang="en-US" altLang="tr-TR" sz="1800" b="1"/>
                <a:t>$80</a:t>
              </a:r>
            </a:p>
          </p:txBody>
        </p:sp>
      </p:grpSp>
      <p:grpSp>
        <p:nvGrpSpPr>
          <p:cNvPr id="184365" name="Group 45"/>
          <p:cNvGrpSpPr>
            <a:grpSpLocks/>
          </p:cNvGrpSpPr>
          <p:nvPr/>
        </p:nvGrpSpPr>
        <p:grpSpPr bwMode="auto">
          <a:xfrm>
            <a:off x="2584450" y="2882900"/>
            <a:ext cx="6470650" cy="1924050"/>
            <a:chOff x="1628" y="1816"/>
            <a:chExt cx="4076" cy="1212"/>
          </a:xfrm>
        </p:grpSpPr>
        <p:grpSp>
          <p:nvGrpSpPr>
            <p:cNvPr id="184364" name="Group 44"/>
            <p:cNvGrpSpPr>
              <a:grpSpLocks/>
            </p:cNvGrpSpPr>
            <p:nvPr/>
          </p:nvGrpSpPr>
          <p:grpSpPr bwMode="auto">
            <a:xfrm>
              <a:off x="2584" y="1816"/>
              <a:ext cx="3120" cy="660"/>
              <a:chOff x="2584" y="1816"/>
              <a:chExt cx="3120" cy="660"/>
            </a:xfrm>
          </p:grpSpPr>
          <p:sp>
            <p:nvSpPr>
              <p:cNvPr id="184358" name="Rectangle 38"/>
              <p:cNvSpPr>
                <a:spLocks noChangeArrowheads="1"/>
              </p:cNvSpPr>
              <p:nvPr/>
            </p:nvSpPr>
            <p:spPr bwMode="auto">
              <a:xfrm>
                <a:off x="2584" y="1816"/>
                <a:ext cx="3060" cy="66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tr-TR"/>
              </a:p>
            </p:txBody>
          </p:sp>
          <p:graphicFrame>
            <p:nvGraphicFramePr>
              <p:cNvPr id="184351" name="Object 31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2669" y="1863"/>
              <a:ext cx="3035" cy="5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41" name="Equation" r:id="rId4" imgW="1993680" imgH="393480" progId="Equation.3">
                      <p:embed/>
                    </p:oleObj>
                  </mc:Choice>
                  <mc:Fallback>
                    <p:oleObj name="Equation" r:id="rId4" imgW="1993680" imgH="393480" progId="Equation.3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69" y="1863"/>
                            <a:ext cx="3035" cy="5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84352" name="Line 32"/>
            <p:cNvSpPr>
              <a:spLocks noChangeShapeType="1"/>
            </p:cNvSpPr>
            <p:nvPr/>
          </p:nvSpPr>
          <p:spPr bwMode="auto">
            <a:xfrm>
              <a:off x="1920" y="2244"/>
              <a:ext cx="0" cy="4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4353" name="Line 33"/>
            <p:cNvSpPr>
              <a:spLocks noChangeShapeType="1"/>
            </p:cNvSpPr>
            <p:nvPr/>
          </p:nvSpPr>
          <p:spPr bwMode="auto">
            <a:xfrm>
              <a:off x="1956" y="2736"/>
              <a:ext cx="4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4354" name="Rectangle 34"/>
            <p:cNvSpPr>
              <a:spLocks noChangeArrowheads="1"/>
            </p:cNvSpPr>
            <p:nvPr/>
          </p:nvSpPr>
          <p:spPr bwMode="auto">
            <a:xfrm>
              <a:off x="1628" y="2348"/>
              <a:ext cx="292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b="1"/>
                <a:t>10</a:t>
              </a:r>
            </a:p>
          </p:txBody>
        </p:sp>
        <p:sp>
          <p:nvSpPr>
            <p:cNvPr id="184355" name="Rectangle 35"/>
            <p:cNvSpPr>
              <a:spLocks noChangeArrowheads="1"/>
            </p:cNvSpPr>
            <p:nvPr/>
          </p:nvSpPr>
          <p:spPr bwMode="auto">
            <a:xfrm>
              <a:off x="2012" y="2780"/>
              <a:ext cx="292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b="1"/>
                <a:t>20</a:t>
              </a:r>
            </a:p>
          </p:txBody>
        </p:sp>
      </p:grpSp>
      <p:sp>
        <p:nvSpPr>
          <p:cNvPr id="184357" name="Rectangle 37"/>
          <p:cNvSpPr>
            <a:spLocks noChangeArrowheads="1"/>
          </p:cNvSpPr>
          <p:nvPr/>
        </p:nvSpPr>
        <p:spPr bwMode="auto">
          <a:xfrm>
            <a:off x="898525" y="2357438"/>
            <a:ext cx="13477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en-US" altLang="tr-TR" b="1"/>
              <a:t>(</a:t>
            </a:r>
            <a:r>
              <a:rPr lang="en-US" altLang="tr-TR" b="1" i="1"/>
              <a:t>I/P</a:t>
            </a:r>
            <a:r>
              <a:rPr lang="en-US" altLang="tr-TR" b="1" i="1" baseline="-25000"/>
              <a:t>C</a:t>
            </a:r>
            <a:r>
              <a:rPr lang="en-US" altLang="tr-TR" b="1"/>
              <a:t>) = 40</a:t>
            </a:r>
          </a:p>
        </p:txBody>
      </p:sp>
      <p:sp>
        <p:nvSpPr>
          <p:cNvPr id="184322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4325" name="Rectangle 5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4327" name="Line 7"/>
          <p:cNvSpPr>
            <a:spLocks noChangeShapeType="1"/>
          </p:cNvSpPr>
          <p:nvPr/>
        </p:nvSpPr>
        <p:spPr bwMode="auto">
          <a:xfrm>
            <a:off x="2209800" y="1758950"/>
            <a:ext cx="0" cy="4184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4328" name="Line 8"/>
          <p:cNvSpPr>
            <a:spLocks noChangeShapeType="1"/>
          </p:cNvSpPr>
          <p:nvPr/>
        </p:nvSpPr>
        <p:spPr bwMode="auto">
          <a:xfrm>
            <a:off x="2224088" y="5949950"/>
            <a:ext cx="4195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4329" name="Rectangle 9"/>
          <p:cNvSpPr>
            <a:spLocks noChangeArrowheads="1"/>
          </p:cNvSpPr>
          <p:nvPr/>
        </p:nvSpPr>
        <p:spPr bwMode="auto">
          <a:xfrm>
            <a:off x="6527800" y="5689600"/>
            <a:ext cx="1730375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tr-TR" sz="1800" b="1"/>
              <a:t>Food</a:t>
            </a:r>
          </a:p>
          <a:p>
            <a:r>
              <a:rPr lang="en-US" altLang="tr-TR" sz="1600" b="1"/>
              <a:t>(units per week)</a:t>
            </a:r>
          </a:p>
        </p:txBody>
      </p:sp>
      <p:sp>
        <p:nvSpPr>
          <p:cNvPr id="184330" name="Rectangle 10"/>
          <p:cNvSpPr>
            <a:spLocks noChangeArrowheads="1"/>
          </p:cNvSpPr>
          <p:nvPr/>
        </p:nvSpPr>
        <p:spPr bwMode="auto">
          <a:xfrm>
            <a:off x="3538538" y="5980113"/>
            <a:ext cx="434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tr-TR" sz="1800" b="1"/>
              <a:t>40</a:t>
            </a:r>
          </a:p>
        </p:txBody>
      </p:sp>
      <p:sp>
        <p:nvSpPr>
          <p:cNvPr id="184331" name="Rectangle 11"/>
          <p:cNvSpPr>
            <a:spLocks noChangeArrowheads="1"/>
          </p:cNvSpPr>
          <p:nvPr/>
        </p:nvSpPr>
        <p:spPr bwMode="auto">
          <a:xfrm>
            <a:off x="4395788" y="5980113"/>
            <a:ext cx="434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tr-TR" sz="1800" b="1"/>
              <a:t>60</a:t>
            </a:r>
          </a:p>
        </p:txBody>
      </p:sp>
      <p:sp>
        <p:nvSpPr>
          <p:cNvPr id="184332" name="Rectangle 12"/>
          <p:cNvSpPr>
            <a:spLocks noChangeArrowheads="1"/>
          </p:cNvSpPr>
          <p:nvPr/>
        </p:nvSpPr>
        <p:spPr bwMode="auto">
          <a:xfrm>
            <a:off x="5253038" y="5980113"/>
            <a:ext cx="1220787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tr-TR" sz="1800" b="1"/>
              <a:t>80 = (</a:t>
            </a:r>
            <a:r>
              <a:rPr lang="en-US" altLang="tr-TR" sz="1800" b="1" i="1"/>
              <a:t>I/P</a:t>
            </a:r>
            <a:r>
              <a:rPr lang="en-US" altLang="tr-TR" sz="1800" b="1" i="1" baseline="-25000"/>
              <a:t>F</a:t>
            </a:r>
            <a:r>
              <a:rPr lang="en-US" altLang="tr-TR" sz="1800" b="1"/>
              <a:t>)</a:t>
            </a:r>
          </a:p>
        </p:txBody>
      </p:sp>
      <p:sp>
        <p:nvSpPr>
          <p:cNvPr id="184333" name="Rectangle 13"/>
          <p:cNvSpPr>
            <a:spLocks noChangeArrowheads="1"/>
          </p:cNvSpPr>
          <p:nvPr/>
        </p:nvSpPr>
        <p:spPr bwMode="auto">
          <a:xfrm>
            <a:off x="2681288" y="5980113"/>
            <a:ext cx="434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tr-TR" sz="1800" b="1"/>
              <a:t>20</a:t>
            </a:r>
          </a:p>
        </p:txBody>
      </p:sp>
      <p:sp>
        <p:nvSpPr>
          <p:cNvPr id="184334" name="Rectangle 14"/>
          <p:cNvSpPr>
            <a:spLocks noChangeArrowheads="1"/>
          </p:cNvSpPr>
          <p:nvPr/>
        </p:nvSpPr>
        <p:spPr bwMode="auto">
          <a:xfrm>
            <a:off x="1747838" y="5073650"/>
            <a:ext cx="4635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tr-TR" b="1"/>
              <a:t>10</a:t>
            </a:r>
          </a:p>
        </p:txBody>
      </p:sp>
      <p:sp>
        <p:nvSpPr>
          <p:cNvPr id="184335" name="Rectangle 15"/>
          <p:cNvSpPr>
            <a:spLocks noChangeArrowheads="1"/>
          </p:cNvSpPr>
          <p:nvPr/>
        </p:nvSpPr>
        <p:spPr bwMode="auto">
          <a:xfrm>
            <a:off x="1747838" y="4168775"/>
            <a:ext cx="4635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tr-TR" b="1"/>
              <a:t>20</a:t>
            </a:r>
          </a:p>
        </p:txBody>
      </p:sp>
      <p:sp>
        <p:nvSpPr>
          <p:cNvPr id="184336" name="Rectangle 16"/>
          <p:cNvSpPr>
            <a:spLocks noChangeArrowheads="1"/>
          </p:cNvSpPr>
          <p:nvPr/>
        </p:nvSpPr>
        <p:spPr bwMode="auto">
          <a:xfrm>
            <a:off x="1747838" y="3262313"/>
            <a:ext cx="4635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tr-TR" b="1"/>
              <a:t>30</a:t>
            </a:r>
          </a:p>
        </p:txBody>
      </p:sp>
      <p:sp>
        <p:nvSpPr>
          <p:cNvPr id="184337" name="Rectangle 17"/>
          <p:cNvSpPr>
            <a:spLocks noChangeArrowheads="1"/>
          </p:cNvSpPr>
          <p:nvPr/>
        </p:nvSpPr>
        <p:spPr bwMode="auto">
          <a:xfrm>
            <a:off x="1900238" y="5980113"/>
            <a:ext cx="307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tr-TR" sz="1800" b="1"/>
              <a:t>0</a:t>
            </a:r>
          </a:p>
        </p:txBody>
      </p:sp>
      <p:grpSp>
        <p:nvGrpSpPr>
          <p:cNvPr id="184361" name="Group 41"/>
          <p:cNvGrpSpPr>
            <a:grpSpLocks/>
          </p:cNvGrpSpPr>
          <p:nvPr/>
        </p:nvGrpSpPr>
        <p:grpSpPr bwMode="auto">
          <a:xfrm>
            <a:off x="2133600" y="2246313"/>
            <a:ext cx="3571875" cy="3773487"/>
            <a:chOff x="1344" y="1415"/>
            <a:chExt cx="2250" cy="2377"/>
          </a:xfrm>
        </p:grpSpPr>
        <p:sp>
          <p:nvSpPr>
            <p:cNvPr id="184339" name="Oval 19"/>
            <p:cNvSpPr>
              <a:spLocks noChangeArrowheads="1"/>
            </p:cNvSpPr>
            <p:nvPr/>
          </p:nvSpPr>
          <p:spPr bwMode="auto">
            <a:xfrm>
              <a:off x="1344" y="158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4340" name="Oval 20"/>
            <p:cNvSpPr>
              <a:spLocks noChangeArrowheads="1"/>
            </p:cNvSpPr>
            <p:nvPr/>
          </p:nvSpPr>
          <p:spPr bwMode="auto">
            <a:xfrm>
              <a:off x="1872" y="216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4341" name="Oval 21"/>
            <p:cNvSpPr>
              <a:spLocks noChangeArrowheads="1"/>
            </p:cNvSpPr>
            <p:nvPr/>
          </p:nvSpPr>
          <p:spPr bwMode="auto">
            <a:xfrm>
              <a:off x="2352" y="268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4342" name="Oval 22"/>
            <p:cNvSpPr>
              <a:spLocks noChangeArrowheads="1"/>
            </p:cNvSpPr>
            <p:nvPr/>
          </p:nvSpPr>
          <p:spPr bwMode="auto">
            <a:xfrm>
              <a:off x="2880" y="326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4343" name="Oval 23"/>
            <p:cNvSpPr>
              <a:spLocks noChangeArrowheads="1"/>
            </p:cNvSpPr>
            <p:nvPr/>
          </p:nvSpPr>
          <p:spPr bwMode="auto">
            <a:xfrm>
              <a:off x="3264" y="369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4344" name="Rectangle 24"/>
            <p:cNvSpPr>
              <a:spLocks noChangeArrowheads="1"/>
            </p:cNvSpPr>
            <p:nvPr/>
          </p:nvSpPr>
          <p:spPr bwMode="auto">
            <a:xfrm>
              <a:off x="1475" y="1415"/>
              <a:ext cx="230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b="1" i="1"/>
                <a:t>A</a:t>
              </a:r>
            </a:p>
          </p:txBody>
        </p:sp>
        <p:sp>
          <p:nvSpPr>
            <p:cNvPr id="184345" name="Rectangle 25"/>
            <p:cNvSpPr>
              <a:spLocks noChangeArrowheads="1"/>
            </p:cNvSpPr>
            <p:nvPr/>
          </p:nvSpPr>
          <p:spPr bwMode="auto">
            <a:xfrm>
              <a:off x="1916" y="1916"/>
              <a:ext cx="230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b="1" i="1"/>
                <a:t>B</a:t>
              </a:r>
            </a:p>
          </p:txBody>
        </p:sp>
        <p:sp>
          <p:nvSpPr>
            <p:cNvPr id="184346" name="Rectangle 26"/>
            <p:cNvSpPr>
              <a:spLocks noChangeArrowheads="1"/>
            </p:cNvSpPr>
            <p:nvPr/>
          </p:nvSpPr>
          <p:spPr bwMode="auto">
            <a:xfrm>
              <a:off x="2396" y="2444"/>
              <a:ext cx="230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b="1" i="1"/>
                <a:t>D</a:t>
              </a:r>
            </a:p>
          </p:txBody>
        </p:sp>
        <p:sp>
          <p:nvSpPr>
            <p:cNvPr id="184347" name="Rectangle 27"/>
            <p:cNvSpPr>
              <a:spLocks noChangeArrowheads="1"/>
            </p:cNvSpPr>
            <p:nvPr/>
          </p:nvSpPr>
          <p:spPr bwMode="auto">
            <a:xfrm>
              <a:off x="2924" y="3020"/>
              <a:ext cx="221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b="1" i="1"/>
                <a:t>E</a:t>
              </a:r>
            </a:p>
          </p:txBody>
        </p:sp>
        <p:sp>
          <p:nvSpPr>
            <p:cNvPr id="184348" name="Rectangle 28"/>
            <p:cNvSpPr>
              <a:spLocks noChangeArrowheads="1"/>
            </p:cNvSpPr>
            <p:nvPr/>
          </p:nvSpPr>
          <p:spPr bwMode="auto">
            <a:xfrm>
              <a:off x="3356" y="3500"/>
              <a:ext cx="238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b="1" i="1"/>
                <a:t>G</a:t>
              </a:r>
            </a:p>
          </p:txBody>
        </p:sp>
      </p:grpSp>
      <p:sp>
        <p:nvSpPr>
          <p:cNvPr id="184356" name="Rectangle 36"/>
          <p:cNvSpPr>
            <a:spLocks noChangeArrowheads="1"/>
          </p:cNvSpPr>
          <p:nvPr/>
        </p:nvSpPr>
        <p:spPr bwMode="auto">
          <a:xfrm>
            <a:off x="1016000" y="1441450"/>
            <a:ext cx="1227138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en-US" altLang="tr-TR" sz="1800" b="1"/>
              <a:t>Clothing</a:t>
            </a:r>
          </a:p>
          <a:p>
            <a:pPr algn="r"/>
            <a:r>
              <a:rPr lang="en-US" altLang="tr-TR" sz="1800" b="1"/>
              <a:t>(units</a:t>
            </a:r>
          </a:p>
          <a:p>
            <a:pPr algn="r"/>
            <a:r>
              <a:rPr lang="en-US" altLang="tr-TR" sz="1800" b="1"/>
              <a:t>per week</a:t>
            </a:r>
            <a:r>
              <a:rPr lang="en-US" altLang="tr-TR" sz="1600" b="1"/>
              <a:t>)</a:t>
            </a:r>
          </a:p>
        </p:txBody>
      </p:sp>
      <p:sp>
        <p:nvSpPr>
          <p:cNvPr id="184360" name="Text Box 40"/>
          <p:cNvSpPr txBox="1">
            <a:spLocks noChangeArrowheads="1"/>
          </p:cNvSpPr>
          <p:nvPr/>
        </p:nvSpPr>
        <p:spPr bwMode="auto">
          <a:xfrm>
            <a:off x="3279775" y="1579563"/>
            <a:ext cx="3332163" cy="379412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tr-TR" sz="1800" b="1" i="1"/>
              <a:t>Pc</a:t>
            </a:r>
            <a:r>
              <a:rPr lang="en-US" altLang="tr-TR" sz="1800" b="1" i="1" baseline="-25000"/>
              <a:t> </a:t>
            </a:r>
            <a:r>
              <a:rPr lang="en-US" altLang="tr-TR" sz="1800" b="1" i="1"/>
              <a:t>= $2      P</a:t>
            </a:r>
            <a:r>
              <a:rPr lang="en-US" altLang="tr-TR" sz="1800" b="1" i="1" baseline="-25000"/>
              <a:t>f</a:t>
            </a:r>
            <a:r>
              <a:rPr lang="en-US" altLang="tr-TR" sz="1800" b="1" i="1"/>
              <a:t> = $1        I = $80</a:t>
            </a:r>
          </a:p>
        </p:txBody>
      </p:sp>
    </p:spTree>
    <p:extLst>
      <p:ext uri="{BB962C8B-B14F-4D97-AF65-F5344CB8AC3E}">
        <p14:creationId xmlns:p14="http://schemas.microsoft.com/office/powerpoint/2010/main" val="380155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067800" cy="762000"/>
          </a:xfrm>
        </p:spPr>
        <p:txBody>
          <a:bodyPr/>
          <a:lstStyle/>
          <a:p>
            <a:pPr algn="ctr" eaLnBrk="1" hangingPunct="1"/>
            <a:r>
              <a:rPr lang="en-US" altLang="tr-TR" b="1" u="sng" dirty="0" smtClean="0">
                <a:solidFill>
                  <a:schemeClr val="tx1"/>
                </a:solidFill>
              </a:rPr>
              <a:t>Shifts in the Budget Constraint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tr-TR" sz="4000" dirty="0" smtClean="0"/>
              <a:t>The budget line will change if any of its components change:</a:t>
            </a:r>
          </a:p>
          <a:p>
            <a:pPr eaLnBrk="1" hangingPunct="1">
              <a:buFontTx/>
              <a:buNone/>
            </a:pPr>
            <a:endParaRPr lang="en-US" altLang="tr-TR" sz="4000" dirty="0" smtClean="0"/>
          </a:p>
          <a:p>
            <a:pPr lvl="1" eaLnBrk="1" hangingPunct="1"/>
            <a:r>
              <a:rPr lang="en-US" altLang="tr-TR" sz="4000" dirty="0" smtClean="0"/>
              <a:t>Income (shift of the budget line)</a:t>
            </a:r>
          </a:p>
          <a:p>
            <a:pPr lvl="1" eaLnBrk="1" hangingPunct="1"/>
            <a:r>
              <a:rPr lang="en-US" altLang="tr-TR" sz="4000" dirty="0" smtClean="0"/>
              <a:t>Prices of x and/or y (rotation of the budget line)</a:t>
            </a:r>
          </a:p>
          <a:p>
            <a:pPr eaLnBrk="1" hangingPunct="1"/>
            <a:endParaRPr lang="en-US" altLang="tr-TR" dirty="0" smtClean="0"/>
          </a:p>
          <a:p>
            <a:pPr lvl="4" eaLnBrk="1" hangingPunct="1"/>
            <a:endParaRPr lang="en-US" altLang="tr-T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9C8169-C99E-48CC-AF19-54AE3A5C4D68}" type="slidenum">
              <a:rPr lang="en-CA"/>
              <a:pPr>
                <a:defRPr/>
              </a:pPr>
              <a:t>19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854645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4038600" cy="273050"/>
          </a:xfrm>
        </p:spPr>
        <p:txBody>
          <a:bodyPr/>
          <a:lstStyle/>
          <a:p>
            <a:r>
              <a:rPr lang="en-US" dirty="0" smtClean="0"/>
              <a:t>©2015 McGraw-Hill Education. All Rights Reserved.</a:t>
            </a:r>
            <a:endParaRPr lang="en-US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2</a:t>
            </a:fld>
            <a:endParaRPr lang="en-US"/>
          </a:p>
        </p:txBody>
      </p:sp>
      <p:sp>
        <p:nvSpPr>
          <p:cNvPr id="4" name="Dikdörtgen 3"/>
          <p:cNvSpPr/>
          <p:nvPr/>
        </p:nvSpPr>
        <p:spPr>
          <a:xfrm>
            <a:off x="381000" y="381000"/>
            <a:ext cx="85344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+mj-lt"/>
              </a:rPr>
              <a:t>Rational choice theory begins with the assumption that consumers enter the </a:t>
            </a:r>
            <a:r>
              <a:rPr lang="en-US" sz="2200" dirty="0" smtClean="0">
                <a:latin typeface="+mj-lt"/>
              </a:rPr>
              <a:t>marketplace</a:t>
            </a:r>
            <a:r>
              <a:rPr lang="tr-TR" sz="2200" dirty="0" smtClean="0">
                <a:latin typeface="+mj-lt"/>
              </a:rPr>
              <a:t> </a:t>
            </a:r>
            <a:r>
              <a:rPr lang="en-US" sz="2200" dirty="0" smtClean="0">
                <a:latin typeface="+mj-lt"/>
              </a:rPr>
              <a:t>with </a:t>
            </a:r>
            <a:r>
              <a:rPr lang="en-US" sz="2200" dirty="0">
                <a:latin typeface="+mj-lt"/>
              </a:rPr>
              <a:t>well-defined preferences. Taking prices as given, their task is to </a:t>
            </a:r>
            <a:r>
              <a:rPr lang="en-US" sz="2200" dirty="0" smtClean="0">
                <a:latin typeface="+mj-lt"/>
              </a:rPr>
              <a:t>allocate</a:t>
            </a:r>
            <a:r>
              <a:rPr lang="tr-TR" sz="2200" dirty="0" smtClean="0">
                <a:latin typeface="+mj-lt"/>
              </a:rPr>
              <a:t> </a:t>
            </a:r>
            <a:r>
              <a:rPr lang="en-US" sz="2200" dirty="0" smtClean="0">
                <a:latin typeface="+mj-lt"/>
              </a:rPr>
              <a:t>their </a:t>
            </a:r>
            <a:r>
              <a:rPr lang="en-US" sz="2200" dirty="0">
                <a:latin typeface="+mj-lt"/>
              </a:rPr>
              <a:t>incomes to best serve these preferences. Two steps are required to carry out </a:t>
            </a:r>
            <a:r>
              <a:rPr lang="en-US" sz="2200" dirty="0" smtClean="0">
                <a:latin typeface="+mj-lt"/>
              </a:rPr>
              <a:t>this</a:t>
            </a:r>
            <a:r>
              <a:rPr lang="tr-TR" sz="2200" dirty="0" smtClean="0">
                <a:latin typeface="+mj-lt"/>
              </a:rPr>
              <a:t> </a:t>
            </a:r>
            <a:r>
              <a:rPr lang="en-US" sz="2200" dirty="0" smtClean="0">
                <a:latin typeface="+mj-lt"/>
              </a:rPr>
              <a:t>task</a:t>
            </a:r>
            <a:r>
              <a:rPr lang="en-US" sz="2200" dirty="0">
                <a:latin typeface="+mj-lt"/>
              </a:rPr>
              <a:t>. </a:t>
            </a:r>
            <a:endParaRPr lang="tr-TR" sz="2200" dirty="0" smtClean="0">
              <a:latin typeface="+mj-lt"/>
            </a:endParaRPr>
          </a:p>
          <a:p>
            <a:pPr algn="just"/>
            <a:endParaRPr lang="tr-TR" sz="2200" dirty="0">
              <a:latin typeface="+mj-lt"/>
            </a:endParaRPr>
          </a:p>
          <a:p>
            <a:pPr algn="just"/>
            <a:r>
              <a:rPr lang="en-US" sz="2200" dirty="0" smtClean="0">
                <a:latin typeface="+mj-lt"/>
              </a:rPr>
              <a:t>Step </a:t>
            </a:r>
            <a:r>
              <a:rPr lang="en-US" sz="2200" dirty="0">
                <a:latin typeface="+mj-lt"/>
              </a:rPr>
              <a:t>1 is to describe the various combinations of goods the consumer is </a:t>
            </a:r>
            <a:r>
              <a:rPr lang="en-US" sz="2200" i="1" dirty="0">
                <a:latin typeface="+mj-lt"/>
              </a:rPr>
              <a:t>able </a:t>
            </a:r>
            <a:r>
              <a:rPr lang="en-US" sz="2200" dirty="0" smtClean="0">
                <a:latin typeface="+mj-lt"/>
              </a:rPr>
              <a:t>to</a:t>
            </a:r>
            <a:r>
              <a:rPr lang="tr-TR" sz="2200" dirty="0" smtClean="0">
                <a:latin typeface="+mj-lt"/>
              </a:rPr>
              <a:t> </a:t>
            </a:r>
            <a:r>
              <a:rPr lang="en-US" sz="2200" dirty="0" smtClean="0">
                <a:latin typeface="+mj-lt"/>
              </a:rPr>
              <a:t>buy</a:t>
            </a:r>
            <a:r>
              <a:rPr lang="en-US" sz="2200" dirty="0">
                <a:latin typeface="+mj-lt"/>
              </a:rPr>
              <a:t>. These combinations depend on both her income level and the prices of the goods.</a:t>
            </a:r>
          </a:p>
          <a:p>
            <a:pPr algn="just"/>
            <a:r>
              <a:rPr lang="en-US" sz="2200" dirty="0">
                <a:latin typeface="+mj-lt"/>
              </a:rPr>
              <a:t>Step 2 then is to select from among the feasible combinations the particular one </a:t>
            </a:r>
            <a:r>
              <a:rPr lang="en-US" sz="2200" dirty="0" smtClean="0">
                <a:latin typeface="+mj-lt"/>
              </a:rPr>
              <a:t>that</a:t>
            </a:r>
            <a:r>
              <a:rPr lang="tr-TR" sz="2200" dirty="0" smtClean="0">
                <a:latin typeface="+mj-lt"/>
              </a:rPr>
              <a:t> </a:t>
            </a:r>
            <a:r>
              <a:rPr lang="en-US" sz="2200" dirty="0" smtClean="0">
                <a:latin typeface="+mj-lt"/>
              </a:rPr>
              <a:t>she </a:t>
            </a:r>
            <a:r>
              <a:rPr lang="en-US" sz="2200" i="1" dirty="0">
                <a:latin typeface="+mj-lt"/>
              </a:rPr>
              <a:t>prefers </a:t>
            </a:r>
            <a:r>
              <a:rPr lang="en-US" sz="2200" dirty="0">
                <a:latin typeface="+mj-lt"/>
              </a:rPr>
              <a:t>to all others. </a:t>
            </a:r>
            <a:endParaRPr lang="tr-TR" sz="2200" dirty="0" smtClean="0">
              <a:latin typeface="+mj-lt"/>
            </a:endParaRPr>
          </a:p>
          <a:p>
            <a:pPr algn="just"/>
            <a:endParaRPr lang="tr-TR" sz="2200" dirty="0">
              <a:latin typeface="+mj-lt"/>
            </a:endParaRPr>
          </a:p>
          <a:p>
            <a:pPr algn="just"/>
            <a:r>
              <a:rPr lang="en-US" sz="2200" dirty="0" smtClean="0">
                <a:latin typeface="+mj-lt"/>
              </a:rPr>
              <a:t>Analysis </a:t>
            </a:r>
            <a:r>
              <a:rPr lang="en-US" sz="2200" dirty="0">
                <a:latin typeface="+mj-lt"/>
              </a:rPr>
              <a:t>of step 2 requires some means of describing her preferences,</a:t>
            </a:r>
          </a:p>
          <a:p>
            <a:pPr algn="just"/>
            <a:r>
              <a:rPr lang="en-US" sz="2200" dirty="0">
                <a:latin typeface="+mj-lt"/>
              </a:rPr>
              <a:t>in particular, a summary of her ranking of the desirability of all feasible </a:t>
            </a:r>
            <a:r>
              <a:rPr lang="en-US" sz="2200" dirty="0" smtClean="0">
                <a:latin typeface="+mj-lt"/>
              </a:rPr>
              <a:t>combinations.</a:t>
            </a:r>
            <a:r>
              <a:rPr lang="tr-TR" sz="2200" dirty="0" smtClean="0">
                <a:latin typeface="+mj-lt"/>
              </a:rPr>
              <a:t> </a:t>
            </a:r>
            <a:r>
              <a:rPr lang="en-US" sz="2200" dirty="0" smtClean="0">
                <a:latin typeface="+mj-lt"/>
              </a:rPr>
              <a:t>Formal </a:t>
            </a:r>
            <a:r>
              <a:rPr lang="en-US" sz="2200" dirty="0">
                <a:latin typeface="+mj-lt"/>
              </a:rPr>
              <a:t>development of these two elements of the theory will occupy </a:t>
            </a:r>
            <a:r>
              <a:rPr lang="en-US" sz="2200" dirty="0" smtClean="0">
                <a:latin typeface="+mj-lt"/>
              </a:rPr>
              <a:t>our</a:t>
            </a:r>
            <a:r>
              <a:rPr lang="tr-TR" sz="2200" dirty="0" smtClean="0">
                <a:latin typeface="+mj-lt"/>
              </a:rPr>
              <a:t> </a:t>
            </a:r>
            <a:r>
              <a:rPr lang="en-US" sz="2200" dirty="0" smtClean="0">
                <a:latin typeface="+mj-lt"/>
              </a:rPr>
              <a:t>attention </a:t>
            </a:r>
            <a:r>
              <a:rPr lang="en-US" sz="2200" dirty="0">
                <a:latin typeface="+mj-lt"/>
              </a:rPr>
              <a:t>throughout this chapter. Because the first element—describing the set </a:t>
            </a:r>
            <a:r>
              <a:rPr lang="en-US" sz="2200" dirty="0" smtClean="0">
                <a:latin typeface="+mj-lt"/>
              </a:rPr>
              <a:t>of</a:t>
            </a:r>
            <a:r>
              <a:rPr lang="tr-TR" sz="2200" dirty="0" smtClean="0">
                <a:latin typeface="+mj-lt"/>
              </a:rPr>
              <a:t> </a:t>
            </a:r>
            <a:r>
              <a:rPr lang="en-US" sz="2200" dirty="0" smtClean="0">
                <a:latin typeface="+mj-lt"/>
              </a:rPr>
              <a:t>possibilities—is </a:t>
            </a:r>
            <a:r>
              <a:rPr lang="en-US" sz="2200" dirty="0">
                <a:latin typeface="+mj-lt"/>
              </a:rPr>
              <a:t>much less abstract than the second, let us begin with it.</a:t>
            </a:r>
            <a:endParaRPr lang="tr-TR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7061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Budget Shifts Due to Price and Income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229600" cy="4525963"/>
          </a:xfrm>
        </p:spPr>
        <p:txBody>
          <a:bodyPr/>
          <a:lstStyle/>
          <a:p>
            <a:r>
              <a:rPr lang="en-US" sz="2800" dirty="0"/>
              <a:t>If the price of ONLY one good changes…</a:t>
            </a:r>
          </a:p>
          <a:p>
            <a:pPr lvl="1"/>
            <a:r>
              <a:rPr lang="en-US" sz="2400" dirty="0"/>
              <a:t>The slope of the budget constraint changes</a:t>
            </a:r>
            <a:r>
              <a:rPr lang="en-US" sz="2400" dirty="0" smtClean="0"/>
              <a:t>.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800" dirty="0"/>
              <a:t>If the price of both goods change by the same proportion…</a:t>
            </a:r>
          </a:p>
          <a:p>
            <a:pPr lvl="1"/>
            <a:r>
              <a:rPr lang="en-US" sz="2400" dirty="0"/>
              <a:t>The budget constraint shifts parallel to the original one.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800" dirty="0"/>
              <a:t>If income changes ….</a:t>
            </a:r>
          </a:p>
          <a:p>
            <a:pPr lvl="1"/>
            <a:r>
              <a:rPr lang="en-US" sz="2400" dirty="0"/>
              <a:t>The budget constraint shifts parallel to the original one.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6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71" y="304800"/>
            <a:ext cx="8229600" cy="685800"/>
          </a:xfrm>
        </p:spPr>
        <p:txBody>
          <a:bodyPr>
            <a:noAutofit/>
          </a:bodyPr>
          <a:lstStyle/>
          <a:p>
            <a:r>
              <a:rPr lang="en-US" sz="2800" dirty="0"/>
              <a:t>Figure 3.3: The Effect of a Rise</a:t>
            </a:r>
            <a:br>
              <a:rPr lang="en-US" sz="2800" dirty="0"/>
            </a:br>
            <a:r>
              <a:rPr lang="en-US" sz="2800" dirty="0"/>
              <a:t>in the Price of Shelter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21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6629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5715000" y="990600"/>
            <a:ext cx="3200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When </a:t>
            </a:r>
            <a:r>
              <a:rPr lang="en-US" sz="2400" dirty="0"/>
              <a:t>shelter goes up in</a:t>
            </a:r>
          </a:p>
          <a:p>
            <a:pPr algn="just"/>
            <a:r>
              <a:rPr lang="tr-TR" sz="2400" dirty="0" err="1"/>
              <a:t>price</a:t>
            </a:r>
            <a:r>
              <a:rPr lang="tr-TR" sz="2400" dirty="0"/>
              <a:t>,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vertical</a:t>
            </a:r>
            <a:r>
              <a:rPr lang="tr-TR" sz="2400" dirty="0"/>
              <a:t> </a:t>
            </a:r>
            <a:r>
              <a:rPr lang="tr-TR" sz="2400" dirty="0" err="1" smtClean="0"/>
              <a:t>intercept</a:t>
            </a:r>
            <a:r>
              <a:rPr lang="tr-TR" sz="2400" dirty="0" smtClean="0"/>
              <a:t> of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budget</a:t>
            </a:r>
            <a:r>
              <a:rPr lang="tr-TR" sz="2400" dirty="0"/>
              <a:t> </a:t>
            </a:r>
            <a:r>
              <a:rPr lang="tr-TR" sz="2400" dirty="0" err="1" smtClean="0"/>
              <a:t>constraint</a:t>
            </a:r>
            <a:r>
              <a:rPr lang="tr-TR" sz="2400" dirty="0" smtClean="0"/>
              <a:t> </a:t>
            </a:r>
            <a:r>
              <a:rPr lang="tr-TR" sz="2400" dirty="0" err="1" smtClean="0"/>
              <a:t>remains</a:t>
            </a:r>
            <a:r>
              <a:rPr lang="tr-TR" sz="2400" dirty="0" smtClean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same</a:t>
            </a:r>
            <a:r>
              <a:rPr lang="tr-TR" sz="2400" dirty="0"/>
              <a:t>.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original</a:t>
            </a:r>
            <a:r>
              <a:rPr lang="tr-TR" sz="2400" dirty="0" smtClean="0"/>
              <a:t> </a:t>
            </a:r>
            <a:r>
              <a:rPr lang="tr-TR" sz="2400" dirty="0" err="1"/>
              <a:t>budget</a:t>
            </a:r>
            <a:r>
              <a:rPr lang="tr-TR" sz="2400" dirty="0"/>
              <a:t> </a:t>
            </a:r>
            <a:r>
              <a:rPr lang="tr-TR" sz="2400" dirty="0" err="1" smtClean="0"/>
              <a:t>constraint</a:t>
            </a:r>
            <a:r>
              <a:rPr lang="tr-TR" sz="2400" dirty="0" smtClean="0"/>
              <a:t> </a:t>
            </a:r>
            <a:r>
              <a:rPr lang="tr-TR" sz="2400" dirty="0" err="1" smtClean="0"/>
              <a:t>rotates</a:t>
            </a:r>
            <a:r>
              <a:rPr lang="tr-TR" sz="2400" dirty="0" smtClean="0"/>
              <a:t> </a:t>
            </a:r>
            <a:r>
              <a:rPr lang="tr-TR" sz="2400" dirty="0" err="1"/>
              <a:t>inward</a:t>
            </a:r>
            <a:r>
              <a:rPr lang="tr-TR" sz="2400" dirty="0"/>
              <a:t> </a:t>
            </a:r>
            <a:r>
              <a:rPr lang="tr-TR" sz="2400" dirty="0" err="1"/>
              <a:t>about</a:t>
            </a:r>
            <a:r>
              <a:rPr lang="tr-TR" sz="2400" dirty="0"/>
              <a:t> </a:t>
            </a:r>
            <a:r>
              <a:rPr lang="tr-TR" sz="2400" dirty="0" err="1" smtClean="0"/>
              <a:t>this</a:t>
            </a:r>
            <a:r>
              <a:rPr lang="tr-TR" sz="2400" dirty="0" smtClean="0"/>
              <a:t> </a:t>
            </a:r>
            <a:r>
              <a:rPr lang="tr-TR" sz="2400" i="1" dirty="0" err="1" smtClean="0"/>
              <a:t>Shelter</a:t>
            </a:r>
            <a:r>
              <a:rPr lang="tr-TR" sz="2400" i="1" dirty="0" smtClean="0"/>
              <a:t> </a:t>
            </a:r>
            <a:r>
              <a:rPr lang="tr-TR" sz="2400" i="1" dirty="0"/>
              <a:t>(</a:t>
            </a:r>
            <a:r>
              <a:rPr lang="tr-TR" sz="2400" i="1" dirty="0" err="1"/>
              <a:t>sq</a:t>
            </a:r>
            <a:r>
              <a:rPr lang="tr-TR" sz="2400" i="1" dirty="0"/>
              <a:t> </a:t>
            </a:r>
            <a:r>
              <a:rPr lang="tr-TR" sz="2400" i="1" dirty="0" err="1"/>
              <a:t>yd</a:t>
            </a:r>
            <a:r>
              <a:rPr lang="tr-TR" sz="2400" i="1" dirty="0"/>
              <a:t>/</a:t>
            </a:r>
            <a:r>
              <a:rPr lang="tr-TR" sz="2400" i="1" dirty="0" err="1"/>
              <a:t>wk</a:t>
            </a:r>
            <a:r>
              <a:rPr lang="tr-TR" sz="2400" i="1" dirty="0"/>
              <a:t>) </a:t>
            </a:r>
            <a:r>
              <a:rPr lang="tr-TR" sz="2400" dirty="0" err="1"/>
              <a:t>intercept</a:t>
            </a:r>
            <a:r>
              <a:rPr lang="tr-T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554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6" name="Rectangle 8"/>
          <p:cNvSpPr>
            <a:spLocks noGrp="1" noChangeArrowheads="1"/>
          </p:cNvSpPr>
          <p:nvPr>
            <p:ph type="title"/>
          </p:nvPr>
        </p:nvSpPr>
        <p:spPr>
          <a:xfrm>
            <a:off x="550863" y="323850"/>
            <a:ext cx="7983537" cy="781050"/>
          </a:xfrm>
          <a:noFill/>
          <a:ln/>
        </p:spPr>
        <p:txBody>
          <a:bodyPr/>
          <a:lstStyle/>
          <a:p>
            <a:r>
              <a:rPr lang="en-US" altLang="tr-TR" sz="2400"/>
              <a:t>Budget Constraints: Changes in Income and Prices</a:t>
            </a:r>
          </a:p>
        </p:txBody>
      </p:sp>
      <p:sp>
        <p:nvSpPr>
          <p:cNvPr id="37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tr-TR" dirty="0"/>
          </a:p>
        </p:txBody>
      </p:sp>
      <p:sp>
        <p:nvSpPr>
          <p:cNvPr id="38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tr-TR"/>
              <a:t>Slide </a:t>
            </a:r>
            <a:fld id="{728B502C-EE27-4318-B098-C041E15CB9CF}" type="slidenum">
              <a:rPr lang="en-US" altLang="tr-TR"/>
              <a:pPr/>
              <a:t>22</a:t>
            </a:fld>
            <a:endParaRPr lang="en-US" altLang="tr-TR" b="0">
              <a:latin typeface="Times New Roman" pitchFamily="18" charset="0"/>
            </a:endParaRPr>
          </a:p>
        </p:txBody>
      </p:sp>
      <p:sp>
        <p:nvSpPr>
          <p:cNvPr id="206850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06851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06854" name="Rectangle 6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06855" name="Rectangle 7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06857" name="Rectangle 9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06858" name="Rectangle 10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06859" name="Rectangle 11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06860" name="Rectangle 12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06862" name="Line 14"/>
          <p:cNvSpPr>
            <a:spLocks noChangeShapeType="1"/>
          </p:cNvSpPr>
          <p:nvPr/>
        </p:nvSpPr>
        <p:spPr bwMode="auto">
          <a:xfrm>
            <a:off x="2319338" y="5949950"/>
            <a:ext cx="4195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06863" name="Rectangle 15"/>
          <p:cNvSpPr>
            <a:spLocks noChangeArrowheads="1"/>
          </p:cNvSpPr>
          <p:nvPr/>
        </p:nvSpPr>
        <p:spPr bwMode="auto">
          <a:xfrm>
            <a:off x="6661150" y="5746750"/>
            <a:ext cx="1528763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tr-TR" sz="1600" b="1"/>
              <a:t>Food</a:t>
            </a:r>
          </a:p>
          <a:p>
            <a:r>
              <a:rPr lang="en-US" altLang="tr-TR" sz="1400" b="1"/>
              <a:t>(units per week)</a:t>
            </a:r>
            <a:endParaRPr lang="en-US" altLang="tr-TR" sz="1800" b="1"/>
          </a:p>
        </p:txBody>
      </p:sp>
      <p:sp>
        <p:nvSpPr>
          <p:cNvPr id="206864" name="Rectangle 16"/>
          <p:cNvSpPr>
            <a:spLocks noChangeArrowheads="1"/>
          </p:cNvSpPr>
          <p:nvPr/>
        </p:nvSpPr>
        <p:spPr bwMode="auto">
          <a:xfrm>
            <a:off x="1008063" y="1441450"/>
            <a:ext cx="1235075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en-US" altLang="tr-TR" sz="1800" b="1"/>
              <a:t>Clothing</a:t>
            </a:r>
          </a:p>
          <a:p>
            <a:pPr algn="r"/>
            <a:r>
              <a:rPr lang="en-US" altLang="tr-TR" sz="1800" b="1"/>
              <a:t>(units</a:t>
            </a:r>
          </a:p>
          <a:p>
            <a:pPr algn="r"/>
            <a:r>
              <a:rPr lang="en-US" altLang="tr-TR" sz="1800" b="1"/>
              <a:t>per week)</a:t>
            </a:r>
          </a:p>
        </p:txBody>
      </p:sp>
      <p:sp>
        <p:nvSpPr>
          <p:cNvPr id="206865" name="Rectangle 17"/>
          <p:cNvSpPr>
            <a:spLocks noChangeArrowheads="1"/>
          </p:cNvSpPr>
          <p:nvPr/>
        </p:nvSpPr>
        <p:spPr bwMode="auto">
          <a:xfrm>
            <a:off x="3716338" y="5903913"/>
            <a:ext cx="434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tr-TR" sz="1800" b="1"/>
              <a:t>80</a:t>
            </a:r>
          </a:p>
        </p:txBody>
      </p:sp>
      <p:sp>
        <p:nvSpPr>
          <p:cNvPr id="206866" name="Rectangle 18"/>
          <p:cNvSpPr>
            <a:spLocks noChangeArrowheads="1"/>
          </p:cNvSpPr>
          <p:nvPr/>
        </p:nvSpPr>
        <p:spPr bwMode="auto">
          <a:xfrm>
            <a:off x="4751388" y="5903913"/>
            <a:ext cx="561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tr-TR" sz="1800" b="1"/>
              <a:t>120</a:t>
            </a:r>
          </a:p>
        </p:txBody>
      </p:sp>
      <p:sp>
        <p:nvSpPr>
          <p:cNvPr id="206867" name="Rectangle 19"/>
          <p:cNvSpPr>
            <a:spLocks noChangeArrowheads="1"/>
          </p:cNvSpPr>
          <p:nvPr/>
        </p:nvSpPr>
        <p:spPr bwMode="auto">
          <a:xfrm>
            <a:off x="5938838" y="5903913"/>
            <a:ext cx="561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tr-TR" sz="1800" b="1"/>
              <a:t>160</a:t>
            </a:r>
          </a:p>
        </p:txBody>
      </p:sp>
      <p:sp>
        <p:nvSpPr>
          <p:cNvPr id="206868" name="Rectangle 20"/>
          <p:cNvSpPr>
            <a:spLocks noChangeArrowheads="1"/>
          </p:cNvSpPr>
          <p:nvPr/>
        </p:nvSpPr>
        <p:spPr bwMode="auto">
          <a:xfrm>
            <a:off x="2681288" y="5903913"/>
            <a:ext cx="434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tr-TR" sz="1800" b="1"/>
              <a:t>40</a:t>
            </a:r>
          </a:p>
        </p:txBody>
      </p:sp>
      <p:sp>
        <p:nvSpPr>
          <p:cNvPr id="206869" name="Rectangle 21"/>
          <p:cNvSpPr>
            <a:spLocks noChangeArrowheads="1"/>
          </p:cNvSpPr>
          <p:nvPr/>
        </p:nvSpPr>
        <p:spPr bwMode="auto">
          <a:xfrm>
            <a:off x="1862138" y="3614738"/>
            <a:ext cx="4635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tr-TR" b="1"/>
              <a:t>40</a:t>
            </a:r>
            <a:endParaRPr lang="en-US" altLang="tr-TR" sz="2400"/>
          </a:p>
        </p:txBody>
      </p:sp>
      <p:grpSp>
        <p:nvGrpSpPr>
          <p:cNvPr id="206882" name="Group 34"/>
          <p:cNvGrpSpPr>
            <a:grpSpLocks/>
          </p:cNvGrpSpPr>
          <p:nvPr/>
        </p:nvGrpSpPr>
        <p:grpSpPr bwMode="auto">
          <a:xfrm>
            <a:off x="2317750" y="3841750"/>
            <a:ext cx="2382838" cy="2076450"/>
            <a:chOff x="1460" y="2420"/>
            <a:chExt cx="1501" cy="1308"/>
          </a:xfrm>
        </p:grpSpPr>
        <p:sp>
          <p:nvSpPr>
            <p:cNvPr id="206870" name="Line 22"/>
            <p:cNvSpPr>
              <a:spLocks noChangeShapeType="1"/>
            </p:cNvSpPr>
            <p:nvPr/>
          </p:nvSpPr>
          <p:spPr bwMode="auto">
            <a:xfrm>
              <a:off x="1460" y="2420"/>
              <a:ext cx="972" cy="1308"/>
            </a:xfrm>
            <a:prstGeom prst="line">
              <a:avLst/>
            </a:prstGeom>
            <a:noFill/>
            <a:ln w="508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06871" name="Rectangle 23"/>
            <p:cNvSpPr>
              <a:spLocks noChangeArrowheads="1"/>
            </p:cNvSpPr>
            <p:nvPr/>
          </p:nvSpPr>
          <p:spPr bwMode="auto">
            <a:xfrm>
              <a:off x="2300" y="3356"/>
              <a:ext cx="661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b="1"/>
                <a:t>(</a:t>
              </a:r>
              <a:r>
                <a:rPr lang="en-US" altLang="tr-TR" b="1" i="1"/>
                <a:t>P</a:t>
              </a:r>
              <a:r>
                <a:rPr lang="en-US" altLang="tr-TR" b="1" i="1" baseline="-25000"/>
                <a:t>F</a:t>
              </a:r>
              <a:r>
                <a:rPr lang="en-US" altLang="tr-TR" b="1"/>
                <a:t> = 1)</a:t>
              </a:r>
            </a:p>
          </p:txBody>
        </p:sp>
        <p:sp>
          <p:nvSpPr>
            <p:cNvPr id="206872" name="Rectangle 24"/>
            <p:cNvSpPr>
              <a:spLocks noChangeArrowheads="1"/>
            </p:cNvSpPr>
            <p:nvPr/>
          </p:nvSpPr>
          <p:spPr bwMode="auto">
            <a:xfrm>
              <a:off x="2108" y="3037"/>
              <a:ext cx="302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sz="2400" b="1" i="1"/>
                <a:t>L</a:t>
              </a:r>
              <a:r>
                <a:rPr lang="en-US" altLang="tr-TR" sz="2400" b="1" i="1" baseline="-25000"/>
                <a:t>1</a:t>
              </a:r>
            </a:p>
          </p:txBody>
        </p:sp>
        <p:sp>
          <p:nvSpPr>
            <p:cNvPr id="206873" name="Line 25"/>
            <p:cNvSpPr>
              <a:spLocks noChangeShapeType="1"/>
            </p:cNvSpPr>
            <p:nvPr/>
          </p:nvSpPr>
          <p:spPr bwMode="auto">
            <a:xfrm flipH="1">
              <a:off x="2420" y="3636"/>
              <a:ext cx="252" cy="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206885" name="Group 37"/>
          <p:cNvGrpSpPr>
            <a:grpSpLocks/>
          </p:cNvGrpSpPr>
          <p:nvPr/>
        </p:nvGrpSpPr>
        <p:grpSpPr bwMode="auto">
          <a:xfrm>
            <a:off x="1047750" y="1746250"/>
            <a:ext cx="4430713" cy="4292600"/>
            <a:chOff x="668" y="1092"/>
            <a:chExt cx="2791" cy="2704"/>
          </a:xfrm>
        </p:grpSpPr>
        <p:sp>
          <p:nvSpPr>
            <p:cNvPr id="206877" name="Rectangle 29"/>
            <p:cNvSpPr>
              <a:spLocks noChangeArrowheads="1"/>
            </p:cNvSpPr>
            <p:nvPr/>
          </p:nvSpPr>
          <p:spPr bwMode="auto">
            <a:xfrm>
              <a:off x="1777" y="1092"/>
              <a:ext cx="1682" cy="1275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altLang="tr-TR" sz="1800" b="1"/>
                <a:t>An increase in P</a:t>
              </a:r>
              <a:r>
                <a:rPr lang="en-US" altLang="tr-TR" sz="1800" b="1" baseline="-25000"/>
                <a:t>F</a:t>
              </a:r>
            </a:p>
            <a:p>
              <a:pPr algn="ctr"/>
              <a:r>
                <a:rPr lang="en-US" altLang="tr-TR" sz="1800" b="1"/>
                <a:t>to $2.00 changes</a:t>
              </a:r>
            </a:p>
            <a:p>
              <a:pPr algn="ctr"/>
              <a:r>
                <a:rPr lang="en-US" altLang="tr-TR" sz="1800" b="1"/>
                <a:t>the slope of the</a:t>
              </a:r>
            </a:p>
            <a:p>
              <a:pPr algn="ctr"/>
              <a:r>
                <a:rPr lang="en-US" altLang="tr-TR" sz="1800" b="1"/>
                <a:t>budget line and</a:t>
              </a:r>
            </a:p>
            <a:p>
              <a:pPr algn="ctr"/>
              <a:r>
                <a:rPr lang="en-US" altLang="tr-TR" sz="1800" b="1"/>
                <a:t>rotates it inward</a:t>
              </a:r>
            </a:p>
            <a:p>
              <a:pPr algn="ctr"/>
              <a:r>
                <a:rPr lang="en-US" altLang="tr-TR" sz="1800" b="1"/>
                <a:t> pivoting from the </a:t>
              </a:r>
            </a:p>
            <a:p>
              <a:pPr algn="ctr"/>
              <a:r>
                <a:rPr lang="en-US" altLang="tr-TR" sz="1800" b="1"/>
                <a:t>other good’s intercept.</a:t>
              </a:r>
            </a:p>
          </p:txBody>
        </p:sp>
        <p:sp>
          <p:nvSpPr>
            <p:cNvPr id="206853" name="Line 5"/>
            <p:cNvSpPr>
              <a:spLocks noChangeShapeType="1"/>
            </p:cNvSpPr>
            <p:nvPr/>
          </p:nvSpPr>
          <p:spPr bwMode="auto">
            <a:xfrm>
              <a:off x="1460" y="2420"/>
              <a:ext cx="348" cy="1308"/>
            </a:xfrm>
            <a:prstGeom prst="line">
              <a:avLst/>
            </a:prstGeom>
            <a:noFill/>
            <a:ln w="5080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06878" name="Rectangle 30"/>
            <p:cNvSpPr>
              <a:spLocks noChangeArrowheads="1"/>
            </p:cNvSpPr>
            <p:nvPr/>
          </p:nvSpPr>
          <p:spPr bwMode="auto">
            <a:xfrm>
              <a:off x="1676" y="3037"/>
              <a:ext cx="302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sz="2400" b="1" i="1"/>
                <a:t>L</a:t>
              </a:r>
              <a:r>
                <a:rPr lang="en-US" altLang="tr-TR" sz="2400" b="1" i="1" baseline="-25000"/>
                <a:t>3</a:t>
              </a:r>
            </a:p>
          </p:txBody>
        </p:sp>
        <p:sp>
          <p:nvSpPr>
            <p:cNvPr id="206879" name="Rectangle 31"/>
            <p:cNvSpPr>
              <a:spLocks noChangeArrowheads="1"/>
            </p:cNvSpPr>
            <p:nvPr/>
          </p:nvSpPr>
          <p:spPr bwMode="auto">
            <a:xfrm>
              <a:off x="668" y="3548"/>
              <a:ext cx="646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b="1"/>
                <a:t>(</a:t>
              </a:r>
              <a:r>
                <a:rPr lang="en-US" altLang="tr-TR" b="1" i="1"/>
                <a:t>P</a:t>
              </a:r>
              <a:r>
                <a:rPr lang="en-US" altLang="tr-TR" b="1" i="1" baseline="-25000"/>
                <a:t>F </a:t>
              </a:r>
              <a:r>
                <a:rPr lang="en-US" altLang="tr-TR" b="1"/>
                <a:t>= 2)</a:t>
              </a:r>
            </a:p>
          </p:txBody>
        </p:sp>
        <p:sp>
          <p:nvSpPr>
            <p:cNvPr id="206880" name="Line 32"/>
            <p:cNvSpPr>
              <a:spLocks noChangeShapeType="1"/>
            </p:cNvSpPr>
            <p:nvPr/>
          </p:nvSpPr>
          <p:spPr bwMode="auto">
            <a:xfrm flipV="1">
              <a:off x="1282" y="3618"/>
              <a:ext cx="460" cy="1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206883" name="Group 35"/>
          <p:cNvGrpSpPr>
            <a:grpSpLocks/>
          </p:cNvGrpSpPr>
          <p:nvPr/>
        </p:nvGrpSpPr>
        <p:grpSpPr bwMode="auto">
          <a:xfrm>
            <a:off x="2317750" y="3390900"/>
            <a:ext cx="6375400" cy="2527300"/>
            <a:chOff x="1460" y="2136"/>
            <a:chExt cx="4016" cy="1592"/>
          </a:xfrm>
        </p:grpSpPr>
        <p:sp>
          <p:nvSpPr>
            <p:cNvPr id="206852" name="Line 4"/>
            <p:cNvSpPr>
              <a:spLocks noChangeShapeType="1"/>
            </p:cNvSpPr>
            <p:nvPr/>
          </p:nvSpPr>
          <p:spPr bwMode="auto">
            <a:xfrm>
              <a:off x="1460" y="2420"/>
              <a:ext cx="2412" cy="1308"/>
            </a:xfrm>
            <a:prstGeom prst="line">
              <a:avLst/>
            </a:prstGeom>
            <a:noFill/>
            <a:ln w="5080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06874" name="Rectangle 26"/>
            <p:cNvSpPr>
              <a:spLocks noChangeArrowheads="1"/>
            </p:cNvSpPr>
            <p:nvPr/>
          </p:nvSpPr>
          <p:spPr bwMode="auto">
            <a:xfrm>
              <a:off x="3548" y="3356"/>
              <a:ext cx="79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b="1"/>
                <a:t>(</a:t>
              </a:r>
              <a:r>
                <a:rPr lang="en-US" altLang="tr-TR" b="1" i="1"/>
                <a:t>P</a:t>
              </a:r>
              <a:r>
                <a:rPr lang="en-US" altLang="tr-TR" b="1" i="1" baseline="-25000"/>
                <a:t>F</a:t>
              </a:r>
              <a:r>
                <a:rPr lang="en-US" altLang="tr-TR" b="1"/>
                <a:t> = 1/2)</a:t>
              </a:r>
            </a:p>
          </p:txBody>
        </p:sp>
        <p:sp>
          <p:nvSpPr>
            <p:cNvPr id="206875" name="Rectangle 27"/>
            <p:cNvSpPr>
              <a:spLocks noChangeArrowheads="1"/>
            </p:cNvSpPr>
            <p:nvPr/>
          </p:nvSpPr>
          <p:spPr bwMode="auto">
            <a:xfrm>
              <a:off x="3164" y="3037"/>
              <a:ext cx="302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sz="2400" b="1" i="1"/>
                <a:t>L</a:t>
              </a:r>
              <a:r>
                <a:rPr lang="en-US" altLang="tr-TR" sz="2400" b="1" i="1" baseline="-25000"/>
                <a:t>2</a:t>
              </a:r>
            </a:p>
          </p:txBody>
        </p:sp>
        <p:sp>
          <p:nvSpPr>
            <p:cNvPr id="206876" name="Line 28"/>
            <p:cNvSpPr>
              <a:spLocks noChangeShapeType="1"/>
            </p:cNvSpPr>
            <p:nvPr/>
          </p:nvSpPr>
          <p:spPr bwMode="auto">
            <a:xfrm flipH="1">
              <a:off x="3800" y="3564"/>
              <a:ext cx="156" cy="1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06881" name="Rectangle 33"/>
            <p:cNvSpPr>
              <a:spLocks noChangeArrowheads="1"/>
            </p:cNvSpPr>
            <p:nvPr/>
          </p:nvSpPr>
          <p:spPr bwMode="auto">
            <a:xfrm>
              <a:off x="4106" y="2136"/>
              <a:ext cx="1370" cy="1102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altLang="tr-TR" sz="1800" b="1"/>
                <a:t>A decrease in the</a:t>
              </a:r>
            </a:p>
            <a:p>
              <a:pPr algn="ctr"/>
              <a:r>
                <a:rPr lang="en-US" altLang="tr-TR" sz="1800" b="1"/>
                <a:t>price of food to</a:t>
              </a:r>
            </a:p>
            <a:p>
              <a:pPr algn="ctr"/>
              <a:r>
                <a:rPr lang="en-US" altLang="tr-TR" sz="1800" b="1"/>
                <a:t>$.50 changes</a:t>
              </a:r>
            </a:p>
            <a:p>
              <a:pPr algn="ctr"/>
              <a:r>
                <a:rPr lang="en-US" altLang="tr-TR" sz="1800" b="1"/>
                <a:t>the slope of the</a:t>
              </a:r>
            </a:p>
            <a:p>
              <a:pPr algn="ctr"/>
              <a:r>
                <a:rPr lang="en-US" altLang="tr-TR" sz="1800" b="1"/>
                <a:t>budget line and</a:t>
              </a:r>
            </a:p>
            <a:p>
              <a:pPr algn="ctr"/>
              <a:r>
                <a:rPr lang="en-US" altLang="tr-TR" sz="1800" b="1"/>
                <a:t>rotates it outward.</a:t>
              </a:r>
            </a:p>
          </p:txBody>
        </p:sp>
      </p:grpSp>
      <p:sp>
        <p:nvSpPr>
          <p:cNvPr id="206861" name="Line 13"/>
          <p:cNvSpPr>
            <a:spLocks noChangeShapeType="1"/>
          </p:cNvSpPr>
          <p:nvPr/>
        </p:nvSpPr>
        <p:spPr bwMode="auto">
          <a:xfrm>
            <a:off x="2324100" y="1758950"/>
            <a:ext cx="0" cy="4184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303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3.4: The Effect of Cutting Income by Half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23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81213"/>
            <a:ext cx="8079353" cy="320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5181600" y="1914850"/>
            <a:ext cx="3276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/>
              <a:t>Both</a:t>
            </a:r>
            <a:r>
              <a:rPr lang="tr-TR" dirty="0"/>
              <a:t> </a:t>
            </a:r>
            <a:r>
              <a:rPr lang="tr-TR" dirty="0" err="1"/>
              <a:t>horizontal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vertical</a:t>
            </a:r>
            <a:endParaRPr lang="tr-TR" dirty="0"/>
          </a:p>
          <a:p>
            <a:r>
              <a:rPr lang="en-US" dirty="0"/>
              <a:t>intercepts fall by half. The</a:t>
            </a:r>
          </a:p>
          <a:p>
            <a:r>
              <a:rPr lang="tr-TR" dirty="0" err="1"/>
              <a:t>new</a:t>
            </a:r>
            <a:r>
              <a:rPr lang="tr-TR" dirty="0"/>
              <a:t> </a:t>
            </a:r>
            <a:r>
              <a:rPr lang="tr-TR" dirty="0" err="1"/>
              <a:t>budget</a:t>
            </a:r>
            <a:r>
              <a:rPr lang="tr-TR" dirty="0"/>
              <a:t> </a:t>
            </a:r>
            <a:r>
              <a:rPr lang="tr-TR" dirty="0" err="1"/>
              <a:t>constraint</a:t>
            </a:r>
            <a:r>
              <a:rPr lang="tr-TR" dirty="0"/>
              <a:t> has</a:t>
            </a:r>
          </a:p>
          <a:p>
            <a:r>
              <a:rPr lang="en-US" dirty="0"/>
              <a:t>the same slope as the old but</a:t>
            </a:r>
          </a:p>
          <a:p>
            <a:r>
              <a:rPr lang="en-US" dirty="0"/>
              <a:t>is closer to the origin.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3046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6" name="Rectangle 10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tr-TR" sz="2400"/>
              <a:t>Budget Constraints: Changes in Income and Prices</a:t>
            </a:r>
          </a:p>
        </p:txBody>
      </p:sp>
      <p:sp>
        <p:nvSpPr>
          <p:cNvPr id="38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tr-TR" dirty="0"/>
          </a:p>
        </p:txBody>
      </p:sp>
      <p:sp>
        <p:nvSpPr>
          <p:cNvPr id="39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tr-TR"/>
              <a:t>Slide </a:t>
            </a:r>
            <a:fld id="{6AE4427A-4902-449C-B90B-7F54EEF2A7DC}" type="slidenum">
              <a:rPr lang="en-US" altLang="tr-TR"/>
              <a:pPr/>
              <a:t>24</a:t>
            </a:fld>
            <a:endParaRPr lang="en-US" altLang="tr-TR" b="0">
              <a:latin typeface="Times New Roman" pitchFamily="18" charset="0"/>
            </a:endParaRPr>
          </a:p>
        </p:txBody>
      </p:sp>
      <p:sp>
        <p:nvSpPr>
          <p:cNvPr id="198658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98659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98664" name="Rectangle 8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98665" name="Rectangle 9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98667" name="Rectangle 11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98668" name="Rectangle 12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98669" name="Line 13"/>
          <p:cNvSpPr>
            <a:spLocks noChangeShapeType="1"/>
          </p:cNvSpPr>
          <p:nvPr/>
        </p:nvSpPr>
        <p:spPr bwMode="auto">
          <a:xfrm>
            <a:off x="2305050" y="1758950"/>
            <a:ext cx="0" cy="4184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98670" name="Line 14"/>
          <p:cNvSpPr>
            <a:spLocks noChangeShapeType="1"/>
          </p:cNvSpPr>
          <p:nvPr/>
        </p:nvSpPr>
        <p:spPr bwMode="auto">
          <a:xfrm>
            <a:off x="2319338" y="5930900"/>
            <a:ext cx="4195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98671" name="Rectangle 15"/>
          <p:cNvSpPr>
            <a:spLocks noChangeArrowheads="1"/>
          </p:cNvSpPr>
          <p:nvPr/>
        </p:nvSpPr>
        <p:spPr bwMode="auto">
          <a:xfrm>
            <a:off x="6775450" y="5708650"/>
            <a:ext cx="1730375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tr-TR" sz="1800" b="1"/>
              <a:t>Food</a:t>
            </a:r>
          </a:p>
          <a:p>
            <a:r>
              <a:rPr lang="en-US" altLang="tr-TR" sz="1600" b="1"/>
              <a:t>(units per week)</a:t>
            </a:r>
          </a:p>
        </p:txBody>
      </p:sp>
      <p:sp>
        <p:nvSpPr>
          <p:cNvPr id="198672" name="Rectangle 16"/>
          <p:cNvSpPr>
            <a:spLocks noChangeArrowheads="1"/>
          </p:cNvSpPr>
          <p:nvPr/>
        </p:nvSpPr>
        <p:spPr bwMode="auto">
          <a:xfrm>
            <a:off x="1008063" y="1441450"/>
            <a:ext cx="1235075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en-US" altLang="tr-TR" sz="1800" b="1"/>
              <a:t>Clothing</a:t>
            </a:r>
          </a:p>
          <a:p>
            <a:pPr algn="r"/>
            <a:r>
              <a:rPr lang="en-US" altLang="tr-TR" sz="1800" b="1"/>
              <a:t>(units</a:t>
            </a:r>
          </a:p>
          <a:p>
            <a:pPr algn="r"/>
            <a:r>
              <a:rPr lang="en-US" altLang="tr-TR" sz="1800" b="1"/>
              <a:t>per week)</a:t>
            </a:r>
            <a:endParaRPr lang="en-US" altLang="tr-TR" sz="1600" b="1"/>
          </a:p>
        </p:txBody>
      </p:sp>
      <p:sp>
        <p:nvSpPr>
          <p:cNvPr id="198673" name="Rectangle 17"/>
          <p:cNvSpPr>
            <a:spLocks noChangeArrowheads="1"/>
          </p:cNvSpPr>
          <p:nvPr/>
        </p:nvSpPr>
        <p:spPr bwMode="auto">
          <a:xfrm>
            <a:off x="3538538" y="5942013"/>
            <a:ext cx="434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tr-TR" sz="1800" b="1"/>
              <a:t>80</a:t>
            </a:r>
          </a:p>
        </p:txBody>
      </p:sp>
      <p:sp>
        <p:nvSpPr>
          <p:cNvPr id="198674" name="Rectangle 18"/>
          <p:cNvSpPr>
            <a:spLocks noChangeArrowheads="1"/>
          </p:cNvSpPr>
          <p:nvPr/>
        </p:nvSpPr>
        <p:spPr bwMode="auto">
          <a:xfrm>
            <a:off x="4395788" y="5942013"/>
            <a:ext cx="561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tr-TR" sz="1800" b="1"/>
              <a:t>120</a:t>
            </a:r>
          </a:p>
        </p:txBody>
      </p:sp>
      <p:sp>
        <p:nvSpPr>
          <p:cNvPr id="198675" name="Rectangle 19"/>
          <p:cNvSpPr>
            <a:spLocks noChangeArrowheads="1"/>
          </p:cNvSpPr>
          <p:nvPr/>
        </p:nvSpPr>
        <p:spPr bwMode="auto">
          <a:xfrm>
            <a:off x="5253038" y="5942013"/>
            <a:ext cx="561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tr-TR" sz="1800" b="1"/>
              <a:t>160</a:t>
            </a:r>
          </a:p>
        </p:txBody>
      </p:sp>
      <p:sp>
        <p:nvSpPr>
          <p:cNvPr id="198676" name="Rectangle 20"/>
          <p:cNvSpPr>
            <a:spLocks noChangeArrowheads="1"/>
          </p:cNvSpPr>
          <p:nvPr/>
        </p:nvSpPr>
        <p:spPr bwMode="auto">
          <a:xfrm>
            <a:off x="2681288" y="5942013"/>
            <a:ext cx="434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tr-TR" sz="1800" b="1"/>
              <a:t>40</a:t>
            </a:r>
          </a:p>
        </p:txBody>
      </p:sp>
      <p:sp>
        <p:nvSpPr>
          <p:cNvPr id="198677" name="Rectangle 21"/>
          <p:cNvSpPr>
            <a:spLocks noChangeArrowheads="1"/>
          </p:cNvSpPr>
          <p:nvPr/>
        </p:nvSpPr>
        <p:spPr bwMode="auto">
          <a:xfrm>
            <a:off x="1747838" y="5073650"/>
            <a:ext cx="4635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tr-TR" b="1"/>
              <a:t>20</a:t>
            </a:r>
          </a:p>
        </p:txBody>
      </p:sp>
      <p:sp>
        <p:nvSpPr>
          <p:cNvPr id="198678" name="Rectangle 22"/>
          <p:cNvSpPr>
            <a:spLocks noChangeArrowheads="1"/>
          </p:cNvSpPr>
          <p:nvPr/>
        </p:nvSpPr>
        <p:spPr bwMode="auto">
          <a:xfrm>
            <a:off x="1747838" y="4168775"/>
            <a:ext cx="4635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tr-TR" b="1"/>
              <a:t>40</a:t>
            </a:r>
          </a:p>
        </p:txBody>
      </p:sp>
      <p:sp>
        <p:nvSpPr>
          <p:cNvPr id="198679" name="Rectangle 23"/>
          <p:cNvSpPr>
            <a:spLocks noChangeArrowheads="1"/>
          </p:cNvSpPr>
          <p:nvPr/>
        </p:nvSpPr>
        <p:spPr bwMode="auto">
          <a:xfrm>
            <a:off x="1747838" y="3262313"/>
            <a:ext cx="4635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tr-TR" b="1"/>
              <a:t>60</a:t>
            </a:r>
          </a:p>
        </p:txBody>
      </p:sp>
      <p:sp>
        <p:nvSpPr>
          <p:cNvPr id="198680" name="Rectangle 24"/>
          <p:cNvSpPr>
            <a:spLocks noChangeArrowheads="1"/>
          </p:cNvSpPr>
          <p:nvPr/>
        </p:nvSpPr>
        <p:spPr bwMode="auto">
          <a:xfrm>
            <a:off x="1782763" y="2357438"/>
            <a:ext cx="4635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r"/>
            <a:r>
              <a:rPr lang="en-US" altLang="tr-TR" b="1"/>
              <a:t>80</a:t>
            </a:r>
          </a:p>
        </p:txBody>
      </p:sp>
      <p:sp>
        <p:nvSpPr>
          <p:cNvPr id="198681" name="Rectangle 25"/>
          <p:cNvSpPr>
            <a:spLocks noChangeArrowheads="1"/>
          </p:cNvSpPr>
          <p:nvPr/>
        </p:nvSpPr>
        <p:spPr bwMode="auto">
          <a:xfrm>
            <a:off x="1900238" y="5942013"/>
            <a:ext cx="307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tr-TR" sz="1800" b="1"/>
              <a:t>0</a:t>
            </a:r>
          </a:p>
        </p:txBody>
      </p:sp>
      <p:grpSp>
        <p:nvGrpSpPr>
          <p:cNvPr id="198692" name="Group 36"/>
          <p:cNvGrpSpPr>
            <a:grpSpLocks/>
          </p:cNvGrpSpPr>
          <p:nvPr/>
        </p:nvGrpSpPr>
        <p:grpSpPr bwMode="auto">
          <a:xfrm>
            <a:off x="2317750" y="1752600"/>
            <a:ext cx="4373563" cy="4191000"/>
            <a:chOff x="1460" y="1104"/>
            <a:chExt cx="2755" cy="2640"/>
          </a:xfrm>
        </p:grpSpPr>
        <p:sp>
          <p:nvSpPr>
            <p:cNvPr id="198660" name="Line 4"/>
            <p:cNvSpPr>
              <a:spLocks noChangeShapeType="1"/>
            </p:cNvSpPr>
            <p:nvPr/>
          </p:nvSpPr>
          <p:spPr bwMode="auto">
            <a:xfrm>
              <a:off x="1460" y="1700"/>
              <a:ext cx="2028" cy="2028"/>
            </a:xfrm>
            <a:prstGeom prst="line">
              <a:avLst/>
            </a:prstGeom>
            <a:noFill/>
            <a:ln w="5080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98663" name="AutoShape 7"/>
            <p:cNvSpPr>
              <a:spLocks noChangeArrowheads="1"/>
            </p:cNvSpPr>
            <p:nvPr/>
          </p:nvSpPr>
          <p:spPr bwMode="auto">
            <a:xfrm rot="8160000" flipH="1">
              <a:off x="1824" y="2832"/>
              <a:ext cx="672" cy="384"/>
            </a:xfrm>
            <a:prstGeom prst="rightArrow">
              <a:avLst>
                <a:gd name="adj1" fmla="val 50000"/>
                <a:gd name="adj2" fmla="val 43815"/>
              </a:avLst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98684" name="Rectangle 28"/>
            <p:cNvSpPr>
              <a:spLocks noChangeArrowheads="1"/>
            </p:cNvSpPr>
            <p:nvPr/>
          </p:nvSpPr>
          <p:spPr bwMode="auto">
            <a:xfrm>
              <a:off x="2242" y="1104"/>
              <a:ext cx="1330" cy="929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altLang="tr-TR" sz="1800" b="1"/>
                <a:t>An increase in</a:t>
              </a:r>
            </a:p>
            <a:p>
              <a:pPr algn="ctr"/>
              <a:r>
                <a:rPr lang="en-US" altLang="tr-TR" sz="1800" b="1"/>
                <a:t>income shifts</a:t>
              </a:r>
            </a:p>
            <a:p>
              <a:pPr algn="ctr"/>
              <a:r>
                <a:rPr lang="en-US" altLang="tr-TR" sz="1800" b="1"/>
                <a:t>the budget line</a:t>
              </a:r>
            </a:p>
            <a:p>
              <a:pPr algn="ctr"/>
              <a:r>
                <a:rPr lang="en-US" altLang="tr-TR" sz="1800" b="1"/>
                <a:t>outward (holding </a:t>
              </a:r>
            </a:p>
            <a:p>
              <a:pPr algn="ctr"/>
              <a:r>
                <a:rPr lang="en-US" altLang="tr-TR" sz="1800" b="1"/>
                <a:t>prices constant)</a:t>
              </a:r>
            </a:p>
          </p:txBody>
        </p:sp>
        <p:sp>
          <p:nvSpPr>
            <p:cNvPr id="198685" name="Rectangle 29"/>
            <p:cNvSpPr>
              <a:spLocks noChangeArrowheads="1"/>
            </p:cNvSpPr>
            <p:nvPr/>
          </p:nvSpPr>
          <p:spPr bwMode="auto">
            <a:xfrm>
              <a:off x="3548" y="3534"/>
              <a:ext cx="667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sz="1600" b="1"/>
                <a:t>(</a:t>
              </a:r>
              <a:r>
                <a:rPr lang="en-US" altLang="tr-TR" sz="1600" b="1" i="1"/>
                <a:t>I</a:t>
              </a:r>
              <a:r>
                <a:rPr lang="en-US" altLang="tr-TR" sz="1600" b="1"/>
                <a:t> = $160)</a:t>
              </a:r>
            </a:p>
          </p:txBody>
        </p:sp>
        <p:sp>
          <p:nvSpPr>
            <p:cNvPr id="198686" name="Rectangle 30"/>
            <p:cNvSpPr>
              <a:spLocks noChangeArrowheads="1"/>
            </p:cNvSpPr>
            <p:nvPr/>
          </p:nvSpPr>
          <p:spPr bwMode="auto">
            <a:xfrm>
              <a:off x="3356" y="3356"/>
              <a:ext cx="241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sz="1600" b="1" i="1"/>
                <a:t>L</a:t>
              </a:r>
              <a:r>
                <a:rPr lang="en-US" altLang="tr-TR" sz="1600" b="1" i="1" baseline="-25000"/>
                <a:t>2</a:t>
              </a:r>
            </a:p>
          </p:txBody>
        </p:sp>
      </p:grpSp>
      <p:grpSp>
        <p:nvGrpSpPr>
          <p:cNvPr id="198691" name="Group 35"/>
          <p:cNvGrpSpPr>
            <a:grpSpLocks/>
          </p:cNvGrpSpPr>
          <p:nvPr/>
        </p:nvGrpSpPr>
        <p:grpSpPr bwMode="auto">
          <a:xfrm>
            <a:off x="2317750" y="4527550"/>
            <a:ext cx="2279650" cy="1438275"/>
            <a:chOff x="1460" y="2852"/>
            <a:chExt cx="1436" cy="906"/>
          </a:xfrm>
        </p:grpSpPr>
        <p:sp>
          <p:nvSpPr>
            <p:cNvPr id="198661" name="Line 5"/>
            <p:cNvSpPr>
              <a:spLocks noChangeShapeType="1"/>
            </p:cNvSpPr>
            <p:nvPr/>
          </p:nvSpPr>
          <p:spPr bwMode="auto">
            <a:xfrm>
              <a:off x="1460" y="2852"/>
              <a:ext cx="876" cy="876"/>
            </a:xfrm>
            <a:prstGeom prst="line">
              <a:avLst/>
            </a:prstGeom>
            <a:noFill/>
            <a:ln w="508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98687" name="Rectangle 31"/>
            <p:cNvSpPr>
              <a:spLocks noChangeArrowheads="1"/>
            </p:cNvSpPr>
            <p:nvPr/>
          </p:nvSpPr>
          <p:spPr bwMode="auto">
            <a:xfrm>
              <a:off x="2300" y="3548"/>
              <a:ext cx="596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sz="1600" b="1"/>
                <a:t>(</a:t>
              </a:r>
              <a:r>
                <a:rPr lang="en-US" altLang="tr-TR" sz="1600" b="1" i="1"/>
                <a:t>I</a:t>
              </a:r>
              <a:r>
                <a:rPr lang="en-US" altLang="tr-TR" sz="1600" b="1"/>
                <a:t> = $80)</a:t>
              </a:r>
            </a:p>
          </p:txBody>
        </p:sp>
        <p:sp>
          <p:nvSpPr>
            <p:cNvPr id="198688" name="Rectangle 32"/>
            <p:cNvSpPr>
              <a:spLocks noChangeArrowheads="1"/>
            </p:cNvSpPr>
            <p:nvPr/>
          </p:nvSpPr>
          <p:spPr bwMode="auto">
            <a:xfrm>
              <a:off x="2156" y="3358"/>
              <a:ext cx="241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sz="1600" b="1" i="1"/>
                <a:t>L</a:t>
              </a:r>
              <a:r>
                <a:rPr lang="en-US" altLang="tr-TR" sz="1600" b="1" i="1" baseline="-25000"/>
                <a:t>1</a:t>
              </a:r>
            </a:p>
          </p:txBody>
        </p:sp>
      </p:grpSp>
      <p:grpSp>
        <p:nvGrpSpPr>
          <p:cNvPr id="198693" name="Group 37"/>
          <p:cNvGrpSpPr>
            <a:grpSpLocks/>
          </p:cNvGrpSpPr>
          <p:nvPr/>
        </p:nvGrpSpPr>
        <p:grpSpPr bwMode="auto">
          <a:xfrm>
            <a:off x="2279650" y="3619500"/>
            <a:ext cx="5854700" cy="2362200"/>
            <a:chOff x="1436" y="2280"/>
            <a:chExt cx="3688" cy="1488"/>
          </a:xfrm>
        </p:grpSpPr>
        <p:sp>
          <p:nvSpPr>
            <p:cNvPr id="198662" name="Line 6"/>
            <p:cNvSpPr>
              <a:spLocks noChangeShapeType="1"/>
            </p:cNvSpPr>
            <p:nvPr/>
          </p:nvSpPr>
          <p:spPr bwMode="auto">
            <a:xfrm>
              <a:off x="1460" y="3380"/>
              <a:ext cx="348" cy="348"/>
            </a:xfrm>
            <a:prstGeom prst="line">
              <a:avLst/>
            </a:prstGeom>
            <a:noFill/>
            <a:ln w="5080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98682" name="Freeform 26"/>
            <p:cNvSpPr>
              <a:spLocks/>
            </p:cNvSpPr>
            <p:nvPr/>
          </p:nvSpPr>
          <p:spPr bwMode="auto">
            <a:xfrm>
              <a:off x="1641" y="3286"/>
              <a:ext cx="254" cy="266"/>
            </a:xfrm>
            <a:custGeom>
              <a:avLst/>
              <a:gdLst>
                <a:gd name="T0" fmla="*/ 0 w 254"/>
                <a:gd name="T1" fmla="*/ 2 h 266"/>
                <a:gd name="T2" fmla="*/ 64 w 254"/>
                <a:gd name="T3" fmla="*/ 74 h 266"/>
                <a:gd name="T4" fmla="*/ 147 w 254"/>
                <a:gd name="T5" fmla="*/ 0 h 266"/>
                <a:gd name="T6" fmla="*/ 253 w 254"/>
                <a:gd name="T7" fmla="*/ 120 h 266"/>
                <a:gd name="T8" fmla="*/ 170 w 254"/>
                <a:gd name="T9" fmla="*/ 194 h 266"/>
                <a:gd name="T10" fmla="*/ 234 w 254"/>
                <a:gd name="T11" fmla="*/ 265 h 266"/>
                <a:gd name="T12" fmla="*/ 15 w 254"/>
                <a:gd name="T13" fmla="*/ 224 h 266"/>
                <a:gd name="T14" fmla="*/ 0 w 254"/>
                <a:gd name="T15" fmla="*/ 2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4" h="266">
                  <a:moveTo>
                    <a:pt x="0" y="2"/>
                  </a:moveTo>
                  <a:lnTo>
                    <a:pt x="64" y="74"/>
                  </a:lnTo>
                  <a:lnTo>
                    <a:pt x="147" y="0"/>
                  </a:lnTo>
                  <a:lnTo>
                    <a:pt x="253" y="120"/>
                  </a:lnTo>
                  <a:lnTo>
                    <a:pt x="170" y="194"/>
                  </a:lnTo>
                  <a:lnTo>
                    <a:pt x="234" y="265"/>
                  </a:lnTo>
                  <a:lnTo>
                    <a:pt x="15" y="224"/>
                  </a:lnTo>
                  <a:lnTo>
                    <a:pt x="0" y="2"/>
                  </a:lnTo>
                </a:path>
              </a:pathLst>
            </a:cu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8683" name="Rectangle 27"/>
            <p:cNvSpPr>
              <a:spLocks noChangeArrowheads="1"/>
            </p:cNvSpPr>
            <p:nvPr/>
          </p:nvSpPr>
          <p:spPr bwMode="auto">
            <a:xfrm>
              <a:off x="1436" y="3176"/>
              <a:ext cx="241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sz="1600" b="1" i="1"/>
                <a:t>L</a:t>
              </a:r>
              <a:r>
                <a:rPr lang="en-US" altLang="tr-TR" sz="1600" b="1" i="1" baseline="-25000"/>
                <a:t>3</a:t>
              </a:r>
            </a:p>
          </p:txBody>
        </p:sp>
        <p:sp>
          <p:nvSpPr>
            <p:cNvPr id="198689" name="Rectangle 33"/>
            <p:cNvSpPr>
              <a:spLocks noChangeArrowheads="1"/>
            </p:cNvSpPr>
            <p:nvPr/>
          </p:nvSpPr>
          <p:spPr bwMode="auto">
            <a:xfrm>
              <a:off x="1724" y="3404"/>
              <a:ext cx="370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sz="1600" b="1"/>
                <a:t>(</a:t>
              </a:r>
              <a:r>
                <a:rPr lang="en-US" altLang="tr-TR" sz="1600" b="1" i="1"/>
                <a:t>I</a:t>
              </a:r>
              <a:r>
                <a:rPr lang="en-US" altLang="tr-TR" sz="1600" b="1"/>
                <a:t> =</a:t>
              </a:r>
            </a:p>
            <a:p>
              <a:r>
                <a:rPr lang="en-US" altLang="tr-TR" sz="1600" b="1"/>
                <a:t>$40)</a:t>
              </a:r>
            </a:p>
          </p:txBody>
        </p:sp>
        <p:sp>
          <p:nvSpPr>
            <p:cNvPr id="198690" name="Rectangle 34"/>
            <p:cNvSpPr>
              <a:spLocks noChangeArrowheads="1"/>
            </p:cNvSpPr>
            <p:nvPr/>
          </p:nvSpPr>
          <p:spPr bwMode="auto">
            <a:xfrm>
              <a:off x="3978" y="2280"/>
              <a:ext cx="1146" cy="756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altLang="tr-TR" sz="1800" b="1"/>
                <a:t>A decrease in</a:t>
              </a:r>
            </a:p>
            <a:p>
              <a:pPr algn="ctr"/>
              <a:r>
                <a:rPr lang="en-US" altLang="tr-TR" sz="1800" b="1"/>
                <a:t>income shifts</a:t>
              </a:r>
            </a:p>
            <a:p>
              <a:pPr algn="ctr"/>
              <a:r>
                <a:rPr lang="en-US" altLang="tr-TR" sz="1800" b="1"/>
                <a:t>the budget line</a:t>
              </a:r>
            </a:p>
            <a:p>
              <a:pPr algn="ctr"/>
              <a:r>
                <a:rPr lang="en-US" altLang="tr-TR" sz="1800" b="1"/>
                <a:t>inward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085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11BFA-AD6E-47E7-B22F-0B72508DA0EA}" type="slidenum">
              <a:rPr lang="en-US" altLang="tr-TR"/>
              <a:pPr/>
              <a:t>25</a:t>
            </a:fld>
            <a:endParaRPr lang="en-US" altLang="tr-TR"/>
          </a:p>
        </p:txBody>
      </p:sp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381000" y="1600200"/>
            <a:ext cx="84582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GB" altLang="tr-TR" sz="2800" u="sng">
                <a:latin typeface="Book Antiqua" pitchFamily="18" charset="0"/>
                <a:cs typeface="Arial" charset="0"/>
              </a:rPr>
              <a:t>Change in Income: Shift of the Budget Line</a:t>
            </a:r>
            <a:endParaRPr lang="en-GB" altLang="tr-TR" sz="2800">
              <a:latin typeface="Book Antiqua" pitchFamily="18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altLang="tr-TR" sz="2800">
                <a:latin typeface="Book Antiqua" pitchFamily="18" charset="0"/>
                <a:cs typeface="Arial" charset="0"/>
              </a:rPr>
              <a:t>Suppose		I = € </a:t>
            </a:r>
            <a:r>
              <a:rPr lang="en-GB" altLang="tr-TR" sz="2800">
                <a:solidFill>
                  <a:srgbClr val="FF0000"/>
                </a:solidFill>
                <a:latin typeface="Book Antiqua" pitchFamily="18" charset="0"/>
                <a:cs typeface="Arial" charset="0"/>
              </a:rPr>
              <a:t>12</a:t>
            </a:r>
            <a:r>
              <a:rPr lang="en-GB" altLang="tr-TR" sz="2800">
                <a:latin typeface="Book Antiqua" pitchFamily="18" charset="0"/>
                <a:cs typeface="Arial" charset="0"/>
              </a:rPr>
              <a:t>	P</a:t>
            </a:r>
            <a:r>
              <a:rPr lang="en-GB" altLang="tr-TR" sz="2800" baseline="-25000">
                <a:latin typeface="Book Antiqua" pitchFamily="18" charset="0"/>
                <a:cs typeface="Arial" charset="0"/>
              </a:rPr>
              <a:t>X</a:t>
            </a:r>
            <a:r>
              <a:rPr lang="en-GB" altLang="tr-TR" sz="2800">
                <a:latin typeface="Book Antiqua" pitchFamily="18" charset="0"/>
                <a:cs typeface="Arial" charset="0"/>
              </a:rPr>
              <a:t> = € 1	P</a:t>
            </a:r>
            <a:r>
              <a:rPr lang="en-GB" altLang="tr-TR" sz="2800" baseline="-25000">
                <a:latin typeface="Book Antiqua" pitchFamily="18" charset="0"/>
                <a:cs typeface="Arial" charset="0"/>
              </a:rPr>
              <a:t>Y</a:t>
            </a:r>
            <a:r>
              <a:rPr lang="en-GB" altLang="tr-TR" sz="2800">
                <a:latin typeface="Book Antiqua" pitchFamily="18" charset="0"/>
                <a:cs typeface="Arial" charset="0"/>
              </a:rPr>
              <a:t> = € 2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GB" altLang="tr-TR" sz="2800">
                <a:latin typeface="Book Antiqua" pitchFamily="18" charset="0"/>
                <a:cs typeface="Arial" charset="0"/>
              </a:rPr>
              <a:t>	=&gt;	    Budget line:		X + 2Y = </a:t>
            </a:r>
            <a:r>
              <a:rPr lang="en-GB" altLang="tr-TR" sz="2800">
                <a:solidFill>
                  <a:srgbClr val="FF0000"/>
                </a:solidFill>
                <a:latin typeface="Book Antiqua" pitchFamily="18" charset="0"/>
                <a:cs typeface="Arial" charset="0"/>
              </a:rPr>
              <a:t>12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en-GB" altLang="tr-TR" sz="2800">
              <a:latin typeface="Book Antiqua" pitchFamily="18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altLang="tr-TR" sz="2800">
                <a:latin typeface="Book Antiqua" pitchFamily="18" charset="0"/>
                <a:cs typeface="Arial" charset="0"/>
              </a:rPr>
              <a:t>If the income rises, the budget set expands, and both intercepts </a:t>
            </a:r>
            <a:r>
              <a:rPr lang="en-GB" altLang="tr-TR" sz="2800" i="1">
                <a:latin typeface="Book Antiqua" pitchFamily="18" charset="0"/>
                <a:cs typeface="Arial" charset="0"/>
              </a:rPr>
              <a:t>shift out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altLang="tr-TR" sz="2800">
                <a:latin typeface="Book Antiqua" pitchFamily="18" charset="0"/>
                <a:cs typeface="Arial" charset="0"/>
              </a:rPr>
              <a:t>Since prices have not changed, the slope of the budget line does not change</a:t>
            </a:r>
          </a:p>
        </p:txBody>
      </p:sp>
      <p:sp>
        <p:nvSpPr>
          <p:cNvPr id="2" name="Dikdörtgen 1"/>
          <p:cNvSpPr/>
          <p:nvPr/>
        </p:nvSpPr>
        <p:spPr>
          <a:xfrm>
            <a:off x="685800" y="399871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Suppose	</a:t>
            </a:r>
            <a:r>
              <a:rPr lang="tr-TR" sz="2400" dirty="0" smtClean="0"/>
              <a:t>            </a:t>
            </a:r>
            <a:r>
              <a:rPr lang="en-US" sz="2400" dirty="0" smtClean="0"/>
              <a:t>I </a:t>
            </a:r>
            <a:r>
              <a:rPr lang="en-US" sz="2400" dirty="0"/>
              <a:t>= € </a:t>
            </a:r>
            <a:r>
              <a:rPr lang="en-US" sz="2400" dirty="0" smtClean="0"/>
              <a:t>10</a:t>
            </a:r>
            <a:r>
              <a:rPr lang="tr-TR" sz="2400" dirty="0" smtClean="0"/>
              <a:t>  </a:t>
            </a:r>
            <a:r>
              <a:rPr lang="en-US" sz="2400" dirty="0" smtClean="0"/>
              <a:t>	PX </a:t>
            </a:r>
            <a:r>
              <a:rPr lang="en-US" sz="2400" dirty="0"/>
              <a:t>= € 1	PY = € 2</a:t>
            </a:r>
          </a:p>
          <a:p>
            <a:r>
              <a:rPr lang="en-US" sz="2400" dirty="0" smtClean="0"/>
              <a:t>Budget </a:t>
            </a:r>
            <a:r>
              <a:rPr lang="en-US" sz="2400" dirty="0"/>
              <a:t>line:		1. X + 2 . Y = 10</a:t>
            </a:r>
          </a:p>
        </p:txBody>
      </p:sp>
    </p:spTree>
    <p:extLst>
      <p:ext uri="{BB962C8B-B14F-4D97-AF65-F5344CB8AC3E}">
        <p14:creationId xmlns:p14="http://schemas.microsoft.com/office/powerpoint/2010/main" val="191184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5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5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5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5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AB7BD-A336-409A-8283-7EA07BF318A4}" type="slidenum">
              <a:rPr lang="en-US" altLang="tr-TR"/>
              <a:pPr/>
              <a:t>26</a:t>
            </a:fld>
            <a:endParaRPr lang="en-US" altLang="tr-TR"/>
          </a:p>
        </p:txBody>
      </p:sp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990600" y="5943600"/>
            <a:ext cx="6553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 flipV="1">
            <a:off x="990600" y="609600"/>
            <a:ext cx="0" cy="5334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172200" y="586740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        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33400" y="533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Y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7543800" y="5867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X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85800" y="34290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          </a:t>
            </a: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990600" y="3657600"/>
            <a:ext cx="5334000" cy="2286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5410200" y="5867400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        10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685800" y="34290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5</a:t>
            </a:r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V="1">
            <a:off x="2743200" y="46482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2209800" y="495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BL</a:t>
            </a:r>
            <a:r>
              <a:rPr lang="en-GB" altLang="tr-TR" sz="2400" b="1" baseline="-25000">
                <a:latin typeface="Times New Roman" pitchFamily="18" charset="0"/>
              </a:rPr>
              <a:t>1</a:t>
            </a:r>
            <a:endParaRPr lang="en-GB" altLang="tr-TR" sz="2400" b="1">
              <a:latin typeface="Times New Roman" pitchFamily="18" charset="0"/>
            </a:endParaRP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5334000" y="1230313"/>
            <a:ext cx="282892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>
                <a:latin typeface="Book Antiqua" pitchFamily="18" charset="0"/>
              </a:rPr>
              <a:t>I = </a:t>
            </a:r>
            <a:r>
              <a:rPr lang="en-GB" altLang="tr-TR" sz="2400">
                <a:latin typeface="Book Antiqua" pitchFamily="18" charset="0"/>
                <a:cs typeface="Arial" charset="0"/>
              </a:rPr>
              <a:t>€</a:t>
            </a:r>
            <a:r>
              <a:rPr lang="en-GB" altLang="tr-TR" sz="2400">
                <a:latin typeface="Book Antiqua" pitchFamily="18" charset="0"/>
              </a:rPr>
              <a:t> 12</a:t>
            </a:r>
          </a:p>
          <a:p>
            <a:r>
              <a:rPr lang="en-GB" altLang="tr-TR" sz="2400">
                <a:latin typeface="Book Antiqua" pitchFamily="18" charset="0"/>
              </a:rPr>
              <a:t>P</a:t>
            </a:r>
            <a:r>
              <a:rPr lang="en-GB" altLang="tr-TR" sz="2400" baseline="-25000">
                <a:latin typeface="Book Antiqua" pitchFamily="18" charset="0"/>
              </a:rPr>
              <a:t>X</a:t>
            </a:r>
            <a:r>
              <a:rPr lang="en-GB" altLang="tr-TR" sz="2400">
                <a:latin typeface="Book Antiqua" pitchFamily="18" charset="0"/>
              </a:rPr>
              <a:t> = </a:t>
            </a:r>
            <a:r>
              <a:rPr lang="en-GB" altLang="tr-TR" sz="2400">
                <a:latin typeface="Book Antiqua" pitchFamily="18" charset="0"/>
                <a:cs typeface="Arial" charset="0"/>
              </a:rPr>
              <a:t>€</a:t>
            </a:r>
            <a:r>
              <a:rPr lang="en-GB" altLang="tr-TR" sz="2400">
                <a:latin typeface="Book Antiqua" pitchFamily="18" charset="0"/>
              </a:rPr>
              <a:t> 1</a:t>
            </a:r>
          </a:p>
          <a:p>
            <a:r>
              <a:rPr lang="en-GB" altLang="tr-TR" sz="2400">
                <a:latin typeface="Book Antiqua" pitchFamily="18" charset="0"/>
              </a:rPr>
              <a:t>P</a:t>
            </a:r>
            <a:r>
              <a:rPr lang="en-GB" altLang="tr-TR" sz="2400" baseline="-25000">
                <a:latin typeface="Book Antiqua" pitchFamily="18" charset="0"/>
              </a:rPr>
              <a:t>Y</a:t>
            </a:r>
            <a:r>
              <a:rPr lang="en-GB" altLang="tr-TR" sz="2400">
                <a:latin typeface="Book Antiqua" pitchFamily="18" charset="0"/>
              </a:rPr>
              <a:t> = </a:t>
            </a:r>
            <a:r>
              <a:rPr lang="en-GB" altLang="tr-TR" sz="2400">
                <a:latin typeface="Book Antiqua" pitchFamily="18" charset="0"/>
                <a:cs typeface="Arial" charset="0"/>
              </a:rPr>
              <a:t>€</a:t>
            </a:r>
            <a:r>
              <a:rPr lang="en-GB" altLang="tr-TR" sz="2400">
                <a:latin typeface="Book Antiqua" pitchFamily="18" charset="0"/>
              </a:rPr>
              <a:t> 2</a:t>
            </a:r>
          </a:p>
          <a:p>
            <a:endParaRPr lang="en-GB" altLang="tr-TR" sz="2400">
              <a:latin typeface="Book Antiqua" pitchFamily="18" charset="0"/>
            </a:endParaRPr>
          </a:p>
          <a:p>
            <a:r>
              <a:rPr lang="en-GB" altLang="tr-TR" sz="2400">
                <a:latin typeface="Book Antiqua" pitchFamily="18" charset="0"/>
              </a:rPr>
              <a:t>Y = 6 - X/2   …. BL</a:t>
            </a:r>
            <a:r>
              <a:rPr lang="en-GB" altLang="tr-TR" sz="2400" baseline="-25000">
                <a:latin typeface="Book Antiqua" pitchFamily="18" charset="0"/>
              </a:rPr>
              <a:t>2</a:t>
            </a:r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3429000" y="400050"/>
            <a:ext cx="4329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u="sng">
                <a:solidFill>
                  <a:srgbClr val="000000"/>
                </a:solidFill>
                <a:latin typeface="Book Antiqua" pitchFamily="18" charset="0"/>
              </a:rPr>
              <a:t>Example</a:t>
            </a:r>
            <a:r>
              <a:rPr lang="en-GB" altLang="tr-TR" sz="2400">
                <a:solidFill>
                  <a:srgbClr val="000000"/>
                </a:solidFill>
                <a:latin typeface="Book Antiqua" pitchFamily="18" charset="0"/>
              </a:rPr>
              <a:t>: Shift of a budget line</a:t>
            </a:r>
            <a:endParaRPr lang="en-US" altLang="tr-TR" sz="2400">
              <a:solidFill>
                <a:srgbClr val="00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84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8168-FC67-426B-A74A-1703BCAED26F}" type="slidenum">
              <a:rPr lang="en-US" altLang="tr-TR"/>
              <a:pPr/>
              <a:t>27</a:t>
            </a:fld>
            <a:endParaRPr lang="en-US" altLang="tr-TR"/>
          </a:p>
        </p:txBody>
      </p:sp>
      <p:sp>
        <p:nvSpPr>
          <p:cNvPr id="181250" name="Line 2"/>
          <p:cNvSpPr>
            <a:spLocks noChangeShapeType="1"/>
          </p:cNvSpPr>
          <p:nvPr/>
        </p:nvSpPr>
        <p:spPr bwMode="auto">
          <a:xfrm>
            <a:off x="990600" y="5943600"/>
            <a:ext cx="6553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1251" name="Line 3"/>
          <p:cNvSpPr>
            <a:spLocks noChangeShapeType="1"/>
          </p:cNvSpPr>
          <p:nvPr/>
        </p:nvSpPr>
        <p:spPr bwMode="auto">
          <a:xfrm flipV="1">
            <a:off x="990600" y="609600"/>
            <a:ext cx="0" cy="5334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6172200" y="586740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        </a:t>
            </a:r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533400" y="533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Y</a:t>
            </a:r>
          </a:p>
        </p:txBody>
      </p:sp>
      <p:sp>
        <p:nvSpPr>
          <p:cNvPr id="181254" name="Text Box 6"/>
          <p:cNvSpPr txBox="1">
            <a:spLocks noChangeArrowheads="1"/>
          </p:cNvSpPr>
          <p:nvPr/>
        </p:nvSpPr>
        <p:spPr bwMode="auto">
          <a:xfrm>
            <a:off x="7543800" y="5867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X</a:t>
            </a:r>
          </a:p>
        </p:txBody>
      </p:sp>
      <p:sp>
        <p:nvSpPr>
          <p:cNvPr id="181255" name="Text Box 7"/>
          <p:cNvSpPr txBox="1">
            <a:spLocks noChangeArrowheads="1"/>
          </p:cNvSpPr>
          <p:nvPr/>
        </p:nvSpPr>
        <p:spPr bwMode="auto">
          <a:xfrm>
            <a:off x="685800" y="34290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          </a:t>
            </a:r>
          </a:p>
        </p:txBody>
      </p:sp>
      <p:sp>
        <p:nvSpPr>
          <p:cNvPr id="181256" name="Line 8"/>
          <p:cNvSpPr>
            <a:spLocks noChangeShapeType="1"/>
          </p:cNvSpPr>
          <p:nvPr/>
        </p:nvSpPr>
        <p:spPr bwMode="auto">
          <a:xfrm>
            <a:off x="990600" y="3657600"/>
            <a:ext cx="5334000" cy="2286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1257" name="Text Box 9"/>
          <p:cNvSpPr txBox="1">
            <a:spLocks noChangeArrowheads="1"/>
          </p:cNvSpPr>
          <p:nvPr/>
        </p:nvSpPr>
        <p:spPr bwMode="auto">
          <a:xfrm>
            <a:off x="5410200" y="5867400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        10</a:t>
            </a:r>
          </a:p>
        </p:txBody>
      </p:sp>
      <p:sp>
        <p:nvSpPr>
          <p:cNvPr id="181258" name="Text Box 10"/>
          <p:cNvSpPr txBox="1">
            <a:spLocks noChangeArrowheads="1"/>
          </p:cNvSpPr>
          <p:nvPr/>
        </p:nvSpPr>
        <p:spPr bwMode="auto">
          <a:xfrm>
            <a:off x="685800" y="34290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5</a:t>
            </a:r>
          </a:p>
        </p:txBody>
      </p:sp>
      <p:sp>
        <p:nvSpPr>
          <p:cNvPr id="181259" name="Line 11"/>
          <p:cNvSpPr>
            <a:spLocks noChangeShapeType="1"/>
          </p:cNvSpPr>
          <p:nvPr/>
        </p:nvSpPr>
        <p:spPr bwMode="auto">
          <a:xfrm flipV="1">
            <a:off x="2743200" y="46482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1261" name="Line 13"/>
          <p:cNvSpPr>
            <a:spLocks noChangeShapeType="1"/>
          </p:cNvSpPr>
          <p:nvPr/>
        </p:nvSpPr>
        <p:spPr bwMode="auto">
          <a:xfrm>
            <a:off x="990600" y="3200400"/>
            <a:ext cx="6248400" cy="2743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1262" name="Text Box 14"/>
          <p:cNvSpPr txBox="1">
            <a:spLocks noChangeArrowheads="1"/>
          </p:cNvSpPr>
          <p:nvPr/>
        </p:nvSpPr>
        <p:spPr bwMode="auto">
          <a:xfrm>
            <a:off x="6858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6</a:t>
            </a:r>
          </a:p>
        </p:txBody>
      </p:sp>
      <p:sp>
        <p:nvSpPr>
          <p:cNvPr id="181263" name="Text Box 15"/>
          <p:cNvSpPr txBox="1">
            <a:spLocks noChangeArrowheads="1"/>
          </p:cNvSpPr>
          <p:nvPr/>
        </p:nvSpPr>
        <p:spPr bwMode="auto">
          <a:xfrm>
            <a:off x="6934200" y="5867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12</a:t>
            </a:r>
          </a:p>
        </p:txBody>
      </p:sp>
      <p:sp>
        <p:nvSpPr>
          <p:cNvPr id="181264" name="Text Box 16"/>
          <p:cNvSpPr txBox="1">
            <a:spLocks noChangeArrowheads="1"/>
          </p:cNvSpPr>
          <p:nvPr/>
        </p:nvSpPr>
        <p:spPr bwMode="auto">
          <a:xfrm>
            <a:off x="4479925" y="4003675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BL</a:t>
            </a:r>
            <a:r>
              <a:rPr lang="en-GB" altLang="tr-TR" sz="2400" b="1" baseline="-25000">
                <a:latin typeface="Times New Roman" pitchFamily="18" charset="0"/>
              </a:rPr>
              <a:t>2</a:t>
            </a:r>
            <a:endParaRPr lang="en-GB" altLang="tr-TR" sz="2400" b="1">
              <a:latin typeface="Times New Roman" pitchFamily="18" charset="0"/>
            </a:endParaRPr>
          </a:p>
        </p:txBody>
      </p:sp>
      <p:sp>
        <p:nvSpPr>
          <p:cNvPr id="181265" name="Line 17"/>
          <p:cNvSpPr>
            <a:spLocks noChangeShapeType="1"/>
          </p:cNvSpPr>
          <p:nvPr/>
        </p:nvSpPr>
        <p:spPr bwMode="auto">
          <a:xfrm flipH="1">
            <a:off x="4114800" y="43434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1266" name="Text Box 18"/>
          <p:cNvSpPr txBox="1">
            <a:spLocks noChangeArrowheads="1"/>
          </p:cNvSpPr>
          <p:nvPr/>
        </p:nvSpPr>
        <p:spPr bwMode="auto">
          <a:xfrm>
            <a:off x="5334000" y="1230313"/>
            <a:ext cx="282892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>
                <a:latin typeface="Book Antiqua" pitchFamily="18" charset="0"/>
              </a:rPr>
              <a:t>I = </a:t>
            </a:r>
            <a:r>
              <a:rPr lang="en-GB" altLang="tr-TR" sz="2400">
                <a:latin typeface="Book Antiqua" pitchFamily="18" charset="0"/>
                <a:cs typeface="Arial" charset="0"/>
              </a:rPr>
              <a:t>€</a:t>
            </a:r>
            <a:r>
              <a:rPr lang="en-GB" altLang="tr-TR" sz="2400">
                <a:latin typeface="Book Antiqua" pitchFamily="18" charset="0"/>
              </a:rPr>
              <a:t> 12</a:t>
            </a:r>
          </a:p>
          <a:p>
            <a:r>
              <a:rPr lang="en-GB" altLang="tr-TR" sz="2400">
                <a:latin typeface="Book Antiqua" pitchFamily="18" charset="0"/>
              </a:rPr>
              <a:t>P</a:t>
            </a:r>
            <a:r>
              <a:rPr lang="en-GB" altLang="tr-TR" sz="2400" baseline="-25000">
                <a:latin typeface="Book Antiqua" pitchFamily="18" charset="0"/>
              </a:rPr>
              <a:t>X</a:t>
            </a:r>
            <a:r>
              <a:rPr lang="en-GB" altLang="tr-TR" sz="2400">
                <a:latin typeface="Book Antiqua" pitchFamily="18" charset="0"/>
              </a:rPr>
              <a:t> = </a:t>
            </a:r>
            <a:r>
              <a:rPr lang="en-GB" altLang="tr-TR" sz="2400">
                <a:latin typeface="Book Antiqua" pitchFamily="18" charset="0"/>
                <a:cs typeface="Arial" charset="0"/>
              </a:rPr>
              <a:t>€</a:t>
            </a:r>
            <a:r>
              <a:rPr lang="en-GB" altLang="tr-TR" sz="2400">
                <a:latin typeface="Book Antiqua" pitchFamily="18" charset="0"/>
              </a:rPr>
              <a:t> 1</a:t>
            </a:r>
          </a:p>
          <a:p>
            <a:r>
              <a:rPr lang="en-GB" altLang="tr-TR" sz="2400">
                <a:latin typeface="Book Antiqua" pitchFamily="18" charset="0"/>
              </a:rPr>
              <a:t>P</a:t>
            </a:r>
            <a:r>
              <a:rPr lang="en-GB" altLang="tr-TR" sz="2400" baseline="-25000">
                <a:latin typeface="Book Antiqua" pitchFamily="18" charset="0"/>
              </a:rPr>
              <a:t>Y</a:t>
            </a:r>
            <a:r>
              <a:rPr lang="en-GB" altLang="tr-TR" sz="2400">
                <a:latin typeface="Book Antiqua" pitchFamily="18" charset="0"/>
              </a:rPr>
              <a:t> = </a:t>
            </a:r>
            <a:r>
              <a:rPr lang="en-GB" altLang="tr-TR" sz="2400">
                <a:latin typeface="Book Antiqua" pitchFamily="18" charset="0"/>
                <a:cs typeface="Arial" charset="0"/>
              </a:rPr>
              <a:t>€</a:t>
            </a:r>
            <a:r>
              <a:rPr lang="en-GB" altLang="tr-TR" sz="2400">
                <a:latin typeface="Book Antiqua" pitchFamily="18" charset="0"/>
              </a:rPr>
              <a:t> 2</a:t>
            </a:r>
          </a:p>
          <a:p>
            <a:endParaRPr lang="en-GB" altLang="tr-TR" sz="2400">
              <a:latin typeface="Book Antiqua" pitchFamily="18" charset="0"/>
            </a:endParaRPr>
          </a:p>
          <a:p>
            <a:r>
              <a:rPr lang="en-GB" altLang="tr-TR" sz="2400">
                <a:latin typeface="Book Antiqua" pitchFamily="18" charset="0"/>
              </a:rPr>
              <a:t>Y = 6 - X/2   …. BL</a:t>
            </a:r>
            <a:r>
              <a:rPr lang="en-GB" altLang="tr-TR" sz="2400" baseline="-25000">
                <a:latin typeface="Book Antiqua" pitchFamily="18" charset="0"/>
              </a:rPr>
              <a:t>2</a:t>
            </a:r>
          </a:p>
        </p:txBody>
      </p:sp>
      <p:sp>
        <p:nvSpPr>
          <p:cNvPr id="181267" name="Text Box 19"/>
          <p:cNvSpPr txBox="1">
            <a:spLocks noChangeArrowheads="1"/>
          </p:cNvSpPr>
          <p:nvPr/>
        </p:nvSpPr>
        <p:spPr bwMode="auto">
          <a:xfrm>
            <a:off x="3429000" y="400050"/>
            <a:ext cx="4329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u="sng">
                <a:solidFill>
                  <a:srgbClr val="000000"/>
                </a:solidFill>
                <a:latin typeface="Book Antiqua" pitchFamily="18" charset="0"/>
              </a:rPr>
              <a:t>Example</a:t>
            </a:r>
            <a:r>
              <a:rPr lang="en-GB" altLang="tr-TR" sz="2400">
                <a:solidFill>
                  <a:srgbClr val="000000"/>
                </a:solidFill>
                <a:latin typeface="Book Antiqua" pitchFamily="18" charset="0"/>
              </a:rPr>
              <a:t>: Shift of a budget line</a:t>
            </a:r>
            <a:endParaRPr lang="en-US" altLang="tr-TR" sz="2400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181268" name="Text Box 20"/>
          <p:cNvSpPr txBox="1">
            <a:spLocks noChangeArrowheads="1"/>
          </p:cNvSpPr>
          <p:nvPr/>
        </p:nvSpPr>
        <p:spPr bwMode="auto">
          <a:xfrm>
            <a:off x="2209800" y="495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BL</a:t>
            </a:r>
            <a:r>
              <a:rPr lang="en-GB" altLang="tr-TR" sz="2400" b="1" baseline="-25000">
                <a:latin typeface="Times New Roman" pitchFamily="18" charset="0"/>
              </a:rPr>
              <a:t>1</a:t>
            </a:r>
            <a:endParaRPr lang="en-GB" altLang="tr-TR" sz="24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039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B96F-6F82-4998-88F7-ADB7295A1815}" type="slidenum">
              <a:rPr lang="en-US" altLang="tr-TR"/>
              <a:pPr/>
              <a:t>28</a:t>
            </a:fld>
            <a:endParaRPr lang="en-US" altLang="tr-TR"/>
          </a:p>
        </p:txBody>
      </p:sp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381000" y="1600200"/>
            <a:ext cx="84582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GB" altLang="tr-TR" sz="2800" u="sng">
                <a:latin typeface="Book Antiqua" pitchFamily="18" charset="0"/>
                <a:cs typeface="Arial" charset="0"/>
              </a:rPr>
              <a:t>Change in Price: Rotation of the Budget Line</a:t>
            </a:r>
            <a:endParaRPr lang="en-GB" altLang="tr-TR" sz="2800">
              <a:latin typeface="Book Antiqua" pitchFamily="18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altLang="tr-TR" sz="2800">
                <a:latin typeface="Book Antiqua" pitchFamily="18" charset="0"/>
                <a:cs typeface="Arial" charset="0"/>
              </a:rPr>
              <a:t>Suppose		I = € 10	P</a:t>
            </a:r>
            <a:r>
              <a:rPr lang="en-GB" altLang="tr-TR" sz="2800" baseline="-25000">
                <a:latin typeface="Book Antiqua" pitchFamily="18" charset="0"/>
                <a:cs typeface="Arial" charset="0"/>
              </a:rPr>
              <a:t>X</a:t>
            </a:r>
            <a:r>
              <a:rPr lang="en-GB" altLang="tr-TR" sz="2800">
                <a:latin typeface="Book Antiqua" pitchFamily="18" charset="0"/>
                <a:cs typeface="Arial" charset="0"/>
              </a:rPr>
              <a:t> = € 1	P</a:t>
            </a:r>
            <a:r>
              <a:rPr lang="en-GB" altLang="tr-TR" sz="2800" baseline="-25000">
                <a:latin typeface="Book Antiqua" pitchFamily="18" charset="0"/>
                <a:cs typeface="Arial" charset="0"/>
              </a:rPr>
              <a:t>Y</a:t>
            </a:r>
            <a:r>
              <a:rPr lang="en-GB" altLang="tr-TR" sz="2800">
                <a:latin typeface="Book Antiqua" pitchFamily="18" charset="0"/>
                <a:cs typeface="Arial" charset="0"/>
              </a:rPr>
              <a:t> = € </a:t>
            </a:r>
            <a:r>
              <a:rPr lang="en-GB" altLang="tr-TR" sz="2800">
                <a:solidFill>
                  <a:srgbClr val="FF0000"/>
                </a:solidFill>
                <a:latin typeface="Book Antiqua" pitchFamily="18" charset="0"/>
                <a:cs typeface="Arial" charset="0"/>
              </a:rPr>
              <a:t>3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GB" altLang="tr-TR" sz="2800">
                <a:latin typeface="Book Antiqua" pitchFamily="18" charset="0"/>
                <a:cs typeface="Arial" charset="0"/>
              </a:rPr>
              <a:t>	=&gt;	    Budget line:		X + </a:t>
            </a:r>
            <a:r>
              <a:rPr lang="en-GB" altLang="tr-TR" sz="2800">
                <a:solidFill>
                  <a:srgbClr val="FF0000"/>
                </a:solidFill>
                <a:latin typeface="Book Antiqua" pitchFamily="18" charset="0"/>
                <a:cs typeface="Arial" charset="0"/>
              </a:rPr>
              <a:t>3</a:t>
            </a:r>
            <a:r>
              <a:rPr lang="en-GB" altLang="tr-TR" sz="2800">
                <a:latin typeface="Book Antiqua" pitchFamily="18" charset="0"/>
                <a:cs typeface="Arial" charset="0"/>
              </a:rPr>
              <a:t>Y = 10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en-GB" altLang="tr-TR" sz="2800">
              <a:latin typeface="Book Antiqua" pitchFamily="18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altLang="tr-TR" sz="2800">
                <a:latin typeface="Book Antiqua" pitchFamily="18" charset="0"/>
                <a:cs typeface="Arial" charset="0"/>
              </a:rPr>
              <a:t>If the price of Y rises, the budget line gets flatter, and the vertical intercept </a:t>
            </a:r>
            <a:r>
              <a:rPr lang="en-GB" altLang="tr-TR" sz="2800" i="1">
                <a:latin typeface="Book Antiqua" pitchFamily="18" charset="0"/>
                <a:cs typeface="Arial" charset="0"/>
              </a:rPr>
              <a:t>shifts in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altLang="tr-TR" sz="2800">
                <a:latin typeface="Book Antiqua" pitchFamily="18" charset="0"/>
                <a:cs typeface="Arial" charset="0"/>
              </a:rPr>
              <a:t>Since neither income nor the price of X have changed, the horizontal intercept does not change</a:t>
            </a:r>
          </a:p>
        </p:txBody>
      </p:sp>
      <p:sp>
        <p:nvSpPr>
          <p:cNvPr id="4" name="Dikdörtgen 3"/>
          <p:cNvSpPr/>
          <p:nvPr/>
        </p:nvSpPr>
        <p:spPr>
          <a:xfrm>
            <a:off x="381000" y="609600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Suppose	</a:t>
            </a:r>
            <a:r>
              <a:rPr lang="tr-TR" sz="2400" dirty="0">
                <a:solidFill>
                  <a:prstClr val="black"/>
                </a:solidFill>
              </a:rPr>
              <a:t>            </a:t>
            </a:r>
            <a:r>
              <a:rPr lang="en-US" sz="2400" dirty="0">
                <a:solidFill>
                  <a:prstClr val="black"/>
                </a:solidFill>
              </a:rPr>
              <a:t>I = € 10</a:t>
            </a:r>
            <a:r>
              <a:rPr lang="tr-TR" sz="2400" dirty="0">
                <a:solidFill>
                  <a:prstClr val="black"/>
                </a:solidFill>
              </a:rPr>
              <a:t>  </a:t>
            </a:r>
            <a:r>
              <a:rPr lang="en-US" sz="2400" dirty="0">
                <a:solidFill>
                  <a:prstClr val="black"/>
                </a:solidFill>
              </a:rPr>
              <a:t>	PX = € 1	PY = € 2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Budget line:		1. X + 2 . Y = 10</a:t>
            </a:r>
          </a:p>
        </p:txBody>
      </p:sp>
    </p:spTree>
    <p:extLst>
      <p:ext uri="{BB962C8B-B14F-4D97-AF65-F5344CB8AC3E}">
        <p14:creationId xmlns:p14="http://schemas.microsoft.com/office/powerpoint/2010/main" val="362057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7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7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7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7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7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1BA5-BF8B-456D-97F2-7CBCC63A1C16}" type="slidenum">
              <a:rPr lang="en-US" altLang="tr-TR"/>
              <a:pPr/>
              <a:t>29</a:t>
            </a:fld>
            <a:endParaRPr lang="en-US" altLang="tr-TR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1066800" y="6477000"/>
            <a:ext cx="6553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V="1">
            <a:off x="1066800" y="1143000"/>
            <a:ext cx="0" cy="5334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324600" y="548640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        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17525" y="103187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Y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7620000" y="6400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X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62000" y="30480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          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685800" y="3962400"/>
            <a:ext cx="41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5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4876800" y="1611313"/>
            <a:ext cx="305752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>
                <a:latin typeface="Book Antiqua" pitchFamily="18" charset="0"/>
              </a:rPr>
              <a:t>I = </a:t>
            </a:r>
            <a:r>
              <a:rPr lang="en-GB" altLang="tr-TR" sz="2400">
                <a:latin typeface="Book Antiqua" pitchFamily="18" charset="0"/>
                <a:cs typeface="Arial" charset="0"/>
              </a:rPr>
              <a:t>€</a:t>
            </a:r>
            <a:r>
              <a:rPr lang="en-GB" altLang="tr-TR" sz="2400">
                <a:latin typeface="Book Antiqua" pitchFamily="18" charset="0"/>
              </a:rPr>
              <a:t> 10</a:t>
            </a:r>
          </a:p>
          <a:p>
            <a:r>
              <a:rPr lang="en-GB" altLang="tr-TR" sz="2400">
                <a:latin typeface="Book Antiqua" pitchFamily="18" charset="0"/>
              </a:rPr>
              <a:t>P</a:t>
            </a:r>
            <a:r>
              <a:rPr lang="en-GB" altLang="tr-TR" sz="2400" baseline="-25000">
                <a:latin typeface="Book Antiqua" pitchFamily="18" charset="0"/>
              </a:rPr>
              <a:t>X</a:t>
            </a:r>
            <a:r>
              <a:rPr lang="en-GB" altLang="tr-TR" sz="2400">
                <a:latin typeface="Book Antiqua" pitchFamily="18" charset="0"/>
              </a:rPr>
              <a:t> = </a:t>
            </a:r>
            <a:r>
              <a:rPr lang="en-GB" altLang="tr-TR" sz="2400">
                <a:latin typeface="Book Antiqua" pitchFamily="18" charset="0"/>
                <a:cs typeface="Arial" charset="0"/>
              </a:rPr>
              <a:t>€</a:t>
            </a:r>
            <a:r>
              <a:rPr lang="en-GB" altLang="tr-TR" sz="2400">
                <a:latin typeface="Book Antiqua" pitchFamily="18" charset="0"/>
              </a:rPr>
              <a:t> 1</a:t>
            </a:r>
          </a:p>
          <a:p>
            <a:r>
              <a:rPr lang="en-GB" altLang="tr-TR" sz="2400">
                <a:latin typeface="Book Antiqua" pitchFamily="18" charset="0"/>
              </a:rPr>
              <a:t>P</a:t>
            </a:r>
            <a:r>
              <a:rPr lang="en-GB" altLang="tr-TR" sz="2400" baseline="-25000">
                <a:latin typeface="Book Antiqua" pitchFamily="18" charset="0"/>
              </a:rPr>
              <a:t>Y</a:t>
            </a:r>
            <a:r>
              <a:rPr lang="en-GB" altLang="tr-TR" sz="2400">
                <a:latin typeface="Book Antiqua" pitchFamily="18" charset="0"/>
              </a:rPr>
              <a:t> = </a:t>
            </a:r>
            <a:r>
              <a:rPr lang="en-GB" altLang="tr-TR" sz="2400">
                <a:latin typeface="Book Antiqua" pitchFamily="18" charset="0"/>
                <a:cs typeface="Arial" charset="0"/>
              </a:rPr>
              <a:t>€</a:t>
            </a:r>
            <a:r>
              <a:rPr lang="en-GB" altLang="tr-TR" sz="2400">
                <a:latin typeface="Book Antiqua" pitchFamily="18" charset="0"/>
              </a:rPr>
              <a:t> 3</a:t>
            </a:r>
          </a:p>
          <a:p>
            <a:endParaRPr lang="en-GB" altLang="tr-TR" sz="2400">
              <a:latin typeface="Book Antiqua" pitchFamily="18" charset="0"/>
            </a:endParaRPr>
          </a:p>
          <a:p>
            <a:r>
              <a:rPr lang="en-GB" altLang="tr-TR" sz="2400">
                <a:latin typeface="Book Antiqua" pitchFamily="18" charset="0"/>
              </a:rPr>
              <a:t>Y = 3.33 - X/3 …. BL</a:t>
            </a:r>
            <a:r>
              <a:rPr lang="en-GB" altLang="tr-TR" sz="2400" baseline="-25000">
                <a:latin typeface="Book Antiqua" pitchFamily="18" charset="0"/>
              </a:rPr>
              <a:t>2</a:t>
            </a:r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1143000" y="4191000"/>
            <a:ext cx="5334000" cy="2286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 flipH="1">
            <a:off x="2743200" y="41910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3124200" y="3886200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 BL</a:t>
            </a:r>
            <a:r>
              <a:rPr lang="en-GB" altLang="tr-TR" sz="2400" b="1" baseline="-25000">
                <a:latin typeface="Times New Roman" pitchFamily="18" charset="0"/>
              </a:rPr>
              <a:t>1</a:t>
            </a:r>
            <a:endParaRPr lang="en-GB" altLang="tr-TR" sz="2400" b="1">
              <a:latin typeface="Times New Roman" pitchFamily="18" charset="0"/>
            </a:endParaRPr>
          </a:p>
        </p:txBody>
      </p:sp>
      <p:sp>
        <p:nvSpPr>
          <p:cNvPr id="10277" name="Text Box 37"/>
          <p:cNvSpPr txBox="1">
            <a:spLocks noChangeArrowheads="1"/>
          </p:cNvSpPr>
          <p:nvPr/>
        </p:nvSpPr>
        <p:spPr bwMode="auto">
          <a:xfrm>
            <a:off x="6324600" y="6096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10</a:t>
            </a:r>
          </a:p>
        </p:txBody>
      </p:sp>
      <p:sp>
        <p:nvSpPr>
          <p:cNvPr id="10282" name="Text Box 42"/>
          <p:cNvSpPr txBox="1">
            <a:spLocks noChangeArrowheads="1"/>
          </p:cNvSpPr>
          <p:nvPr/>
        </p:nvSpPr>
        <p:spPr bwMode="auto">
          <a:xfrm>
            <a:off x="3429000" y="400050"/>
            <a:ext cx="4856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u="sng">
                <a:solidFill>
                  <a:srgbClr val="000000"/>
                </a:solidFill>
                <a:latin typeface="Book Antiqua" pitchFamily="18" charset="0"/>
              </a:rPr>
              <a:t>Example</a:t>
            </a:r>
            <a:r>
              <a:rPr lang="en-GB" altLang="tr-TR" sz="2400">
                <a:solidFill>
                  <a:srgbClr val="000000"/>
                </a:solidFill>
                <a:latin typeface="Book Antiqua" pitchFamily="18" charset="0"/>
              </a:rPr>
              <a:t>: Rotation of a budget line</a:t>
            </a:r>
            <a:endParaRPr lang="en-US" altLang="tr-TR" sz="2400">
              <a:solidFill>
                <a:srgbClr val="00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69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762000"/>
          </a:xfrm>
        </p:spPr>
        <p:txBody>
          <a:bodyPr>
            <a:noAutofit/>
          </a:bodyPr>
          <a:lstStyle/>
          <a:p>
            <a:r>
              <a:rPr lang="en-US" sz="2800" dirty="0"/>
              <a:t>THE OPPORTUNITY SET OR BUDGET</a:t>
            </a:r>
            <a:br>
              <a:rPr lang="en-US" sz="2800" dirty="0"/>
            </a:br>
            <a:r>
              <a:rPr lang="en-US" sz="2800" dirty="0"/>
              <a:t>CONSTRAINT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763000" cy="59436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endParaRPr lang="tr-TR" sz="2600" dirty="0"/>
          </a:p>
          <a:p>
            <a:pPr marL="0" indent="0" algn="just">
              <a:lnSpc>
                <a:spcPct val="90000"/>
              </a:lnSpc>
              <a:buNone/>
            </a:pPr>
            <a:r>
              <a:rPr lang="en-US" sz="2200" dirty="0" smtClean="0"/>
              <a:t>For </a:t>
            </a:r>
            <a:r>
              <a:rPr lang="en-US" sz="2200" dirty="0"/>
              <a:t>simplicity, we start by considering a world with only two </a:t>
            </a:r>
            <a:r>
              <a:rPr lang="en-US" sz="2200" dirty="0" smtClean="0"/>
              <a:t>goods,</a:t>
            </a:r>
            <a:r>
              <a:rPr lang="tr-TR" sz="2200" dirty="0" smtClean="0"/>
              <a:t> </a:t>
            </a:r>
            <a:r>
              <a:rPr lang="en-US" sz="2200" dirty="0" smtClean="0"/>
              <a:t>shelter and</a:t>
            </a:r>
            <a:r>
              <a:rPr lang="tr-TR" sz="2200" dirty="0" smtClean="0"/>
              <a:t> </a:t>
            </a:r>
            <a:r>
              <a:rPr lang="en-US" sz="2200" dirty="0" smtClean="0"/>
              <a:t>food.</a:t>
            </a:r>
            <a:r>
              <a:rPr lang="tr-TR" sz="2200" dirty="0" smtClean="0"/>
              <a:t> </a:t>
            </a:r>
            <a:r>
              <a:rPr lang="en-US" sz="2200" i="1" dirty="0" smtClean="0"/>
              <a:t>A </a:t>
            </a:r>
            <a:r>
              <a:rPr lang="en-US" sz="2200" i="1" dirty="0"/>
              <a:t>bundle of goods is the term used to describe a particular combination </a:t>
            </a:r>
            <a:r>
              <a:rPr lang="en-US" sz="2200" i="1" dirty="0" smtClean="0"/>
              <a:t>of</a:t>
            </a:r>
            <a:r>
              <a:rPr lang="tr-TR" sz="2200" i="1" dirty="0" smtClean="0"/>
              <a:t> </a:t>
            </a:r>
            <a:r>
              <a:rPr lang="en-US" sz="2200" i="1" dirty="0" smtClean="0"/>
              <a:t>shelter</a:t>
            </a:r>
            <a:r>
              <a:rPr lang="en-US" sz="2200" i="1" dirty="0"/>
              <a:t>, measured in square yards per week, and food, measured in pounds </a:t>
            </a:r>
            <a:r>
              <a:rPr lang="en-US" sz="2200" i="1" dirty="0" smtClean="0"/>
              <a:t>per</a:t>
            </a:r>
            <a:r>
              <a:rPr lang="tr-TR" sz="2200" i="1" dirty="0" smtClean="0"/>
              <a:t> </a:t>
            </a:r>
            <a:r>
              <a:rPr lang="en-US" sz="2200" i="1" dirty="0" smtClean="0"/>
              <a:t>week</a:t>
            </a:r>
            <a:r>
              <a:rPr lang="en-US" sz="2200" dirty="0"/>
              <a:t>. </a:t>
            </a:r>
            <a:r>
              <a:rPr lang="tr-TR" sz="2200" dirty="0" smtClean="0"/>
              <a:t>I</a:t>
            </a:r>
            <a:r>
              <a:rPr lang="en-US" sz="2200" dirty="0" smtClean="0"/>
              <a:t>n </a:t>
            </a:r>
            <a:r>
              <a:rPr lang="en-US" sz="2200" dirty="0"/>
              <a:t>Figure 3.1, one bundle (bundle A) might consist of 5 </a:t>
            </a:r>
            <a:r>
              <a:rPr lang="en-US" sz="2200" dirty="0" err="1"/>
              <a:t>sq</a:t>
            </a:r>
            <a:r>
              <a:rPr lang="en-US" sz="2200" dirty="0"/>
              <a:t> </a:t>
            </a:r>
            <a:r>
              <a:rPr lang="en-US" sz="2200" dirty="0" err="1"/>
              <a:t>yd</a:t>
            </a:r>
            <a:r>
              <a:rPr lang="en-US" sz="2200" dirty="0"/>
              <a:t>/</a:t>
            </a:r>
            <a:r>
              <a:rPr lang="en-US" sz="2200" dirty="0" err="1"/>
              <a:t>wk</a:t>
            </a:r>
            <a:r>
              <a:rPr lang="en-US" sz="2200" dirty="0"/>
              <a:t> </a:t>
            </a:r>
            <a:r>
              <a:rPr lang="en-US" sz="2200" dirty="0" smtClean="0"/>
              <a:t>of</a:t>
            </a:r>
            <a:r>
              <a:rPr lang="tr-TR" sz="2200" dirty="0" smtClean="0"/>
              <a:t> </a:t>
            </a:r>
            <a:r>
              <a:rPr lang="en-US" sz="2200" dirty="0" smtClean="0"/>
              <a:t>shelter </a:t>
            </a:r>
            <a:r>
              <a:rPr lang="en-US" sz="2200" dirty="0"/>
              <a:t>and 7 </a:t>
            </a:r>
            <a:r>
              <a:rPr lang="en-US" sz="2200" dirty="0" err="1"/>
              <a:t>lb</a:t>
            </a:r>
            <a:r>
              <a:rPr lang="en-US" sz="2200" dirty="0"/>
              <a:t>/</a:t>
            </a:r>
            <a:r>
              <a:rPr lang="en-US" sz="2200" dirty="0" err="1"/>
              <a:t>wk</a:t>
            </a:r>
            <a:r>
              <a:rPr lang="en-US" sz="2200" dirty="0"/>
              <a:t> of food, while another (bundle B) consists of 3 </a:t>
            </a:r>
            <a:r>
              <a:rPr lang="en-US" sz="2200" dirty="0" err="1"/>
              <a:t>sq</a:t>
            </a:r>
            <a:r>
              <a:rPr lang="en-US" sz="2200" dirty="0"/>
              <a:t> </a:t>
            </a:r>
            <a:r>
              <a:rPr lang="en-US" sz="2200" dirty="0" err="1"/>
              <a:t>yd</a:t>
            </a:r>
            <a:r>
              <a:rPr lang="en-US" sz="2200" dirty="0"/>
              <a:t>/</a:t>
            </a:r>
            <a:r>
              <a:rPr lang="en-US" sz="2200" dirty="0" err="1"/>
              <a:t>wk</a:t>
            </a:r>
            <a:r>
              <a:rPr lang="en-US" sz="2200" dirty="0"/>
              <a:t> </a:t>
            </a:r>
            <a:r>
              <a:rPr lang="en-US" sz="2200" dirty="0" smtClean="0"/>
              <a:t>of</a:t>
            </a:r>
            <a:r>
              <a:rPr lang="tr-TR" sz="2200" dirty="0" smtClean="0"/>
              <a:t> </a:t>
            </a:r>
            <a:r>
              <a:rPr lang="en-US" sz="2200" dirty="0" smtClean="0"/>
              <a:t>shelter </a:t>
            </a:r>
            <a:r>
              <a:rPr lang="en-US" sz="2200" dirty="0"/>
              <a:t>and 8 </a:t>
            </a:r>
            <a:r>
              <a:rPr lang="en-US" sz="2200" dirty="0" err="1"/>
              <a:t>lb</a:t>
            </a:r>
            <a:r>
              <a:rPr lang="en-US" sz="2200" dirty="0"/>
              <a:t>/</a:t>
            </a:r>
            <a:r>
              <a:rPr lang="en-US" sz="2200" dirty="0" err="1"/>
              <a:t>wk</a:t>
            </a:r>
            <a:r>
              <a:rPr lang="en-US" sz="2200" dirty="0"/>
              <a:t> of food. </a:t>
            </a:r>
            <a:r>
              <a:rPr lang="tr-TR" sz="2200" dirty="0" smtClean="0"/>
              <a:t>W</a:t>
            </a:r>
            <a:r>
              <a:rPr lang="en-US" sz="2200" dirty="0" smtClean="0"/>
              <a:t>e </a:t>
            </a:r>
            <a:r>
              <a:rPr lang="en-US" sz="2200" dirty="0"/>
              <a:t>use (5, 7) to denote bundle A and (3, </a:t>
            </a:r>
            <a:r>
              <a:rPr lang="en-US" sz="2200" dirty="0" smtClean="0"/>
              <a:t>8)</a:t>
            </a:r>
            <a:r>
              <a:rPr lang="tr-TR" sz="2200" dirty="0" smtClean="0"/>
              <a:t> </a:t>
            </a:r>
            <a:r>
              <a:rPr lang="en-US" sz="2200" dirty="0" smtClean="0"/>
              <a:t>to </a:t>
            </a:r>
            <a:r>
              <a:rPr lang="en-US" sz="2200" dirty="0"/>
              <a:t>denote bundle </a:t>
            </a:r>
            <a:r>
              <a:rPr lang="tr-TR" sz="2200" dirty="0" smtClean="0"/>
              <a:t>B.</a:t>
            </a:r>
            <a:r>
              <a:rPr lang="en-US" sz="2200" dirty="0"/>
              <a:t> By convention, the first number of the pair </a:t>
            </a:r>
            <a:r>
              <a:rPr lang="en-US" sz="2200" dirty="0" smtClean="0"/>
              <a:t>in</a:t>
            </a:r>
            <a:r>
              <a:rPr lang="tr-TR" sz="2200" dirty="0" smtClean="0"/>
              <a:t> </a:t>
            </a:r>
            <a:r>
              <a:rPr lang="en-US" sz="2200" dirty="0" smtClean="0"/>
              <a:t>any </a:t>
            </a:r>
            <a:r>
              <a:rPr lang="en-US" sz="2200" dirty="0"/>
              <a:t>bundle represents the good measured along the horizontal axis.</a:t>
            </a:r>
          </a:p>
          <a:p>
            <a:pPr algn="just">
              <a:lnSpc>
                <a:spcPct val="9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3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733800"/>
            <a:ext cx="4487612" cy="281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6251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8D7C-AAB9-4B69-9D33-53235B153464}" type="slidenum">
              <a:rPr lang="en-US" altLang="tr-TR"/>
              <a:pPr/>
              <a:t>30</a:t>
            </a:fld>
            <a:endParaRPr lang="en-US" altLang="tr-TR"/>
          </a:p>
        </p:txBody>
      </p:sp>
      <p:sp>
        <p:nvSpPr>
          <p:cNvPr id="183298" name="Line 2"/>
          <p:cNvSpPr>
            <a:spLocks noChangeShapeType="1"/>
          </p:cNvSpPr>
          <p:nvPr/>
        </p:nvSpPr>
        <p:spPr bwMode="auto">
          <a:xfrm>
            <a:off x="1066800" y="6477000"/>
            <a:ext cx="6553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3299" name="Line 3"/>
          <p:cNvSpPr>
            <a:spLocks noChangeShapeType="1"/>
          </p:cNvSpPr>
          <p:nvPr/>
        </p:nvSpPr>
        <p:spPr bwMode="auto">
          <a:xfrm flipV="1">
            <a:off x="1066800" y="1143000"/>
            <a:ext cx="0" cy="5334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6324600" y="548640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        </a:t>
            </a:r>
          </a:p>
        </p:txBody>
      </p:sp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517525" y="103187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Y</a:t>
            </a:r>
          </a:p>
        </p:txBody>
      </p:sp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7620000" y="6400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X</a:t>
            </a:r>
          </a:p>
        </p:txBody>
      </p:sp>
      <p:sp>
        <p:nvSpPr>
          <p:cNvPr id="183303" name="Text Box 7"/>
          <p:cNvSpPr txBox="1">
            <a:spLocks noChangeArrowheads="1"/>
          </p:cNvSpPr>
          <p:nvPr/>
        </p:nvSpPr>
        <p:spPr bwMode="auto">
          <a:xfrm>
            <a:off x="762000" y="30480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          </a:t>
            </a:r>
          </a:p>
        </p:txBody>
      </p:sp>
      <p:sp>
        <p:nvSpPr>
          <p:cNvPr id="183305" name="Text Box 9"/>
          <p:cNvSpPr txBox="1">
            <a:spLocks noChangeArrowheads="1"/>
          </p:cNvSpPr>
          <p:nvPr/>
        </p:nvSpPr>
        <p:spPr bwMode="auto">
          <a:xfrm>
            <a:off x="4876800" y="1611313"/>
            <a:ext cx="305752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>
                <a:latin typeface="Book Antiqua" pitchFamily="18" charset="0"/>
              </a:rPr>
              <a:t>I = </a:t>
            </a:r>
            <a:r>
              <a:rPr lang="en-GB" altLang="tr-TR" sz="2400">
                <a:latin typeface="Book Antiqua" pitchFamily="18" charset="0"/>
                <a:cs typeface="Arial" charset="0"/>
              </a:rPr>
              <a:t>€</a:t>
            </a:r>
            <a:r>
              <a:rPr lang="en-GB" altLang="tr-TR" sz="2000">
                <a:latin typeface="Book Antiqua" pitchFamily="18" charset="0"/>
              </a:rPr>
              <a:t> </a:t>
            </a:r>
            <a:r>
              <a:rPr lang="en-GB" altLang="tr-TR" sz="2400">
                <a:latin typeface="Book Antiqua" pitchFamily="18" charset="0"/>
              </a:rPr>
              <a:t>10</a:t>
            </a:r>
          </a:p>
          <a:p>
            <a:r>
              <a:rPr lang="en-GB" altLang="tr-TR" sz="2400">
                <a:latin typeface="Book Antiqua" pitchFamily="18" charset="0"/>
              </a:rPr>
              <a:t>P</a:t>
            </a:r>
            <a:r>
              <a:rPr lang="en-GB" altLang="tr-TR" sz="2400" baseline="-25000">
                <a:latin typeface="Book Antiqua" pitchFamily="18" charset="0"/>
              </a:rPr>
              <a:t>X</a:t>
            </a:r>
            <a:r>
              <a:rPr lang="en-GB" altLang="tr-TR" sz="2400">
                <a:latin typeface="Book Antiqua" pitchFamily="18" charset="0"/>
              </a:rPr>
              <a:t> = </a:t>
            </a:r>
            <a:r>
              <a:rPr lang="en-GB" altLang="tr-TR" sz="2400">
                <a:latin typeface="Book Antiqua" pitchFamily="18" charset="0"/>
                <a:cs typeface="Arial" charset="0"/>
              </a:rPr>
              <a:t>€</a:t>
            </a:r>
            <a:r>
              <a:rPr lang="en-GB" altLang="tr-TR" sz="2400">
                <a:latin typeface="Book Antiqua" pitchFamily="18" charset="0"/>
              </a:rPr>
              <a:t> 1</a:t>
            </a:r>
          </a:p>
          <a:p>
            <a:r>
              <a:rPr lang="en-GB" altLang="tr-TR" sz="2400">
                <a:latin typeface="Book Antiqua" pitchFamily="18" charset="0"/>
              </a:rPr>
              <a:t>P</a:t>
            </a:r>
            <a:r>
              <a:rPr lang="en-GB" altLang="tr-TR" sz="2400" baseline="-25000">
                <a:latin typeface="Book Antiqua" pitchFamily="18" charset="0"/>
              </a:rPr>
              <a:t>Y</a:t>
            </a:r>
            <a:r>
              <a:rPr lang="en-GB" altLang="tr-TR" sz="2400">
                <a:latin typeface="Book Antiqua" pitchFamily="18" charset="0"/>
              </a:rPr>
              <a:t> = </a:t>
            </a:r>
            <a:r>
              <a:rPr lang="en-GB" altLang="tr-TR" sz="2400">
                <a:latin typeface="Book Antiqua" pitchFamily="18" charset="0"/>
                <a:cs typeface="Arial" charset="0"/>
              </a:rPr>
              <a:t>€</a:t>
            </a:r>
            <a:r>
              <a:rPr lang="en-GB" altLang="tr-TR" sz="2400">
                <a:latin typeface="Book Antiqua" pitchFamily="18" charset="0"/>
              </a:rPr>
              <a:t> 3</a:t>
            </a:r>
          </a:p>
          <a:p>
            <a:endParaRPr lang="en-GB" altLang="tr-TR" sz="2400">
              <a:latin typeface="Book Antiqua" pitchFamily="18" charset="0"/>
            </a:endParaRPr>
          </a:p>
          <a:p>
            <a:r>
              <a:rPr lang="en-GB" altLang="tr-TR" sz="2400">
                <a:latin typeface="Book Antiqua" pitchFamily="18" charset="0"/>
              </a:rPr>
              <a:t>Y = 3.33 - X/3 …. BL</a:t>
            </a:r>
            <a:r>
              <a:rPr lang="en-GB" altLang="tr-TR" sz="2400" baseline="-25000">
                <a:latin typeface="Book Antiqua" pitchFamily="18" charset="0"/>
              </a:rPr>
              <a:t>2</a:t>
            </a:r>
          </a:p>
        </p:txBody>
      </p:sp>
      <p:sp>
        <p:nvSpPr>
          <p:cNvPr id="183306" name="Line 10"/>
          <p:cNvSpPr>
            <a:spLocks noChangeShapeType="1"/>
          </p:cNvSpPr>
          <p:nvPr/>
        </p:nvSpPr>
        <p:spPr bwMode="auto">
          <a:xfrm>
            <a:off x="1143000" y="4191000"/>
            <a:ext cx="5334000" cy="2286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3307" name="Line 11"/>
          <p:cNvSpPr>
            <a:spLocks noChangeShapeType="1"/>
          </p:cNvSpPr>
          <p:nvPr/>
        </p:nvSpPr>
        <p:spPr bwMode="auto">
          <a:xfrm flipH="1">
            <a:off x="2743200" y="41910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3308" name="Text Box 12"/>
          <p:cNvSpPr txBox="1">
            <a:spLocks noChangeArrowheads="1"/>
          </p:cNvSpPr>
          <p:nvPr/>
        </p:nvSpPr>
        <p:spPr bwMode="auto">
          <a:xfrm>
            <a:off x="3124200" y="3886200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 BL</a:t>
            </a:r>
            <a:r>
              <a:rPr lang="en-GB" altLang="tr-TR" sz="2400" b="1" baseline="-25000">
                <a:latin typeface="Times New Roman" pitchFamily="18" charset="0"/>
              </a:rPr>
              <a:t>1</a:t>
            </a:r>
            <a:endParaRPr lang="en-GB" altLang="tr-TR" sz="2400" b="1">
              <a:latin typeface="Times New Roman" pitchFamily="18" charset="0"/>
            </a:endParaRPr>
          </a:p>
        </p:txBody>
      </p:sp>
      <p:sp>
        <p:nvSpPr>
          <p:cNvPr id="183309" name="Text Box 13"/>
          <p:cNvSpPr txBox="1">
            <a:spLocks noChangeArrowheads="1"/>
          </p:cNvSpPr>
          <p:nvPr/>
        </p:nvSpPr>
        <p:spPr bwMode="auto">
          <a:xfrm>
            <a:off x="1524000" y="56388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BL</a:t>
            </a:r>
            <a:r>
              <a:rPr lang="en-GB" altLang="tr-TR" sz="2400" b="1" baseline="-25000">
                <a:latin typeface="Times New Roman" pitchFamily="18" charset="0"/>
              </a:rPr>
              <a:t>2</a:t>
            </a:r>
            <a:endParaRPr lang="en-GB" altLang="tr-TR" sz="2400" b="1">
              <a:latin typeface="Times New Roman" pitchFamily="18" charset="0"/>
            </a:endParaRPr>
          </a:p>
        </p:txBody>
      </p:sp>
      <p:sp>
        <p:nvSpPr>
          <p:cNvPr id="183310" name="Line 14"/>
          <p:cNvSpPr>
            <a:spLocks noChangeShapeType="1"/>
          </p:cNvSpPr>
          <p:nvPr/>
        </p:nvSpPr>
        <p:spPr bwMode="auto">
          <a:xfrm flipH="1" flipV="1">
            <a:off x="1143000" y="5029200"/>
            <a:ext cx="525780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3311" name="Line 15"/>
          <p:cNvSpPr>
            <a:spLocks noChangeShapeType="1"/>
          </p:cNvSpPr>
          <p:nvPr/>
        </p:nvSpPr>
        <p:spPr bwMode="auto">
          <a:xfrm flipV="1">
            <a:off x="1905000" y="52578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3312" name="Text Box 16"/>
          <p:cNvSpPr txBox="1">
            <a:spLocks noChangeArrowheads="1"/>
          </p:cNvSpPr>
          <p:nvPr/>
        </p:nvSpPr>
        <p:spPr bwMode="auto">
          <a:xfrm>
            <a:off x="381000" y="4953000"/>
            <a:ext cx="71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3.33</a:t>
            </a:r>
          </a:p>
        </p:txBody>
      </p:sp>
      <p:sp>
        <p:nvSpPr>
          <p:cNvPr id="183313" name="Text Box 17"/>
          <p:cNvSpPr txBox="1">
            <a:spLocks noChangeArrowheads="1"/>
          </p:cNvSpPr>
          <p:nvPr/>
        </p:nvSpPr>
        <p:spPr bwMode="auto">
          <a:xfrm>
            <a:off x="6324600" y="6096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10</a:t>
            </a:r>
          </a:p>
        </p:txBody>
      </p:sp>
      <p:sp>
        <p:nvSpPr>
          <p:cNvPr id="183314" name="Text Box 18"/>
          <p:cNvSpPr txBox="1">
            <a:spLocks noChangeArrowheads="1"/>
          </p:cNvSpPr>
          <p:nvPr/>
        </p:nvSpPr>
        <p:spPr bwMode="auto">
          <a:xfrm>
            <a:off x="3429000" y="400050"/>
            <a:ext cx="4856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u="sng">
                <a:solidFill>
                  <a:srgbClr val="000000"/>
                </a:solidFill>
                <a:latin typeface="Book Antiqua" pitchFamily="18" charset="0"/>
              </a:rPr>
              <a:t>Example</a:t>
            </a:r>
            <a:r>
              <a:rPr lang="en-GB" altLang="tr-TR" sz="2400">
                <a:solidFill>
                  <a:srgbClr val="000000"/>
                </a:solidFill>
                <a:latin typeface="Book Antiqua" pitchFamily="18" charset="0"/>
              </a:rPr>
              <a:t>: Rotation of a budget line</a:t>
            </a:r>
            <a:endParaRPr lang="en-US" altLang="tr-TR" sz="2400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183315" name="Text Box 19"/>
          <p:cNvSpPr txBox="1">
            <a:spLocks noChangeArrowheads="1"/>
          </p:cNvSpPr>
          <p:nvPr/>
        </p:nvSpPr>
        <p:spPr bwMode="auto">
          <a:xfrm>
            <a:off x="685800" y="3962400"/>
            <a:ext cx="41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127741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31</a:t>
            </a:fld>
            <a:endParaRPr lang="en-US"/>
          </a:p>
        </p:txBody>
      </p:sp>
      <p:sp>
        <p:nvSpPr>
          <p:cNvPr id="4" name="Dikdörtgen 3"/>
          <p:cNvSpPr/>
          <p:nvPr/>
        </p:nvSpPr>
        <p:spPr>
          <a:xfrm>
            <a:off x="517358" y="990600"/>
            <a:ext cx="8001000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663300"/>
              </a:buClr>
              <a:buSzPct val="75000"/>
              <a:buFont typeface="Wingdings" pitchFamily="2" charset="2"/>
              <a:buChar char="l"/>
            </a:pPr>
            <a:r>
              <a:rPr lang="en-US" altLang="tr-TR" sz="2400" kern="0" dirty="0">
                <a:latin typeface="Arial"/>
              </a:rPr>
              <a:t>Price Changes: If the two goods increase in price, but the </a:t>
            </a:r>
            <a:r>
              <a:rPr lang="en-US" altLang="tr-TR" sz="2400" i="1" kern="0" dirty="0">
                <a:latin typeface="Arial"/>
              </a:rPr>
              <a:t>ratio </a:t>
            </a:r>
            <a:r>
              <a:rPr lang="en-US" altLang="tr-TR" sz="2400" kern="0" dirty="0">
                <a:latin typeface="Arial"/>
              </a:rPr>
              <a:t>of the two prices is unchanged, the slope will not change. However, the budget line will shift inward to a point parallel to the original budget line.</a:t>
            </a:r>
          </a:p>
          <a:p>
            <a:pPr marL="742950" lvl="1" indent="-2857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663300"/>
              </a:buClr>
              <a:buSzPct val="75000"/>
              <a:buFont typeface="Wingdings" pitchFamily="2" charset="2"/>
              <a:buChar char="l"/>
            </a:pPr>
            <a:r>
              <a:rPr lang="en-US" altLang="tr-TR" sz="2400" kern="0" dirty="0">
                <a:latin typeface="Arial"/>
              </a:rPr>
              <a:t>Price Changes: If the two goods decrease in price, but the </a:t>
            </a:r>
            <a:r>
              <a:rPr lang="en-US" altLang="tr-TR" sz="2400" i="1" kern="0" dirty="0">
                <a:latin typeface="Arial"/>
              </a:rPr>
              <a:t>ratio </a:t>
            </a:r>
            <a:r>
              <a:rPr lang="en-US" altLang="tr-TR" sz="2400" kern="0" dirty="0">
                <a:latin typeface="Arial"/>
              </a:rPr>
              <a:t>of the two prices is unchanged, the slope will not change. However, the budget line will shift outward to a point parallel to the original budget line.</a:t>
            </a:r>
          </a:p>
        </p:txBody>
      </p:sp>
    </p:spTree>
    <p:extLst>
      <p:ext uri="{BB962C8B-B14F-4D97-AF65-F5344CB8AC3E}">
        <p14:creationId xmlns:p14="http://schemas.microsoft.com/office/powerpoint/2010/main" val="30915564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ctr"/>
          <a:lstStyle/>
          <a:p>
            <a:r>
              <a:rPr lang="en-US" altLang="tr-TR"/>
              <a:t>Consumer Choice</a:t>
            </a:r>
          </a:p>
        </p:txBody>
      </p:sp>
      <p:sp>
        <p:nvSpPr>
          <p:cNvPr id="212997" name="Rectangle 5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en-US" altLang="tr-TR" sz="2800"/>
              <a:t>Consumers choose a combination of goods that maximizes their satisfaction, given the limited budget available to them.</a:t>
            </a:r>
          </a:p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en-US" altLang="tr-TR" sz="2800"/>
              <a:t>The maximizing market basket must satisfy two conditions:</a:t>
            </a:r>
          </a:p>
          <a:p>
            <a:pPr>
              <a:lnSpc>
                <a:spcPct val="80000"/>
              </a:lnSpc>
              <a:spcBef>
                <a:spcPct val="70000"/>
              </a:spcBef>
              <a:buFont typeface="Wingdings" pitchFamily="2" charset="2"/>
              <a:buNone/>
            </a:pPr>
            <a:r>
              <a:rPr lang="en-US" altLang="tr-TR" sz="2800"/>
              <a:t>	1) 	It must be located on the budget line.</a:t>
            </a:r>
          </a:p>
          <a:p>
            <a:pPr>
              <a:lnSpc>
                <a:spcPct val="80000"/>
              </a:lnSpc>
              <a:spcBef>
                <a:spcPct val="70000"/>
              </a:spcBef>
              <a:buFont typeface="Wingdings" pitchFamily="2" charset="2"/>
              <a:buNone/>
            </a:pPr>
            <a:r>
              <a:rPr lang="en-US" altLang="tr-TR" sz="2800"/>
              <a:t>	2) 	It must give the consumer the most 		preferred combination of goods and 	services.</a:t>
            </a:r>
          </a:p>
        </p:txBody>
      </p:sp>
      <p:sp>
        <p:nvSpPr>
          <p:cNvPr id="212994" name="Rectangle 2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12995" name="Rectangle 3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700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Preferences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tr-TR" smtClean="0"/>
              <a:t>Consumers have preferences that they can use to compare different goods bundles</a:t>
            </a:r>
          </a:p>
          <a:p>
            <a:r>
              <a:rPr lang="en-US" altLang="tr-TR" smtClean="0"/>
              <a:t>The preferences may be over goods bundles consumed by oneself or over goods bundles consumed by someone else</a:t>
            </a:r>
          </a:p>
          <a:p>
            <a:pPr lvl="1"/>
            <a:r>
              <a:rPr lang="en-US" altLang="tr-TR" smtClean="0"/>
              <a:t>For example, a parent may have preferences over various bundles of food and clothing bought by the parent but consumed by a child</a:t>
            </a:r>
          </a:p>
        </p:txBody>
      </p:sp>
    </p:spTree>
    <p:extLst>
      <p:ext uri="{BB962C8B-B14F-4D97-AF65-F5344CB8AC3E}">
        <p14:creationId xmlns:p14="http://schemas.microsoft.com/office/powerpoint/2010/main" val="35406036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Preference Ordering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Preference ordering</a:t>
            </a:r>
            <a:r>
              <a:rPr lang="en-US" dirty="0" smtClean="0"/>
              <a:t>: a ranking of all possible consumption bundles in order of preference.</a:t>
            </a:r>
          </a:p>
          <a:p>
            <a:pPr lvl="1"/>
            <a:r>
              <a:rPr lang="en-US" dirty="0" smtClean="0"/>
              <a:t>Differ widely among consumers</a:t>
            </a:r>
          </a:p>
          <a:p>
            <a:pPr lvl="1"/>
            <a:r>
              <a:rPr lang="en-US" dirty="0" smtClean="0"/>
              <a:t>Four simple properties of preference ordering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513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Properties of Preference Orderings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35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914400" y="1600200"/>
            <a:ext cx="7924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9pPr>
          </a:lstStyle>
          <a:p>
            <a:r>
              <a:rPr lang="en-US" sz="2800" b="1" i="1" dirty="0">
                <a:solidFill>
                  <a:schemeClr val="tx1"/>
                </a:solidFill>
              </a:rPr>
              <a:t>Completeness:  </a:t>
            </a:r>
            <a:r>
              <a:rPr lang="en-US" sz="2800" dirty="0">
                <a:solidFill>
                  <a:schemeClr val="tx1"/>
                </a:solidFill>
              </a:rPr>
              <a:t>the consumer is able to rank all possible combinations of goods and services.</a:t>
            </a:r>
          </a:p>
          <a:p>
            <a:r>
              <a:rPr lang="en-US" sz="2800" b="1" i="1" dirty="0">
                <a:solidFill>
                  <a:schemeClr val="tx1"/>
                </a:solidFill>
              </a:rPr>
              <a:t>More-Is-Better:</a:t>
            </a:r>
            <a:r>
              <a:rPr lang="en-US" sz="2800" dirty="0">
                <a:solidFill>
                  <a:schemeClr val="tx1"/>
                </a:solidFill>
              </a:rPr>
              <a:t> other things equal, more of a good is preferred to less.</a:t>
            </a:r>
          </a:p>
          <a:p>
            <a:r>
              <a:rPr lang="en-US" sz="2800" b="1" i="1" dirty="0">
                <a:solidFill>
                  <a:schemeClr val="tx1"/>
                </a:solidFill>
              </a:rPr>
              <a:t>Transitivity:</a:t>
            </a:r>
            <a:r>
              <a:rPr lang="en-US" sz="2800" dirty="0">
                <a:solidFill>
                  <a:schemeClr val="tx1"/>
                </a:solidFill>
              </a:rPr>
              <a:t> for any three bundles A, B, and C, if he prefers A to B and prefers B to C, then he always prefers A to C.</a:t>
            </a:r>
          </a:p>
          <a:p>
            <a:r>
              <a:rPr lang="en-US" sz="2800" b="1" i="1" dirty="0" smtClean="0">
                <a:solidFill>
                  <a:schemeClr val="tx1"/>
                </a:solidFill>
              </a:rPr>
              <a:t>Convexity: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mixtures of goods are preferable to extremes.</a:t>
            </a:r>
          </a:p>
        </p:txBody>
      </p:sp>
    </p:spTree>
    <p:extLst>
      <p:ext uri="{BB962C8B-B14F-4D97-AF65-F5344CB8AC3E}">
        <p14:creationId xmlns:p14="http://schemas.microsoft.com/office/powerpoint/2010/main" val="22948462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Consumer Preferences</a:t>
            </a:r>
          </a:p>
        </p:txBody>
      </p:sp>
      <p:sp>
        <p:nvSpPr>
          <p:cNvPr id="100361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tr-TR" dirty="0"/>
              <a:t>Consumer preferences can be represented graphically using </a:t>
            </a:r>
            <a:r>
              <a:rPr lang="en-US" altLang="tr-TR" i="1" dirty="0">
                <a:solidFill>
                  <a:srgbClr val="9999FF"/>
                </a:solidFill>
              </a:rPr>
              <a:t>indifference curves</a:t>
            </a:r>
          </a:p>
          <a:p>
            <a:r>
              <a:rPr lang="en-US" altLang="tr-TR" dirty="0"/>
              <a:t>Indifference curves represent all combinations of market baskets that the person is </a:t>
            </a:r>
            <a:r>
              <a:rPr lang="en-US" altLang="tr-TR" i="1" dirty="0">
                <a:solidFill>
                  <a:srgbClr val="9999FF"/>
                </a:solidFill>
              </a:rPr>
              <a:t>indifferent to</a:t>
            </a:r>
          </a:p>
          <a:p>
            <a:pPr lvl="1"/>
            <a:r>
              <a:rPr lang="en-US" altLang="tr-TR" dirty="0"/>
              <a:t>A person will be equally satisfied with either choice</a:t>
            </a:r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tr-TR"/>
              <a:t>©2005 Pearson Education, Inc.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tr-TR"/>
              <a:t>Chapter 3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2CD6-7E67-4058-BAD1-08752AEC6C38}" type="slidenum">
              <a:rPr lang="en-US" altLang="tr-TR"/>
              <a:pPr/>
              <a:t>36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0065878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Indifference Curves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37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838200" y="1524000"/>
            <a:ext cx="8001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9pPr>
          </a:lstStyle>
          <a:p>
            <a:r>
              <a:rPr lang="en-US" b="1" i="1" dirty="0">
                <a:solidFill>
                  <a:schemeClr val="tx1"/>
                </a:solidFill>
              </a:rPr>
              <a:t>Indifference curve:</a:t>
            </a:r>
            <a:r>
              <a:rPr lang="en-US" dirty="0">
                <a:solidFill>
                  <a:schemeClr val="tx1"/>
                </a:solidFill>
              </a:rPr>
              <a:t> a set of bundles among which the consumer is indifferent.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i="1" dirty="0">
                <a:solidFill>
                  <a:schemeClr val="tx1"/>
                </a:solidFill>
              </a:rPr>
              <a:t>Indifference map:</a:t>
            </a:r>
            <a:r>
              <a:rPr lang="en-US" dirty="0">
                <a:solidFill>
                  <a:schemeClr val="tx1"/>
                </a:solidFill>
              </a:rPr>
              <a:t> a representative sample of the set of a consumer</a:t>
            </a:r>
            <a:r>
              <a:rPr lang="ja-JP" altLang="en-US" dirty="0">
                <a:solidFill>
                  <a:schemeClr val="tx1"/>
                </a:solidFill>
                <a:latin typeface="Arial"/>
              </a:rPr>
              <a:t>’</a:t>
            </a:r>
            <a:r>
              <a:rPr lang="en-US" dirty="0">
                <a:solidFill>
                  <a:schemeClr val="tx1"/>
                </a:solidFill>
              </a:rPr>
              <a:t>s indifference curves, used as a graphical summary of her preference ordering.</a:t>
            </a:r>
          </a:p>
        </p:txBody>
      </p:sp>
    </p:spTree>
    <p:extLst>
      <p:ext uri="{BB962C8B-B14F-4D97-AF65-F5344CB8AC3E}">
        <p14:creationId xmlns:p14="http://schemas.microsoft.com/office/powerpoint/2010/main" val="25342001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Properties of Indifference Curves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38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762000" y="1219200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9pPr>
          </a:lstStyle>
          <a:p>
            <a:pPr marL="381000" indent="-381000">
              <a:lnSpc>
                <a:spcPct val="80000"/>
              </a:lnSpc>
            </a:pPr>
            <a:r>
              <a:rPr lang="en-US" sz="3600" dirty="0">
                <a:solidFill>
                  <a:schemeClr val="tx1"/>
                </a:solidFill>
              </a:rPr>
              <a:t>Indifference curves …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en-US" sz="800" dirty="0">
              <a:solidFill>
                <a:schemeClr val="tx1"/>
              </a:solidFill>
            </a:endParaRP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Are Ubiquitous. 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Any bundle has an indifference curve passing through it. </a:t>
            </a:r>
          </a:p>
          <a:p>
            <a:pPr marL="800100" lvl="1" indent="-342900">
              <a:lnSpc>
                <a:spcPct val="80000"/>
              </a:lnSpc>
              <a:buFontTx/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Are Downward-sloping. 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This comes from the </a:t>
            </a:r>
            <a:r>
              <a:rPr lang="ja-JP" altLang="en-US" dirty="0">
                <a:solidFill>
                  <a:schemeClr val="tx1"/>
                </a:solidFill>
                <a:latin typeface="Arial"/>
              </a:rPr>
              <a:t>“</a:t>
            </a:r>
            <a:r>
              <a:rPr lang="en-US" dirty="0">
                <a:solidFill>
                  <a:schemeClr val="tx1"/>
                </a:solidFill>
              </a:rPr>
              <a:t>more-is-better</a:t>
            </a:r>
            <a:r>
              <a:rPr lang="ja-JP" altLang="en-US" dirty="0">
                <a:solidFill>
                  <a:schemeClr val="tx1"/>
                </a:solidFill>
                <a:latin typeface="Arial"/>
              </a:rPr>
              <a:t>”</a:t>
            </a:r>
            <a:r>
              <a:rPr lang="en-US" dirty="0">
                <a:solidFill>
                  <a:schemeClr val="tx1"/>
                </a:solidFill>
              </a:rPr>
              <a:t> assumption.</a:t>
            </a:r>
          </a:p>
          <a:p>
            <a:pPr marL="800100" lvl="1" indent="-342900">
              <a:lnSpc>
                <a:spcPct val="80000"/>
              </a:lnSpc>
              <a:buFontTx/>
              <a:buNone/>
            </a:pPr>
            <a:endParaRPr lang="en-US" sz="1000" dirty="0" smtClean="0">
              <a:solidFill>
                <a:schemeClr val="tx1"/>
              </a:solidFill>
            </a:endParaRP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Cannot </a:t>
            </a:r>
            <a:r>
              <a:rPr lang="en-US" dirty="0">
                <a:solidFill>
                  <a:schemeClr val="tx1"/>
                </a:solidFill>
              </a:rPr>
              <a:t>cross.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endParaRPr lang="en-US" sz="1000" dirty="0">
              <a:solidFill>
                <a:schemeClr val="tx1"/>
              </a:solidFill>
            </a:endParaRP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Become less steep as we move downward and to the right along them. </a:t>
            </a:r>
          </a:p>
          <a:p>
            <a:pPr lvl="1">
              <a:lnSpc>
                <a:spcPct val="80000"/>
              </a:lnSpc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This property is implied by the convexity property of preferences.</a:t>
            </a:r>
          </a:p>
        </p:txBody>
      </p:sp>
    </p:spTree>
    <p:extLst>
      <p:ext uri="{BB962C8B-B14F-4D97-AF65-F5344CB8AC3E}">
        <p14:creationId xmlns:p14="http://schemas.microsoft.com/office/powerpoint/2010/main" val="27976495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3825"/>
            <a:ext cx="8305800" cy="914400"/>
          </a:xfrm>
        </p:spPr>
        <p:txBody>
          <a:bodyPr/>
          <a:lstStyle/>
          <a:p>
            <a:r>
              <a:rPr lang="en-US" altLang="tr-TR" smtClean="0"/>
              <a:t>An Indifference Curve </a:t>
            </a:r>
          </a:p>
        </p:txBody>
      </p:sp>
      <p:pic>
        <p:nvPicPr>
          <p:cNvPr id="14339" name="Picture 5" descr="fra77450_030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6900" y="1568450"/>
            <a:ext cx="7924800" cy="4835525"/>
          </a:xfrm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5943600" y="1524000"/>
            <a:ext cx="2667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dirty="0">
                <a:solidFill>
                  <a:srgbClr val="000000"/>
                </a:solidFill>
              </a:rPr>
              <a:t>An indifference curve is a set of consumption bundles that the consumer prefers equally</a:t>
            </a:r>
            <a:endParaRPr lang="en-US" altLang="tr-TR" dirty="0"/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533400" y="56388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/>
              <a:t>Origin</a:t>
            </a: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5943600" y="2838450"/>
            <a:ext cx="2667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i="1">
                <a:solidFill>
                  <a:srgbClr val="000000"/>
                </a:solidFill>
              </a:rPr>
              <a:t>K</a:t>
            </a:r>
            <a:r>
              <a:rPr lang="en-US" altLang="tr-TR">
                <a:solidFill>
                  <a:srgbClr val="000000"/>
                </a:solidFill>
              </a:rPr>
              <a:t> is inferior and </a:t>
            </a:r>
            <a:r>
              <a:rPr lang="en-US" altLang="tr-TR" i="1">
                <a:solidFill>
                  <a:srgbClr val="000000"/>
                </a:solidFill>
              </a:rPr>
              <a:t>L</a:t>
            </a:r>
            <a:r>
              <a:rPr lang="en-US" altLang="tr-TR">
                <a:solidFill>
                  <a:srgbClr val="000000"/>
                </a:solidFill>
              </a:rPr>
              <a:t> is superior to the bundles on the indifference curve</a:t>
            </a:r>
            <a:endParaRPr lang="en-US" altLang="tr-TR" i="1"/>
          </a:p>
        </p:txBody>
      </p:sp>
    </p:spTree>
    <p:extLst>
      <p:ext uri="{BB962C8B-B14F-4D97-AF65-F5344CB8AC3E}">
        <p14:creationId xmlns:p14="http://schemas.microsoft.com/office/powerpoint/2010/main" val="251098910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Figure 3.1: Two Bundles of Goods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4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76400"/>
            <a:ext cx="5016284" cy="314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228600" y="1673030"/>
            <a:ext cx="3048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 bundle is a specific</a:t>
            </a:r>
          </a:p>
          <a:p>
            <a:r>
              <a:rPr lang="en-US" sz="2400" dirty="0"/>
              <a:t>combination of goods. </a:t>
            </a:r>
            <a:r>
              <a:rPr lang="en-US" sz="2400" dirty="0" smtClean="0"/>
              <a:t>Bundle</a:t>
            </a:r>
            <a:r>
              <a:rPr lang="tr-TR" sz="2400" dirty="0" smtClean="0"/>
              <a:t> </a:t>
            </a:r>
            <a:r>
              <a:rPr lang="en-US" sz="2400" dirty="0" smtClean="0"/>
              <a:t>A </a:t>
            </a:r>
            <a:r>
              <a:rPr lang="en-US" sz="2400" dirty="0"/>
              <a:t>has 5 units of shelter </a:t>
            </a:r>
            <a:r>
              <a:rPr lang="en-US" sz="2400" dirty="0" smtClean="0"/>
              <a:t>and</a:t>
            </a:r>
            <a:r>
              <a:rPr lang="tr-TR" sz="2400" dirty="0" smtClean="0"/>
              <a:t> </a:t>
            </a:r>
            <a:r>
              <a:rPr lang="en-US" sz="2400" dirty="0" smtClean="0"/>
              <a:t>7 </a:t>
            </a:r>
            <a:r>
              <a:rPr lang="en-US" sz="2400" dirty="0"/>
              <a:t>units of food. Bundle B </a:t>
            </a:r>
            <a:r>
              <a:rPr lang="en-US" sz="2400" dirty="0" smtClean="0"/>
              <a:t>has</a:t>
            </a:r>
            <a:r>
              <a:rPr lang="tr-TR" sz="2400" dirty="0" smtClean="0"/>
              <a:t> </a:t>
            </a:r>
            <a:r>
              <a:rPr lang="en-US" sz="2400" dirty="0" smtClean="0"/>
              <a:t>3 </a:t>
            </a:r>
            <a:r>
              <a:rPr lang="en-US" sz="2400" dirty="0"/>
              <a:t>units of shelter and 8 </a:t>
            </a:r>
            <a:r>
              <a:rPr lang="en-US" sz="2400" dirty="0" smtClean="0"/>
              <a:t>units</a:t>
            </a:r>
            <a:r>
              <a:rPr lang="tr-TR" sz="2400" dirty="0" smtClean="0"/>
              <a:t> </a:t>
            </a:r>
            <a:r>
              <a:rPr lang="en-US" sz="2400" dirty="0" smtClean="0"/>
              <a:t>of </a:t>
            </a:r>
            <a:r>
              <a:rPr lang="en-US" sz="2400" dirty="0"/>
              <a:t>food.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1967212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3.10: Part of an Indifference Map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40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252" y="1824038"/>
            <a:ext cx="712159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47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Properties of Indifference Maps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tr-TR" smtClean="0"/>
              <a:t>Bundles on indifference curves farther from the origin are preferred to those on indifference curves closer to the origin.</a:t>
            </a:r>
          </a:p>
          <a:p>
            <a:pPr marL="609600" indent="-609600">
              <a:buFontTx/>
              <a:buAutoNum type="arabicPeriod"/>
            </a:pPr>
            <a:r>
              <a:rPr lang="en-US" altLang="tr-TR" smtClean="0"/>
              <a:t>There is an indifference curve through every possible bundle.</a:t>
            </a:r>
          </a:p>
          <a:p>
            <a:pPr marL="609600" indent="-609600">
              <a:buFontTx/>
              <a:buAutoNum type="arabicPeriod"/>
            </a:pPr>
            <a:r>
              <a:rPr lang="en-US" altLang="tr-TR" smtClean="0"/>
              <a:t>Indifference curves cannot cross.</a:t>
            </a:r>
          </a:p>
          <a:p>
            <a:pPr marL="609600" indent="-609600">
              <a:buFontTx/>
              <a:buAutoNum type="arabicPeriod"/>
            </a:pPr>
            <a:r>
              <a:rPr lang="en-US" altLang="tr-TR" smtClean="0"/>
              <a:t>Indifference curves slope downward.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endParaRPr lang="en-US" dirty="0"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657581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Impossible Indifference Curves</a:t>
            </a:r>
          </a:p>
        </p:txBody>
      </p:sp>
      <p:sp>
        <p:nvSpPr>
          <p:cNvPr id="261186" name="Rectangle 66"/>
          <p:cNvSpPr>
            <a:spLocks noGrp="1" noChangeArrowheads="1"/>
          </p:cNvSpPr>
          <p:nvPr>
            <p:ph idx="1"/>
          </p:nvPr>
        </p:nvSpPr>
        <p:spPr>
          <a:xfrm>
            <a:off x="4648200" y="1600200"/>
            <a:ext cx="42672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tr-TR" sz="2800" smtClean="0"/>
              <a:t>Lisa is indifferent between </a:t>
            </a:r>
            <a:r>
              <a:rPr lang="en-US" altLang="tr-TR" sz="2800" b="1" i="1" smtClean="0"/>
              <a:t>e</a:t>
            </a:r>
            <a:r>
              <a:rPr lang="en-US" altLang="tr-TR" sz="2800" smtClean="0"/>
              <a:t> and </a:t>
            </a:r>
            <a:r>
              <a:rPr lang="en-US" altLang="tr-TR" sz="2800" b="1" i="1" smtClean="0"/>
              <a:t>a</a:t>
            </a:r>
            <a:r>
              <a:rPr lang="en-US" altLang="tr-TR" sz="2800" i="1" smtClean="0"/>
              <a:t>, </a:t>
            </a:r>
            <a:r>
              <a:rPr lang="en-US" altLang="tr-TR" sz="2800" smtClean="0"/>
              <a:t>and also between </a:t>
            </a:r>
            <a:r>
              <a:rPr lang="en-US" altLang="tr-TR" sz="2800" b="1" i="1" smtClean="0"/>
              <a:t>e</a:t>
            </a:r>
            <a:r>
              <a:rPr lang="en-US" altLang="tr-TR" sz="2800" smtClean="0"/>
              <a:t> and </a:t>
            </a:r>
            <a:r>
              <a:rPr lang="en-US" altLang="tr-TR" sz="2800" b="1" i="1" smtClean="0"/>
              <a:t>b</a:t>
            </a:r>
            <a:r>
              <a:rPr lang="en-US" altLang="tr-TR" sz="2800" smtClean="0"/>
              <a:t>…</a:t>
            </a:r>
          </a:p>
          <a:p>
            <a:pPr lvl="1">
              <a:lnSpc>
                <a:spcPct val="90000"/>
              </a:lnSpc>
            </a:pPr>
            <a:r>
              <a:rPr lang="en-US" altLang="tr-TR" sz="2400" smtClean="0"/>
              <a:t>so by transitivity she should also be indifferent between </a:t>
            </a:r>
            <a:r>
              <a:rPr lang="en-US" altLang="tr-TR" b="1" i="1" smtClean="0"/>
              <a:t>a</a:t>
            </a:r>
            <a:r>
              <a:rPr lang="en-US" altLang="tr-TR" sz="2400" smtClean="0"/>
              <a:t> and </a:t>
            </a:r>
            <a:r>
              <a:rPr lang="en-US" altLang="tr-TR" b="1" i="1" smtClean="0"/>
              <a:t>b</a:t>
            </a:r>
            <a:r>
              <a:rPr lang="en-US" altLang="tr-TR" sz="2400" smtClean="0"/>
              <a:t>…</a:t>
            </a:r>
          </a:p>
          <a:p>
            <a:pPr lvl="1">
              <a:lnSpc>
                <a:spcPct val="90000"/>
              </a:lnSpc>
            </a:pPr>
            <a:r>
              <a:rPr lang="en-US" altLang="tr-TR" sz="2400" smtClean="0"/>
              <a:t>but this is impossible, since </a:t>
            </a:r>
            <a:r>
              <a:rPr lang="en-US" altLang="tr-TR" b="1" i="1" smtClean="0"/>
              <a:t>b</a:t>
            </a:r>
            <a:r>
              <a:rPr lang="en-US" altLang="tr-TR" sz="2400" smtClean="0"/>
              <a:t> must be preferred to </a:t>
            </a:r>
            <a:r>
              <a:rPr lang="en-US" altLang="tr-TR" b="1" i="1" smtClean="0"/>
              <a:t>a</a:t>
            </a:r>
            <a:r>
              <a:rPr lang="en-US" altLang="tr-TR" sz="2400" smtClean="0"/>
              <a:t> given it has more of both goods.</a:t>
            </a:r>
          </a:p>
          <a:p>
            <a:pPr lvl="1">
              <a:lnSpc>
                <a:spcPct val="90000"/>
              </a:lnSpc>
            </a:pPr>
            <a:endParaRPr lang="en-US" altLang="tr-TR" sz="2400" smtClean="0"/>
          </a:p>
        </p:txBody>
      </p:sp>
      <p:sp>
        <p:nvSpPr>
          <p:cNvPr id="2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endParaRPr lang="en-US" dirty="0">
              <a:cs typeface="Times New Roman" pitchFamily="18" charset="0"/>
            </a:endParaRPr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414" name="Freeform 11"/>
          <p:cNvSpPr>
            <a:spLocks/>
          </p:cNvSpPr>
          <p:nvPr/>
        </p:nvSpPr>
        <p:spPr bwMode="auto">
          <a:xfrm>
            <a:off x="1476375" y="1801813"/>
            <a:ext cx="3022600" cy="3979862"/>
          </a:xfrm>
          <a:custGeom>
            <a:avLst/>
            <a:gdLst>
              <a:gd name="T0" fmla="*/ 1904 w 1904"/>
              <a:gd name="T1" fmla="*/ 2507 h 2507"/>
              <a:gd name="T2" fmla="*/ 0 w 1904"/>
              <a:gd name="T3" fmla="*/ 2507 h 2507"/>
              <a:gd name="T4" fmla="*/ 0 w 1904"/>
              <a:gd name="T5" fmla="*/ 0 h 2507"/>
              <a:gd name="T6" fmla="*/ 0 60000 65536"/>
              <a:gd name="T7" fmla="*/ 0 60000 65536"/>
              <a:gd name="T8" fmla="*/ 0 60000 65536"/>
              <a:gd name="T9" fmla="*/ 0 w 1904"/>
              <a:gd name="T10" fmla="*/ 0 h 2507"/>
              <a:gd name="T11" fmla="*/ 1904 w 1904"/>
              <a:gd name="T12" fmla="*/ 2507 h 25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4" h="2507">
                <a:moveTo>
                  <a:pt x="1904" y="2507"/>
                </a:moveTo>
                <a:lnTo>
                  <a:pt x="0" y="2507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7415" name="Freeform 13"/>
          <p:cNvSpPr>
            <a:spLocks/>
          </p:cNvSpPr>
          <p:nvPr/>
        </p:nvSpPr>
        <p:spPr bwMode="auto">
          <a:xfrm>
            <a:off x="2279650" y="2452688"/>
            <a:ext cx="1952625" cy="2678112"/>
          </a:xfrm>
          <a:custGeom>
            <a:avLst/>
            <a:gdLst>
              <a:gd name="T0" fmla="*/ 0 w 1230"/>
              <a:gd name="T1" fmla="*/ 0 h 1687"/>
              <a:gd name="T2" fmla="*/ 0 w 1230"/>
              <a:gd name="T3" fmla="*/ 0 h 1687"/>
              <a:gd name="T4" fmla="*/ 29 w 1230"/>
              <a:gd name="T5" fmla="*/ 117 h 1687"/>
              <a:gd name="T6" fmla="*/ 67 w 1230"/>
              <a:gd name="T7" fmla="*/ 230 h 1687"/>
              <a:gd name="T8" fmla="*/ 109 w 1230"/>
              <a:gd name="T9" fmla="*/ 347 h 1687"/>
              <a:gd name="T10" fmla="*/ 159 w 1230"/>
              <a:gd name="T11" fmla="*/ 464 h 1687"/>
              <a:gd name="T12" fmla="*/ 213 w 1230"/>
              <a:gd name="T13" fmla="*/ 582 h 1687"/>
              <a:gd name="T14" fmla="*/ 272 w 1230"/>
              <a:gd name="T15" fmla="*/ 699 h 1687"/>
              <a:gd name="T16" fmla="*/ 339 w 1230"/>
              <a:gd name="T17" fmla="*/ 812 h 1687"/>
              <a:gd name="T18" fmla="*/ 414 w 1230"/>
              <a:gd name="T19" fmla="*/ 925 h 1687"/>
              <a:gd name="T20" fmla="*/ 494 w 1230"/>
              <a:gd name="T21" fmla="*/ 1034 h 1687"/>
              <a:gd name="T22" fmla="*/ 582 w 1230"/>
              <a:gd name="T23" fmla="*/ 1143 h 1687"/>
              <a:gd name="T24" fmla="*/ 674 w 1230"/>
              <a:gd name="T25" fmla="*/ 1243 h 1687"/>
              <a:gd name="T26" fmla="*/ 770 w 1230"/>
              <a:gd name="T27" fmla="*/ 1343 h 1687"/>
              <a:gd name="T28" fmla="*/ 879 w 1230"/>
              <a:gd name="T29" fmla="*/ 1436 h 1687"/>
              <a:gd name="T30" fmla="*/ 988 w 1230"/>
              <a:gd name="T31" fmla="*/ 1528 h 1687"/>
              <a:gd name="T32" fmla="*/ 1105 w 1230"/>
              <a:gd name="T33" fmla="*/ 1611 h 1687"/>
              <a:gd name="T34" fmla="*/ 1230 w 1230"/>
              <a:gd name="T35" fmla="*/ 1687 h 168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230"/>
              <a:gd name="T55" fmla="*/ 0 h 1687"/>
              <a:gd name="T56" fmla="*/ 1230 w 1230"/>
              <a:gd name="T57" fmla="*/ 1687 h 168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230" h="1687">
                <a:moveTo>
                  <a:pt x="0" y="0"/>
                </a:moveTo>
                <a:lnTo>
                  <a:pt x="0" y="0"/>
                </a:lnTo>
                <a:lnTo>
                  <a:pt x="29" y="117"/>
                </a:lnTo>
                <a:lnTo>
                  <a:pt x="67" y="230"/>
                </a:lnTo>
                <a:lnTo>
                  <a:pt x="109" y="347"/>
                </a:lnTo>
                <a:lnTo>
                  <a:pt x="159" y="464"/>
                </a:lnTo>
                <a:lnTo>
                  <a:pt x="213" y="582"/>
                </a:lnTo>
                <a:lnTo>
                  <a:pt x="272" y="699"/>
                </a:lnTo>
                <a:lnTo>
                  <a:pt x="339" y="812"/>
                </a:lnTo>
                <a:lnTo>
                  <a:pt x="414" y="925"/>
                </a:lnTo>
                <a:lnTo>
                  <a:pt x="494" y="1034"/>
                </a:lnTo>
                <a:lnTo>
                  <a:pt x="582" y="1143"/>
                </a:lnTo>
                <a:lnTo>
                  <a:pt x="674" y="1243"/>
                </a:lnTo>
                <a:lnTo>
                  <a:pt x="770" y="1343"/>
                </a:lnTo>
                <a:lnTo>
                  <a:pt x="879" y="1436"/>
                </a:lnTo>
                <a:lnTo>
                  <a:pt x="988" y="1528"/>
                </a:lnTo>
                <a:lnTo>
                  <a:pt x="1105" y="1611"/>
                </a:lnTo>
                <a:lnTo>
                  <a:pt x="1230" y="1687"/>
                </a:lnTo>
              </a:path>
            </a:pathLst>
          </a:custGeom>
          <a:noFill/>
          <a:ln w="20638">
            <a:solidFill>
              <a:srgbClr val="00AD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7416" name="Freeform 14"/>
          <p:cNvSpPr>
            <a:spLocks/>
          </p:cNvSpPr>
          <p:nvPr/>
        </p:nvSpPr>
        <p:spPr bwMode="auto">
          <a:xfrm>
            <a:off x="3668713" y="4732338"/>
            <a:ext cx="106362" cy="106362"/>
          </a:xfrm>
          <a:custGeom>
            <a:avLst/>
            <a:gdLst>
              <a:gd name="T0" fmla="*/ 33 w 67"/>
              <a:gd name="T1" fmla="*/ 67 h 67"/>
              <a:gd name="T2" fmla="*/ 33 w 67"/>
              <a:gd name="T3" fmla="*/ 67 h 67"/>
              <a:gd name="T4" fmla="*/ 46 w 67"/>
              <a:gd name="T5" fmla="*/ 62 h 67"/>
              <a:gd name="T6" fmla="*/ 58 w 67"/>
              <a:gd name="T7" fmla="*/ 54 h 67"/>
              <a:gd name="T8" fmla="*/ 62 w 67"/>
              <a:gd name="T9" fmla="*/ 46 h 67"/>
              <a:gd name="T10" fmla="*/ 67 w 67"/>
              <a:gd name="T11" fmla="*/ 33 h 67"/>
              <a:gd name="T12" fmla="*/ 67 w 67"/>
              <a:gd name="T13" fmla="*/ 33 h 67"/>
              <a:gd name="T14" fmla="*/ 62 w 67"/>
              <a:gd name="T15" fmla="*/ 21 h 67"/>
              <a:gd name="T16" fmla="*/ 58 w 67"/>
              <a:gd name="T17" fmla="*/ 8 h 67"/>
              <a:gd name="T18" fmla="*/ 46 w 67"/>
              <a:gd name="T19" fmla="*/ 0 h 67"/>
              <a:gd name="T20" fmla="*/ 33 w 67"/>
              <a:gd name="T21" fmla="*/ 0 h 67"/>
              <a:gd name="T22" fmla="*/ 33 w 67"/>
              <a:gd name="T23" fmla="*/ 0 h 67"/>
              <a:gd name="T24" fmla="*/ 21 w 67"/>
              <a:gd name="T25" fmla="*/ 0 h 67"/>
              <a:gd name="T26" fmla="*/ 8 w 67"/>
              <a:gd name="T27" fmla="*/ 8 h 67"/>
              <a:gd name="T28" fmla="*/ 4 w 67"/>
              <a:gd name="T29" fmla="*/ 21 h 67"/>
              <a:gd name="T30" fmla="*/ 0 w 67"/>
              <a:gd name="T31" fmla="*/ 33 h 67"/>
              <a:gd name="T32" fmla="*/ 0 w 67"/>
              <a:gd name="T33" fmla="*/ 33 h 67"/>
              <a:gd name="T34" fmla="*/ 4 w 67"/>
              <a:gd name="T35" fmla="*/ 46 h 67"/>
              <a:gd name="T36" fmla="*/ 8 w 67"/>
              <a:gd name="T37" fmla="*/ 54 h 67"/>
              <a:gd name="T38" fmla="*/ 21 w 67"/>
              <a:gd name="T39" fmla="*/ 62 h 67"/>
              <a:gd name="T40" fmla="*/ 33 w 67"/>
              <a:gd name="T41" fmla="*/ 67 h 67"/>
              <a:gd name="T42" fmla="*/ 33 w 67"/>
              <a:gd name="T43" fmla="*/ 67 h 6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67"/>
              <a:gd name="T67" fmla="*/ 0 h 67"/>
              <a:gd name="T68" fmla="*/ 67 w 67"/>
              <a:gd name="T69" fmla="*/ 67 h 6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67" h="67">
                <a:moveTo>
                  <a:pt x="33" y="67"/>
                </a:moveTo>
                <a:lnTo>
                  <a:pt x="33" y="67"/>
                </a:lnTo>
                <a:lnTo>
                  <a:pt x="46" y="62"/>
                </a:lnTo>
                <a:lnTo>
                  <a:pt x="58" y="54"/>
                </a:lnTo>
                <a:lnTo>
                  <a:pt x="62" y="46"/>
                </a:lnTo>
                <a:lnTo>
                  <a:pt x="67" y="33"/>
                </a:lnTo>
                <a:lnTo>
                  <a:pt x="62" y="21"/>
                </a:lnTo>
                <a:lnTo>
                  <a:pt x="58" y="8"/>
                </a:lnTo>
                <a:lnTo>
                  <a:pt x="46" y="0"/>
                </a:lnTo>
                <a:lnTo>
                  <a:pt x="33" y="0"/>
                </a:lnTo>
                <a:lnTo>
                  <a:pt x="21" y="0"/>
                </a:lnTo>
                <a:lnTo>
                  <a:pt x="8" y="8"/>
                </a:lnTo>
                <a:lnTo>
                  <a:pt x="4" y="21"/>
                </a:lnTo>
                <a:lnTo>
                  <a:pt x="0" y="33"/>
                </a:lnTo>
                <a:lnTo>
                  <a:pt x="4" y="46"/>
                </a:lnTo>
                <a:lnTo>
                  <a:pt x="8" y="54"/>
                </a:lnTo>
                <a:lnTo>
                  <a:pt x="21" y="62"/>
                </a:lnTo>
                <a:lnTo>
                  <a:pt x="33" y="6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7417" name="Freeform 18"/>
          <p:cNvSpPr>
            <a:spLocks/>
          </p:cNvSpPr>
          <p:nvPr/>
        </p:nvSpPr>
        <p:spPr bwMode="auto">
          <a:xfrm>
            <a:off x="1720850" y="2659063"/>
            <a:ext cx="2565400" cy="2119312"/>
          </a:xfrm>
          <a:custGeom>
            <a:avLst/>
            <a:gdLst>
              <a:gd name="T0" fmla="*/ 0 w 1616"/>
              <a:gd name="T1" fmla="*/ 0 h 1335"/>
              <a:gd name="T2" fmla="*/ 0 w 1616"/>
              <a:gd name="T3" fmla="*/ 0 h 1335"/>
              <a:gd name="T4" fmla="*/ 84 w 1616"/>
              <a:gd name="T5" fmla="*/ 146 h 1335"/>
              <a:gd name="T6" fmla="*/ 168 w 1616"/>
              <a:gd name="T7" fmla="*/ 280 h 1335"/>
              <a:gd name="T8" fmla="*/ 260 w 1616"/>
              <a:gd name="T9" fmla="*/ 410 h 1335"/>
              <a:gd name="T10" fmla="*/ 352 w 1616"/>
              <a:gd name="T11" fmla="*/ 527 h 1335"/>
              <a:gd name="T12" fmla="*/ 448 w 1616"/>
              <a:gd name="T13" fmla="*/ 636 h 1335"/>
              <a:gd name="T14" fmla="*/ 549 w 1616"/>
              <a:gd name="T15" fmla="*/ 740 h 1335"/>
              <a:gd name="T16" fmla="*/ 653 w 1616"/>
              <a:gd name="T17" fmla="*/ 833 h 1335"/>
              <a:gd name="T18" fmla="*/ 758 w 1616"/>
              <a:gd name="T19" fmla="*/ 916 h 1335"/>
              <a:gd name="T20" fmla="*/ 863 w 1616"/>
              <a:gd name="T21" fmla="*/ 992 h 1335"/>
              <a:gd name="T22" fmla="*/ 971 w 1616"/>
              <a:gd name="T23" fmla="*/ 1063 h 1335"/>
              <a:gd name="T24" fmla="*/ 1076 w 1616"/>
              <a:gd name="T25" fmla="*/ 1126 h 1335"/>
              <a:gd name="T26" fmla="*/ 1185 w 1616"/>
              <a:gd name="T27" fmla="*/ 1180 h 1335"/>
              <a:gd name="T28" fmla="*/ 1294 w 1616"/>
              <a:gd name="T29" fmla="*/ 1226 h 1335"/>
              <a:gd name="T30" fmla="*/ 1402 w 1616"/>
              <a:gd name="T31" fmla="*/ 1268 h 1335"/>
              <a:gd name="T32" fmla="*/ 1507 w 1616"/>
              <a:gd name="T33" fmla="*/ 1306 h 1335"/>
              <a:gd name="T34" fmla="*/ 1616 w 1616"/>
              <a:gd name="T35" fmla="*/ 1335 h 133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616"/>
              <a:gd name="T55" fmla="*/ 0 h 1335"/>
              <a:gd name="T56" fmla="*/ 1616 w 1616"/>
              <a:gd name="T57" fmla="*/ 1335 h 133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616" h="1335">
                <a:moveTo>
                  <a:pt x="0" y="0"/>
                </a:moveTo>
                <a:lnTo>
                  <a:pt x="0" y="0"/>
                </a:lnTo>
                <a:lnTo>
                  <a:pt x="84" y="146"/>
                </a:lnTo>
                <a:lnTo>
                  <a:pt x="168" y="280"/>
                </a:lnTo>
                <a:lnTo>
                  <a:pt x="260" y="410"/>
                </a:lnTo>
                <a:lnTo>
                  <a:pt x="352" y="527"/>
                </a:lnTo>
                <a:lnTo>
                  <a:pt x="448" y="636"/>
                </a:lnTo>
                <a:lnTo>
                  <a:pt x="549" y="740"/>
                </a:lnTo>
                <a:lnTo>
                  <a:pt x="653" y="833"/>
                </a:lnTo>
                <a:lnTo>
                  <a:pt x="758" y="916"/>
                </a:lnTo>
                <a:lnTo>
                  <a:pt x="863" y="992"/>
                </a:lnTo>
                <a:lnTo>
                  <a:pt x="971" y="1063"/>
                </a:lnTo>
                <a:lnTo>
                  <a:pt x="1076" y="1126"/>
                </a:lnTo>
                <a:lnTo>
                  <a:pt x="1185" y="1180"/>
                </a:lnTo>
                <a:lnTo>
                  <a:pt x="1294" y="1226"/>
                </a:lnTo>
                <a:lnTo>
                  <a:pt x="1402" y="1268"/>
                </a:lnTo>
                <a:lnTo>
                  <a:pt x="1507" y="1306"/>
                </a:lnTo>
                <a:lnTo>
                  <a:pt x="1616" y="1335"/>
                </a:lnTo>
              </a:path>
            </a:pathLst>
          </a:custGeom>
          <a:noFill/>
          <a:ln w="20638">
            <a:solidFill>
              <a:srgbClr val="EC00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7418" name="Freeform 19"/>
          <p:cNvSpPr>
            <a:spLocks/>
          </p:cNvSpPr>
          <p:nvPr/>
        </p:nvSpPr>
        <p:spPr bwMode="auto">
          <a:xfrm>
            <a:off x="3236913" y="4306888"/>
            <a:ext cx="106362" cy="106362"/>
          </a:xfrm>
          <a:custGeom>
            <a:avLst/>
            <a:gdLst>
              <a:gd name="T0" fmla="*/ 33 w 67"/>
              <a:gd name="T1" fmla="*/ 67 h 67"/>
              <a:gd name="T2" fmla="*/ 33 w 67"/>
              <a:gd name="T3" fmla="*/ 67 h 67"/>
              <a:gd name="T4" fmla="*/ 46 w 67"/>
              <a:gd name="T5" fmla="*/ 62 h 67"/>
              <a:gd name="T6" fmla="*/ 54 w 67"/>
              <a:gd name="T7" fmla="*/ 58 h 67"/>
              <a:gd name="T8" fmla="*/ 62 w 67"/>
              <a:gd name="T9" fmla="*/ 46 h 67"/>
              <a:gd name="T10" fmla="*/ 67 w 67"/>
              <a:gd name="T11" fmla="*/ 33 h 67"/>
              <a:gd name="T12" fmla="*/ 67 w 67"/>
              <a:gd name="T13" fmla="*/ 33 h 67"/>
              <a:gd name="T14" fmla="*/ 62 w 67"/>
              <a:gd name="T15" fmla="*/ 21 h 67"/>
              <a:gd name="T16" fmla="*/ 54 w 67"/>
              <a:gd name="T17" fmla="*/ 8 h 67"/>
              <a:gd name="T18" fmla="*/ 46 w 67"/>
              <a:gd name="T19" fmla="*/ 4 h 67"/>
              <a:gd name="T20" fmla="*/ 33 w 67"/>
              <a:gd name="T21" fmla="*/ 0 h 67"/>
              <a:gd name="T22" fmla="*/ 33 w 67"/>
              <a:gd name="T23" fmla="*/ 0 h 67"/>
              <a:gd name="T24" fmla="*/ 21 w 67"/>
              <a:gd name="T25" fmla="*/ 4 h 67"/>
              <a:gd name="T26" fmla="*/ 8 w 67"/>
              <a:gd name="T27" fmla="*/ 8 h 67"/>
              <a:gd name="T28" fmla="*/ 0 w 67"/>
              <a:gd name="T29" fmla="*/ 21 h 67"/>
              <a:gd name="T30" fmla="*/ 0 w 67"/>
              <a:gd name="T31" fmla="*/ 33 h 67"/>
              <a:gd name="T32" fmla="*/ 0 w 67"/>
              <a:gd name="T33" fmla="*/ 33 h 67"/>
              <a:gd name="T34" fmla="*/ 0 w 67"/>
              <a:gd name="T35" fmla="*/ 46 h 67"/>
              <a:gd name="T36" fmla="*/ 8 w 67"/>
              <a:gd name="T37" fmla="*/ 58 h 67"/>
              <a:gd name="T38" fmla="*/ 21 w 67"/>
              <a:gd name="T39" fmla="*/ 62 h 67"/>
              <a:gd name="T40" fmla="*/ 33 w 67"/>
              <a:gd name="T41" fmla="*/ 67 h 67"/>
              <a:gd name="T42" fmla="*/ 33 w 67"/>
              <a:gd name="T43" fmla="*/ 67 h 6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67"/>
              <a:gd name="T67" fmla="*/ 0 h 67"/>
              <a:gd name="T68" fmla="*/ 67 w 67"/>
              <a:gd name="T69" fmla="*/ 67 h 6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67" h="67">
                <a:moveTo>
                  <a:pt x="33" y="67"/>
                </a:moveTo>
                <a:lnTo>
                  <a:pt x="33" y="67"/>
                </a:lnTo>
                <a:lnTo>
                  <a:pt x="46" y="62"/>
                </a:lnTo>
                <a:lnTo>
                  <a:pt x="54" y="58"/>
                </a:lnTo>
                <a:lnTo>
                  <a:pt x="62" y="46"/>
                </a:lnTo>
                <a:lnTo>
                  <a:pt x="67" y="33"/>
                </a:lnTo>
                <a:lnTo>
                  <a:pt x="62" y="21"/>
                </a:lnTo>
                <a:lnTo>
                  <a:pt x="54" y="8"/>
                </a:lnTo>
                <a:lnTo>
                  <a:pt x="46" y="4"/>
                </a:lnTo>
                <a:lnTo>
                  <a:pt x="33" y="0"/>
                </a:lnTo>
                <a:lnTo>
                  <a:pt x="21" y="4"/>
                </a:lnTo>
                <a:lnTo>
                  <a:pt x="8" y="8"/>
                </a:lnTo>
                <a:lnTo>
                  <a:pt x="0" y="21"/>
                </a:lnTo>
                <a:lnTo>
                  <a:pt x="0" y="33"/>
                </a:lnTo>
                <a:lnTo>
                  <a:pt x="0" y="46"/>
                </a:lnTo>
                <a:lnTo>
                  <a:pt x="8" y="58"/>
                </a:lnTo>
                <a:lnTo>
                  <a:pt x="21" y="62"/>
                </a:lnTo>
                <a:lnTo>
                  <a:pt x="33" y="6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7419" name="Freeform 20"/>
          <p:cNvSpPr>
            <a:spLocks/>
          </p:cNvSpPr>
          <p:nvPr/>
        </p:nvSpPr>
        <p:spPr bwMode="auto">
          <a:xfrm>
            <a:off x="3814763" y="4592638"/>
            <a:ext cx="106362" cy="106362"/>
          </a:xfrm>
          <a:custGeom>
            <a:avLst/>
            <a:gdLst>
              <a:gd name="T0" fmla="*/ 33 w 67"/>
              <a:gd name="T1" fmla="*/ 67 h 67"/>
              <a:gd name="T2" fmla="*/ 33 w 67"/>
              <a:gd name="T3" fmla="*/ 67 h 67"/>
              <a:gd name="T4" fmla="*/ 46 w 67"/>
              <a:gd name="T5" fmla="*/ 62 h 67"/>
              <a:gd name="T6" fmla="*/ 54 w 67"/>
              <a:gd name="T7" fmla="*/ 54 h 67"/>
              <a:gd name="T8" fmla="*/ 62 w 67"/>
              <a:gd name="T9" fmla="*/ 46 h 67"/>
              <a:gd name="T10" fmla="*/ 67 w 67"/>
              <a:gd name="T11" fmla="*/ 33 h 67"/>
              <a:gd name="T12" fmla="*/ 67 w 67"/>
              <a:gd name="T13" fmla="*/ 33 h 67"/>
              <a:gd name="T14" fmla="*/ 62 w 67"/>
              <a:gd name="T15" fmla="*/ 16 h 67"/>
              <a:gd name="T16" fmla="*/ 54 w 67"/>
              <a:gd name="T17" fmla="*/ 8 h 67"/>
              <a:gd name="T18" fmla="*/ 46 w 67"/>
              <a:gd name="T19" fmla="*/ 0 h 67"/>
              <a:gd name="T20" fmla="*/ 33 w 67"/>
              <a:gd name="T21" fmla="*/ 0 h 67"/>
              <a:gd name="T22" fmla="*/ 33 w 67"/>
              <a:gd name="T23" fmla="*/ 0 h 67"/>
              <a:gd name="T24" fmla="*/ 21 w 67"/>
              <a:gd name="T25" fmla="*/ 0 h 67"/>
              <a:gd name="T26" fmla="*/ 8 w 67"/>
              <a:gd name="T27" fmla="*/ 8 h 67"/>
              <a:gd name="T28" fmla="*/ 0 w 67"/>
              <a:gd name="T29" fmla="*/ 16 h 67"/>
              <a:gd name="T30" fmla="*/ 0 w 67"/>
              <a:gd name="T31" fmla="*/ 33 h 67"/>
              <a:gd name="T32" fmla="*/ 0 w 67"/>
              <a:gd name="T33" fmla="*/ 33 h 67"/>
              <a:gd name="T34" fmla="*/ 0 w 67"/>
              <a:gd name="T35" fmla="*/ 46 h 67"/>
              <a:gd name="T36" fmla="*/ 8 w 67"/>
              <a:gd name="T37" fmla="*/ 54 h 67"/>
              <a:gd name="T38" fmla="*/ 21 w 67"/>
              <a:gd name="T39" fmla="*/ 62 h 67"/>
              <a:gd name="T40" fmla="*/ 33 w 67"/>
              <a:gd name="T41" fmla="*/ 67 h 67"/>
              <a:gd name="T42" fmla="*/ 33 w 67"/>
              <a:gd name="T43" fmla="*/ 67 h 6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67"/>
              <a:gd name="T67" fmla="*/ 0 h 67"/>
              <a:gd name="T68" fmla="*/ 67 w 67"/>
              <a:gd name="T69" fmla="*/ 67 h 6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67" h="67">
                <a:moveTo>
                  <a:pt x="33" y="67"/>
                </a:moveTo>
                <a:lnTo>
                  <a:pt x="33" y="67"/>
                </a:lnTo>
                <a:lnTo>
                  <a:pt x="46" y="62"/>
                </a:lnTo>
                <a:lnTo>
                  <a:pt x="54" y="54"/>
                </a:lnTo>
                <a:lnTo>
                  <a:pt x="62" y="46"/>
                </a:lnTo>
                <a:lnTo>
                  <a:pt x="67" y="33"/>
                </a:lnTo>
                <a:lnTo>
                  <a:pt x="62" y="16"/>
                </a:lnTo>
                <a:lnTo>
                  <a:pt x="54" y="8"/>
                </a:lnTo>
                <a:lnTo>
                  <a:pt x="46" y="0"/>
                </a:lnTo>
                <a:lnTo>
                  <a:pt x="33" y="0"/>
                </a:lnTo>
                <a:lnTo>
                  <a:pt x="21" y="0"/>
                </a:lnTo>
                <a:lnTo>
                  <a:pt x="8" y="8"/>
                </a:lnTo>
                <a:lnTo>
                  <a:pt x="0" y="16"/>
                </a:lnTo>
                <a:lnTo>
                  <a:pt x="0" y="33"/>
                </a:lnTo>
                <a:lnTo>
                  <a:pt x="0" y="46"/>
                </a:lnTo>
                <a:lnTo>
                  <a:pt x="8" y="54"/>
                </a:lnTo>
                <a:lnTo>
                  <a:pt x="21" y="62"/>
                </a:lnTo>
                <a:lnTo>
                  <a:pt x="33" y="6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7420" name="Rectangle 23"/>
          <p:cNvSpPr>
            <a:spLocks noChangeArrowheads="1"/>
          </p:cNvSpPr>
          <p:nvPr/>
        </p:nvSpPr>
        <p:spPr bwMode="auto">
          <a:xfrm rot="-5400000">
            <a:off x="1169987" y="3898901"/>
            <a:ext cx="1444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700">
                <a:solidFill>
                  <a:srgbClr val="000000"/>
                </a:solidFill>
                <a:latin typeface="I Helvetica Oblique"/>
              </a:rPr>
              <a:t>B</a:t>
            </a:r>
            <a:endParaRPr lang="en-US" altLang="tr-TR"/>
          </a:p>
        </p:txBody>
      </p:sp>
      <p:sp>
        <p:nvSpPr>
          <p:cNvPr id="17421" name="Rectangle 24"/>
          <p:cNvSpPr>
            <a:spLocks noChangeArrowheads="1"/>
          </p:cNvSpPr>
          <p:nvPr/>
        </p:nvSpPr>
        <p:spPr bwMode="auto">
          <a:xfrm rot="-5400000">
            <a:off x="1013619" y="3594894"/>
            <a:ext cx="4572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700">
                <a:solidFill>
                  <a:srgbClr val="000000"/>
                </a:solidFill>
                <a:latin typeface="Helvetica" pitchFamily="34" charset="0"/>
              </a:rPr>
              <a:t>, Bur</a:t>
            </a:r>
            <a:endParaRPr lang="en-US" altLang="tr-TR"/>
          </a:p>
        </p:txBody>
      </p:sp>
      <p:sp>
        <p:nvSpPr>
          <p:cNvPr id="17422" name="Rectangle 25"/>
          <p:cNvSpPr>
            <a:spLocks noChangeArrowheads="1"/>
          </p:cNvSpPr>
          <p:nvPr/>
        </p:nvSpPr>
        <p:spPr bwMode="auto">
          <a:xfrm rot="-5400000">
            <a:off x="1206500" y="3341688"/>
            <a:ext cx="71438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700">
                <a:solidFill>
                  <a:srgbClr val="000000"/>
                </a:solidFill>
                <a:latin typeface="Helvetica" pitchFamily="34" charset="0"/>
              </a:rPr>
              <a:t>r</a:t>
            </a:r>
            <a:endParaRPr lang="en-US" altLang="tr-TR"/>
          </a:p>
        </p:txBody>
      </p:sp>
      <p:sp>
        <p:nvSpPr>
          <p:cNvPr id="17423" name="Rectangle 26"/>
          <p:cNvSpPr>
            <a:spLocks noChangeArrowheads="1"/>
          </p:cNvSpPr>
          <p:nvPr/>
        </p:nvSpPr>
        <p:spPr bwMode="auto">
          <a:xfrm rot="-5400000">
            <a:off x="414338" y="2468562"/>
            <a:ext cx="165893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700">
                <a:solidFill>
                  <a:srgbClr val="000000"/>
                </a:solidFill>
                <a:latin typeface="Helvetica" pitchFamily="34" charset="0"/>
              </a:rPr>
              <a:t>itos per semester</a:t>
            </a:r>
            <a:endParaRPr lang="en-US" altLang="tr-TR"/>
          </a:p>
        </p:txBody>
      </p:sp>
      <p:sp>
        <p:nvSpPr>
          <p:cNvPr id="17424" name="Rectangle 28"/>
          <p:cNvSpPr>
            <a:spLocks noChangeArrowheads="1"/>
          </p:cNvSpPr>
          <p:nvPr/>
        </p:nvSpPr>
        <p:spPr bwMode="auto">
          <a:xfrm>
            <a:off x="2325688" y="5862638"/>
            <a:ext cx="13176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700">
                <a:solidFill>
                  <a:srgbClr val="000000"/>
                </a:solidFill>
                <a:latin typeface="I Helvetica Oblique"/>
              </a:rPr>
              <a:t>Z</a:t>
            </a:r>
            <a:endParaRPr lang="en-US" altLang="tr-TR"/>
          </a:p>
        </p:txBody>
      </p:sp>
      <p:sp>
        <p:nvSpPr>
          <p:cNvPr id="17425" name="Rectangle 29"/>
          <p:cNvSpPr>
            <a:spLocks noChangeArrowheads="1"/>
          </p:cNvSpPr>
          <p:nvPr/>
        </p:nvSpPr>
        <p:spPr bwMode="auto">
          <a:xfrm>
            <a:off x="2459038" y="5862638"/>
            <a:ext cx="20796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700">
                <a:solidFill>
                  <a:srgbClr val="000000"/>
                </a:solidFill>
                <a:latin typeface="Helvetica" pitchFamily="34" charset="0"/>
              </a:rPr>
              <a:t>, Pizzas per semester</a:t>
            </a:r>
            <a:endParaRPr lang="en-US" altLang="tr-TR"/>
          </a:p>
        </p:txBody>
      </p:sp>
      <p:sp>
        <p:nvSpPr>
          <p:cNvPr id="17426" name="Rectangle 30"/>
          <p:cNvSpPr>
            <a:spLocks noChangeArrowheads="1"/>
          </p:cNvSpPr>
          <p:nvPr/>
        </p:nvSpPr>
        <p:spPr bwMode="auto">
          <a:xfrm>
            <a:off x="4325938" y="4686300"/>
            <a:ext cx="603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700">
                <a:solidFill>
                  <a:srgbClr val="000000"/>
                </a:solidFill>
                <a:latin typeface="I Helvetica Oblique"/>
              </a:rPr>
              <a:t>I</a:t>
            </a:r>
            <a:endParaRPr lang="en-US" altLang="tr-TR"/>
          </a:p>
        </p:txBody>
      </p:sp>
      <p:sp>
        <p:nvSpPr>
          <p:cNvPr id="17427" name="Rectangle 31"/>
          <p:cNvSpPr>
            <a:spLocks noChangeArrowheads="1"/>
          </p:cNvSpPr>
          <p:nvPr/>
        </p:nvSpPr>
        <p:spPr bwMode="auto">
          <a:xfrm>
            <a:off x="4405313" y="4657725"/>
            <a:ext cx="920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300">
                <a:solidFill>
                  <a:srgbClr val="000000"/>
                </a:solidFill>
                <a:latin typeface="Helvetica" pitchFamily="34" charset="0"/>
              </a:rPr>
              <a:t>1</a:t>
            </a:r>
            <a:endParaRPr lang="en-US" altLang="tr-TR"/>
          </a:p>
        </p:txBody>
      </p:sp>
      <p:sp>
        <p:nvSpPr>
          <p:cNvPr id="17428" name="Rectangle 32"/>
          <p:cNvSpPr>
            <a:spLocks noChangeArrowheads="1"/>
          </p:cNvSpPr>
          <p:nvPr/>
        </p:nvSpPr>
        <p:spPr bwMode="auto">
          <a:xfrm>
            <a:off x="4286250" y="5057775"/>
            <a:ext cx="603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700">
                <a:solidFill>
                  <a:srgbClr val="000000"/>
                </a:solidFill>
                <a:latin typeface="I Helvetica Oblique"/>
              </a:rPr>
              <a:t>I</a:t>
            </a:r>
            <a:endParaRPr lang="en-US" altLang="tr-TR"/>
          </a:p>
        </p:txBody>
      </p:sp>
      <p:sp>
        <p:nvSpPr>
          <p:cNvPr id="17429" name="Rectangle 33"/>
          <p:cNvSpPr>
            <a:spLocks noChangeArrowheads="1"/>
          </p:cNvSpPr>
          <p:nvPr/>
        </p:nvSpPr>
        <p:spPr bwMode="auto">
          <a:xfrm>
            <a:off x="4346575" y="5030788"/>
            <a:ext cx="920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300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en-US" altLang="tr-TR"/>
          </a:p>
        </p:txBody>
      </p:sp>
      <p:sp>
        <p:nvSpPr>
          <p:cNvPr id="17430" name="Rectangle 34"/>
          <p:cNvSpPr>
            <a:spLocks noChangeArrowheads="1"/>
          </p:cNvSpPr>
          <p:nvPr/>
        </p:nvSpPr>
        <p:spPr bwMode="auto">
          <a:xfrm>
            <a:off x="3548063" y="4784725"/>
            <a:ext cx="1206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700">
                <a:solidFill>
                  <a:srgbClr val="000000"/>
                </a:solidFill>
                <a:latin typeface="I Helvetica Oblique"/>
              </a:rPr>
              <a:t>a</a:t>
            </a:r>
            <a:endParaRPr lang="en-US" altLang="tr-TR"/>
          </a:p>
        </p:txBody>
      </p:sp>
      <p:sp>
        <p:nvSpPr>
          <p:cNvPr id="17431" name="Rectangle 35"/>
          <p:cNvSpPr>
            <a:spLocks noChangeArrowheads="1"/>
          </p:cNvSpPr>
          <p:nvPr/>
        </p:nvSpPr>
        <p:spPr bwMode="auto">
          <a:xfrm>
            <a:off x="3873500" y="4352925"/>
            <a:ext cx="1206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700">
                <a:solidFill>
                  <a:srgbClr val="000000"/>
                </a:solidFill>
                <a:latin typeface="I Helvetica Oblique"/>
              </a:rPr>
              <a:t>b</a:t>
            </a:r>
            <a:endParaRPr lang="en-US" altLang="tr-TR"/>
          </a:p>
        </p:txBody>
      </p:sp>
      <p:sp>
        <p:nvSpPr>
          <p:cNvPr id="17432" name="Rectangle 36"/>
          <p:cNvSpPr>
            <a:spLocks noChangeArrowheads="1"/>
          </p:cNvSpPr>
          <p:nvPr/>
        </p:nvSpPr>
        <p:spPr bwMode="auto">
          <a:xfrm>
            <a:off x="3322638" y="4094163"/>
            <a:ext cx="1206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700">
                <a:solidFill>
                  <a:srgbClr val="000000"/>
                </a:solidFill>
                <a:latin typeface="I Helvetica Oblique"/>
              </a:rPr>
              <a:t>e</a:t>
            </a:r>
            <a:endParaRPr lang="en-US" altLang="tr-TR"/>
          </a:p>
        </p:txBody>
      </p:sp>
      <p:sp>
        <p:nvSpPr>
          <p:cNvPr id="261187" name="Line 67"/>
          <p:cNvSpPr>
            <a:spLocks noChangeShapeType="1"/>
          </p:cNvSpPr>
          <p:nvPr/>
        </p:nvSpPr>
        <p:spPr bwMode="auto">
          <a:xfrm>
            <a:off x="1466850" y="4781550"/>
            <a:ext cx="2286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1188" name="Line 68"/>
          <p:cNvSpPr>
            <a:spLocks noChangeShapeType="1"/>
          </p:cNvSpPr>
          <p:nvPr/>
        </p:nvSpPr>
        <p:spPr bwMode="auto">
          <a:xfrm>
            <a:off x="3733800" y="48006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1189" name="Line 69"/>
          <p:cNvSpPr>
            <a:spLocks noChangeShapeType="1"/>
          </p:cNvSpPr>
          <p:nvPr/>
        </p:nvSpPr>
        <p:spPr bwMode="auto">
          <a:xfrm>
            <a:off x="1466850" y="4638675"/>
            <a:ext cx="24384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1190" name="Line 70"/>
          <p:cNvSpPr>
            <a:spLocks noChangeShapeType="1"/>
          </p:cNvSpPr>
          <p:nvPr/>
        </p:nvSpPr>
        <p:spPr bwMode="auto">
          <a:xfrm>
            <a:off x="386715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7840768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61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61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61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1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1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1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1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1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1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1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1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86" grpId="0" build="p"/>
      <p:bldP spid="261187" grpId="0" animBg="1"/>
      <p:bldP spid="261188" grpId="0" animBg="1"/>
      <p:bldP spid="261189" grpId="0" animBg="1"/>
      <p:bldP spid="26119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Impossible Indifference Curves</a:t>
            </a:r>
          </a:p>
        </p:txBody>
      </p:sp>
      <p:sp>
        <p:nvSpPr>
          <p:cNvPr id="564267" name="Rectangle 43"/>
          <p:cNvSpPr>
            <a:spLocks noGrp="1" noChangeArrowheads="1"/>
          </p:cNvSpPr>
          <p:nvPr>
            <p:ph idx="1"/>
          </p:nvPr>
        </p:nvSpPr>
        <p:spPr>
          <a:xfrm>
            <a:off x="990600" y="1447800"/>
            <a:ext cx="37592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tr-TR" sz="2800" smtClean="0"/>
              <a:t>Lisa is indifferent between </a:t>
            </a:r>
            <a:r>
              <a:rPr lang="en-US" altLang="tr-TR" sz="2800" b="1" i="1" smtClean="0"/>
              <a:t>b</a:t>
            </a:r>
            <a:r>
              <a:rPr lang="en-US" altLang="tr-TR" sz="2800" smtClean="0"/>
              <a:t> and </a:t>
            </a:r>
            <a:r>
              <a:rPr lang="en-US" altLang="tr-TR" sz="2800" b="1" i="1" smtClean="0"/>
              <a:t>a</a:t>
            </a:r>
            <a:r>
              <a:rPr lang="en-US" altLang="tr-TR" sz="2800" smtClean="0"/>
              <a:t> since both points are in the same indifference curve…</a:t>
            </a:r>
          </a:p>
          <a:p>
            <a:pPr lvl="1">
              <a:lnSpc>
                <a:spcPct val="80000"/>
              </a:lnSpc>
            </a:pPr>
            <a:r>
              <a:rPr lang="en-US" altLang="tr-TR" sz="2400" smtClean="0"/>
              <a:t>But this contradicts the “more is better” assumption.  </a:t>
            </a:r>
            <a:r>
              <a:rPr lang="en-US" altLang="tr-TR" sz="2400" b="1" smtClean="0"/>
              <a:t>Can you tell why?</a:t>
            </a:r>
          </a:p>
          <a:p>
            <a:pPr lvl="1">
              <a:lnSpc>
                <a:spcPct val="80000"/>
              </a:lnSpc>
            </a:pPr>
            <a:r>
              <a:rPr lang="en-US" altLang="tr-TR" sz="2400" smtClean="0"/>
              <a:t>Yes, </a:t>
            </a:r>
            <a:r>
              <a:rPr lang="en-US" altLang="tr-TR" b="1" i="1" smtClean="0"/>
              <a:t>b</a:t>
            </a:r>
            <a:r>
              <a:rPr lang="en-US" altLang="tr-TR" sz="2400" smtClean="0"/>
              <a:t> has more of both and hence it should be preferred over </a:t>
            </a:r>
            <a:r>
              <a:rPr lang="en-US" altLang="tr-TR" b="1" i="1" smtClean="0"/>
              <a:t>a</a:t>
            </a:r>
            <a:r>
              <a:rPr lang="en-US" altLang="tr-TR" sz="2400" smtClean="0"/>
              <a:t>.</a:t>
            </a: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endParaRPr lang="en-US" dirty="0">
              <a:cs typeface="Times New Roman" pitchFamily="18" charset="0"/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438" name="Freeform 3"/>
          <p:cNvSpPr>
            <a:spLocks/>
          </p:cNvSpPr>
          <p:nvPr/>
        </p:nvSpPr>
        <p:spPr bwMode="auto">
          <a:xfrm>
            <a:off x="5767388" y="2486025"/>
            <a:ext cx="1839912" cy="2112963"/>
          </a:xfrm>
          <a:custGeom>
            <a:avLst/>
            <a:gdLst>
              <a:gd name="T0" fmla="*/ 0 w 1159"/>
              <a:gd name="T1" fmla="*/ 1331 h 1331"/>
              <a:gd name="T2" fmla="*/ 0 w 1159"/>
              <a:gd name="T3" fmla="*/ 1331 h 1331"/>
              <a:gd name="T4" fmla="*/ 67 w 1159"/>
              <a:gd name="T5" fmla="*/ 1331 h 1331"/>
              <a:gd name="T6" fmla="*/ 134 w 1159"/>
              <a:gd name="T7" fmla="*/ 1322 h 1331"/>
              <a:gd name="T8" fmla="*/ 201 w 1159"/>
              <a:gd name="T9" fmla="*/ 1314 h 1331"/>
              <a:gd name="T10" fmla="*/ 264 w 1159"/>
              <a:gd name="T11" fmla="*/ 1297 h 1331"/>
              <a:gd name="T12" fmla="*/ 327 w 1159"/>
              <a:gd name="T13" fmla="*/ 1281 h 1331"/>
              <a:gd name="T14" fmla="*/ 385 w 1159"/>
              <a:gd name="T15" fmla="*/ 1260 h 1331"/>
              <a:gd name="T16" fmla="*/ 444 w 1159"/>
              <a:gd name="T17" fmla="*/ 1235 h 1331"/>
              <a:gd name="T18" fmla="*/ 498 w 1159"/>
              <a:gd name="T19" fmla="*/ 1205 h 1331"/>
              <a:gd name="T20" fmla="*/ 553 w 1159"/>
              <a:gd name="T21" fmla="*/ 1172 h 1331"/>
              <a:gd name="T22" fmla="*/ 607 w 1159"/>
              <a:gd name="T23" fmla="*/ 1138 h 1331"/>
              <a:gd name="T24" fmla="*/ 653 w 1159"/>
              <a:gd name="T25" fmla="*/ 1101 h 1331"/>
              <a:gd name="T26" fmla="*/ 703 w 1159"/>
              <a:gd name="T27" fmla="*/ 1059 h 1331"/>
              <a:gd name="T28" fmla="*/ 749 w 1159"/>
              <a:gd name="T29" fmla="*/ 1017 h 1331"/>
              <a:gd name="T30" fmla="*/ 791 w 1159"/>
              <a:gd name="T31" fmla="*/ 971 h 1331"/>
              <a:gd name="T32" fmla="*/ 833 w 1159"/>
              <a:gd name="T33" fmla="*/ 925 h 1331"/>
              <a:gd name="T34" fmla="*/ 871 w 1159"/>
              <a:gd name="T35" fmla="*/ 879 h 1331"/>
              <a:gd name="T36" fmla="*/ 908 w 1159"/>
              <a:gd name="T37" fmla="*/ 829 h 1331"/>
              <a:gd name="T38" fmla="*/ 942 w 1159"/>
              <a:gd name="T39" fmla="*/ 774 h 1331"/>
              <a:gd name="T40" fmla="*/ 971 w 1159"/>
              <a:gd name="T41" fmla="*/ 724 h 1331"/>
              <a:gd name="T42" fmla="*/ 1000 w 1159"/>
              <a:gd name="T43" fmla="*/ 670 h 1331"/>
              <a:gd name="T44" fmla="*/ 1030 w 1159"/>
              <a:gd name="T45" fmla="*/ 615 h 1331"/>
              <a:gd name="T46" fmla="*/ 1055 w 1159"/>
              <a:gd name="T47" fmla="*/ 556 h 1331"/>
              <a:gd name="T48" fmla="*/ 1097 w 1159"/>
              <a:gd name="T49" fmla="*/ 443 h 1331"/>
              <a:gd name="T50" fmla="*/ 1126 w 1159"/>
              <a:gd name="T51" fmla="*/ 330 h 1331"/>
              <a:gd name="T52" fmla="*/ 1151 w 1159"/>
              <a:gd name="T53" fmla="*/ 217 h 1331"/>
              <a:gd name="T54" fmla="*/ 1155 w 1159"/>
              <a:gd name="T55" fmla="*/ 163 h 1331"/>
              <a:gd name="T56" fmla="*/ 1159 w 1159"/>
              <a:gd name="T57" fmla="*/ 109 h 1331"/>
              <a:gd name="T58" fmla="*/ 1159 w 1159"/>
              <a:gd name="T59" fmla="*/ 54 h 1331"/>
              <a:gd name="T60" fmla="*/ 1159 w 1159"/>
              <a:gd name="T61" fmla="*/ 0 h 133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159"/>
              <a:gd name="T94" fmla="*/ 0 h 1331"/>
              <a:gd name="T95" fmla="*/ 1159 w 1159"/>
              <a:gd name="T96" fmla="*/ 1331 h 133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159" h="1331">
                <a:moveTo>
                  <a:pt x="0" y="1331"/>
                </a:moveTo>
                <a:lnTo>
                  <a:pt x="0" y="1331"/>
                </a:lnTo>
                <a:lnTo>
                  <a:pt x="67" y="1331"/>
                </a:lnTo>
                <a:lnTo>
                  <a:pt x="134" y="1322"/>
                </a:lnTo>
                <a:lnTo>
                  <a:pt x="201" y="1314"/>
                </a:lnTo>
                <a:lnTo>
                  <a:pt x="264" y="1297"/>
                </a:lnTo>
                <a:lnTo>
                  <a:pt x="327" y="1281"/>
                </a:lnTo>
                <a:lnTo>
                  <a:pt x="385" y="1260"/>
                </a:lnTo>
                <a:lnTo>
                  <a:pt x="444" y="1235"/>
                </a:lnTo>
                <a:lnTo>
                  <a:pt x="498" y="1205"/>
                </a:lnTo>
                <a:lnTo>
                  <a:pt x="553" y="1172"/>
                </a:lnTo>
                <a:lnTo>
                  <a:pt x="607" y="1138"/>
                </a:lnTo>
                <a:lnTo>
                  <a:pt x="653" y="1101"/>
                </a:lnTo>
                <a:lnTo>
                  <a:pt x="703" y="1059"/>
                </a:lnTo>
                <a:lnTo>
                  <a:pt x="749" y="1017"/>
                </a:lnTo>
                <a:lnTo>
                  <a:pt x="791" y="971"/>
                </a:lnTo>
                <a:lnTo>
                  <a:pt x="833" y="925"/>
                </a:lnTo>
                <a:lnTo>
                  <a:pt x="871" y="879"/>
                </a:lnTo>
                <a:lnTo>
                  <a:pt x="908" y="829"/>
                </a:lnTo>
                <a:lnTo>
                  <a:pt x="942" y="774"/>
                </a:lnTo>
                <a:lnTo>
                  <a:pt x="971" y="724"/>
                </a:lnTo>
                <a:lnTo>
                  <a:pt x="1000" y="670"/>
                </a:lnTo>
                <a:lnTo>
                  <a:pt x="1030" y="615"/>
                </a:lnTo>
                <a:lnTo>
                  <a:pt x="1055" y="556"/>
                </a:lnTo>
                <a:lnTo>
                  <a:pt x="1097" y="443"/>
                </a:lnTo>
                <a:lnTo>
                  <a:pt x="1126" y="330"/>
                </a:lnTo>
                <a:lnTo>
                  <a:pt x="1151" y="217"/>
                </a:lnTo>
                <a:lnTo>
                  <a:pt x="1155" y="163"/>
                </a:lnTo>
                <a:lnTo>
                  <a:pt x="1159" y="109"/>
                </a:lnTo>
                <a:lnTo>
                  <a:pt x="1159" y="54"/>
                </a:lnTo>
                <a:lnTo>
                  <a:pt x="1159" y="0"/>
                </a:lnTo>
              </a:path>
            </a:pathLst>
          </a:custGeom>
          <a:noFill/>
          <a:ln w="20638">
            <a:solidFill>
              <a:srgbClr val="EC00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8439" name="Freeform 7"/>
          <p:cNvSpPr>
            <a:spLocks/>
          </p:cNvSpPr>
          <p:nvPr/>
        </p:nvSpPr>
        <p:spPr bwMode="auto">
          <a:xfrm>
            <a:off x="5162550" y="1801813"/>
            <a:ext cx="3030538" cy="3979862"/>
          </a:xfrm>
          <a:custGeom>
            <a:avLst/>
            <a:gdLst>
              <a:gd name="T0" fmla="*/ 1909 w 1909"/>
              <a:gd name="T1" fmla="*/ 2507 h 2507"/>
              <a:gd name="T2" fmla="*/ 0 w 1909"/>
              <a:gd name="T3" fmla="*/ 2507 h 2507"/>
              <a:gd name="T4" fmla="*/ 0 w 1909"/>
              <a:gd name="T5" fmla="*/ 0 h 2507"/>
              <a:gd name="T6" fmla="*/ 0 60000 65536"/>
              <a:gd name="T7" fmla="*/ 0 60000 65536"/>
              <a:gd name="T8" fmla="*/ 0 60000 65536"/>
              <a:gd name="T9" fmla="*/ 0 w 1909"/>
              <a:gd name="T10" fmla="*/ 0 h 2507"/>
              <a:gd name="T11" fmla="*/ 1909 w 1909"/>
              <a:gd name="T12" fmla="*/ 2507 h 25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9" h="2507">
                <a:moveTo>
                  <a:pt x="1909" y="2507"/>
                </a:moveTo>
                <a:lnTo>
                  <a:pt x="0" y="2507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8440" name="Freeform 8"/>
          <p:cNvSpPr>
            <a:spLocks/>
          </p:cNvSpPr>
          <p:nvPr/>
        </p:nvSpPr>
        <p:spPr bwMode="auto">
          <a:xfrm>
            <a:off x="7004050" y="3948113"/>
            <a:ext cx="106363" cy="106362"/>
          </a:xfrm>
          <a:custGeom>
            <a:avLst/>
            <a:gdLst>
              <a:gd name="T0" fmla="*/ 33 w 67"/>
              <a:gd name="T1" fmla="*/ 67 h 67"/>
              <a:gd name="T2" fmla="*/ 33 w 67"/>
              <a:gd name="T3" fmla="*/ 67 h 67"/>
              <a:gd name="T4" fmla="*/ 50 w 67"/>
              <a:gd name="T5" fmla="*/ 67 h 67"/>
              <a:gd name="T6" fmla="*/ 58 w 67"/>
              <a:gd name="T7" fmla="*/ 58 h 67"/>
              <a:gd name="T8" fmla="*/ 67 w 67"/>
              <a:gd name="T9" fmla="*/ 46 h 67"/>
              <a:gd name="T10" fmla="*/ 67 w 67"/>
              <a:gd name="T11" fmla="*/ 33 h 67"/>
              <a:gd name="T12" fmla="*/ 67 w 67"/>
              <a:gd name="T13" fmla="*/ 33 h 67"/>
              <a:gd name="T14" fmla="*/ 67 w 67"/>
              <a:gd name="T15" fmla="*/ 21 h 67"/>
              <a:gd name="T16" fmla="*/ 58 w 67"/>
              <a:gd name="T17" fmla="*/ 12 h 67"/>
              <a:gd name="T18" fmla="*/ 50 w 67"/>
              <a:gd name="T19" fmla="*/ 4 h 67"/>
              <a:gd name="T20" fmla="*/ 33 w 67"/>
              <a:gd name="T21" fmla="*/ 0 h 67"/>
              <a:gd name="T22" fmla="*/ 33 w 67"/>
              <a:gd name="T23" fmla="*/ 0 h 67"/>
              <a:gd name="T24" fmla="*/ 21 w 67"/>
              <a:gd name="T25" fmla="*/ 4 h 67"/>
              <a:gd name="T26" fmla="*/ 12 w 67"/>
              <a:gd name="T27" fmla="*/ 12 h 67"/>
              <a:gd name="T28" fmla="*/ 4 w 67"/>
              <a:gd name="T29" fmla="*/ 21 h 67"/>
              <a:gd name="T30" fmla="*/ 0 w 67"/>
              <a:gd name="T31" fmla="*/ 33 h 67"/>
              <a:gd name="T32" fmla="*/ 0 w 67"/>
              <a:gd name="T33" fmla="*/ 33 h 67"/>
              <a:gd name="T34" fmla="*/ 4 w 67"/>
              <a:gd name="T35" fmla="*/ 46 h 67"/>
              <a:gd name="T36" fmla="*/ 12 w 67"/>
              <a:gd name="T37" fmla="*/ 58 h 67"/>
              <a:gd name="T38" fmla="*/ 21 w 67"/>
              <a:gd name="T39" fmla="*/ 67 h 67"/>
              <a:gd name="T40" fmla="*/ 33 w 67"/>
              <a:gd name="T41" fmla="*/ 67 h 67"/>
              <a:gd name="T42" fmla="*/ 33 w 67"/>
              <a:gd name="T43" fmla="*/ 67 h 6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67"/>
              <a:gd name="T67" fmla="*/ 0 h 67"/>
              <a:gd name="T68" fmla="*/ 67 w 67"/>
              <a:gd name="T69" fmla="*/ 67 h 6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67" h="67">
                <a:moveTo>
                  <a:pt x="33" y="67"/>
                </a:moveTo>
                <a:lnTo>
                  <a:pt x="33" y="67"/>
                </a:lnTo>
                <a:lnTo>
                  <a:pt x="50" y="67"/>
                </a:lnTo>
                <a:lnTo>
                  <a:pt x="58" y="58"/>
                </a:lnTo>
                <a:lnTo>
                  <a:pt x="67" y="46"/>
                </a:lnTo>
                <a:lnTo>
                  <a:pt x="67" y="33"/>
                </a:lnTo>
                <a:lnTo>
                  <a:pt x="67" y="21"/>
                </a:lnTo>
                <a:lnTo>
                  <a:pt x="58" y="12"/>
                </a:lnTo>
                <a:lnTo>
                  <a:pt x="50" y="4"/>
                </a:lnTo>
                <a:lnTo>
                  <a:pt x="33" y="0"/>
                </a:lnTo>
                <a:lnTo>
                  <a:pt x="21" y="4"/>
                </a:lnTo>
                <a:lnTo>
                  <a:pt x="12" y="12"/>
                </a:lnTo>
                <a:lnTo>
                  <a:pt x="4" y="21"/>
                </a:lnTo>
                <a:lnTo>
                  <a:pt x="0" y="33"/>
                </a:lnTo>
                <a:lnTo>
                  <a:pt x="4" y="46"/>
                </a:lnTo>
                <a:lnTo>
                  <a:pt x="12" y="58"/>
                </a:lnTo>
                <a:lnTo>
                  <a:pt x="21" y="67"/>
                </a:lnTo>
                <a:lnTo>
                  <a:pt x="33" y="6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8441" name="Freeform 9"/>
          <p:cNvSpPr>
            <a:spLocks/>
          </p:cNvSpPr>
          <p:nvPr/>
        </p:nvSpPr>
        <p:spPr bwMode="auto">
          <a:xfrm>
            <a:off x="7548563" y="2724150"/>
            <a:ext cx="106362" cy="106363"/>
          </a:xfrm>
          <a:custGeom>
            <a:avLst/>
            <a:gdLst>
              <a:gd name="T0" fmla="*/ 33 w 67"/>
              <a:gd name="T1" fmla="*/ 67 h 67"/>
              <a:gd name="T2" fmla="*/ 33 w 67"/>
              <a:gd name="T3" fmla="*/ 67 h 67"/>
              <a:gd name="T4" fmla="*/ 46 w 67"/>
              <a:gd name="T5" fmla="*/ 67 h 67"/>
              <a:gd name="T6" fmla="*/ 58 w 67"/>
              <a:gd name="T7" fmla="*/ 59 h 67"/>
              <a:gd name="T8" fmla="*/ 63 w 67"/>
              <a:gd name="T9" fmla="*/ 47 h 67"/>
              <a:gd name="T10" fmla="*/ 67 w 67"/>
              <a:gd name="T11" fmla="*/ 34 h 67"/>
              <a:gd name="T12" fmla="*/ 67 w 67"/>
              <a:gd name="T13" fmla="*/ 34 h 67"/>
              <a:gd name="T14" fmla="*/ 63 w 67"/>
              <a:gd name="T15" fmla="*/ 21 h 67"/>
              <a:gd name="T16" fmla="*/ 58 w 67"/>
              <a:gd name="T17" fmla="*/ 13 h 67"/>
              <a:gd name="T18" fmla="*/ 46 w 67"/>
              <a:gd name="T19" fmla="*/ 5 h 67"/>
              <a:gd name="T20" fmla="*/ 33 w 67"/>
              <a:gd name="T21" fmla="*/ 0 h 67"/>
              <a:gd name="T22" fmla="*/ 33 w 67"/>
              <a:gd name="T23" fmla="*/ 0 h 67"/>
              <a:gd name="T24" fmla="*/ 21 w 67"/>
              <a:gd name="T25" fmla="*/ 5 h 67"/>
              <a:gd name="T26" fmla="*/ 8 w 67"/>
              <a:gd name="T27" fmla="*/ 13 h 67"/>
              <a:gd name="T28" fmla="*/ 4 w 67"/>
              <a:gd name="T29" fmla="*/ 21 h 67"/>
              <a:gd name="T30" fmla="*/ 0 w 67"/>
              <a:gd name="T31" fmla="*/ 34 h 67"/>
              <a:gd name="T32" fmla="*/ 0 w 67"/>
              <a:gd name="T33" fmla="*/ 34 h 67"/>
              <a:gd name="T34" fmla="*/ 4 w 67"/>
              <a:gd name="T35" fmla="*/ 47 h 67"/>
              <a:gd name="T36" fmla="*/ 8 w 67"/>
              <a:gd name="T37" fmla="*/ 59 h 67"/>
              <a:gd name="T38" fmla="*/ 21 w 67"/>
              <a:gd name="T39" fmla="*/ 67 h 67"/>
              <a:gd name="T40" fmla="*/ 33 w 67"/>
              <a:gd name="T41" fmla="*/ 67 h 67"/>
              <a:gd name="T42" fmla="*/ 33 w 67"/>
              <a:gd name="T43" fmla="*/ 67 h 6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67"/>
              <a:gd name="T67" fmla="*/ 0 h 67"/>
              <a:gd name="T68" fmla="*/ 67 w 67"/>
              <a:gd name="T69" fmla="*/ 67 h 6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67" h="67">
                <a:moveTo>
                  <a:pt x="33" y="67"/>
                </a:moveTo>
                <a:lnTo>
                  <a:pt x="33" y="67"/>
                </a:lnTo>
                <a:lnTo>
                  <a:pt x="46" y="67"/>
                </a:lnTo>
                <a:lnTo>
                  <a:pt x="58" y="59"/>
                </a:lnTo>
                <a:lnTo>
                  <a:pt x="63" y="47"/>
                </a:lnTo>
                <a:lnTo>
                  <a:pt x="67" y="34"/>
                </a:lnTo>
                <a:lnTo>
                  <a:pt x="63" y="21"/>
                </a:lnTo>
                <a:lnTo>
                  <a:pt x="58" y="13"/>
                </a:lnTo>
                <a:lnTo>
                  <a:pt x="46" y="5"/>
                </a:lnTo>
                <a:lnTo>
                  <a:pt x="33" y="0"/>
                </a:lnTo>
                <a:lnTo>
                  <a:pt x="21" y="5"/>
                </a:lnTo>
                <a:lnTo>
                  <a:pt x="8" y="13"/>
                </a:lnTo>
                <a:lnTo>
                  <a:pt x="4" y="21"/>
                </a:lnTo>
                <a:lnTo>
                  <a:pt x="0" y="34"/>
                </a:lnTo>
                <a:lnTo>
                  <a:pt x="4" y="47"/>
                </a:lnTo>
                <a:lnTo>
                  <a:pt x="8" y="59"/>
                </a:lnTo>
                <a:lnTo>
                  <a:pt x="21" y="67"/>
                </a:lnTo>
                <a:lnTo>
                  <a:pt x="33" y="6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8442" name="Rectangle 27"/>
          <p:cNvSpPr>
            <a:spLocks noChangeArrowheads="1"/>
          </p:cNvSpPr>
          <p:nvPr/>
        </p:nvSpPr>
        <p:spPr bwMode="auto">
          <a:xfrm rot="-5400000">
            <a:off x="4860925" y="3895725"/>
            <a:ext cx="1444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700">
                <a:solidFill>
                  <a:srgbClr val="000000"/>
                </a:solidFill>
                <a:latin typeface="I Helvetica Oblique"/>
              </a:rPr>
              <a:t>B</a:t>
            </a:r>
            <a:endParaRPr lang="en-US" altLang="tr-TR"/>
          </a:p>
        </p:txBody>
      </p:sp>
      <p:sp>
        <p:nvSpPr>
          <p:cNvPr id="18443" name="Rectangle 28"/>
          <p:cNvSpPr>
            <a:spLocks noChangeArrowheads="1"/>
          </p:cNvSpPr>
          <p:nvPr/>
        </p:nvSpPr>
        <p:spPr bwMode="auto">
          <a:xfrm rot="-5400000">
            <a:off x="4704557" y="3591718"/>
            <a:ext cx="4572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700">
                <a:solidFill>
                  <a:srgbClr val="000000"/>
                </a:solidFill>
                <a:latin typeface="Helvetica" pitchFamily="34" charset="0"/>
              </a:rPr>
              <a:t>, Bur</a:t>
            </a:r>
            <a:endParaRPr lang="en-US" altLang="tr-TR"/>
          </a:p>
        </p:txBody>
      </p:sp>
      <p:sp>
        <p:nvSpPr>
          <p:cNvPr id="18444" name="Rectangle 29"/>
          <p:cNvSpPr>
            <a:spLocks noChangeArrowheads="1"/>
          </p:cNvSpPr>
          <p:nvPr/>
        </p:nvSpPr>
        <p:spPr bwMode="auto">
          <a:xfrm rot="-5400000">
            <a:off x="4897438" y="3338512"/>
            <a:ext cx="7143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700">
                <a:solidFill>
                  <a:srgbClr val="000000"/>
                </a:solidFill>
                <a:latin typeface="Helvetica" pitchFamily="34" charset="0"/>
              </a:rPr>
              <a:t>r</a:t>
            </a:r>
            <a:endParaRPr lang="en-US" altLang="tr-TR"/>
          </a:p>
        </p:txBody>
      </p:sp>
      <p:sp>
        <p:nvSpPr>
          <p:cNvPr id="18445" name="Rectangle 30"/>
          <p:cNvSpPr>
            <a:spLocks noChangeArrowheads="1"/>
          </p:cNvSpPr>
          <p:nvPr/>
        </p:nvSpPr>
        <p:spPr bwMode="auto">
          <a:xfrm rot="-5400000">
            <a:off x="4103688" y="2465387"/>
            <a:ext cx="165893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700">
                <a:solidFill>
                  <a:srgbClr val="000000"/>
                </a:solidFill>
                <a:latin typeface="Helvetica" pitchFamily="34" charset="0"/>
              </a:rPr>
              <a:t>itos per semester</a:t>
            </a:r>
            <a:endParaRPr lang="en-US" altLang="tr-TR"/>
          </a:p>
        </p:txBody>
      </p:sp>
      <p:sp>
        <p:nvSpPr>
          <p:cNvPr id="18446" name="Rectangle 34"/>
          <p:cNvSpPr>
            <a:spLocks noChangeArrowheads="1"/>
          </p:cNvSpPr>
          <p:nvPr/>
        </p:nvSpPr>
        <p:spPr bwMode="auto">
          <a:xfrm>
            <a:off x="6019800" y="5862638"/>
            <a:ext cx="1317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700">
                <a:solidFill>
                  <a:srgbClr val="000000"/>
                </a:solidFill>
                <a:latin typeface="I Helvetica Oblique"/>
              </a:rPr>
              <a:t>Z</a:t>
            </a:r>
            <a:endParaRPr lang="en-US" altLang="tr-TR"/>
          </a:p>
        </p:txBody>
      </p:sp>
      <p:sp>
        <p:nvSpPr>
          <p:cNvPr id="18447" name="Rectangle 35"/>
          <p:cNvSpPr>
            <a:spLocks noChangeArrowheads="1"/>
          </p:cNvSpPr>
          <p:nvPr/>
        </p:nvSpPr>
        <p:spPr bwMode="auto">
          <a:xfrm>
            <a:off x="6153150" y="5862638"/>
            <a:ext cx="20796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700">
                <a:solidFill>
                  <a:srgbClr val="000000"/>
                </a:solidFill>
                <a:latin typeface="Helvetica" pitchFamily="34" charset="0"/>
              </a:rPr>
              <a:t>, Pizzas per semester</a:t>
            </a:r>
            <a:endParaRPr lang="en-US" altLang="tr-TR"/>
          </a:p>
        </p:txBody>
      </p:sp>
      <p:sp>
        <p:nvSpPr>
          <p:cNvPr id="18448" name="Rectangle 36"/>
          <p:cNvSpPr>
            <a:spLocks noChangeArrowheads="1"/>
          </p:cNvSpPr>
          <p:nvPr/>
        </p:nvSpPr>
        <p:spPr bwMode="auto">
          <a:xfrm>
            <a:off x="5602288" y="4467225"/>
            <a:ext cx="603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700">
                <a:solidFill>
                  <a:srgbClr val="000000"/>
                </a:solidFill>
                <a:latin typeface="I Helvetica Oblique"/>
              </a:rPr>
              <a:t>I</a:t>
            </a:r>
            <a:endParaRPr lang="en-US" altLang="tr-TR"/>
          </a:p>
        </p:txBody>
      </p:sp>
      <p:sp>
        <p:nvSpPr>
          <p:cNvPr id="18449" name="Rectangle 37"/>
          <p:cNvSpPr>
            <a:spLocks noChangeArrowheads="1"/>
          </p:cNvSpPr>
          <p:nvPr/>
        </p:nvSpPr>
        <p:spPr bwMode="auto">
          <a:xfrm>
            <a:off x="7135813" y="3921125"/>
            <a:ext cx="1206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700">
                <a:solidFill>
                  <a:srgbClr val="000000"/>
                </a:solidFill>
                <a:latin typeface="I Helvetica Oblique"/>
              </a:rPr>
              <a:t>a</a:t>
            </a:r>
            <a:endParaRPr lang="en-US" altLang="tr-TR"/>
          </a:p>
        </p:txBody>
      </p:sp>
      <p:sp>
        <p:nvSpPr>
          <p:cNvPr id="18450" name="Rectangle 38"/>
          <p:cNvSpPr>
            <a:spLocks noChangeArrowheads="1"/>
          </p:cNvSpPr>
          <p:nvPr/>
        </p:nvSpPr>
        <p:spPr bwMode="auto">
          <a:xfrm>
            <a:off x="7688263" y="2665413"/>
            <a:ext cx="1206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700">
                <a:solidFill>
                  <a:srgbClr val="000000"/>
                </a:solidFill>
                <a:latin typeface="I Helvetica Oblique"/>
              </a:rPr>
              <a:t>b</a:t>
            </a:r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69253522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4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4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4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4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4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4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6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3200" smtClean="0"/>
              <a:t>Impossible Indifference Curves</a:t>
            </a:r>
          </a:p>
        </p:txBody>
      </p:sp>
      <p:pic>
        <p:nvPicPr>
          <p:cNvPr id="19461" name="Picture 5" descr="Perloff5e_04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2167731"/>
            <a:ext cx="7429500" cy="33909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endParaRPr lang="en-US" dirty="0"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4269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Substitution Between Goods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tr-TR" smtClean="0"/>
              <a:t>Economic decisions involve trade-offs</a:t>
            </a:r>
          </a:p>
          <a:p>
            <a:r>
              <a:rPr lang="en-US" altLang="tr-TR" smtClean="0"/>
              <a:t>Indifference curves provide information on the amount of one good that the consumer is willing to give up to gain a unit of another good</a:t>
            </a:r>
          </a:p>
        </p:txBody>
      </p:sp>
      <p:sp>
        <p:nvSpPr>
          <p:cNvPr id="20484" name="Text Box 122"/>
          <p:cNvSpPr txBox="1">
            <a:spLocks noChangeArrowheads="1"/>
          </p:cNvSpPr>
          <p:nvPr/>
        </p:nvSpPr>
        <p:spPr bwMode="auto">
          <a:xfrm>
            <a:off x="8181975" y="6400800"/>
            <a:ext cx="8096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200">
                <a:latin typeface="Arial" pitchFamily="34" charset="0"/>
              </a:rPr>
              <a:t>     4-</a:t>
            </a:r>
            <a:fld id="{BBC29A0C-05CC-48B5-8742-2D72BDAE4D84}" type="slidenum">
              <a:rPr lang="en-US" altLang="tr-TR" sz="1200">
                <a:latin typeface="Arial" pitchFamily="34" charset="0"/>
              </a:rPr>
              <a:pPr/>
              <a:t>45</a:t>
            </a:fld>
            <a:endParaRPr lang="en-US" altLang="tr-TR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48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Rates of Substitution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tr-TR" sz="2800" smtClean="0"/>
              <a:t>Consider moving along an indifference curve, from one bundle to another</a:t>
            </a:r>
          </a:p>
          <a:p>
            <a:r>
              <a:rPr lang="en-US" altLang="tr-TR" sz="2800" smtClean="0"/>
              <a:t>This is the same as taking away units of one good and compensating the consumer for the loss by adding units of another good</a:t>
            </a:r>
          </a:p>
          <a:p>
            <a:r>
              <a:rPr lang="en-US" altLang="tr-TR" sz="2800" smtClean="0"/>
              <a:t>Slope of the indifference curve shows how much of the second good is needed to make up for a loss of the first good</a:t>
            </a:r>
          </a:p>
        </p:txBody>
      </p:sp>
      <p:sp>
        <p:nvSpPr>
          <p:cNvPr id="21508" name="Text Box 122"/>
          <p:cNvSpPr txBox="1">
            <a:spLocks noChangeArrowheads="1"/>
          </p:cNvSpPr>
          <p:nvPr/>
        </p:nvSpPr>
        <p:spPr bwMode="auto">
          <a:xfrm>
            <a:off x="8181975" y="6400800"/>
            <a:ext cx="8096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200">
                <a:latin typeface="Arial" pitchFamily="34" charset="0"/>
              </a:rPr>
              <a:t>     4-</a:t>
            </a:r>
            <a:fld id="{741CB322-0728-4183-A53C-95D01291727D}" type="slidenum">
              <a:rPr lang="en-US" altLang="tr-TR" sz="1200">
                <a:latin typeface="Arial" pitchFamily="34" charset="0"/>
              </a:rPr>
              <a:pPr/>
              <a:t>46</a:t>
            </a:fld>
            <a:endParaRPr lang="en-US" altLang="tr-TR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71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Marginal rate of substitution (MRS):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47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838200" y="1828800"/>
            <a:ext cx="8001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9pPr>
          </a:lstStyle>
          <a:p>
            <a:r>
              <a:rPr lang="en-US" b="1" i="1" dirty="0">
                <a:solidFill>
                  <a:srgbClr val="000000"/>
                </a:solidFill>
              </a:rPr>
              <a:t>Marginal rate of substitution (MRS):</a:t>
            </a:r>
            <a:r>
              <a:rPr lang="en-US" dirty="0"/>
              <a:t> the rate at which the consumer is willing to exchange the good measured along the vertical axis for the good measured along the horizontal axis.</a:t>
            </a:r>
          </a:p>
          <a:p>
            <a:pPr lvl="1"/>
            <a:r>
              <a:rPr lang="en-US" dirty="0"/>
              <a:t>Equal to the absolute value of the slope of the indifference curve.</a:t>
            </a:r>
          </a:p>
        </p:txBody>
      </p:sp>
    </p:spTree>
    <p:extLst>
      <p:ext uri="{BB962C8B-B14F-4D97-AF65-F5344CB8AC3E}">
        <p14:creationId xmlns:p14="http://schemas.microsoft.com/office/powerpoint/2010/main" val="256202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4000" dirty="0" smtClean="0"/>
              <a:t>Rates of Substitution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/>
              <a:t>Look at </a:t>
            </a:r>
            <a:r>
              <a:rPr lang="en-US" sz="2800" dirty="0" smtClean="0"/>
              <a:t>the move </a:t>
            </a:r>
            <a:r>
              <a:rPr lang="en-US" sz="2800" dirty="0"/>
              <a:t>from bundle A to C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/>
              <a:t>Consumer </a:t>
            </a:r>
            <a:r>
              <a:rPr lang="en-US" sz="2800" dirty="0" smtClean="0"/>
              <a:t>loses 1 soup (</a:t>
            </a:r>
            <a:r>
              <a:rPr lang="en-US" sz="2800" dirty="0" smtClean="0">
                <a:sym typeface="Symbol"/>
              </a:rPr>
              <a:t>S = -1</a:t>
            </a:r>
            <a:r>
              <a:rPr lang="en-US" sz="2800" dirty="0" smtClean="0"/>
              <a:t>); </a:t>
            </a:r>
            <a:r>
              <a:rPr lang="en-US" sz="2800" dirty="0"/>
              <a:t>gains 2 </a:t>
            </a:r>
            <a:r>
              <a:rPr lang="en-US" sz="2800" dirty="0" smtClean="0"/>
              <a:t>bread (</a:t>
            </a:r>
            <a:r>
              <a:rPr lang="en-US" sz="2800" dirty="0" smtClean="0">
                <a:sym typeface="Symbol"/>
              </a:rPr>
              <a:t>B = +2</a:t>
            </a:r>
            <a:r>
              <a:rPr lang="en-US" sz="2800" dirty="0" smtClean="0"/>
              <a:t>)</a:t>
            </a:r>
            <a:endParaRPr lang="en-US" sz="2800" dirty="0"/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A and C are equally desirable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Slope of indifference curve = </a:t>
            </a:r>
            <a:r>
              <a:rPr lang="en-US" sz="2800" dirty="0" smtClean="0">
                <a:sym typeface="Symbol"/>
              </a:rPr>
              <a:t>B/S = -2</a:t>
            </a:r>
            <a:endParaRPr lang="en-US" sz="28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Consumer is willing </a:t>
            </a:r>
            <a:r>
              <a:rPr lang="en-US" sz="2800" dirty="0"/>
              <a:t>to substitute for soup with bread at 2 ounces per pint</a:t>
            </a:r>
          </a:p>
        </p:txBody>
      </p:sp>
      <p:pic>
        <p:nvPicPr>
          <p:cNvPr id="22532" name="Picture 5" descr="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1883137"/>
            <a:ext cx="3924300" cy="4082325"/>
          </a:xfrm>
        </p:spPr>
      </p:pic>
      <p:sp>
        <p:nvSpPr>
          <p:cNvPr id="22533" name="Text Box 122"/>
          <p:cNvSpPr txBox="1">
            <a:spLocks noChangeArrowheads="1"/>
          </p:cNvSpPr>
          <p:nvPr/>
        </p:nvSpPr>
        <p:spPr bwMode="auto">
          <a:xfrm>
            <a:off x="8181975" y="6400800"/>
            <a:ext cx="8096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200">
                <a:latin typeface="Arial" pitchFamily="34" charset="0"/>
              </a:rPr>
              <a:t>     4-</a:t>
            </a:r>
            <a:fld id="{49E3199B-670C-4279-AA8D-1079CB46473A}" type="slidenum">
              <a:rPr lang="en-US" altLang="tr-TR" sz="1200">
                <a:latin typeface="Arial" pitchFamily="34" charset="0"/>
              </a:rPr>
              <a:pPr/>
              <a:t>48</a:t>
            </a:fld>
            <a:endParaRPr lang="en-US" altLang="tr-TR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22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Marginal Rate of Substitution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8077200" cy="50292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The </a:t>
            </a:r>
            <a:r>
              <a:rPr lang="en-US" sz="2400" b="1" i="1" dirty="0"/>
              <a:t>marginal rate of substitution</a:t>
            </a:r>
            <a:r>
              <a:rPr lang="en-US" sz="2400" dirty="0"/>
              <a:t> for X with Y, MRS</a:t>
            </a:r>
            <a:r>
              <a:rPr lang="en-US" sz="2400" baseline="-25000" dirty="0"/>
              <a:t>XY</a:t>
            </a:r>
            <a:r>
              <a:rPr lang="en-US" sz="2400" dirty="0"/>
              <a:t>, is the rate at which a consumer must adjust Y to maintain the same level of well-being when X changes by a tiny amount, from a given starting point</a:t>
            </a:r>
          </a:p>
          <a:p>
            <a:pPr fontAlgn="auto">
              <a:spcAft>
                <a:spcPts val="0"/>
              </a:spcAft>
              <a:defRPr/>
            </a:pPr>
            <a:endParaRPr lang="en-US" sz="2400" dirty="0"/>
          </a:p>
          <a:p>
            <a:pPr fontAlgn="auto">
              <a:spcAft>
                <a:spcPts val="0"/>
              </a:spcAft>
              <a:defRPr/>
            </a:pPr>
            <a:endParaRPr lang="en-US" sz="2400" dirty="0"/>
          </a:p>
          <a:p>
            <a:pPr fontAlgn="auto">
              <a:spcAft>
                <a:spcPts val="0"/>
              </a:spcAft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Tells </a:t>
            </a:r>
            <a:r>
              <a:rPr lang="en-US" sz="2400" dirty="0"/>
              <a:t>us how much Y a consumer needs to compensate for losing a little bit of </a:t>
            </a:r>
            <a:r>
              <a:rPr lang="en-US" sz="2400" dirty="0" smtClean="0"/>
              <a:t>X, per unit of X</a:t>
            </a:r>
            <a:endParaRPr lang="en-US" sz="2400" dirty="0"/>
          </a:p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Tells us </a:t>
            </a:r>
            <a:r>
              <a:rPr lang="en-US" sz="2400" dirty="0" smtClean="0"/>
              <a:t>the maximum amount of Y a consumer would be willing to pay per additional unit of X</a:t>
            </a:r>
            <a:endParaRPr lang="en-US" sz="2400" dirty="0"/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That is, MRS</a:t>
            </a:r>
            <a:r>
              <a:rPr lang="en-US" sz="2400" baseline="-25000" dirty="0" smtClean="0"/>
              <a:t>XY</a:t>
            </a:r>
            <a:r>
              <a:rPr lang="en-US" sz="2400" dirty="0" smtClean="0"/>
              <a:t> is the consumer’s </a:t>
            </a:r>
            <a:r>
              <a:rPr lang="en-US" sz="2400" b="1" dirty="0" smtClean="0"/>
              <a:t>willingness to pay </a:t>
            </a:r>
            <a:r>
              <a:rPr lang="en-US" sz="2400" dirty="0" smtClean="0"/>
              <a:t>Y for a unit of X</a:t>
            </a:r>
            <a:endParaRPr lang="en-US" sz="2400" dirty="0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2209800" y="3048000"/>
          <a:ext cx="49276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4" imgW="2349360" imgH="457200" progId="Equation.3">
                  <p:embed/>
                </p:oleObj>
              </mc:Choice>
              <mc:Fallback>
                <p:oleObj name="Equation" r:id="rId4" imgW="23493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048000"/>
                        <a:ext cx="4927600" cy="95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122"/>
          <p:cNvSpPr txBox="1">
            <a:spLocks noChangeArrowheads="1"/>
          </p:cNvSpPr>
          <p:nvPr/>
        </p:nvSpPr>
        <p:spPr bwMode="auto">
          <a:xfrm>
            <a:off x="8181975" y="6400800"/>
            <a:ext cx="8096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200">
                <a:latin typeface="Arial" pitchFamily="34" charset="0"/>
              </a:rPr>
              <a:t>     4-</a:t>
            </a:r>
            <a:fld id="{778BDA00-0058-4E99-873A-805B1A85B5F1}" type="slidenum">
              <a:rPr lang="en-US" altLang="tr-TR" sz="1200">
                <a:latin typeface="Arial" pitchFamily="34" charset="0"/>
              </a:rPr>
              <a:pPr/>
              <a:t>49</a:t>
            </a:fld>
            <a:endParaRPr lang="en-US" altLang="tr-TR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5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5</a:t>
            </a:fld>
            <a:endParaRPr lang="en-US"/>
          </a:p>
        </p:txBody>
      </p:sp>
      <p:sp>
        <p:nvSpPr>
          <p:cNvPr id="4" name="Dikdörtgen 3"/>
          <p:cNvSpPr/>
          <p:nvPr/>
        </p:nvSpPr>
        <p:spPr>
          <a:xfrm>
            <a:off x="304800" y="457200"/>
            <a:ext cx="861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Note that the units on both axes are flows, which means amounts per unit </a:t>
            </a:r>
            <a:r>
              <a:rPr lang="en-US" sz="2400" dirty="0" smtClean="0"/>
              <a:t>of</a:t>
            </a:r>
            <a:r>
              <a:rPr lang="tr-TR" sz="2400" dirty="0" smtClean="0"/>
              <a:t> </a:t>
            </a:r>
            <a:r>
              <a:rPr lang="en-US" sz="2400" dirty="0" smtClean="0"/>
              <a:t>time—pounds </a:t>
            </a:r>
            <a:r>
              <a:rPr lang="en-US" sz="2400" dirty="0"/>
              <a:t>per week, square yards per week. Consumption is always </a:t>
            </a:r>
            <a:r>
              <a:rPr lang="en-US" sz="2400" dirty="0" smtClean="0"/>
              <a:t>measured</a:t>
            </a:r>
            <a:r>
              <a:rPr lang="tr-TR" sz="2400" dirty="0" smtClean="0"/>
              <a:t> </a:t>
            </a:r>
            <a:r>
              <a:rPr lang="en-US" sz="2400" dirty="0" smtClean="0"/>
              <a:t>as </a:t>
            </a:r>
            <a:r>
              <a:rPr lang="en-US" sz="2400" dirty="0"/>
              <a:t>a </a:t>
            </a:r>
            <a:r>
              <a:rPr lang="en-US" sz="2400" b="1" dirty="0"/>
              <a:t>flow. </a:t>
            </a:r>
            <a:r>
              <a:rPr lang="en-US" sz="2400" dirty="0"/>
              <a:t>It is important to keep track of the time dimension because without </a:t>
            </a:r>
            <a:r>
              <a:rPr lang="en-US" sz="2400" dirty="0" smtClean="0"/>
              <a:t>it</a:t>
            </a:r>
            <a:r>
              <a:rPr lang="tr-TR" sz="2400" dirty="0" smtClean="0"/>
              <a:t> </a:t>
            </a:r>
            <a:r>
              <a:rPr lang="en-US" sz="2400" dirty="0" smtClean="0"/>
              <a:t>there </a:t>
            </a:r>
            <a:r>
              <a:rPr lang="en-US" sz="2400" dirty="0"/>
              <a:t>would be no way to evaluate whether a given quantity of consumption </a:t>
            </a:r>
            <a:r>
              <a:rPr lang="en-US" sz="2400" dirty="0" smtClean="0"/>
              <a:t>was</a:t>
            </a:r>
            <a:r>
              <a:rPr lang="tr-TR" sz="2400" dirty="0" smtClean="0"/>
              <a:t> </a:t>
            </a:r>
            <a:r>
              <a:rPr lang="en-US" sz="2400" dirty="0" smtClean="0"/>
              <a:t>large </a:t>
            </a:r>
            <a:r>
              <a:rPr lang="en-US" sz="2400" dirty="0"/>
              <a:t>or small.</a:t>
            </a:r>
            <a:endParaRPr lang="tr-TR" sz="2400" dirty="0"/>
          </a:p>
        </p:txBody>
      </p:sp>
      <p:sp>
        <p:nvSpPr>
          <p:cNvPr id="5" name="Dikdörtgen 4"/>
          <p:cNvSpPr/>
          <p:nvPr/>
        </p:nvSpPr>
        <p:spPr>
          <a:xfrm>
            <a:off x="457200" y="34290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budget </a:t>
            </a:r>
            <a:r>
              <a:rPr lang="en-US" sz="2400" b="1" dirty="0" smtClean="0"/>
              <a:t>constraint</a:t>
            </a:r>
            <a:r>
              <a:rPr lang="tr-TR" sz="2400" b="1" dirty="0" smtClean="0"/>
              <a:t>: </a:t>
            </a:r>
            <a:r>
              <a:rPr lang="en-US" sz="2400" b="1" dirty="0" smtClean="0"/>
              <a:t> </a:t>
            </a:r>
            <a:r>
              <a:rPr lang="en-US" sz="2400" dirty="0"/>
              <a:t>the set of </a:t>
            </a:r>
            <a:r>
              <a:rPr lang="en-US" sz="2400" dirty="0" smtClean="0"/>
              <a:t>all</a:t>
            </a:r>
            <a:r>
              <a:rPr lang="tr-TR" sz="2400" dirty="0" smtClean="0"/>
              <a:t> </a:t>
            </a:r>
            <a:r>
              <a:rPr lang="en-US" sz="2400" dirty="0" smtClean="0"/>
              <a:t>bundles </a:t>
            </a:r>
            <a:r>
              <a:rPr lang="en-US" sz="2400" dirty="0"/>
              <a:t>that exactly exhaust the</a:t>
            </a:r>
          </a:p>
          <a:p>
            <a:pPr algn="just"/>
            <a:r>
              <a:rPr lang="en-US" sz="2400" dirty="0"/>
              <a:t>consumer’s income at </a:t>
            </a:r>
            <a:r>
              <a:rPr lang="en-US" sz="2400" dirty="0" smtClean="0"/>
              <a:t>given</a:t>
            </a:r>
            <a:r>
              <a:rPr lang="tr-TR" sz="2400" dirty="0" smtClean="0"/>
              <a:t> </a:t>
            </a:r>
            <a:r>
              <a:rPr lang="en-US" sz="2400" dirty="0" smtClean="0"/>
              <a:t>prices</a:t>
            </a:r>
            <a:r>
              <a:rPr lang="en-US" sz="2400" dirty="0"/>
              <a:t>. Also called the </a:t>
            </a:r>
            <a:r>
              <a:rPr lang="en-US" sz="2400" b="1" dirty="0"/>
              <a:t>budget line</a:t>
            </a:r>
            <a:r>
              <a:rPr lang="en-US" sz="2400" dirty="0"/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6166053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037" name="Rectangle 108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tr-TR" sz="3200" dirty="0" smtClean="0"/>
              <a:t>Diminishing</a:t>
            </a:r>
            <a:r>
              <a:rPr lang="tr-TR" altLang="tr-TR" sz="3200" dirty="0" smtClean="0"/>
              <a:t> </a:t>
            </a:r>
            <a:r>
              <a:rPr lang="en-US" altLang="tr-TR" sz="3200" dirty="0" smtClean="0"/>
              <a:t>Marginal </a:t>
            </a:r>
            <a:r>
              <a:rPr lang="en-US" altLang="tr-TR" sz="3200" dirty="0"/>
              <a:t>Rate of Substitution</a:t>
            </a:r>
          </a:p>
        </p:txBody>
      </p:sp>
      <p:sp>
        <p:nvSpPr>
          <p:cNvPr id="56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tr-TR"/>
              <a:t>©2005 Pearson Education, Inc.</a:t>
            </a:r>
          </a:p>
        </p:txBody>
      </p:sp>
      <p:sp>
        <p:nvSpPr>
          <p:cNvPr id="54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tr-TR"/>
              <a:t>Chapter 3</a:t>
            </a:r>
          </a:p>
        </p:txBody>
      </p:sp>
      <p:sp>
        <p:nvSpPr>
          <p:cNvPr id="5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D056E-0961-49D8-A901-EBE1AA333574}" type="slidenum">
              <a:rPr lang="en-US" altLang="tr-TR"/>
              <a:pPr/>
              <a:t>50</a:t>
            </a:fld>
            <a:endParaRPr lang="en-US" altLang="tr-TR"/>
          </a:p>
        </p:txBody>
      </p:sp>
      <p:sp>
        <p:nvSpPr>
          <p:cNvPr id="382981" name="Freeform 1029"/>
          <p:cNvSpPr>
            <a:spLocks/>
          </p:cNvSpPr>
          <p:nvPr/>
        </p:nvSpPr>
        <p:spPr bwMode="auto">
          <a:xfrm>
            <a:off x="4700588" y="4287838"/>
            <a:ext cx="641350" cy="569912"/>
          </a:xfrm>
          <a:custGeom>
            <a:avLst/>
            <a:gdLst>
              <a:gd name="T0" fmla="*/ 0 w 404"/>
              <a:gd name="T1" fmla="*/ 50 h 359"/>
              <a:gd name="T2" fmla="*/ 24 w 404"/>
              <a:gd name="T3" fmla="*/ 25 h 359"/>
              <a:gd name="T4" fmla="*/ 53 w 404"/>
              <a:gd name="T5" fmla="*/ 5 h 359"/>
              <a:gd name="T6" fmla="*/ 72 w 404"/>
              <a:gd name="T7" fmla="*/ 0 h 359"/>
              <a:gd name="T8" fmla="*/ 91 w 404"/>
              <a:gd name="T9" fmla="*/ 0 h 359"/>
              <a:gd name="T10" fmla="*/ 211 w 404"/>
              <a:gd name="T11" fmla="*/ 106 h 359"/>
              <a:gd name="T12" fmla="*/ 230 w 404"/>
              <a:gd name="T13" fmla="*/ 111 h 359"/>
              <a:gd name="T14" fmla="*/ 254 w 404"/>
              <a:gd name="T15" fmla="*/ 101 h 359"/>
              <a:gd name="T16" fmla="*/ 279 w 404"/>
              <a:gd name="T17" fmla="*/ 80 h 359"/>
              <a:gd name="T18" fmla="*/ 307 w 404"/>
              <a:gd name="T19" fmla="*/ 55 h 359"/>
              <a:gd name="T20" fmla="*/ 283 w 404"/>
              <a:gd name="T21" fmla="*/ 85 h 359"/>
              <a:gd name="T22" fmla="*/ 269 w 404"/>
              <a:gd name="T23" fmla="*/ 116 h 359"/>
              <a:gd name="T24" fmla="*/ 269 w 404"/>
              <a:gd name="T25" fmla="*/ 141 h 359"/>
              <a:gd name="T26" fmla="*/ 274 w 404"/>
              <a:gd name="T27" fmla="*/ 156 h 359"/>
              <a:gd name="T28" fmla="*/ 394 w 404"/>
              <a:gd name="T29" fmla="*/ 257 h 359"/>
              <a:gd name="T30" fmla="*/ 403 w 404"/>
              <a:gd name="T31" fmla="*/ 272 h 359"/>
              <a:gd name="T32" fmla="*/ 399 w 404"/>
              <a:gd name="T33" fmla="*/ 297 h 359"/>
              <a:gd name="T34" fmla="*/ 384 w 404"/>
              <a:gd name="T35" fmla="*/ 328 h 359"/>
              <a:gd name="T36" fmla="*/ 365 w 404"/>
              <a:gd name="T37" fmla="*/ 358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04" h="359">
                <a:moveTo>
                  <a:pt x="0" y="50"/>
                </a:moveTo>
                <a:lnTo>
                  <a:pt x="24" y="25"/>
                </a:lnTo>
                <a:lnTo>
                  <a:pt x="53" y="5"/>
                </a:lnTo>
                <a:lnTo>
                  <a:pt x="72" y="0"/>
                </a:lnTo>
                <a:lnTo>
                  <a:pt x="91" y="0"/>
                </a:lnTo>
                <a:lnTo>
                  <a:pt x="211" y="106"/>
                </a:lnTo>
                <a:lnTo>
                  <a:pt x="230" y="111"/>
                </a:lnTo>
                <a:lnTo>
                  <a:pt x="254" y="101"/>
                </a:lnTo>
                <a:lnTo>
                  <a:pt x="279" y="80"/>
                </a:lnTo>
                <a:lnTo>
                  <a:pt x="307" y="55"/>
                </a:lnTo>
                <a:lnTo>
                  <a:pt x="283" y="85"/>
                </a:lnTo>
                <a:lnTo>
                  <a:pt x="269" y="116"/>
                </a:lnTo>
                <a:lnTo>
                  <a:pt x="269" y="141"/>
                </a:lnTo>
                <a:lnTo>
                  <a:pt x="274" y="156"/>
                </a:lnTo>
                <a:lnTo>
                  <a:pt x="394" y="257"/>
                </a:lnTo>
                <a:lnTo>
                  <a:pt x="403" y="272"/>
                </a:lnTo>
                <a:lnTo>
                  <a:pt x="399" y="297"/>
                </a:lnTo>
                <a:lnTo>
                  <a:pt x="384" y="328"/>
                </a:lnTo>
                <a:lnTo>
                  <a:pt x="365" y="358"/>
                </a:lnTo>
              </a:path>
            </a:pathLst>
          </a:custGeom>
          <a:noFill/>
          <a:ln w="28575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82982" name="Freeform 1030"/>
          <p:cNvSpPr>
            <a:spLocks/>
          </p:cNvSpPr>
          <p:nvPr/>
        </p:nvSpPr>
        <p:spPr bwMode="auto">
          <a:xfrm>
            <a:off x="3562350" y="1981200"/>
            <a:ext cx="846138" cy="1646238"/>
          </a:xfrm>
          <a:custGeom>
            <a:avLst/>
            <a:gdLst>
              <a:gd name="T0" fmla="*/ 0 w 533"/>
              <a:gd name="T1" fmla="*/ 17 h 1037"/>
              <a:gd name="T2" fmla="*/ 30 w 533"/>
              <a:gd name="T3" fmla="*/ 7 h 1037"/>
              <a:gd name="T4" fmla="*/ 55 w 533"/>
              <a:gd name="T5" fmla="*/ 3 h 1037"/>
              <a:gd name="T6" fmla="*/ 85 w 533"/>
              <a:gd name="T7" fmla="*/ 0 h 1037"/>
              <a:gd name="T8" fmla="*/ 107 w 533"/>
              <a:gd name="T9" fmla="*/ 3 h 1037"/>
              <a:gd name="T10" fmla="*/ 129 w 533"/>
              <a:gd name="T11" fmla="*/ 7 h 1037"/>
              <a:gd name="T12" fmla="*/ 147 w 533"/>
              <a:gd name="T13" fmla="*/ 17 h 1037"/>
              <a:gd name="T14" fmla="*/ 162 w 533"/>
              <a:gd name="T15" fmla="*/ 32 h 1037"/>
              <a:gd name="T16" fmla="*/ 173 w 533"/>
              <a:gd name="T17" fmla="*/ 46 h 1037"/>
              <a:gd name="T18" fmla="*/ 316 w 533"/>
              <a:gd name="T19" fmla="*/ 383 h 1037"/>
              <a:gd name="T20" fmla="*/ 326 w 533"/>
              <a:gd name="T21" fmla="*/ 401 h 1037"/>
              <a:gd name="T22" fmla="*/ 341 w 533"/>
              <a:gd name="T23" fmla="*/ 411 h 1037"/>
              <a:gd name="T24" fmla="*/ 359 w 533"/>
              <a:gd name="T25" fmla="*/ 422 h 1037"/>
              <a:gd name="T26" fmla="*/ 381 w 533"/>
              <a:gd name="T27" fmla="*/ 429 h 1037"/>
              <a:gd name="T28" fmla="*/ 403 w 533"/>
              <a:gd name="T29" fmla="*/ 429 h 1037"/>
              <a:gd name="T30" fmla="*/ 433 w 533"/>
              <a:gd name="T31" fmla="*/ 429 h 1037"/>
              <a:gd name="T32" fmla="*/ 458 w 533"/>
              <a:gd name="T33" fmla="*/ 422 h 1037"/>
              <a:gd name="T34" fmla="*/ 488 w 533"/>
              <a:gd name="T35" fmla="*/ 411 h 1037"/>
              <a:gd name="T36" fmla="*/ 462 w 533"/>
              <a:gd name="T37" fmla="*/ 426 h 1037"/>
              <a:gd name="T38" fmla="*/ 436 w 533"/>
              <a:gd name="T39" fmla="*/ 440 h 1037"/>
              <a:gd name="T40" fmla="*/ 418 w 533"/>
              <a:gd name="T41" fmla="*/ 458 h 1037"/>
              <a:gd name="T42" fmla="*/ 400 w 533"/>
              <a:gd name="T43" fmla="*/ 479 h 1037"/>
              <a:gd name="T44" fmla="*/ 389 w 533"/>
              <a:gd name="T45" fmla="*/ 497 h 1037"/>
              <a:gd name="T46" fmla="*/ 381 w 533"/>
              <a:gd name="T47" fmla="*/ 518 h 1037"/>
              <a:gd name="T48" fmla="*/ 381 w 533"/>
              <a:gd name="T49" fmla="*/ 536 h 1037"/>
              <a:gd name="T50" fmla="*/ 385 w 533"/>
              <a:gd name="T51" fmla="*/ 553 h 1037"/>
              <a:gd name="T52" fmla="*/ 528 w 533"/>
              <a:gd name="T53" fmla="*/ 894 h 1037"/>
              <a:gd name="T54" fmla="*/ 532 w 533"/>
              <a:gd name="T55" fmla="*/ 912 h 1037"/>
              <a:gd name="T56" fmla="*/ 532 w 533"/>
              <a:gd name="T57" fmla="*/ 933 h 1037"/>
              <a:gd name="T58" fmla="*/ 524 w 533"/>
              <a:gd name="T59" fmla="*/ 951 h 1037"/>
              <a:gd name="T60" fmla="*/ 513 w 533"/>
              <a:gd name="T61" fmla="*/ 972 h 1037"/>
              <a:gd name="T62" fmla="*/ 499 w 533"/>
              <a:gd name="T63" fmla="*/ 990 h 1037"/>
              <a:gd name="T64" fmla="*/ 480 w 533"/>
              <a:gd name="T65" fmla="*/ 1008 h 1037"/>
              <a:gd name="T66" fmla="*/ 429 w 533"/>
              <a:gd name="T67" fmla="*/ 1036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33" h="1037">
                <a:moveTo>
                  <a:pt x="0" y="17"/>
                </a:moveTo>
                <a:lnTo>
                  <a:pt x="30" y="7"/>
                </a:lnTo>
                <a:lnTo>
                  <a:pt x="55" y="3"/>
                </a:lnTo>
                <a:lnTo>
                  <a:pt x="85" y="0"/>
                </a:lnTo>
                <a:lnTo>
                  <a:pt x="107" y="3"/>
                </a:lnTo>
                <a:lnTo>
                  <a:pt x="129" y="7"/>
                </a:lnTo>
                <a:lnTo>
                  <a:pt x="147" y="17"/>
                </a:lnTo>
                <a:lnTo>
                  <a:pt x="162" y="32"/>
                </a:lnTo>
                <a:lnTo>
                  <a:pt x="173" y="46"/>
                </a:lnTo>
                <a:lnTo>
                  <a:pt x="316" y="383"/>
                </a:lnTo>
                <a:lnTo>
                  <a:pt x="326" y="401"/>
                </a:lnTo>
                <a:lnTo>
                  <a:pt x="341" y="411"/>
                </a:lnTo>
                <a:lnTo>
                  <a:pt x="359" y="422"/>
                </a:lnTo>
                <a:lnTo>
                  <a:pt x="381" y="429"/>
                </a:lnTo>
                <a:lnTo>
                  <a:pt x="403" y="429"/>
                </a:lnTo>
                <a:lnTo>
                  <a:pt x="433" y="429"/>
                </a:lnTo>
                <a:lnTo>
                  <a:pt x="458" y="422"/>
                </a:lnTo>
                <a:lnTo>
                  <a:pt x="488" y="411"/>
                </a:lnTo>
                <a:lnTo>
                  <a:pt x="462" y="426"/>
                </a:lnTo>
                <a:lnTo>
                  <a:pt x="436" y="440"/>
                </a:lnTo>
                <a:lnTo>
                  <a:pt x="418" y="458"/>
                </a:lnTo>
                <a:lnTo>
                  <a:pt x="400" y="479"/>
                </a:lnTo>
                <a:lnTo>
                  <a:pt x="389" y="497"/>
                </a:lnTo>
                <a:lnTo>
                  <a:pt x="381" y="518"/>
                </a:lnTo>
                <a:lnTo>
                  <a:pt x="381" y="536"/>
                </a:lnTo>
                <a:lnTo>
                  <a:pt x="385" y="553"/>
                </a:lnTo>
                <a:lnTo>
                  <a:pt x="528" y="894"/>
                </a:lnTo>
                <a:lnTo>
                  <a:pt x="532" y="912"/>
                </a:lnTo>
                <a:lnTo>
                  <a:pt x="532" y="933"/>
                </a:lnTo>
                <a:lnTo>
                  <a:pt x="524" y="951"/>
                </a:lnTo>
                <a:lnTo>
                  <a:pt x="513" y="972"/>
                </a:lnTo>
                <a:lnTo>
                  <a:pt x="499" y="990"/>
                </a:lnTo>
                <a:lnTo>
                  <a:pt x="480" y="1008"/>
                </a:lnTo>
                <a:lnTo>
                  <a:pt x="429" y="1036"/>
                </a:lnTo>
              </a:path>
            </a:pathLst>
          </a:custGeom>
          <a:noFill/>
          <a:ln w="28575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82983" name="Freeform 1031"/>
          <p:cNvSpPr>
            <a:spLocks/>
          </p:cNvSpPr>
          <p:nvPr/>
        </p:nvSpPr>
        <p:spPr bwMode="auto">
          <a:xfrm>
            <a:off x="3082925" y="2111375"/>
            <a:ext cx="2597150" cy="3359150"/>
          </a:xfrm>
          <a:custGeom>
            <a:avLst/>
            <a:gdLst>
              <a:gd name="T0" fmla="*/ 0 w 1636"/>
              <a:gd name="T1" fmla="*/ 0 h 2116"/>
              <a:gd name="T2" fmla="*/ 113 w 1636"/>
              <a:gd name="T3" fmla="*/ 276 h 2116"/>
              <a:gd name="T4" fmla="*/ 221 w 1636"/>
              <a:gd name="T5" fmla="*/ 541 h 2116"/>
              <a:gd name="T6" fmla="*/ 274 w 1636"/>
              <a:gd name="T7" fmla="*/ 668 h 2116"/>
              <a:gd name="T8" fmla="*/ 328 w 1636"/>
              <a:gd name="T9" fmla="*/ 790 h 2116"/>
              <a:gd name="T10" fmla="*/ 382 w 1636"/>
              <a:gd name="T11" fmla="*/ 906 h 2116"/>
              <a:gd name="T12" fmla="*/ 436 w 1636"/>
              <a:gd name="T13" fmla="*/ 1012 h 2116"/>
              <a:gd name="T14" fmla="*/ 484 w 1636"/>
              <a:gd name="T15" fmla="*/ 1108 h 2116"/>
              <a:gd name="T16" fmla="*/ 533 w 1636"/>
              <a:gd name="T17" fmla="*/ 1203 h 2116"/>
              <a:gd name="T18" fmla="*/ 581 w 1636"/>
              <a:gd name="T19" fmla="*/ 1288 h 2116"/>
              <a:gd name="T20" fmla="*/ 629 w 1636"/>
              <a:gd name="T21" fmla="*/ 1362 h 2116"/>
              <a:gd name="T22" fmla="*/ 721 w 1636"/>
              <a:gd name="T23" fmla="*/ 1505 h 2116"/>
              <a:gd name="T24" fmla="*/ 818 w 1636"/>
              <a:gd name="T25" fmla="*/ 1633 h 2116"/>
              <a:gd name="T26" fmla="*/ 871 w 1636"/>
              <a:gd name="T27" fmla="*/ 1691 h 2116"/>
              <a:gd name="T28" fmla="*/ 925 w 1636"/>
              <a:gd name="T29" fmla="*/ 1744 h 2116"/>
              <a:gd name="T30" fmla="*/ 1033 w 1636"/>
              <a:gd name="T31" fmla="*/ 1834 h 2116"/>
              <a:gd name="T32" fmla="*/ 1146 w 1636"/>
              <a:gd name="T33" fmla="*/ 1908 h 2116"/>
              <a:gd name="T34" fmla="*/ 1248 w 1636"/>
              <a:gd name="T35" fmla="*/ 1972 h 2116"/>
              <a:gd name="T36" fmla="*/ 1350 w 1636"/>
              <a:gd name="T37" fmla="*/ 2025 h 2116"/>
              <a:gd name="T38" fmla="*/ 1447 w 1636"/>
              <a:gd name="T39" fmla="*/ 2062 h 2116"/>
              <a:gd name="T40" fmla="*/ 1544 w 1636"/>
              <a:gd name="T41" fmla="*/ 2088 h 2116"/>
              <a:gd name="T42" fmla="*/ 1635 w 1636"/>
              <a:gd name="T43" fmla="*/ 2115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36" h="2116">
                <a:moveTo>
                  <a:pt x="0" y="0"/>
                </a:moveTo>
                <a:lnTo>
                  <a:pt x="113" y="276"/>
                </a:lnTo>
                <a:lnTo>
                  <a:pt x="221" y="541"/>
                </a:lnTo>
                <a:lnTo>
                  <a:pt x="274" y="668"/>
                </a:lnTo>
                <a:lnTo>
                  <a:pt x="328" y="790"/>
                </a:lnTo>
                <a:lnTo>
                  <a:pt x="382" y="906"/>
                </a:lnTo>
                <a:lnTo>
                  <a:pt x="436" y="1012"/>
                </a:lnTo>
                <a:lnTo>
                  <a:pt x="484" y="1108"/>
                </a:lnTo>
                <a:lnTo>
                  <a:pt x="533" y="1203"/>
                </a:lnTo>
                <a:lnTo>
                  <a:pt x="581" y="1288"/>
                </a:lnTo>
                <a:lnTo>
                  <a:pt x="629" y="1362"/>
                </a:lnTo>
                <a:lnTo>
                  <a:pt x="721" y="1505"/>
                </a:lnTo>
                <a:lnTo>
                  <a:pt x="818" y="1633"/>
                </a:lnTo>
                <a:lnTo>
                  <a:pt x="871" y="1691"/>
                </a:lnTo>
                <a:lnTo>
                  <a:pt x="925" y="1744"/>
                </a:lnTo>
                <a:lnTo>
                  <a:pt x="1033" y="1834"/>
                </a:lnTo>
                <a:lnTo>
                  <a:pt x="1146" y="1908"/>
                </a:lnTo>
                <a:lnTo>
                  <a:pt x="1248" y="1972"/>
                </a:lnTo>
                <a:lnTo>
                  <a:pt x="1350" y="2025"/>
                </a:lnTo>
                <a:lnTo>
                  <a:pt x="1447" y="2062"/>
                </a:lnTo>
                <a:lnTo>
                  <a:pt x="1544" y="2088"/>
                </a:lnTo>
                <a:lnTo>
                  <a:pt x="1635" y="2115"/>
                </a:lnTo>
              </a:path>
            </a:pathLst>
          </a:custGeom>
          <a:noFill/>
          <a:ln w="50800" cap="rnd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383036" name="Group 1084"/>
          <p:cNvGrpSpPr>
            <a:grpSpLocks/>
          </p:cNvGrpSpPr>
          <p:nvPr/>
        </p:nvGrpSpPr>
        <p:grpSpPr bwMode="auto">
          <a:xfrm>
            <a:off x="601663" y="1803400"/>
            <a:ext cx="6754812" cy="4456113"/>
            <a:chOff x="379" y="1136"/>
            <a:chExt cx="4255" cy="2807"/>
          </a:xfrm>
        </p:grpSpPr>
        <p:sp>
          <p:nvSpPr>
            <p:cNvPr id="382985" name="Line 1033"/>
            <p:cNvSpPr>
              <a:spLocks noChangeShapeType="1"/>
            </p:cNvSpPr>
            <p:nvPr/>
          </p:nvSpPr>
          <p:spPr bwMode="auto">
            <a:xfrm>
              <a:off x="1401" y="3736"/>
              <a:ext cx="264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82986" name="Rectangle 1034"/>
            <p:cNvSpPr>
              <a:spLocks noChangeArrowheads="1"/>
            </p:cNvSpPr>
            <p:nvPr/>
          </p:nvSpPr>
          <p:spPr bwMode="auto">
            <a:xfrm>
              <a:off x="4172" y="3596"/>
              <a:ext cx="46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sz="1800">
                  <a:solidFill>
                    <a:schemeClr val="tx1"/>
                  </a:solidFill>
                  <a:latin typeface="Century Gothic" pitchFamily="34" charset="0"/>
                </a:rPr>
                <a:t>Food</a:t>
              </a:r>
            </a:p>
          </p:txBody>
        </p:sp>
        <p:sp>
          <p:nvSpPr>
            <p:cNvPr id="382988" name="Rectangle 1036"/>
            <p:cNvSpPr>
              <a:spLocks noChangeArrowheads="1"/>
            </p:cNvSpPr>
            <p:nvPr/>
          </p:nvSpPr>
          <p:spPr bwMode="auto">
            <a:xfrm>
              <a:off x="2051" y="3695"/>
              <a:ext cx="20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sz="2000">
                  <a:solidFill>
                    <a:schemeClr val="tx1"/>
                  </a:solidFill>
                  <a:latin typeface="Century Gothic" pitchFamily="34" charset="0"/>
                </a:rPr>
                <a:t>2</a:t>
              </a:r>
            </a:p>
          </p:txBody>
        </p:sp>
        <p:sp>
          <p:nvSpPr>
            <p:cNvPr id="382989" name="Rectangle 1037"/>
            <p:cNvSpPr>
              <a:spLocks noChangeArrowheads="1"/>
            </p:cNvSpPr>
            <p:nvPr/>
          </p:nvSpPr>
          <p:spPr bwMode="auto">
            <a:xfrm>
              <a:off x="2454" y="3695"/>
              <a:ext cx="20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sz="2000">
                  <a:solidFill>
                    <a:schemeClr val="tx1"/>
                  </a:solidFill>
                  <a:latin typeface="Century Gothic" pitchFamily="34" charset="0"/>
                </a:rPr>
                <a:t>3</a:t>
              </a:r>
            </a:p>
          </p:txBody>
        </p:sp>
        <p:sp>
          <p:nvSpPr>
            <p:cNvPr id="382990" name="Rectangle 1038"/>
            <p:cNvSpPr>
              <a:spLocks noChangeArrowheads="1"/>
            </p:cNvSpPr>
            <p:nvPr/>
          </p:nvSpPr>
          <p:spPr bwMode="auto">
            <a:xfrm>
              <a:off x="2857" y="3695"/>
              <a:ext cx="20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sz="2000">
                  <a:solidFill>
                    <a:schemeClr val="tx1"/>
                  </a:solidFill>
                  <a:latin typeface="Century Gothic" pitchFamily="34" charset="0"/>
                </a:rPr>
                <a:t>4</a:t>
              </a:r>
            </a:p>
          </p:txBody>
        </p:sp>
        <p:sp>
          <p:nvSpPr>
            <p:cNvPr id="382991" name="Rectangle 1039"/>
            <p:cNvSpPr>
              <a:spLocks noChangeArrowheads="1"/>
            </p:cNvSpPr>
            <p:nvPr/>
          </p:nvSpPr>
          <p:spPr bwMode="auto">
            <a:xfrm>
              <a:off x="3261" y="3695"/>
              <a:ext cx="20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sz="2000">
                  <a:solidFill>
                    <a:schemeClr val="tx1"/>
                  </a:solidFill>
                  <a:latin typeface="Century Gothic" pitchFamily="34" charset="0"/>
                </a:rPr>
                <a:t>5</a:t>
              </a:r>
            </a:p>
          </p:txBody>
        </p:sp>
        <p:sp>
          <p:nvSpPr>
            <p:cNvPr id="382992" name="Rectangle 1040"/>
            <p:cNvSpPr>
              <a:spLocks noChangeArrowheads="1"/>
            </p:cNvSpPr>
            <p:nvPr/>
          </p:nvSpPr>
          <p:spPr bwMode="auto">
            <a:xfrm>
              <a:off x="1648" y="3695"/>
              <a:ext cx="20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sz="2000">
                  <a:solidFill>
                    <a:schemeClr val="tx1"/>
                  </a:solidFill>
                  <a:latin typeface="Century Gothic" pitchFamily="34" charset="0"/>
                </a:rPr>
                <a:t>1</a:t>
              </a:r>
            </a:p>
          </p:txBody>
        </p:sp>
        <p:sp>
          <p:nvSpPr>
            <p:cNvPr id="382984" name="Line 1032"/>
            <p:cNvSpPr>
              <a:spLocks noChangeShapeType="1"/>
            </p:cNvSpPr>
            <p:nvPr/>
          </p:nvSpPr>
          <p:spPr bwMode="auto">
            <a:xfrm>
              <a:off x="1404" y="1180"/>
              <a:ext cx="0" cy="25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82987" name="Rectangle 1035"/>
            <p:cNvSpPr>
              <a:spLocks noChangeArrowheads="1"/>
            </p:cNvSpPr>
            <p:nvPr/>
          </p:nvSpPr>
          <p:spPr bwMode="auto">
            <a:xfrm>
              <a:off x="379" y="1136"/>
              <a:ext cx="69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altLang="tr-TR" sz="1800">
                  <a:solidFill>
                    <a:schemeClr val="tx1"/>
                  </a:solidFill>
                  <a:latin typeface="Century Gothic" pitchFamily="34" charset="0"/>
                </a:rPr>
                <a:t>Clothing</a:t>
              </a:r>
            </a:p>
          </p:txBody>
        </p:sp>
        <p:sp>
          <p:nvSpPr>
            <p:cNvPr id="382993" name="Rectangle 1041"/>
            <p:cNvSpPr>
              <a:spLocks noChangeArrowheads="1"/>
            </p:cNvSpPr>
            <p:nvPr/>
          </p:nvSpPr>
          <p:spPr bwMode="auto">
            <a:xfrm>
              <a:off x="1197" y="3441"/>
              <a:ext cx="20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sz="2000">
                  <a:solidFill>
                    <a:schemeClr val="tx1"/>
                  </a:solidFill>
                  <a:latin typeface="Century Gothic" pitchFamily="34" charset="0"/>
                </a:rPr>
                <a:t>2</a:t>
              </a:r>
            </a:p>
          </p:txBody>
        </p:sp>
        <p:sp>
          <p:nvSpPr>
            <p:cNvPr id="382994" name="Rectangle 1042"/>
            <p:cNvSpPr>
              <a:spLocks noChangeArrowheads="1"/>
            </p:cNvSpPr>
            <p:nvPr/>
          </p:nvSpPr>
          <p:spPr bwMode="auto">
            <a:xfrm>
              <a:off x="1197" y="3114"/>
              <a:ext cx="20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sz="2000">
                  <a:solidFill>
                    <a:schemeClr val="tx1"/>
                  </a:solidFill>
                  <a:latin typeface="Century Gothic" pitchFamily="34" charset="0"/>
                </a:rPr>
                <a:t>4</a:t>
              </a:r>
            </a:p>
          </p:txBody>
        </p:sp>
        <p:sp>
          <p:nvSpPr>
            <p:cNvPr id="382995" name="Rectangle 1043"/>
            <p:cNvSpPr>
              <a:spLocks noChangeArrowheads="1"/>
            </p:cNvSpPr>
            <p:nvPr/>
          </p:nvSpPr>
          <p:spPr bwMode="auto">
            <a:xfrm>
              <a:off x="1197" y="2787"/>
              <a:ext cx="20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sz="2000">
                  <a:solidFill>
                    <a:schemeClr val="tx1"/>
                  </a:solidFill>
                  <a:latin typeface="Century Gothic" pitchFamily="34" charset="0"/>
                </a:rPr>
                <a:t>6</a:t>
              </a:r>
            </a:p>
          </p:txBody>
        </p:sp>
        <p:sp>
          <p:nvSpPr>
            <p:cNvPr id="382996" name="Rectangle 1044"/>
            <p:cNvSpPr>
              <a:spLocks noChangeArrowheads="1"/>
            </p:cNvSpPr>
            <p:nvPr/>
          </p:nvSpPr>
          <p:spPr bwMode="auto">
            <a:xfrm>
              <a:off x="1197" y="2460"/>
              <a:ext cx="20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sz="2000">
                  <a:solidFill>
                    <a:schemeClr val="tx1"/>
                  </a:solidFill>
                  <a:latin typeface="Century Gothic" pitchFamily="34" charset="0"/>
                </a:rPr>
                <a:t>8</a:t>
              </a:r>
            </a:p>
          </p:txBody>
        </p:sp>
        <p:sp>
          <p:nvSpPr>
            <p:cNvPr id="382997" name="Rectangle 1045"/>
            <p:cNvSpPr>
              <a:spLocks noChangeArrowheads="1"/>
            </p:cNvSpPr>
            <p:nvPr/>
          </p:nvSpPr>
          <p:spPr bwMode="auto">
            <a:xfrm>
              <a:off x="1101" y="2132"/>
              <a:ext cx="29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sz="2000">
                  <a:solidFill>
                    <a:schemeClr val="tx1"/>
                  </a:solidFill>
                  <a:latin typeface="Century Gothic" pitchFamily="34" charset="0"/>
                </a:rPr>
                <a:t>10</a:t>
              </a:r>
            </a:p>
          </p:txBody>
        </p:sp>
        <p:sp>
          <p:nvSpPr>
            <p:cNvPr id="382998" name="Rectangle 1046"/>
            <p:cNvSpPr>
              <a:spLocks noChangeArrowheads="1"/>
            </p:cNvSpPr>
            <p:nvPr/>
          </p:nvSpPr>
          <p:spPr bwMode="auto">
            <a:xfrm>
              <a:off x="1101" y="1805"/>
              <a:ext cx="29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sz="2000">
                  <a:solidFill>
                    <a:schemeClr val="tx1"/>
                  </a:solidFill>
                  <a:latin typeface="Century Gothic" pitchFamily="34" charset="0"/>
                </a:rPr>
                <a:t>12</a:t>
              </a:r>
            </a:p>
          </p:txBody>
        </p:sp>
        <p:sp>
          <p:nvSpPr>
            <p:cNvPr id="382999" name="Rectangle 1047"/>
            <p:cNvSpPr>
              <a:spLocks noChangeArrowheads="1"/>
            </p:cNvSpPr>
            <p:nvPr/>
          </p:nvSpPr>
          <p:spPr bwMode="auto">
            <a:xfrm>
              <a:off x="1101" y="1478"/>
              <a:ext cx="29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sz="2000">
                  <a:solidFill>
                    <a:schemeClr val="tx1"/>
                  </a:solidFill>
                  <a:latin typeface="Century Gothic" pitchFamily="34" charset="0"/>
                </a:rPr>
                <a:t>14</a:t>
              </a:r>
            </a:p>
          </p:txBody>
        </p:sp>
        <p:sp>
          <p:nvSpPr>
            <p:cNvPr id="383000" name="Rectangle 1048"/>
            <p:cNvSpPr>
              <a:spLocks noChangeArrowheads="1"/>
            </p:cNvSpPr>
            <p:nvPr/>
          </p:nvSpPr>
          <p:spPr bwMode="auto">
            <a:xfrm>
              <a:off x="1101" y="1151"/>
              <a:ext cx="29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sz="2000">
                  <a:solidFill>
                    <a:schemeClr val="tx1"/>
                  </a:solidFill>
                  <a:latin typeface="Century Gothic" pitchFamily="34" charset="0"/>
                </a:rPr>
                <a:t>16</a:t>
              </a:r>
            </a:p>
          </p:txBody>
        </p:sp>
      </p:grpSp>
      <p:grpSp>
        <p:nvGrpSpPr>
          <p:cNvPr id="383035" name="Group 1083"/>
          <p:cNvGrpSpPr>
            <a:grpSpLocks/>
          </p:cNvGrpSpPr>
          <p:nvPr/>
        </p:nvGrpSpPr>
        <p:grpSpPr bwMode="auto">
          <a:xfrm>
            <a:off x="2684463" y="1789113"/>
            <a:ext cx="3381375" cy="4056062"/>
            <a:chOff x="1475" y="983"/>
            <a:chExt cx="2130" cy="2555"/>
          </a:xfrm>
        </p:grpSpPr>
        <p:sp>
          <p:nvSpPr>
            <p:cNvPr id="383001" name="Oval 1049"/>
            <p:cNvSpPr>
              <a:spLocks noChangeArrowheads="1"/>
            </p:cNvSpPr>
            <p:nvPr/>
          </p:nvSpPr>
          <p:spPr bwMode="auto">
            <a:xfrm>
              <a:off x="3312" y="3264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83002" name="Oval 1050"/>
            <p:cNvSpPr>
              <a:spLocks noChangeArrowheads="1"/>
            </p:cNvSpPr>
            <p:nvPr/>
          </p:nvSpPr>
          <p:spPr bwMode="auto">
            <a:xfrm>
              <a:off x="1680" y="1152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83003" name="Oval 1051"/>
            <p:cNvSpPr>
              <a:spLocks noChangeArrowheads="1"/>
            </p:cNvSpPr>
            <p:nvPr/>
          </p:nvSpPr>
          <p:spPr bwMode="auto">
            <a:xfrm>
              <a:off x="2112" y="2160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83004" name="Oval 1052"/>
            <p:cNvSpPr>
              <a:spLocks noChangeArrowheads="1"/>
            </p:cNvSpPr>
            <p:nvPr/>
          </p:nvSpPr>
          <p:spPr bwMode="auto">
            <a:xfrm>
              <a:off x="2496" y="2784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83005" name="Oval 1053"/>
            <p:cNvSpPr>
              <a:spLocks noChangeArrowheads="1"/>
            </p:cNvSpPr>
            <p:nvPr/>
          </p:nvSpPr>
          <p:spPr bwMode="auto">
            <a:xfrm>
              <a:off x="2928" y="3120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83006" name="Rectangle 1054"/>
            <p:cNvSpPr>
              <a:spLocks noChangeArrowheads="1"/>
            </p:cNvSpPr>
            <p:nvPr/>
          </p:nvSpPr>
          <p:spPr bwMode="auto">
            <a:xfrm>
              <a:off x="1811" y="983"/>
              <a:ext cx="232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sz="2000" i="1">
                  <a:solidFill>
                    <a:schemeClr val="tx1"/>
                  </a:solidFill>
                  <a:latin typeface="Century Gothic" pitchFamily="34" charset="0"/>
                </a:rPr>
                <a:t>A</a:t>
              </a:r>
            </a:p>
          </p:txBody>
        </p:sp>
        <p:sp>
          <p:nvSpPr>
            <p:cNvPr id="383007" name="Rectangle 1055"/>
            <p:cNvSpPr>
              <a:spLocks noChangeArrowheads="1"/>
            </p:cNvSpPr>
            <p:nvPr/>
          </p:nvSpPr>
          <p:spPr bwMode="auto">
            <a:xfrm>
              <a:off x="2253" y="2061"/>
              <a:ext cx="207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sz="2000" i="1">
                  <a:solidFill>
                    <a:schemeClr val="tx1"/>
                  </a:solidFill>
                  <a:latin typeface="Century Gothic" pitchFamily="34" charset="0"/>
                </a:rPr>
                <a:t>B</a:t>
              </a:r>
            </a:p>
          </p:txBody>
        </p:sp>
        <p:sp>
          <p:nvSpPr>
            <p:cNvPr id="383008" name="Rectangle 1056"/>
            <p:cNvSpPr>
              <a:spLocks noChangeArrowheads="1"/>
            </p:cNvSpPr>
            <p:nvPr/>
          </p:nvSpPr>
          <p:spPr bwMode="auto">
            <a:xfrm>
              <a:off x="2541" y="2541"/>
              <a:ext cx="226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sz="2000" i="1">
                  <a:solidFill>
                    <a:schemeClr val="tx1"/>
                  </a:solidFill>
                  <a:latin typeface="Century Gothic" pitchFamily="34" charset="0"/>
                </a:rPr>
                <a:t>D</a:t>
              </a:r>
            </a:p>
          </p:txBody>
        </p:sp>
        <p:sp>
          <p:nvSpPr>
            <p:cNvPr id="383009" name="Rectangle 1057"/>
            <p:cNvSpPr>
              <a:spLocks noChangeArrowheads="1"/>
            </p:cNvSpPr>
            <p:nvPr/>
          </p:nvSpPr>
          <p:spPr bwMode="auto">
            <a:xfrm>
              <a:off x="2973" y="2877"/>
              <a:ext cx="197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sz="2000" i="1">
                  <a:solidFill>
                    <a:schemeClr val="tx1"/>
                  </a:solidFill>
                  <a:latin typeface="Century Gothic" pitchFamily="34" charset="0"/>
                </a:rPr>
                <a:t>E</a:t>
              </a:r>
            </a:p>
          </p:txBody>
        </p:sp>
        <p:sp>
          <p:nvSpPr>
            <p:cNvPr id="383010" name="Rectangle 1058"/>
            <p:cNvSpPr>
              <a:spLocks noChangeArrowheads="1"/>
            </p:cNvSpPr>
            <p:nvPr/>
          </p:nvSpPr>
          <p:spPr bwMode="auto">
            <a:xfrm>
              <a:off x="3357" y="3021"/>
              <a:ext cx="248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sz="2000" i="1">
                  <a:solidFill>
                    <a:schemeClr val="tx1"/>
                  </a:solidFill>
                  <a:latin typeface="Century Gothic" pitchFamily="34" charset="0"/>
                </a:rPr>
                <a:t>G</a:t>
              </a:r>
            </a:p>
          </p:txBody>
        </p:sp>
        <p:sp>
          <p:nvSpPr>
            <p:cNvPr id="383012" name="Line 1060"/>
            <p:cNvSpPr>
              <a:spLocks noChangeShapeType="1"/>
            </p:cNvSpPr>
            <p:nvPr/>
          </p:nvSpPr>
          <p:spPr bwMode="auto">
            <a:xfrm flipH="1">
              <a:off x="1700" y="2208"/>
              <a:ext cx="4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83013" name="Line 1061"/>
            <p:cNvSpPr>
              <a:spLocks noChangeShapeType="1"/>
            </p:cNvSpPr>
            <p:nvPr/>
          </p:nvSpPr>
          <p:spPr bwMode="auto">
            <a:xfrm>
              <a:off x="2160" y="2244"/>
              <a:ext cx="0" cy="5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83014" name="Line 1062"/>
            <p:cNvSpPr>
              <a:spLocks noChangeShapeType="1"/>
            </p:cNvSpPr>
            <p:nvPr/>
          </p:nvSpPr>
          <p:spPr bwMode="auto">
            <a:xfrm flipH="1">
              <a:off x="2132" y="2832"/>
              <a:ext cx="3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83015" name="Line 1063"/>
            <p:cNvSpPr>
              <a:spLocks noChangeShapeType="1"/>
            </p:cNvSpPr>
            <p:nvPr/>
          </p:nvSpPr>
          <p:spPr bwMode="auto">
            <a:xfrm>
              <a:off x="2544" y="2916"/>
              <a:ext cx="0" cy="2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83016" name="Line 1064"/>
            <p:cNvSpPr>
              <a:spLocks noChangeShapeType="1"/>
            </p:cNvSpPr>
            <p:nvPr/>
          </p:nvSpPr>
          <p:spPr bwMode="auto">
            <a:xfrm flipH="1">
              <a:off x="2516" y="3168"/>
              <a:ext cx="4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83017" name="Line 1065"/>
            <p:cNvSpPr>
              <a:spLocks noChangeShapeType="1"/>
            </p:cNvSpPr>
            <p:nvPr/>
          </p:nvSpPr>
          <p:spPr bwMode="auto">
            <a:xfrm>
              <a:off x="2976" y="3252"/>
              <a:ext cx="0" cy="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83018" name="Line 1066"/>
            <p:cNvSpPr>
              <a:spLocks noChangeShapeType="1"/>
            </p:cNvSpPr>
            <p:nvPr/>
          </p:nvSpPr>
          <p:spPr bwMode="auto">
            <a:xfrm flipH="1">
              <a:off x="2948" y="3312"/>
              <a:ext cx="3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83011" name="Line 1059"/>
            <p:cNvSpPr>
              <a:spLocks noChangeShapeType="1"/>
            </p:cNvSpPr>
            <p:nvPr/>
          </p:nvSpPr>
          <p:spPr bwMode="auto">
            <a:xfrm>
              <a:off x="1728" y="1368"/>
              <a:ext cx="0" cy="8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83019" name="Rectangle 1067"/>
            <p:cNvSpPr>
              <a:spLocks noChangeArrowheads="1"/>
            </p:cNvSpPr>
            <p:nvPr/>
          </p:nvSpPr>
          <p:spPr bwMode="auto">
            <a:xfrm>
              <a:off x="1475" y="1770"/>
              <a:ext cx="255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sz="1800">
                  <a:solidFill>
                    <a:schemeClr val="tx1"/>
                  </a:solidFill>
                  <a:latin typeface="Century Gothic" pitchFamily="34" charset="0"/>
                </a:rPr>
                <a:t>-6</a:t>
              </a:r>
            </a:p>
          </p:txBody>
        </p:sp>
        <p:sp>
          <p:nvSpPr>
            <p:cNvPr id="383020" name="Rectangle 1068"/>
            <p:cNvSpPr>
              <a:spLocks noChangeArrowheads="1"/>
            </p:cNvSpPr>
            <p:nvPr/>
          </p:nvSpPr>
          <p:spPr bwMode="auto">
            <a:xfrm>
              <a:off x="1821" y="2205"/>
              <a:ext cx="194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sz="1800">
                  <a:solidFill>
                    <a:schemeClr val="tx1"/>
                  </a:solidFill>
                  <a:latin typeface="Century Gothic" pitchFamily="34" charset="0"/>
                </a:rPr>
                <a:t>1</a:t>
              </a:r>
            </a:p>
          </p:txBody>
        </p:sp>
        <p:sp>
          <p:nvSpPr>
            <p:cNvPr id="383021" name="Rectangle 1069"/>
            <p:cNvSpPr>
              <a:spLocks noChangeArrowheads="1"/>
            </p:cNvSpPr>
            <p:nvPr/>
          </p:nvSpPr>
          <p:spPr bwMode="auto">
            <a:xfrm>
              <a:off x="2253" y="2781"/>
              <a:ext cx="194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sz="1800">
                  <a:solidFill>
                    <a:schemeClr val="tx1"/>
                  </a:solidFill>
                  <a:latin typeface="Century Gothic" pitchFamily="34" charset="0"/>
                </a:rPr>
                <a:t>1</a:t>
              </a:r>
            </a:p>
          </p:txBody>
        </p:sp>
        <p:sp>
          <p:nvSpPr>
            <p:cNvPr id="383022" name="Rectangle 1070"/>
            <p:cNvSpPr>
              <a:spLocks noChangeArrowheads="1"/>
            </p:cNvSpPr>
            <p:nvPr/>
          </p:nvSpPr>
          <p:spPr bwMode="auto">
            <a:xfrm>
              <a:off x="2589" y="3117"/>
              <a:ext cx="194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sz="1800">
                  <a:solidFill>
                    <a:schemeClr val="tx1"/>
                  </a:solidFill>
                  <a:latin typeface="Century Gothic" pitchFamily="34" charset="0"/>
                </a:rPr>
                <a:t>1</a:t>
              </a:r>
            </a:p>
          </p:txBody>
        </p:sp>
        <p:sp>
          <p:nvSpPr>
            <p:cNvPr id="383023" name="Rectangle 1071"/>
            <p:cNvSpPr>
              <a:spLocks noChangeArrowheads="1"/>
            </p:cNvSpPr>
            <p:nvPr/>
          </p:nvSpPr>
          <p:spPr bwMode="auto">
            <a:xfrm>
              <a:off x="3021" y="3309"/>
              <a:ext cx="194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sz="1800">
                  <a:solidFill>
                    <a:schemeClr val="tx1"/>
                  </a:solidFill>
                  <a:latin typeface="Century Gothic" pitchFamily="34" charset="0"/>
                </a:rPr>
                <a:t>1</a:t>
              </a:r>
            </a:p>
          </p:txBody>
        </p:sp>
        <p:sp>
          <p:nvSpPr>
            <p:cNvPr id="383024" name="Rectangle 1072"/>
            <p:cNvSpPr>
              <a:spLocks noChangeArrowheads="1"/>
            </p:cNvSpPr>
            <p:nvPr/>
          </p:nvSpPr>
          <p:spPr bwMode="auto">
            <a:xfrm>
              <a:off x="1917" y="2397"/>
              <a:ext cx="255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sz="1800">
                  <a:solidFill>
                    <a:schemeClr val="tx1"/>
                  </a:solidFill>
                  <a:latin typeface="Century Gothic" pitchFamily="34" charset="0"/>
                </a:rPr>
                <a:t>-4</a:t>
              </a:r>
            </a:p>
          </p:txBody>
        </p:sp>
        <p:sp>
          <p:nvSpPr>
            <p:cNvPr id="383025" name="Rectangle 1073"/>
            <p:cNvSpPr>
              <a:spLocks noChangeArrowheads="1"/>
            </p:cNvSpPr>
            <p:nvPr/>
          </p:nvSpPr>
          <p:spPr bwMode="auto">
            <a:xfrm>
              <a:off x="2301" y="2925"/>
              <a:ext cx="255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sz="1800">
                  <a:solidFill>
                    <a:schemeClr val="tx1"/>
                  </a:solidFill>
                  <a:latin typeface="Century Gothic" pitchFamily="34" charset="0"/>
                </a:rPr>
                <a:t>-2</a:t>
              </a:r>
            </a:p>
          </p:txBody>
        </p:sp>
        <p:sp>
          <p:nvSpPr>
            <p:cNvPr id="383026" name="Rectangle 1074"/>
            <p:cNvSpPr>
              <a:spLocks noChangeArrowheads="1"/>
            </p:cNvSpPr>
            <p:nvPr/>
          </p:nvSpPr>
          <p:spPr bwMode="auto">
            <a:xfrm>
              <a:off x="2781" y="3117"/>
              <a:ext cx="255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sz="1800">
                  <a:solidFill>
                    <a:schemeClr val="tx1"/>
                  </a:solidFill>
                  <a:latin typeface="Century Gothic" pitchFamily="34" charset="0"/>
                </a:rPr>
                <a:t>-1</a:t>
              </a:r>
            </a:p>
          </p:txBody>
        </p:sp>
      </p:grpSp>
      <p:sp>
        <p:nvSpPr>
          <p:cNvPr id="383027" name="Rectangle 1075"/>
          <p:cNvSpPr>
            <a:spLocks noChangeArrowheads="1"/>
          </p:cNvSpPr>
          <p:nvPr/>
        </p:nvSpPr>
        <p:spPr bwMode="auto">
          <a:xfrm>
            <a:off x="4227513" y="2093913"/>
            <a:ext cx="11747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altLang="tr-TR" sz="2000" i="1">
                <a:solidFill>
                  <a:schemeClr val="tx1"/>
                </a:solidFill>
                <a:latin typeface="Century Gothic" pitchFamily="34" charset="0"/>
              </a:rPr>
              <a:t>MRS</a:t>
            </a:r>
            <a:r>
              <a:rPr lang="en-US" altLang="tr-TR" sz="2000">
                <a:solidFill>
                  <a:schemeClr val="tx1"/>
                </a:solidFill>
                <a:latin typeface="Century Gothic" pitchFamily="34" charset="0"/>
              </a:rPr>
              <a:t> = 6</a:t>
            </a:r>
          </a:p>
        </p:txBody>
      </p:sp>
      <p:sp>
        <p:nvSpPr>
          <p:cNvPr id="383028" name="Rectangle 1076"/>
          <p:cNvSpPr>
            <a:spLocks noChangeArrowheads="1"/>
          </p:cNvSpPr>
          <p:nvPr/>
        </p:nvSpPr>
        <p:spPr bwMode="auto">
          <a:xfrm>
            <a:off x="5213350" y="3994150"/>
            <a:ext cx="11271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tr-TR" sz="2000" i="1">
                <a:solidFill>
                  <a:schemeClr val="tx1"/>
                </a:solidFill>
                <a:latin typeface="Century Gothic" pitchFamily="34" charset="0"/>
              </a:rPr>
              <a:t>MRS</a:t>
            </a:r>
            <a:r>
              <a:rPr lang="en-US" altLang="tr-TR" sz="2000">
                <a:solidFill>
                  <a:schemeClr val="tx1"/>
                </a:solidFill>
                <a:latin typeface="Century Gothic" pitchFamily="34" charset="0"/>
              </a:rPr>
              <a:t> = 2</a:t>
            </a:r>
          </a:p>
        </p:txBody>
      </p:sp>
      <p:graphicFrame>
        <p:nvGraphicFramePr>
          <p:cNvPr id="383029" name="Object 1077">
            <a:hlinkClick r:id="" action="ppaction://ole?verb=0"/>
          </p:cNvPr>
          <p:cNvGraphicFramePr>
            <a:graphicFrameLocks/>
          </p:cNvGraphicFramePr>
          <p:nvPr/>
        </p:nvGraphicFramePr>
        <p:xfrm>
          <a:off x="5951538" y="2022475"/>
          <a:ext cx="28702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tion" r:id="rId4" imgW="2868480" imgH="869760" progId="Equation.3">
                  <p:embed/>
                </p:oleObj>
              </mc:Choice>
              <mc:Fallback>
                <p:oleObj name="Equation" r:id="rId4" imgW="2868480" imgH="86976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538" y="2022475"/>
                        <a:ext cx="2870200" cy="871538"/>
                      </a:xfrm>
                      <a:prstGeom prst="rect">
                        <a:avLst/>
                      </a:prstGeom>
                      <a:solidFill>
                        <a:srgbClr val="CCCCFF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906692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2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8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382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38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38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38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81" grpId="0" animBg="1"/>
      <p:bldP spid="382982" grpId="0" animBg="1"/>
      <p:bldP spid="382983" grpId="0" animBg="1"/>
      <p:bldP spid="383027" grpId="0" autoUpdateAnimBg="0"/>
      <p:bldP spid="383028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Diminishing </a:t>
            </a:r>
            <a:r>
              <a:rPr lang="en-US" sz="2800" dirty="0"/>
              <a:t>Marginal Rate of Substitution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51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1633538"/>
            <a:ext cx="6858000" cy="440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09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Marginal Rate of Substitution</a:t>
            </a:r>
          </a:p>
        </p:txBody>
      </p:sp>
      <p:sp>
        <p:nvSpPr>
          <p:cNvPr id="143370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tr-TR"/>
              <a:t>Indifference curves are convex </a:t>
            </a:r>
          </a:p>
          <a:p>
            <a:pPr lvl="1"/>
            <a:r>
              <a:rPr lang="en-US" altLang="tr-TR"/>
              <a:t>As more of one good is consumed, a consumer would prefer to give up fewer units of a second good to get additional units of the first one</a:t>
            </a:r>
          </a:p>
          <a:p>
            <a:r>
              <a:rPr lang="en-US" altLang="tr-TR"/>
              <a:t>Consumers generally prefer a balanced market basket</a:t>
            </a:r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tr-TR"/>
              <a:t>©2005 Pearson Education, Inc.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tr-TR"/>
              <a:t>Chapter 3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90E6-7A21-4C5F-B60A-BC57CBDC154B}" type="slidenum">
              <a:rPr lang="en-US" altLang="tr-TR"/>
              <a:pPr/>
              <a:t>52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33059811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3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3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0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2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Marginal Rate of Substitution</a:t>
            </a:r>
          </a:p>
        </p:txBody>
      </p:sp>
      <p:sp>
        <p:nvSpPr>
          <p:cNvPr id="141323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tr-TR"/>
              <a:t>The MRS decreases as we move down the indifference curve</a:t>
            </a:r>
          </a:p>
          <a:p>
            <a:pPr lvl="1"/>
            <a:r>
              <a:rPr lang="en-US" altLang="tr-TR"/>
              <a:t>Along an indifference curve there is a </a:t>
            </a:r>
            <a:r>
              <a:rPr lang="en-US" altLang="tr-TR" i="1">
                <a:solidFill>
                  <a:srgbClr val="9999FF"/>
                </a:solidFill>
              </a:rPr>
              <a:t>diminishing marginal rate of substitution</a:t>
            </a:r>
            <a:r>
              <a:rPr lang="en-US" altLang="tr-TR"/>
              <a:t>.</a:t>
            </a:r>
          </a:p>
          <a:p>
            <a:pPr lvl="1"/>
            <a:r>
              <a:rPr lang="en-US" altLang="tr-TR"/>
              <a:t>The MRS went from 6 to 4 to 1</a:t>
            </a:r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tr-TR"/>
              <a:t>©2005 Pearson Education, Inc.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tr-TR"/>
              <a:t>Chapter 3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FC5A-1F0C-4B84-867A-243CF9E3F4D1}" type="slidenum">
              <a:rPr lang="en-US" altLang="tr-TR"/>
              <a:pPr/>
              <a:t>53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075817126"/>
      </p:ext>
    </p:extLst>
  </p:cSld>
  <p:clrMapOvr>
    <a:masterClrMapping/>
  </p:clrMapOvr>
  <p:transition spd="med"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8" name="Rectangle 20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Marginal Rate of Substitution</a:t>
            </a:r>
          </a:p>
        </p:txBody>
      </p:sp>
      <p:sp>
        <p:nvSpPr>
          <p:cNvPr id="472069" name="Rectangle 205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tr-TR"/>
              <a:t>Indifference curves with different shapes imply a different willingness to substitute</a:t>
            </a:r>
          </a:p>
          <a:p>
            <a:r>
              <a:rPr lang="en-US" altLang="tr-TR"/>
              <a:t>Two polar cases are of interest</a:t>
            </a:r>
          </a:p>
          <a:p>
            <a:pPr lvl="1"/>
            <a:r>
              <a:rPr lang="en-US" altLang="tr-TR"/>
              <a:t>Perfect substitutes</a:t>
            </a:r>
          </a:p>
          <a:p>
            <a:pPr lvl="1"/>
            <a:r>
              <a:rPr lang="en-US" altLang="tr-TR"/>
              <a:t>Perfect complements </a:t>
            </a:r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tr-TR"/>
              <a:t>©2005 Pearson Education, Inc.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tr-TR"/>
              <a:t>Chapter 3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D728-8070-4539-9879-381889ECE894}" type="slidenum">
              <a:rPr lang="en-US" altLang="tr-TR"/>
              <a:pPr/>
              <a:t>54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042505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Marginal Rate of Substitution</a:t>
            </a:r>
          </a:p>
        </p:txBody>
      </p:sp>
      <p:sp>
        <p:nvSpPr>
          <p:cNvPr id="145418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tr-TR"/>
              <a:t>Perfect Substitutes </a:t>
            </a:r>
          </a:p>
          <a:p>
            <a:pPr lvl="1"/>
            <a:r>
              <a:rPr lang="en-US" altLang="tr-TR"/>
              <a:t>Two goods are perfect substitutes when the marginal rate of substitution of one good for the other is constant</a:t>
            </a:r>
          </a:p>
          <a:p>
            <a:pPr lvl="1"/>
            <a:r>
              <a:rPr lang="en-US" altLang="tr-TR"/>
              <a:t>Example: a person might consider apple juice and orange juice perfect substitutes</a:t>
            </a:r>
          </a:p>
          <a:p>
            <a:pPr lvl="2"/>
            <a:r>
              <a:rPr lang="en-US" altLang="tr-TR"/>
              <a:t>They would always trade 1 glass of OJ for 1 glass of Apple Juice	</a:t>
            </a:r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tr-TR"/>
              <a:t>©2005 Pearson Education, Inc.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tr-TR"/>
              <a:t>Chapter 3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7157-7D7C-457C-959D-5984E03AD9F8}" type="slidenum">
              <a:rPr lang="en-US" altLang="tr-TR"/>
              <a:pPr/>
              <a:t>55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97620976"/>
      </p:ext>
    </p:extLst>
  </p:cSld>
  <p:clrMapOvr>
    <a:masterClrMapping/>
  </p:clrMapOvr>
  <p:transition spd="med"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99" name="Rectangle 207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Consumer Preferences</a:t>
            </a:r>
          </a:p>
        </p:txBody>
      </p:sp>
      <p:sp>
        <p:nvSpPr>
          <p:cNvPr id="2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tr-TR"/>
              <a:t>©2005 Pearson Education, Inc.</a:t>
            </a:r>
          </a:p>
        </p:txBody>
      </p:sp>
      <p:sp>
        <p:nvSpPr>
          <p:cNvPr id="2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tr-TR"/>
              <a:t>Chapter 3</a:t>
            </a:r>
          </a:p>
        </p:txBody>
      </p:sp>
      <p:sp>
        <p:nvSpPr>
          <p:cNvPr id="2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FA7A-0812-4477-873E-8577112289F3}" type="slidenum">
              <a:rPr lang="en-US" altLang="tr-TR"/>
              <a:pPr/>
              <a:t>56</a:t>
            </a:fld>
            <a:endParaRPr lang="en-US" altLang="tr-TR"/>
          </a:p>
        </p:txBody>
      </p:sp>
      <p:grpSp>
        <p:nvGrpSpPr>
          <p:cNvPr id="387097" name="Group 2073"/>
          <p:cNvGrpSpPr>
            <a:grpSpLocks/>
          </p:cNvGrpSpPr>
          <p:nvPr/>
        </p:nvGrpSpPr>
        <p:grpSpPr bwMode="auto">
          <a:xfrm>
            <a:off x="2362200" y="2305050"/>
            <a:ext cx="3524250" cy="3524250"/>
            <a:chOff x="1460" y="1460"/>
            <a:chExt cx="2220" cy="2220"/>
          </a:xfrm>
        </p:grpSpPr>
        <p:sp>
          <p:nvSpPr>
            <p:cNvPr id="387076" name="Line 2052"/>
            <p:cNvSpPr>
              <a:spLocks noChangeShapeType="1"/>
            </p:cNvSpPr>
            <p:nvPr/>
          </p:nvSpPr>
          <p:spPr bwMode="auto">
            <a:xfrm>
              <a:off x="1460" y="3380"/>
              <a:ext cx="300" cy="300"/>
            </a:xfrm>
            <a:prstGeom prst="line">
              <a:avLst/>
            </a:prstGeom>
            <a:noFill/>
            <a:ln w="50800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87077" name="Line 2053"/>
            <p:cNvSpPr>
              <a:spLocks noChangeShapeType="1"/>
            </p:cNvSpPr>
            <p:nvPr/>
          </p:nvSpPr>
          <p:spPr bwMode="auto">
            <a:xfrm>
              <a:off x="1460" y="2708"/>
              <a:ext cx="972" cy="972"/>
            </a:xfrm>
            <a:prstGeom prst="line">
              <a:avLst/>
            </a:prstGeom>
            <a:noFill/>
            <a:ln w="50800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87078" name="Line 2054"/>
            <p:cNvSpPr>
              <a:spLocks noChangeShapeType="1"/>
            </p:cNvSpPr>
            <p:nvPr/>
          </p:nvSpPr>
          <p:spPr bwMode="auto">
            <a:xfrm>
              <a:off x="1460" y="2084"/>
              <a:ext cx="1596" cy="1596"/>
            </a:xfrm>
            <a:prstGeom prst="line">
              <a:avLst/>
            </a:prstGeom>
            <a:noFill/>
            <a:ln w="50800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87079" name="Line 2055"/>
            <p:cNvSpPr>
              <a:spLocks noChangeShapeType="1"/>
            </p:cNvSpPr>
            <p:nvPr/>
          </p:nvSpPr>
          <p:spPr bwMode="auto">
            <a:xfrm>
              <a:off x="1460" y="1460"/>
              <a:ext cx="2220" cy="2220"/>
            </a:xfrm>
            <a:prstGeom prst="line">
              <a:avLst/>
            </a:prstGeom>
            <a:noFill/>
            <a:ln w="50800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387098" name="Group 2074"/>
          <p:cNvGrpSpPr>
            <a:grpSpLocks/>
          </p:cNvGrpSpPr>
          <p:nvPr/>
        </p:nvGrpSpPr>
        <p:grpSpPr bwMode="auto">
          <a:xfrm>
            <a:off x="787400" y="1879600"/>
            <a:ext cx="7331075" cy="4416425"/>
            <a:chOff x="496" y="1184"/>
            <a:chExt cx="4618" cy="2782"/>
          </a:xfrm>
        </p:grpSpPr>
        <p:sp>
          <p:nvSpPr>
            <p:cNvPr id="387081" name="Line 2057"/>
            <p:cNvSpPr>
              <a:spLocks noChangeShapeType="1"/>
            </p:cNvSpPr>
            <p:nvPr/>
          </p:nvSpPr>
          <p:spPr bwMode="auto">
            <a:xfrm flipH="1">
              <a:off x="1452" y="1240"/>
              <a:ext cx="0" cy="24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87082" name="Line 2058"/>
            <p:cNvSpPr>
              <a:spLocks noChangeShapeType="1"/>
            </p:cNvSpPr>
            <p:nvPr/>
          </p:nvSpPr>
          <p:spPr bwMode="auto">
            <a:xfrm>
              <a:off x="1449" y="3688"/>
              <a:ext cx="264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87083" name="Rectangle 2059"/>
            <p:cNvSpPr>
              <a:spLocks noChangeArrowheads="1"/>
            </p:cNvSpPr>
            <p:nvPr/>
          </p:nvSpPr>
          <p:spPr bwMode="auto">
            <a:xfrm>
              <a:off x="4088" y="3564"/>
              <a:ext cx="1026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sz="1800">
                  <a:solidFill>
                    <a:schemeClr val="tx1"/>
                  </a:solidFill>
                  <a:latin typeface="Century Gothic" pitchFamily="34" charset="0"/>
                </a:rPr>
                <a:t>Orange Juice</a:t>
              </a:r>
            </a:p>
            <a:p>
              <a:r>
                <a:rPr lang="en-US" altLang="tr-TR" sz="1800">
                  <a:solidFill>
                    <a:schemeClr val="tx1"/>
                  </a:solidFill>
                  <a:latin typeface="Century Gothic" pitchFamily="34" charset="0"/>
                </a:rPr>
                <a:t>(glasses)</a:t>
              </a:r>
            </a:p>
          </p:txBody>
        </p:sp>
        <p:sp>
          <p:nvSpPr>
            <p:cNvPr id="387084" name="Rectangle 2060"/>
            <p:cNvSpPr>
              <a:spLocks noChangeArrowheads="1"/>
            </p:cNvSpPr>
            <p:nvPr/>
          </p:nvSpPr>
          <p:spPr bwMode="auto">
            <a:xfrm>
              <a:off x="496" y="1184"/>
              <a:ext cx="730" cy="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altLang="tr-TR" sz="1800">
                  <a:solidFill>
                    <a:schemeClr val="tx1"/>
                  </a:solidFill>
                  <a:latin typeface="Century Gothic" pitchFamily="34" charset="0"/>
                </a:rPr>
                <a:t>Apple </a:t>
              </a:r>
            </a:p>
            <a:p>
              <a:pPr algn="ctr"/>
              <a:r>
                <a:rPr lang="en-US" altLang="tr-TR" sz="1800">
                  <a:solidFill>
                    <a:schemeClr val="tx1"/>
                  </a:solidFill>
                  <a:latin typeface="Century Gothic" pitchFamily="34" charset="0"/>
                </a:rPr>
                <a:t>Juice</a:t>
              </a:r>
            </a:p>
            <a:p>
              <a:pPr algn="ctr"/>
              <a:r>
                <a:rPr lang="en-US" altLang="tr-TR" sz="1800">
                  <a:solidFill>
                    <a:schemeClr val="tx1"/>
                  </a:solidFill>
                  <a:latin typeface="Century Gothic" pitchFamily="34" charset="0"/>
                </a:rPr>
                <a:t>(glasses)</a:t>
              </a:r>
            </a:p>
          </p:txBody>
        </p:sp>
        <p:sp>
          <p:nvSpPr>
            <p:cNvPr id="387085" name="Rectangle 2061"/>
            <p:cNvSpPr>
              <a:spLocks noChangeArrowheads="1"/>
            </p:cNvSpPr>
            <p:nvPr/>
          </p:nvSpPr>
          <p:spPr bwMode="auto">
            <a:xfrm>
              <a:off x="2409" y="3695"/>
              <a:ext cx="20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sz="2000">
                  <a:solidFill>
                    <a:schemeClr val="tx1"/>
                  </a:solidFill>
                  <a:latin typeface="Century Gothic" pitchFamily="34" charset="0"/>
                </a:rPr>
                <a:t>2</a:t>
              </a:r>
            </a:p>
          </p:txBody>
        </p:sp>
        <p:sp>
          <p:nvSpPr>
            <p:cNvPr id="387086" name="Rectangle 2062"/>
            <p:cNvSpPr>
              <a:spLocks noChangeArrowheads="1"/>
            </p:cNvSpPr>
            <p:nvPr/>
          </p:nvSpPr>
          <p:spPr bwMode="auto">
            <a:xfrm>
              <a:off x="3009" y="3695"/>
              <a:ext cx="20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sz="2000">
                  <a:solidFill>
                    <a:schemeClr val="tx1"/>
                  </a:solidFill>
                  <a:latin typeface="Century Gothic" pitchFamily="34" charset="0"/>
                </a:rPr>
                <a:t>3</a:t>
              </a:r>
            </a:p>
          </p:txBody>
        </p:sp>
        <p:sp>
          <p:nvSpPr>
            <p:cNvPr id="387087" name="Rectangle 2063"/>
            <p:cNvSpPr>
              <a:spLocks noChangeArrowheads="1"/>
            </p:cNvSpPr>
            <p:nvPr/>
          </p:nvSpPr>
          <p:spPr bwMode="auto">
            <a:xfrm>
              <a:off x="3609" y="3695"/>
              <a:ext cx="20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sz="2000">
                  <a:solidFill>
                    <a:schemeClr val="tx1"/>
                  </a:solidFill>
                  <a:latin typeface="Century Gothic" pitchFamily="34" charset="0"/>
                </a:rPr>
                <a:t>4</a:t>
              </a:r>
            </a:p>
          </p:txBody>
        </p:sp>
        <p:sp>
          <p:nvSpPr>
            <p:cNvPr id="387088" name="Rectangle 2064"/>
            <p:cNvSpPr>
              <a:spLocks noChangeArrowheads="1"/>
            </p:cNvSpPr>
            <p:nvPr/>
          </p:nvSpPr>
          <p:spPr bwMode="auto">
            <a:xfrm>
              <a:off x="1749" y="3695"/>
              <a:ext cx="20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sz="2000">
                  <a:solidFill>
                    <a:schemeClr val="tx1"/>
                  </a:solidFill>
                  <a:latin typeface="Century Gothic" pitchFamily="34" charset="0"/>
                </a:rPr>
                <a:t>1</a:t>
              </a:r>
            </a:p>
          </p:txBody>
        </p:sp>
        <p:sp>
          <p:nvSpPr>
            <p:cNvPr id="387089" name="Rectangle 2065"/>
            <p:cNvSpPr>
              <a:spLocks noChangeArrowheads="1"/>
            </p:cNvSpPr>
            <p:nvPr/>
          </p:nvSpPr>
          <p:spPr bwMode="auto">
            <a:xfrm>
              <a:off x="1197" y="3136"/>
              <a:ext cx="20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sz="2000">
                  <a:solidFill>
                    <a:schemeClr val="tx1"/>
                  </a:solidFill>
                  <a:latin typeface="Century Gothic" pitchFamily="34" charset="0"/>
                </a:rPr>
                <a:t>1</a:t>
              </a:r>
            </a:p>
          </p:txBody>
        </p:sp>
        <p:sp>
          <p:nvSpPr>
            <p:cNvPr id="387090" name="Rectangle 2066"/>
            <p:cNvSpPr>
              <a:spLocks noChangeArrowheads="1"/>
            </p:cNvSpPr>
            <p:nvPr/>
          </p:nvSpPr>
          <p:spPr bwMode="auto">
            <a:xfrm>
              <a:off x="1197" y="2506"/>
              <a:ext cx="20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sz="2000">
                  <a:solidFill>
                    <a:schemeClr val="tx1"/>
                  </a:solidFill>
                  <a:latin typeface="Century Gothic" pitchFamily="34" charset="0"/>
                </a:rPr>
                <a:t>2</a:t>
              </a:r>
            </a:p>
          </p:txBody>
        </p:sp>
        <p:sp>
          <p:nvSpPr>
            <p:cNvPr id="387091" name="Rectangle 2067"/>
            <p:cNvSpPr>
              <a:spLocks noChangeArrowheads="1"/>
            </p:cNvSpPr>
            <p:nvPr/>
          </p:nvSpPr>
          <p:spPr bwMode="auto">
            <a:xfrm>
              <a:off x="1197" y="1875"/>
              <a:ext cx="20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sz="2000">
                  <a:solidFill>
                    <a:schemeClr val="tx1"/>
                  </a:solidFill>
                  <a:latin typeface="Century Gothic" pitchFamily="34" charset="0"/>
                </a:rPr>
                <a:t>3</a:t>
              </a:r>
            </a:p>
          </p:txBody>
        </p:sp>
        <p:sp>
          <p:nvSpPr>
            <p:cNvPr id="387092" name="Rectangle 2068"/>
            <p:cNvSpPr>
              <a:spLocks noChangeArrowheads="1"/>
            </p:cNvSpPr>
            <p:nvPr/>
          </p:nvSpPr>
          <p:spPr bwMode="auto">
            <a:xfrm>
              <a:off x="1197" y="1245"/>
              <a:ext cx="20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sz="2000">
                  <a:solidFill>
                    <a:schemeClr val="tx1"/>
                  </a:solidFill>
                  <a:latin typeface="Century Gothic" pitchFamily="34" charset="0"/>
                </a:rPr>
                <a:t>4</a:t>
              </a:r>
            </a:p>
          </p:txBody>
        </p:sp>
        <p:sp>
          <p:nvSpPr>
            <p:cNvPr id="387093" name="Rectangle 2069"/>
            <p:cNvSpPr>
              <a:spLocks noChangeArrowheads="1"/>
            </p:cNvSpPr>
            <p:nvPr/>
          </p:nvSpPr>
          <p:spPr bwMode="auto">
            <a:xfrm>
              <a:off x="1281" y="3695"/>
              <a:ext cx="20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sz="2000">
                  <a:solidFill>
                    <a:schemeClr val="tx1"/>
                  </a:solidFill>
                  <a:latin typeface="Century Gothic" pitchFamily="34" charset="0"/>
                </a:rPr>
                <a:t>0</a:t>
              </a:r>
            </a:p>
          </p:txBody>
        </p:sp>
      </p:grpSp>
      <p:sp>
        <p:nvSpPr>
          <p:cNvPr id="387096" name="Text Box 2072"/>
          <p:cNvSpPr txBox="1">
            <a:spLocks noChangeArrowheads="1"/>
          </p:cNvSpPr>
          <p:nvPr/>
        </p:nvSpPr>
        <p:spPr bwMode="auto">
          <a:xfrm>
            <a:off x="5922963" y="2455863"/>
            <a:ext cx="2406650" cy="958850"/>
          </a:xfrm>
          <a:prstGeom prst="rect">
            <a:avLst/>
          </a:prstGeom>
          <a:solidFill>
            <a:srgbClr val="CCCCFF"/>
          </a:solidFill>
          <a:ln w="12700">
            <a:solidFill>
              <a:srgbClr val="37654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B2B2B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tr-TR" sz="2800">
                <a:solidFill>
                  <a:schemeClr val="tx1"/>
                </a:solidFill>
                <a:latin typeface="Century Gothic" pitchFamily="34" charset="0"/>
              </a:rPr>
              <a:t>Perfect</a:t>
            </a:r>
          </a:p>
          <a:p>
            <a:pPr algn="ctr"/>
            <a:r>
              <a:rPr lang="en-US" altLang="tr-TR" sz="2800">
                <a:solidFill>
                  <a:schemeClr val="tx1"/>
                </a:solidFill>
                <a:latin typeface="Century Gothic" pitchFamily="34" charset="0"/>
              </a:rPr>
              <a:t>Substitutes</a:t>
            </a:r>
          </a:p>
        </p:txBody>
      </p:sp>
    </p:spTree>
    <p:extLst>
      <p:ext uri="{BB962C8B-B14F-4D97-AF65-F5344CB8AC3E}">
        <p14:creationId xmlns:p14="http://schemas.microsoft.com/office/powerpoint/2010/main" val="299302685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7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87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96" grpId="0" animBg="1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Consumer Preferences</a:t>
            </a:r>
          </a:p>
        </p:txBody>
      </p:sp>
      <p:sp>
        <p:nvSpPr>
          <p:cNvPr id="147466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tr-TR"/>
              <a:t>Perfect Complements</a:t>
            </a:r>
          </a:p>
          <a:p>
            <a:pPr lvl="1"/>
            <a:r>
              <a:rPr lang="en-US" altLang="tr-TR"/>
              <a:t>Two goods are perfect complements when the indifference curves for the goods are shaped as right angles</a:t>
            </a:r>
          </a:p>
          <a:p>
            <a:pPr lvl="1"/>
            <a:r>
              <a:rPr lang="en-US" altLang="tr-TR"/>
              <a:t>Example: If you have 1 left shoe and 1 right shoe, you are indifferent between having more left shoes only</a:t>
            </a:r>
          </a:p>
          <a:p>
            <a:pPr lvl="2"/>
            <a:r>
              <a:rPr lang="en-US" altLang="tr-TR"/>
              <a:t>Must have one right for one left</a:t>
            </a:r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tr-TR"/>
              <a:t>©2005 Pearson Education, Inc.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tr-TR"/>
              <a:t>Chapter 3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79F6-EF9A-4EB9-8D7F-5EC29C8B7559}" type="slidenum">
              <a:rPr lang="en-US" altLang="tr-TR"/>
              <a:pPr/>
              <a:t>57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828886188"/>
      </p:ext>
    </p:extLst>
  </p:cSld>
  <p:clrMapOvr>
    <a:masterClrMapping/>
  </p:clrMapOvr>
  <p:transition spd="med"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5" name="Rectangle 106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Consumer Preferences</a:t>
            </a:r>
          </a:p>
        </p:txBody>
      </p:sp>
      <p:sp>
        <p:nvSpPr>
          <p:cNvPr id="29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tr-TR"/>
              <a:t>©2005 Pearson Education, Inc.</a:t>
            </a:r>
          </a:p>
        </p:txBody>
      </p:sp>
      <p:sp>
        <p:nvSpPr>
          <p:cNvPr id="27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tr-TR"/>
              <a:t>Chapter 3</a:t>
            </a:r>
          </a:p>
        </p:txBody>
      </p:sp>
      <p:sp>
        <p:nvSpPr>
          <p:cNvPr id="28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6CBF-550D-4509-8474-827A89A4A7AF}" type="slidenum">
              <a:rPr lang="en-US" altLang="tr-TR"/>
              <a:pPr/>
              <a:t>58</a:t>
            </a:fld>
            <a:endParaRPr lang="en-US" altLang="tr-TR"/>
          </a:p>
        </p:txBody>
      </p:sp>
      <p:grpSp>
        <p:nvGrpSpPr>
          <p:cNvPr id="389163" name="Group 1067"/>
          <p:cNvGrpSpPr>
            <a:grpSpLocks/>
          </p:cNvGrpSpPr>
          <p:nvPr/>
        </p:nvGrpSpPr>
        <p:grpSpPr bwMode="auto">
          <a:xfrm>
            <a:off x="2990850" y="1898650"/>
            <a:ext cx="3232150" cy="3371850"/>
            <a:chOff x="1848" y="1196"/>
            <a:chExt cx="2036" cy="2124"/>
          </a:xfrm>
        </p:grpSpPr>
        <p:sp>
          <p:nvSpPr>
            <p:cNvPr id="389138" name="Line 1042"/>
            <p:cNvSpPr>
              <a:spLocks noChangeShapeType="1"/>
            </p:cNvSpPr>
            <p:nvPr/>
          </p:nvSpPr>
          <p:spPr bwMode="auto">
            <a:xfrm>
              <a:off x="1848" y="1196"/>
              <a:ext cx="0" cy="2124"/>
            </a:xfrm>
            <a:prstGeom prst="line">
              <a:avLst/>
            </a:prstGeom>
            <a:noFill/>
            <a:ln w="50800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89139" name="Line 1043"/>
            <p:cNvSpPr>
              <a:spLocks noChangeShapeType="1"/>
            </p:cNvSpPr>
            <p:nvPr/>
          </p:nvSpPr>
          <p:spPr bwMode="auto">
            <a:xfrm>
              <a:off x="2376" y="1412"/>
              <a:ext cx="0" cy="1452"/>
            </a:xfrm>
            <a:prstGeom prst="line">
              <a:avLst/>
            </a:prstGeom>
            <a:noFill/>
            <a:ln w="50800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89140" name="Line 1044"/>
            <p:cNvSpPr>
              <a:spLocks noChangeShapeType="1"/>
            </p:cNvSpPr>
            <p:nvPr/>
          </p:nvSpPr>
          <p:spPr bwMode="auto">
            <a:xfrm>
              <a:off x="2940" y="1508"/>
              <a:ext cx="0" cy="828"/>
            </a:xfrm>
            <a:prstGeom prst="line">
              <a:avLst/>
            </a:prstGeom>
            <a:noFill/>
            <a:ln w="50800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89141" name="Line 1045"/>
            <p:cNvSpPr>
              <a:spLocks noChangeShapeType="1"/>
            </p:cNvSpPr>
            <p:nvPr/>
          </p:nvSpPr>
          <p:spPr bwMode="auto">
            <a:xfrm>
              <a:off x="3420" y="1688"/>
              <a:ext cx="0" cy="204"/>
            </a:xfrm>
            <a:prstGeom prst="line">
              <a:avLst/>
            </a:prstGeom>
            <a:noFill/>
            <a:ln w="50800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89142" name="Line 1046"/>
            <p:cNvSpPr>
              <a:spLocks noChangeShapeType="1"/>
            </p:cNvSpPr>
            <p:nvPr/>
          </p:nvSpPr>
          <p:spPr bwMode="auto">
            <a:xfrm>
              <a:off x="1856" y="3312"/>
              <a:ext cx="2028" cy="0"/>
            </a:xfrm>
            <a:prstGeom prst="line">
              <a:avLst/>
            </a:prstGeom>
            <a:noFill/>
            <a:ln w="50800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89143" name="Line 1047"/>
            <p:cNvSpPr>
              <a:spLocks noChangeShapeType="1"/>
            </p:cNvSpPr>
            <p:nvPr/>
          </p:nvSpPr>
          <p:spPr bwMode="auto">
            <a:xfrm>
              <a:off x="2384" y="2856"/>
              <a:ext cx="1404" cy="0"/>
            </a:xfrm>
            <a:prstGeom prst="line">
              <a:avLst/>
            </a:prstGeom>
            <a:noFill/>
            <a:ln w="50800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89144" name="Line 1048"/>
            <p:cNvSpPr>
              <a:spLocks noChangeShapeType="1"/>
            </p:cNvSpPr>
            <p:nvPr/>
          </p:nvSpPr>
          <p:spPr bwMode="auto">
            <a:xfrm>
              <a:off x="2936" y="2352"/>
              <a:ext cx="780" cy="0"/>
            </a:xfrm>
            <a:prstGeom prst="line">
              <a:avLst/>
            </a:prstGeom>
            <a:noFill/>
            <a:ln w="50800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89145" name="Line 1049"/>
            <p:cNvSpPr>
              <a:spLocks noChangeShapeType="1"/>
            </p:cNvSpPr>
            <p:nvPr/>
          </p:nvSpPr>
          <p:spPr bwMode="auto">
            <a:xfrm>
              <a:off x="3416" y="1908"/>
              <a:ext cx="204" cy="0"/>
            </a:xfrm>
            <a:prstGeom prst="line">
              <a:avLst/>
            </a:prstGeom>
            <a:noFill/>
            <a:ln w="50800">
              <a:solidFill>
                <a:srgbClr val="CC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389164" name="Group 1068"/>
          <p:cNvGrpSpPr>
            <a:grpSpLocks/>
          </p:cNvGrpSpPr>
          <p:nvPr/>
        </p:nvGrpSpPr>
        <p:grpSpPr bwMode="auto">
          <a:xfrm>
            <a:off x="800100" y="1898650"/>
            <a:ext cx="6994525" cy="4360863"/>
            <a:chOff x="504" y="1196"/>
            <a:chExt cx="4406" cy="2747"/>
          </a:xfrm>
        </p:grpSpPr>
        <p:sp>
          <p:nvSpPr>
            <p:cNvPr id="389147" name="Line 1051"/>
            <p:cNvSpPr>
              <a:spLocks noChangeShapeType="1"/>
            </p:cNvSpPr>
            <p:nvPr/>
          </p:nvSpPr>
          <p:spPr bwMode="auto">
            <a:xfrm>
              <a:off x="1452" y="1408"/>
              <a:ext cx="0" cy="22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89148" name="Line 1052"/>
            <p:cNvSpPr>
              <a:spLocks noChangeShapeType="1"/>
            </p:cNvSpPr>
            <p:nvPr/>
          </p:nvSpPr>
          <p:spPr bwMode="auto">
            <a:xfrm>
              <a:off x="1449" y="3688"/>
              <a:ext cx="264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89149" name="Rectangle 1053"/>
            <p:cNvSpPr>
              <a:spLocks noChangeArrowheads="1"/>
            </p:cNvSpPr>
            <p:nvPr/>
          </p:nvSpPr>
          <p:spPr bwMode="auto">
            <a:xfrm>
              <a:off x="3956" y="3696"/>
              <a:ext cx="954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sz="1800">
                  <a:solidFill>
                    <a:schemeClr val="tx1"/>
                  </a:solidFill>
                  <a:latin typeface="Century Gothic" pitchFamily="34" charset="0"/>
                </a:rPr>
                <a:t>Right Shoes</a:t>
              </a:r>
            </a:p>
          </p:txBody>
        </p:sp>
        <p:sp>
          <p:nvSpPr>
            <p:cNvPr id="389150" name="Rectangle 1054"/>
            <p:cNvSpPr>
              <a:spLocks noChangeArrowheads="1"/>
            </p:cNvSpPr>
            <p:nvPr/>
          </p:nvSpPr>
          <p:spPr bwMode="auto">
            <a:xfrm>
              <a:off x="504" y="1196"/>
              <a:ext cx="522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altLang="tr-TR" sz="1800">
                  <a:solidFill>
                    <a:schemeClr val="tx1"/>
                  </a:solidFill>
                  <a:latin typeface="Century Gothic" pitchFamily="34" charset="0"/>
                </a:rPr>
                <a:t>Left</a:t>
              </a:r>
            </a:p>
            <a:p>
              <a:pPr algn="ctr"/>
              <a:r>
                <a:rPr lang="en-US" altLang="tr-TR" sz="1800">
                  <a:solidFill>
                    <a:schemeClr val="tx1"/>
                  </a:solidFill>
                  <a:latin typeface="Century Gothic" pitchFamily="34" charset="0"/>
                </a:rPr>
                <a:t>Shoes</a:t>
              </a:r>
            </a:p>
          </p:txBody>
        </p:sp>
        <p:sp>
          <p:nvSpPr>
            <p:cNvPr id="389151" name="Rectangle 1055"/>
            <p:cNvSpPr>
              <a:spLocks noChangeArrowheads="1"/>
            </p:cNvSpPr>
            <p:nvPr/>
          </p:nvSpPr>
          <p:spPr bwMode="auto">
            <a:xfrm>
              <a:off x="2301" y="3695"/>
              <a:ext cx="20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sz="2000">
                  <a:solidFill>
                    <a:schemeClr val="tx1"/>
                  </a:solidFill>
                  <a:latin typeface="Century Gothic" pitchFamily="34" charset="0"/>
                </a:rPr>
                <a:t>2</a:t>
              </a:r>
            </a:p>
          </p:txBody>
        </p:sp>
        <p:sp>
          <p:nvSpPr>
            <p:cNvPr id="389152" name="Rectangle 1056"/>
            <p:cNvSpPr>
              <a:spLocks noChangeArrowheads="1"/>
            </p:cNvSpPr>
            <p:nvPr/>
          </p:nvSpPr>
          <p:spPr bwMode="auto">
            <a:xfrm>
              <a:off x="2901" y="3695"/>
              <a:ext cx="20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sz="2000">
                  <a:solidFill>
                    <a:schemeClr val="tx1"/>
                  </a:solidFill>
                  <a:latin typeface="Century Gothic" pitchFamily="34" charset="0"/>
                </a:rPr>
                <a:t>3</a:t>
              </a:r>
            </a:p>
          </p:txBody>
        </p:sp>
        <p:sp>
          <p:nvSpPr>
            <p:cNvPr id="389153" name="Rectangle 1057"/>
            <p:cNvSpPr>
              <a:spLocks noChangeArrowheads="1"/>
            </p:cNvSpPr>
            <p:nvPr/>
          </p:nvSpPr>
          <p:spPr bwMode="auto">
            <a:xfrm>
              <a:off x="3465" y="3695"/>
              <a:ext cx="20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sz="2000">
                  <a:solidFill>
                    <a:schemeClr val="tx1"/>
                  </a:solidFill>
                  <a:latin typeface="Century Gothic" pitchFamily="34" charset="0"/>
                </a:rPr>
                <a:t>4</a:t>
              </a:r>
            </a:p>
          </p:txBody>
        </p:sp>
        <p:sp>
          <p:nvSpPr>
            <p:cNvPr id="389154" name="Rectangle 1058"/>
            <p:cNvSpPr>
              <a:spLocks noChangeArrowheads="1"/>
            </p:cNvSpPr>
            <p:nvPr/>
          </p:nvSpPr>
          <p:spPr bwMode="auto">
            <a:xfrm>
              <a:off x="1749" y="3695"/>
              <a:ext cx="20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sz="2000">
                  <a:solidFill>
                    <a:schemeClr val="tx1"/>
                  </a:solidFill>
                  <a:latin typeface="Century Gothic" pitchFamily="34" charset="0"/>
                </a:rPr>
                <a:t>1</a:t>
              </a:r>
            </a:p>
          </p:txBody>
        </p:sp>
        <p:sp>
          <p:nvSpPr>
            <p:cNvPr id="389155" name="Rectangle 1059"/>
            <p:cNvSpPr>
              <a:spLocks noChangeArrowheads="1"/>
            </p:cNvSpPr>
            <p:nvPr/>
          </p:nvSpPr>
          <p:spPr bwMode="auto">
            <a:xfrm>
              <a:off x="1197" y="3220"/>
              <a:ext cx="20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sz="2000">
                  <a:solidFill>
                    <a:schemeClr val="tx1"/>
                  </a:solidFill>
                  <a:latin typeface="Century Gothic" pitchFamily="34" charset="0"/>
                </a:rPr>
                <a:t>1</a:t>
              </a:r>
            </a:p>
          </p:txBody>
        </p:sp>
        <p:sp>
          <p:nvSpPr>
            <p:cNvPr id="389156" name="Rectangle 1060"/>
            <p:cNvSpPr>
              <a:spLocks noChangeArrowheads="1"/>
            </p:cNvSpPr>
            <p:nvPr/>
          </p:nvSpPr>
          <p:spPr bwMode="auto">
            <a:xfrm>
              <a:off x="1197" y="2686"/>
              <a:ext cx="20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sz="2000">
                  <a:solidFill>
                    <a:schemeClr val="tx1"/>
                  </a:solidFill>
                  <a:latin typeface="Century Gothic" pitchFamily="34" charset="0"/>
                </a:rPr>
                <a:t>2</a:t>
              </a:r>
            </a:p>
          </p:txBody>
        </p:sp>
        <p:sp>
          <p:nvSpPr>
            <p:cNvPr id="389157" name="Rectangle 1061"/>
            <p:cNvSpPr>
              <a:spLocks noChangeArrowheads="1"/>
            </p:cNvSpPr>
            <p:nvPr/>
          </p:nvSpPr>
          <p:spPr bwMode="auto">
            <a:xfrm>
              <a:off x="1197" y="2151"/>
              <a:ext cx="20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sz="2000">
                  <a:solidFill>
                    <a:schemeClr val="tx1"/>
                  </a:solidFill>
                  <a:latin typeface="Century Gothic" pitchFamily="34" charset="0"/>
                </a:rPr>
                <a:t>3</a:t>
              </a:r>
            </a:p>
          </p:txBody>
        </p:sp>
        <p:sp>
          <p:nvSpPr>
            <p:cNvPr id="389158" name="Rectangle 1062"/>
            <p:cNvSpPr>
              <a:spLocks noChangeArrowheads="1"/>
            </p:cNvSpPr>
            <p:nvPr/>
          </p:nvSpPr>
          <p:spPr bwMode="auto">
            <a:xfrm>
              <a:off x="1197" y="1641"/>
              <a:ext cx="20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sz="2000">
                  <a:solidFill>
                    <a:schemeClr val="tx1"/>
                  </a:solidFill>
                  <a:latin typeface="Century Gothic" pitchFamily="34" charset="0"/>
                </a:rPr>
                <a:t>4</a:t>
              </a:r>
            </a:p>
          </p:txBody>
        </p:sp>
        <p:sp>
          <p:nvSpPr>
            <p:cNvPr id="389159" name="Rectangle 1063"/>
            <p:cNvSpPr>
              <a:spLocks noChangeArrowheads="1"/>
            </p:cNvSpPr>
            <p:nvPr/>
          </p:nvSpPr>
          <p:spPr bwMode="auto">
            <a:xfrm>
              <a:off x="1281" y="3695"/>
              <a:ext cx="20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tr-TR" sz="2000">
                  <a:solidFill>
                    <a:schemeClr val="tx1"/>
                  </a:solidFill>
                  <a:latin typeface="Century Gothic" pitchFamily="34" charset="0"/>
                </a:rPr>
                <a:t>0</a:t>
              </a:r>
            </a:p>
          </p:txBody>
        </p:sp>
      </p:grpSp>
      <p:sp>
        <p:nvSpPr>
          <p:cNvPr id="389160" name="Text Box 1064"/>
          <p:cNvSpPr txBox="1">
            <a:spLocks noChangeArrowheads="1"/>
          </p:cNvSpPr>
          <p:nvPr/>
        </p:nvSpPr>
        <p:spPr bwMode="auto">
          <a:xfrm>
            <a:off x="6178550" y="2151063"/>
            <a:ext cx="2622550" cy="958850"/>
          </a:xfrm>
          <a:prstGeom prst="rect">
            <a:avLst/>
          </a:prstGeom>
          <a:solidFill>
            <a:srgbClr val="CCCCFF"/>
          </a:solidFill>
          <a:ln w="12700">
            <a:solidFill>
              <a:srgbClr val="37654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B2B2B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tr-TR" sz="2800">
                <a:solidFill>
                  <a:schemeClr val="tx1"/>
                </a:solidFill>
                <a:latin typeface="Century Gothic" pitchFamily="34" charset="0"/>
              </a:rPr>
              <a:t>Perfect</a:t>
            </a:r>
          </a:p>
          <a:p>
            <a:pPr algn="ctr"/>
            <a:r>
              <a:rPr lang="en-US" altLang="tr-TR" sz="2800">
                <a:solidFill>
                  <a:schemeClr val="tx1"/>
                </a:solidFill>
                <a:latin typeface="Century Gothic" pitchFamily="34" charset="0"/>
              </a:rPr>
              <a:t>Complements</a:t>
            </a:r>
          </a:p>
        </p:txBody>
      </p:sp>
    </p:spTree>
    <p:extLst>
      <p:ext uri="{BB962C8B-B14F-4D97-AF65-F5344CB8AC3E}">
        <p14:creationId xmlns:p14="http://schemas.microsoft.com/office/powerpoint/2010/main" val="15173130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8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0" grpId="0" animBg="1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tr-TR" dirty="0">
              <a:solidFill>
                <a:srgbClr val="777777"/>
              </a:solidFill>
            </a:endParaRPr>
          </a:p>
        </p:txBody>
      </p:sp>
      <p:sp>
        <p:nvSpPr>
          <p:cNvPr id="2150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8A4B39B-CFE3-461A-AE8B-CCAE4DB5726E}" type="slidenum">
              <a:rPr lang="en-US" altLang="tr-TR">
                <a:solidFill>
                  <a:srgbClr val="777777"/>
                </a:solidFill>
              </a:rPr>
              <a:pPr eaLnBrk="1" hangingPunct="1"/>
              <a:t>59</a:t>
            </a:fld>
            <a:endParaRPr lang="en-US" altLang="tr-TR">
              <a:solidFill>
                <a:srgbClr val="777777"/>
              </a:solidFill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2413"/>
            <a:ext cx="9144000" cy="649287"/>
          </a:xfrm>
        </p:spPr>
        <p:txBody>
          <a:bodyPr/>
          <a:lstStyle/>
          <a:p>
            <a:r>
              <a:rPr lang="en-US" altLang="tr-TR" sz="3200" dirty="0"/>
              <a:t>Perfect complements</a:t>
            </a:r>
            <a:endParaRPr lang="en-US" altLang="tr-TR" sz="3200" dirty="0" smtClean="0"/>
          </a:p>
        </p:txBody>
      </p:sp>
      <p:pic>
        <p:nvPicPr>
          <p:cNvPr id="21509" name="Picture 3" descr="24729_21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10303"/>
          <a:stretch>
            <a:fillRect/>
          </a:stretch>
        </p:blipFill>
        <p:spPr bwMode="auto">
          <a:xfrm>
            <a:off x="0" y="1881188"/>
            <a:ext cx="5916613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933450" y="855663"/>
            <a:ext cx="7494588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endParaRPr lang="en-US" altLang="tr-TR" sz="2600" dirty="0">
              <a:cs typeface="Arial" pitchFamily="34" charset="0"/>
            </a:endParaRPr>
          </a:p>
        </p:txBody>
      </p:sp>
      <p:sp>
        <p:nvSpPr>
          <p:cNvPr id="165893" name="Rectangle 5"/>
          <p:cNvSpPr>
            <a:spLocks noChangeArrowheads="1"/>
          </p:cNvSpPr>
          <p:nvPr/>
        </p:nvSpPr>
        <p:spPr bwMode="auto">
          <a:xfrm>
            <a:off x="3505200" y="1790700"/>
            <a:ext cx="52197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indent="31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10000"/>
              </a:spcBef>
              <a:buClr>
                <a:srgbClr val="00B85C"/>
              </a:buClr>
              <a:buSzPct val="120000"/>
              <a:buFont typeface="Wingdings" pitchFamily="2" charset="2"/>
              <a:buNone/>
            </a:pPr>
            <a:r>
              <a:rPr lang="en-US" altLang="tr-TR" sz="2600">
                <a:cs typeface="Arial" pitchFamily="34" charset="0"/>
              </a:rPr>
              <a:t>Example:  Left shoes, right shoes</a:t>
            </a:r>
          </a:p>
          <a:p>
            <a:pPr lvl="1" eaLnBrk="1" hangingPunct="1">
              <a:lnSpc>
                <a:spcPct val="105000"/>
              </a:lnSpc>
              <a:spcBef>
                <a:spcPct val="10000"/>
              </a:spcBef>
              <a:buClr>
                <a:srgbClr val="0066CC"/>
              </a:buClr>
              <a:buSzPct val="130000"/>
            </a:pPr>
            <a:r>
              <a:rPr lang="en-US" altLang="tr-TR" sz="2600">
                <a:solidFill>
                  <a:srgbClr val="FF0000"/>
                </a:solidFill>
                <a:cs typeface="Arial" pitchFamily="34" charset="0"/>
              </a:rPr>
              <a:t>{7 left shoes, 5 right shoes}</a:t>
            </a:r>
          </a:p>
          <a:p>
            <a:pPr lvl="1" eaLnBrk="1" hangingPunct="1">
              <a:lnSpc>
                <a:spcPct val="105000"/>
              </a:lnSpc>
              <a:spcBef>
                <a:spcPct val="10000"/>
              </a:spcBef>
              <a:buClr>
                <a:srgbClr val="0066CC"/>
              </a:buClr>
              <a:buSzPct val="130000"/>
            </a:pPr>
            <a:r>
              <a:rPr lang="en-US" altLang="tr-TR" sz="2600">
                <a:cs typeface="Arial" pitchFamily="34" charset="0"/>
              </a:rPr>
              <a:t>is just as good as </a:t>
            </a:r>
          </a:p>
          <a:p>
            <a:pPr lvl="1" eaLnBrk="1" hangingPunct="1">
              <a:lnSpc>
                <a:spcPct val="105000"/>
              </a:lnSpc>
              <a:spcBef>
                <a:spcPct val="10000"/>
              </a:spcBef>
              <a:buClr>
                <a:srgbClr val="0066CC"/>
              </a:buClr>
              <a:buSzPct val="130000"/>
            </a:pPr>
            <a:r>
              <a:rPr lang="en-US" altLang="tr-TR" sz="2600">
                <a:solidFill>
                  <a:srgbClr val="339933"/>
                </a:solidFill>
                <a:cs typeface="Arial" pitchFamily="34" charset="0"/>
              </a:rPr>
              <a:t>{5 left shoes, 5 right shoes}</a:t>
            </a:r>
          </a:p>
        </p:txBody>
      </p:sp>
      <p:sp>
        <p:nvSpPr>
          <p:cNvPr id="165894" name="Oval 6"/>
          <p:cNvSpPr>
            <a:spLocks noChangeArrowheads="1"/>
          </p:cNvSpPr>
          <p:nvPr/>
        </p:nvSpPr>
        <p:spPr bwMode="auto">
          <a:xfrm>
            <a:off x="2203450" y="4044950"/>
            <a:ext cx="139700" cy="13811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tr-TR" altLang="tr-TR">
              <a:cs typeface="Arial" pitchFamily="34" charset="0"/>
            </a:endParaRPr>
          </a:p>
        </p:txBody>
      </p:sp>
      <p:sp>
        <p:nvSpPr>
          <p:cNvPr id="165895" name="Oval 7"/>
          <p:cNvSpPr>
            <a:spLocks noChangeArrowheads="1"/>
          </p:cNvSpPr>
          <p:nvPr/>
        </p:nvSpPr>
        <p:spPr bwMode="auto">
          <a:xfrm>
            <a:off x="2201863" y="4567238"/>
            <a:ext cx="139700" cy="138112"/>
          </a:xfrm>
          <a:prstGeom prst="ellipse">
            <a:avLst/>
          </a:prstGeom>
          <a:solidFill>
            <a:srgbClr val="33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tr-TR" altLang="tr-TR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11933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5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5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5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5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5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2" grpId="0" build="p"/>
      <p:bldP spid="165893" grpId="0" build="p"/>
      <p:bldP spid="165894" grpId="0" animBg="1"/>
      <p:bldP spid="1658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6</a:t>
            </a:fld>
            <a:endParaRPr lang="en-US"/>
          </a:p>
        </p:txBody>
      </p:sp>
      <p:sp>
        <p:nvSpPr>
          <p:cNvPr id="4" name="Dikdörtgen 3"/>
          <p:cNvSpPr/>
          <p:nvPr/>
        </p:nvSpPr>
        <p:spPr>
          <a:xfrm>
            <a:off x="381000" y="304800"/>
            <a:ext cx="32004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Line B describes the set of </a:t>
            </a:r>
            <a:r>
              <a:rPr lang="en-US" sz="2200" dirty="0" smtClean="0"/>
              <a:t>all</a:t>
            </a:r>
            <a:r>
              <a:rPr lang="tr-TR" sz="2200" dirty="0" smtClean="0"/>
              <a:t> </a:t>
            </a:r>
            <a:r>
              <a:rPr lang="en-US" sz="2200" dirty="0" smtClean="0"/>
              <a:t>bundles the</a:t>
            </a:r>
            <a:r>
              <a:rPr lang="tr-TR" sz="2200" dirty="0" smtClean="0"/>
              <a:t> </a:t>
            </a:r>
            <a:r>
              <a:rPr lang="en-US" sz="2200" dirty="0" smtClean="0"/>
              <a:t>consumer can</a:t>
            </a:r>
            <a:r>
              <a:rPr lang="tr-TR" sz="2200" dirty="0" smtClean="0"/>
              <a:t> </a:t>
            </a:r>
            <a:r>
              <a:rPr lang="en-US" sz="2200" dirty="0" smtClean="0"/>
              <a:t>purchase </a:t>
            </a:r>
            <a:r>
              <a:rPr lang="en-US" sz="2200" dirty="0"/>
              <a:t>for given values </a:t>
            </a:r>
            <a:r>
              <a:rPr lang="en-US" sz="2200" dirty="0" smtClean="0"/>
              <a:t>of</a:t>
            </a:r>
            <a:r>
              <a:rPr lang="tr-TR" sz="2200" dirty="0" smtClean="0"/>
              <a:t> </a:t>
            </a:r>
            <a:r>
              <a:rPr lang="en-US" sz="2200" dirty="0" smtClean="0"/>
              <a:t>income </a:t>
            </a:r>
            <a:r>
              <a:rPr lang="en-US" sz="2200" dirty="0"/>
              <a:t>and prices. Its </a:t>
            </a:r>
            <a:r>
              <a:rPr lang="en-US" sz="2200" dirty="0" smtClean="0"/>
              <a:t>slope</a:t>
            </a:r>
            <a:r>
              <a:rPr lang="tr-TR" sz="2200" dirty="0" smtClean="0"/>
              <a:t> </a:t>
            </a:r>
            <a:r>
              <a:rPr lang="en-US" sz="2200" dirty="0" smtClean="0"/>
              <a:t>is </a:t>
            </a:r>
            <a:r>
              <a:rPr lang="en-US" sz="2200" dirty="0"/>
              <a:t>the negative of the price </a:t>
            </a:r>
            <a:r>
              <a:rPr lang="en-US" sz="2200" dirty="0" smtClean="0"/>
              <a:t>of</a:t>
            </a:r>
            <a:r>
              <a:rPr lang="tr-TR" sz="2200" dirty="0" smtClean="0"/>
              <a:t> </a:t>
            </a:r>
            <a:r>
              <a:rPr lang="en-US" sz="2200" dirty="0" smtClean="0"/>
              <a:t>shelter </a:t>
            </a:r>
            <a:r>
              <a:rPr lang="en-US" sz="2200" dirty="0"/>
              <a:t>divided by the </a:t>
            </a:r>
            <a:r>
              <a:rPr lang="en-US" sz="2200" dirty="0" smtClean="0"/>
              <a:t>price</a:t>
            </a:r>
            <a:r>
              <a:rPr lang="tr-TR" sz="2200" dirty="0" smtClean="0"/>
              <a:t> </a:t>
            </a:r>
            <a:r>
              <a:rPr lang="en-US" sz="2200" dirty="0" smtClean="0"/>
              <a:t>of </a:t>
            </a:r>
            <a:r>
              <a:rPr lang="en-US" sz="2200" dirty="0"/>
              <a:t>food. In absolute value, </a:t>
            </a:r>
            <a:r>
              <a:rPr lang="en-US" sz="2200" dirty="0" smtClean="0"/>
              <a:t>this</a:t>
            </a:r>
            <a:r>
              <a:rPr lang="tr-TR" sz="2200" dirty="0" smtClean="0"/>
              <a:t> </a:t>
            </a:r>
            <a:r>
              <a:rPr lang="en-US" sz="2200" dirty="0" smtClean="0"/>
              <a:t>slope </a:t>
            </a:r>
            <a:r>
              <a:rPr lang="en-US" sz="2200" dirty="0"/>
              <a:t>is the opportunity </a:t>
            </a:r>
            <a:r>
              <a:rPr lang="en-US" sz="2200" dirty="0" smtClean="0"/>
              <a:t>cost</a:t>
            </a:r>
            <a:r>
              <a:rPr lang="tr-TR" sz="2200" dirty="0" smtClean="0"/>
              <a:t> </a:t>
            </a:r>
            <a:r>
              <a:rPr lang="en-US" sz="2200" dirty="0" smtClean="0"/>
              <a:t>of </a:t>
            </a:r>
            <a:r>
              <a:rPr lang="en-US" sz="2200" dirty="0"/>
              <a:t>an additional unit </a:t>
            </a:r>
            <a:r>
              <a:rPr lang="en-US" sz="2200" dirty="0" smtClean="0"/>
              <a:t>of</a:t>
            </a:r>
            <a:r>
              <a:rPr lang="tr-TR" sz="2200" dirty="0" smtClean="0"/>
              <a:t> </a:t>
            </a:r>
            <a:r>
              <a:rPr lang="en-US" sz="2200" dirty="0" smtClean="0"/>
              <a:t>shelter—the </a:t>
            </a:r>
            <a:r>
              <a:rPr lang="en-US" sz="2200" dirty="0"/>
              <a:t>number of </a:t>
            </a:r>
            <a:r>
              <a:rPr lang="en-US" sz="2200" dirty="0" smtClean="0"/>
              <a:t>units</a:t>
            </a:r>
            <a:r>
              <a:rPr lang="tr-TR" sz="2200" dirty="0" smtClean="0"/>
              <a:t> </a:t>
            </a:r>
            <a:r>
              <a:rPr lang="en-US" sz="2200" dirty="0" smtClean="0"/>
              <a:t>of </a:t>
            </a:r>
            <a:r>
              <a:rPr lang="en-US" sz="2200" dirty="0"/>
              <a:t>food that must </a:t>
            </a:r>
            <a:r>
              <a:rPr lang="en-US" sz="2200" dirty="0" smtClean="0"/>
              <a:t>be</a:t>
            </a:r>
            <a:r>
              <a:rPr lang="tr-TR" sz="2200" dirty="0" smtClean="0"/>
              <a:t> </a:t>
            </a:r>
            <a:r>
              <a:rPr lang="en-US" sz="2200" dirty="0" smtClean="0"/>
              <a:t>sacrificed </a:t>
            </a:r>
            <a:r>
              <a:rPr lang="en-US" sz="2200" dirty="0"/>
              <a:t>in order to</a:t>
            </a:r>
          </a:p>
          <a:p>
            <a:r>
              <a:rPr lang="en-US" sz="2200" dirty="0"/>
              <a:t>purchase one additional </a:t>
            </a:r>
            <a:r>
              <a:rPr lang="en-US" sz="2200" dirty="0" smtClean="0"/>
              <a:t>unit</a:t>
            </a:r>
            <a:r>
              <a:rPr lang="tr-TR" sz="2200" dirty="0" smtClean="0"/>
              <a:t> </a:t>
            </a:r>
            <a:r>
              <a:rPr lang="en-US" sz="2200" dirty="0" smtClean="0"/>
              <a:t>of </a:t>
            </a:r>
            <a:r>
              <a:rPr lang="en-US" sz="2200" dirty="0"/>
              <a:t>shelter at market prices.</a:t>
            </a:r>
            <a:endParaRPr lang="tr-TR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46163"/>
            <a:ext cx="5714999" cy="437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4922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Consumer Preferences</a:t>
            </a:r>
          </a:p>
        </p:txBody>
      </p:sp>
      <p:sp>
        <p:nvSpPr>
          <p:cNvPr id="39117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tr-TR" dirty="0"/>
              <a:t>We have assumed all our commodities are “goods”</a:t>
            </a:r>
          </a:p>
          <a:p>
            <a:r>
              <a:rPr lang="en-US" altLang="tr-TR" dirty="0"/>
              <a:t>There are commodities we don’t want more of - </a:t>
            </a:r>
            <a:r>
              <a:rPr lang="en-US" altLang="tr-TR" dirty="0" err="1"/>
              <a:t>bads</a:t>
            </a:r>
            <a:endParaRPr lang="en-US" altLang="tr-TR" dirty="0"/>
          </a:p>
          <a:p>
            <a:pPr lvl="1"/>
            <a:r>
              <a:rPr lang="en-US" altLang="tr-TR" dirty="0"/>
              <a:t>Things for which less is preferred to more</a:t>
            </a:r>
          </a:p>
          <a:p>
            <a:r>
              <a:rPr lang="en-US" altLang="tr-TR" dirty="0" smtClean="0"/>
              <a:t>Example</a:t>
            </a:r>
            <a:endParaRPr lang="en-US" altLang="tr-TR" dirty="0"/>
          </a:p>
          <a:p>
            <a:pPr lvl="1"/>
            <a:r>
              <a:rPr lang="en-US" altLang="tr-TR" dirty="0"/>
              <a:t>Air pollution</a:t>
            </a:r>
          </a:p>
          <a:p>
            <a:pPr marL="457200" lvl="1" indent="0">
              <a:buNone/>
            </a:pPr>
            <a:endParaRPr lang="en-US" altLang="tr-TR" dirty="0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tr-TR"/>
              <a:t>©2005 Pearson Education, Inc.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tr-TR"/>
              <a:t>Chapter 3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96CB-957D-450C-84A5-D0097C70DD83}" type="slidenum">
              <a:rPr lang="en-US" altLang="tr-TR"/>
              <a:pPr/>
              <a:t>60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9791193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1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1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1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1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1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5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The Best Feasible Bundle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61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990600" y="1828800"/>
            <a:ext cx="8001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  <a:ea typeface="+mn-ea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Consumer</a:t>
            </a:r>
            <a:r>
              <a:rPr lang="ja-JP" altLang="en-US" dirty="0">
                <a:solidFill>
                  <a:schemeClr val="tx1"/>
                </a:solidFill>
                <a:latin typeface="Arial"/>
              </a:rPr>
              <a:t>’</a:t>
            </a:r>
            <a:r>
              <a:rPr lang="en-US" dirty="0">
                <a:solidFill>
                  <a:schemeClr val="tx1"/>
                </a:solidFill>
              </a:rPr>
              <a:t>s Goal: to choose the </a:t>
            </a:r>
            <a:r>
              <a:rPr lang="en-US" b="1" dirty="0">
                <a:solidFill>
                  <a:schemeClr val="tx1"/>
                </a:solidFill>
              </a:rPr>
              <a:t>best affordable bundle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same as reaching the highest indifference curve she can, given her budget constraint.</a:t>
            </a:r>
          </a:p>
          <a:p>
            <a:pPr lvl="1">
              <a:buFontTx/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For convex indifference curves..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the best bundle will always lie at the point of tangency.</a:t>
            </a:r>
          </a:p>
        </p:txBody>
      </p:sp>
    </p:spTree>
    <p:extLst>
      <p:ext uri="{BB962C8B-B14F-4D97-AF65-F5344CB8AC3E}">
        <p14:creationId xmlns:p14="http://schemas.microsoft.com/office/powerpoint/2010/main" val="412786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3.15: The Best Affordable Bundle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62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66912"/>
            <a:ext cx="7774354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5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Utility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Recall that under the completeness and transitivity assumptions, the ranking principle is true: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the consumer can rank all bundles according to her preference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Therefore, the consumer can assign a number to each bundle such that the numbers assigned to the bundles represent the consumer’s preferences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number assigned to a bundle is called its utility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1338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Utility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If the utility numbers assigned by a consumer to the various consumption bundles can be represented by a mathematical formula, that formula is called a utility function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Example: 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Consider two goods, food and clothing and let the quantities consumed be </a:t>
            </a:r>
            <a:r>
              <a:rPr lang="en-US" i="1" dirty="0" smtClean="0"/>
              <a:t>F</a:t>
            </a:r>
            <a:r>
              <a:rPr lang="en-US" dirty="0" smtClean="0"/>
              <a:t> and </a:t>
            </a:r>
            <a:r>
              <a:rPr lang="en-US" i="1" dirty="0" smtClean="0"/>
              <a:t>C</a:t>
            </a:r>
            <a:r>
              <a:rPr lang="en-US" dirty="0" smtClean="0"/>
              <a:t>.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Then, the formula </a:t>
            </a:r>
            <a:r>
              <a:rPr lang="en-US" i="1" dirty="0" smtClean="0"/>
              <a:t>U</a:t>
            </a:r>
            <a:r>
              <a:rPr lang="en-US" dirty="0" smtClean="0"/>
              <a:t>(</a:t>
            </a:r>
            <a:r>
              <a:rPr lang="en-US" i="1" dirty="0" smtClean="0"/>
              <a:t>F</a:t>
            </a:r>
            <a:r>
              <a:rPr lang="en-US" dirty="0" smtClean="0"/>
              <a:t>,</a:t>
            </a:r>
            <a:r>
              <a:rPr lang="en-US" i="1" dirty="0" smtClean="0"/>
              <a:t>C</a:t>
            </a:r>
            <a:r>
              <a:rPr lang="en-US" dirty="0" smtClean="0"/>
              <a:t>) = </a:t>
            </a:r>
            <a:r>
              <a:rPr lang="en-US" i="1" dirty="0" smtClean="0"/>
              <a:t>F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 </a:t>
            </a:r>
            <a:r>
              <a:rPr lang="en-US" i="1" dirty="0" smtClean="0"/>
              <a:t>C</a:t>
            </a:r>
            <a:r>
              <a:rPr lang="en-US" dirty="0" smtClean="0"/>
              <a:t> can be used to assign a number to any bundle. (For example, if </a:t>
            </a:r>
            <a:r>
              <a:rPr lang="en-US" i="1" dirty="0" smtClean="0"/>
              <a:t>F</a:t>
            </a:r>
            <a:r>
              <a:rPr lang="en-US" dirty="0" smtClean="0"/>
              <a:t> = 11 and </a:t>
            </a:r>
            <a:r>
              <a:rPr lang="en-US" i="1" dirty="0" smtClean="0"/>
              <a:t>C</a:t>
            </a:r>
            <a:r>
              <a:rPr lang="en-US" dirty="0" smtClean="0"/>
              <a:t> = 3, then </a:t>
            </a:r>
            <a:r>
              <a:rPr lang="en-US" i="1" dirty="0" smtClean="0"/>
              <a:t>U</a:t>
            </a:r>
            <a:r>
              <a:rPr lang="en-US" dirty="0" smtClean="0"/>
              <a:t> = 33.)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And if the assigned numbers agree with the consumer’s preference ranking, then the formula is a utility function.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90513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7315200" cy="487363"/>
          </a:xfrm>
        </p:spPr>
        <p:txBody>
          <a:bodyPr/>
          <a:lstStyle/>
          <a:p>
            <a:pPr marL="419100" indent="-419100"/>
            <a:r>
              <a:rPr lang="en-US" altLang="tr-TR" sz="2000" smtClean="0"/>
              <a:t>CONSUMER PREFERENCES</a:t>
            </a:r>
          </a:p>
        </p:txBody>
      </p:sp>
      <p:sp>
        <p:nvSpPr>
          <p:cNvPr id="34820" name="Rectangle 2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6705600" cy="511175"/>
          </a:xfrm>
        </p:spPr>
        <p:txBody>
          <a:bodyPr/>
          <a:lstStyle/>
          <a:p>
            <a:r>
              <a:rPr lang="en-US" altLang="tr-TR" sz="1800" b="1" dirty="0" smtClean="0">
                <a:solidFill>
                  <a:srgbClr val="0066B3"/>
                </a:solidFill>
              </a:rPr>
              <a:t>Utility and Utility Functions</a:t>
            </a:r>
          </a:p>
        </p:txBody>
      </p:sp>
      <p:sp>
        <p:nvSpPr>
          <p:cNvPr id="597015" name="Rectangle 23"/>
          <p:cNvSpPr>
            <a:spLocks noChangeArrowheads="1"/>
          </p:cNvSpPr>
          <p:nvPr/>
        </p:nvSpPr>
        <p:spPr bwMode="auto">
          <a:xfrm>
            <a:off x="830179" y="3095625"/>
            <a:ext cx="31242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altLang="tr-TR" sz="2000" dirty="0">
                <a:latin typeface="Arial" pitchFamily="34" charset="0"/>
              </a:rPr>
              <a:t>A utility function can be represented by a set of indifference curves, each with a numerical indicator.</a:t>
            </a: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altLang="tr-TR" sz="2000" dirty="0">
                <a:latin typeface="Arial" pitchFamily="34" charset="0"/>
              </a:rPr>
              <a:t>This figure shows three indifference curves (with utility levels of 25, 50, and 100, respectively) associated with the utility function:</a:t>
            </a:r>
          </a:p>
        </p:txBody>
      </p:sp>
      <p:sp>
        <p:nvSpPr>
          <p:cNvPr id="597018" name="Text Box 26"/>
          <p:cNvSpPr txBox="1">
            <a:spLocks noChangeArrowheads="1"/>
          </p:cNvSpPr>
          <p:nvPr/>
        </p:nvSpPr>
        <p:spPr bwMode="auto">
          <a:xfrm>
            <a:off x="1066800" y="1371600"/>
            <a:ext cx="66294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chemeClr val="bg2"/>
              </a:buClr>
            </a:pPr>
            <a:r>
              <a:rPr lang="en-US" altLang="tr-TR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●</a:t>
            </a:r>
            <a:r>
              <a:rPr lang="en-US" altLang="tr-TR" b="1" dirty="0">
                <a:solidFill>
                  <a:srgbClr val="382344"/>
                </a:solidFill>
              </a:rPr>
              <a:t>	</a:t>
            </a:r>
            <a:r>
              <a:rPr lang="en-US" altLang="tr-TR" sz="1600" b="1" dirty="0">
                <a:solidFill>
                  <a:srgbClr val="382344"/>
                </a:solidFill>
                <a:latin typeface="Arial" pitchFamily="34" charset="0"/>
              </a:rPr>
              <a:t>utility    </a:t>
            </a:r>
            <a:r>
              <a:rPr lang="en-US" altLang="tr-TR" sz="1600" dirty="0">
                <a:latin typeface="Arial" pitchFamily="34" charset="0"/>
              </a:rPr>
              <a:t>Numerical score representing the satisfaction that a consumer gets from a given market basket.</a:t>
            </a:r>
          </a:p>
        </p:txBody>
      </p:sp>
      <p:sp>
        <p:nvSpPr>
          <p:cNvPr id="597019" name="Text Box 27"/>
          <p:cNvSpPr txBox="1">
            <a:spLocks noChangeArrowheads="1"/>
          </p:cNvSpPr>
          <p:nvPr/>
        </p:nvSpPr>
        <p:spPr bwMode="auto">
          <a:xfrm>
            <a:off x="1066800" y="2057400"/>
            <a:ext cx="66294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chemeClr val="bg2"/>
              </a:buClr>
            </a:pPr>
            <a:r>
              <a:rPr lang="en-US" altLang="tr-TR" b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●</a:t>
            </a:r>
            <a:r>
              <a:rPr lang="en-US" altLang="tr-TR" b="1">
                <a:solidFill>
                  <a:srgbClr val="382344"/>
                </a:solidFill>
              </a:rPr>
              <a:t>	</a:t>
            </a:r>
            <a:r>
              <a:rPr lang="en-US" altLang="tr-TR" sz="1600" b="1">
                <a:solidFill>
                  <a:srgbClr val="382344"/>
                </a:solidFill>
                <a:latin typeface="Arial" pitchFamily="34" charset="0"/>
              </a:rPr>
              <a:t>utility function    </a:t>
            </a:r>
            <a:r>
              <a:rPr lang="en-US" altLang="tr-TR" sz="1600">
                <a:latin typeface="Arial" pitchFamily="34" charset="0"/>
              </a:rPr>
              <a:t>Formula that assigns a level of utility to individual market baskets.</a:t>
            </a:r>
          </a:p>
        </p:txBody>
      </p:sp>
      <p:sp>
        <p:nvSpPr>
          <p:cNvPr id="597020" name="Rectangle 28"/>
          <p:cNvSpPr>
            <a:spLocks noChangeArrowheads="1"/>
          </p:cNvSpPr>
          <p:nvPr/>
        </p:nvSpPr>
        <p:spPr bwMode="auto">
          <a:xfrm>
            <a:off x="830179" y="2727158"/>
            <a:ext cx="3124200" cy="304800"/>
          </a:xfrm>
          <a:prstGeom prst="rect">
            <a:avLst/>
          </a:prstGeom>
          <a:solidFill>
            <a:srgbClr val="B27CB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tr-TR" sz="1200" b="1" dirty="0">
                <a:latin typeface="Arial" pitchFamily="34" charset="0"/>
              </a:rPr>
              <a:t>Utility Functions and Indifference Curves</a:t>
            </a:r>
          </a:p>
        </p:txBody>
      </p:sp>
      <p:sp>
        <p:nvSpPr>
          <p:cNvPr id="597023" name="Rectangle 31"/>
          <p:cNvSpPr>
            <a:spLocks noChangeArrowheads="1"/>
          </p:cNvSpPr>
          <p:nvPr/>
        </p:nvSpPr>
        <p:spPr bwMode="auto">
          <a:xfrm>
            <a:off x="1630279" y="6308725"/>
            <a:ext cx="15789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2905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2000" i="1" dirty="0"/>
              <a:t>u</a:t>
            </a:r>
            <a:r>
              <a:rPr lang="en-US" altLang="tr-TR" sz="2000" dirty="0"/>
              <a:t>(</a:t>
            </a:r>
            <a:r>
              <a:rPr lang="en-US" altLang="tr-TR" sz="2000" i="1" dirty="0"/>
              <a:t>F</a:t>
            </a:r>
            <a:r>
              <a:rPr lang="en-US" altLang="tr-TR" sz="2000" dirty="0"/>
              <a:t>,</a:t>
            </a:r>
            <a:r>
              <a:rPr lang="en-US" altLang="tr-TR" sz="2000" i="1" dirty="0"/>
              <a:t>C</a:t>
            </a:r>
            <a:r>
              <a:rPr lang="en-US" altLang="tr-TR" sz="2000" dirty="0"/>
              <a:t>) = </a:t>
            </a:r>
            <a:r>
              <a:rPr lang="en-US" altLang="tr-TR" sz="2000" i="1" dirty="0"/>
              <a:t>FC</a:t>
            </a:r>
          </a:p>
        </p:txBody>
      </p:sp>
      <p:pic>
        <p:nvPicPr>
          <p:cNvPr id="597030" name="Picture 38" descr="fig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2762250"/>
            <a:ext cx="47053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7032" name="Picture 40" descr="f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2762250"/>
            <a:ext cx="47053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7033" name="Picture 41" descr="fig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2762250"/>
            <a:ext cx="47053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7034" name="Picture 42" descr="fig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2762250"/>
            <a:ext cx="47053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7035" name="Picture 43" descr="fig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2762250"/>
            <a:ext cx="47053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7036" name="Picture 44" descr="fig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2762250"/>
            <a:ext cx="47053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7037" name="Picture 45" descr="fig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2762250"/>
            <a:ext cx="47053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10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7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7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97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970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97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97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9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597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597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97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597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597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97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7015" grpId="0" build="p" animBg="1"/>
      <p:bldP spid="597018" grpId="0"/>
      <p:bldP spid="597019" grpId="0"/>
      <p:bldP spid="597020" grpId="0" animBg="1"/>
      <p:bldP spid="59702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23825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altLang="tr-TR" sz="3600" smtClean="0"/>
              <a:t>Indifference Curves for the Utility Function </a:t>
            </a:r>
            <a:br>
              <a:rPr lang="en-US" altLang="tr-TR" sz="3600" smtClean="0"/>
            </a:br>
            <a:r>
              <a:rPr lang="en-US" altLang="tr-TR" sz="3600" i="1" smtClean="0"/>
              <a:t>U </a:t>
            </a:r>
            <a:r>
              <a:rPr lang="en-US" altLang="tr-TR" sz="3600" smtClean="0"/>
              <a:t>= </a:t>
            </a:r>
            <a:r>
              <a:rPr lang="en-US" altLang="tr-TR" sz="3600" i="1" smtClean="0"/>
              <a:t>F </a:t>
            </a:r>
            <a:r>
              <a:rPr lang="en-US" altLang="tr-TR" sz="3600" smtClean="0">
                <a:sym typeface="Symbol" pitchFamily="18" charset="2"/>
              </a:rPr>
              <a:t> </a:t>
            </a:r>
            <a:r>
              <a:rPr lang="en-US" altLang="tr-TR" sz="3600" i="1" smtClean="0"/>
              <a:t>S</a:t>
            </a:r>
            <a:r>
              <a:rPr lang="en-US" altLang="tr-TR" sz="3600" smtClean="0"/>
              <a:t> </a:t>
            </a:r>
          </a:p>
        </p:txBody>
      </p:sp>
      <p:pic>
        <p:nvPicPr>
          <p:cNvPr id="35843" name="Picture 5" descr="fra77450_a03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4725" y="1600200"/>
            <a:ext cx="7162800" cy="4767263"/>
          </a:xfrm>
        </p:spPr>
      </p:pic>
    </p:spTree>
    <p:extLst>
      <p:ext uri="{BB962C8B-B14F-4D97-AF65-F5344CB8AC3E}">
        <p14:creationId xmlns:p14="http://schemas.microsoft.com/office/powerpoint/2010/main" val="4143792546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Marginal Utility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7696200" cy="4191000"/>
          </a:xfrm>
        </p:spPr>
        <p:txBody>
          <a:bodyPr/>
          <a:lstStyle/>
          <a:p>
            <a:r>
              <a:rPr lang="en-US" altLang="tr-TR" sz="2800" b="1" i="1" smtClean="0"/>
              <a:t>Marginal utility</a:t>
            </a:r>
            <a:r>
              <a:rPr lang="en-US" altLang="tr-TR" sz="2800" smtClean="0"/>
              <a:t> is the increase in a consumer’s utility resulting from the addition of a very small amount of some good, per unit of the good</a:t>
            </a:r>
          </a:p>
          <a:p>
            <a:endParaRPr lang="en-US" altLang="tr-TR" sz="2800" smtClean="0"/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2820988" y="4800600"/>
          <a:ext cx="39211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Equation" r:id="rId4" imgW="1041120" imgH="215640" progId="Equation.3">
                  <p:embed/>
                </p:oleObj>
              </mc:Choice>
              <mc:Fallback>
                <p:oleObj name="Equation" r:id="rId4" imgW="1041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988" y="4800600"/>
                        <a:ext cx="3921125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122"/>
          <p:cNvSpPr txBox="1">
            <a:spLocks noChangeArrowheads="1"/>
          </p:cNvSpPr>
          <p:nvPr/>
        </p:nvSpPr>
        <p:spPr bwMode="auto">
          <a:xfrm>
            <a:off x="8181975" y="6400800"/>
            <a:ext cx="8096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200">
                <a:latin typeface="Arial" pitchFamily="34" charset="0"/>
              </a:rPr>
              <a:t>     4-</a:t>
            </a:r>
            <a:fld id="{230D251C-09E5-49F3-ADB8-264B924B87CB}" type="slidenum">
              <a:rPr lang="en-US" altLang="tr-TR" sz="1200">
                <a:latin typeface="Arial" pitchFamily="34" charset="0"/>
              </a:rPr>
              <a:pPr/>
              <a:t>67</a:t>
            </a:fld>
            <a:endParaRPr lang="en-US" altLang="tr-TR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1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tr-TR" smtClean="0"/>
              <a:t>MU and MRS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3962400" cy="53340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Consider changes in consumption,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X and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Y, that </a:t>
            </a:r>
            <a:r>
              <a:rPr lang="en-US" i="1" dirty="0" smtClean="0"/>
              <a:t>leave utility unchanged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 small </a:t>
            </a:r>
            <a:r>
              <a:rPr lang="en-US" dirty="0"/>
              <a:t>change in X, 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X, causes utility to change by MU</a:t>
            </a:r>
            <a:r>
              <a:rPr lang="en-US" baseline="-25000" dirty="0"/>
              <a:t>X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X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Small change in Y, 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Y, causes utility to change by MU</a:t>
            </a:r>
            <a:r>
              <a:rPr lang="en-US" baseline="-25000" dirty="0"/>
              <a:t>Y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If we stay on same indifference curve, </a:t>
            </a:r>
            <a:r>
              <a:rPr lang="en-US" dirty="0" smtClean="0"/>
              <a:t>then MU</a:t>
            </a:r>
            <a:r>
              <a:rPr lang="en-US" baseline="-25000" dirty="0" smtClean="0"/>
              <a:t>X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X + MU</a:t>
            </a:r>
            <a:r>
              <a:rPr lang="en-US" baseline="-25000" dirty="0" smtClean="0"/>
              <a:t>Y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Y = 0. Therefore,</a:t>
            </a:r>
            <a:endParaRPr lang="en-US" dirty="0"/>
          </a:p>
        </p:txBody>
      </p:sp>
      <p:sp>
        <p:nvSpPr>
          <p:cNvPr id="3077" name="Text Box 122"/>
          <p:cNvSpPr txBox="1">
            <a:spLocks noChangeArrowheads="1"/>
          </p:cNvSpPr>
          <p:nvPr/>
        </p:nvSpPr>
        <p:spPr bwMode="auto">
          <a:xfrm>
            <a:off x="8181975" y="6400800"/>
            <a:ext cx="8096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200">
                <a:latin typeface="Arial" pitchFamily="34" charset="0"/>
              </a:rPr>
              <a:t>     4-</a:t>
            </a:r>
            <a:fld id="{F7F7CF11-1916-45F0-8145-2313AFED0160}" type="slidenum">
              <a:rPr lang="en-US" altLang="tr-TR" sz="1200">
                <a:latin typeface="Arial" pitchFamily="34" charset="0"/>
              </a:rPr>
              <a:pPr/>
              <a:t>68</a:t>
            </a:fld>
            <a:endParaRPr lang="en-US" altLang="tr-TR" sz="1200">
              <a:latin typeface="Arial" pitchFamily="34" charset="0"/>
            </a:endParaRP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4724400" y="2930525"/>
          <a:ext cx="4089400" cy="367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Equation" r:id="rId4" imgW="1498320" imgH="1346040" progId="Equation.3">
                  <p:embed/>
                </p:oleObj>
              </mc:Choice>
              <mc:Fallback>
                <p:oleObj name="Equation" r:id="rId4" imgW="1498320" imgH="1346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930525"/>
                        <a:ext cx="4089400" cy="367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026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2924175" cy="1143000"/>
          </a:xfrm>
        </p:spPr>
        <p:txBody>
          <a:bodyPr/>
          <a:lstStyle/>
          <a:p>
            <a:r>
              <a:rPr lang="en-US" altLang="tr-TR" sz="2800" smtClean="0"/>
              <a:t>Utility and  Marginal Utility</a:t>
            </a:r>
          </a:p>
        </p:txBody>
      </p:sp>
      <p:sp>
        <p:nvSpPr>
          <p:cNvPr id="265472" name="Rectangle 25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306705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tr-TR" sz="2000" smtClean="0"/>
              <a:t>As Lisa consumes more pizza, holding her consumption of burritos constant at 10, her total utility, </a:t>
            </a:r>
            <a:r>
              <a:rPr lang="en-US" altLang="tr-TR" sz="2000" i="1" smtClean="0"/>
              <a:t>U</a:t>
            </a:r>
            <a:r>
              <a:rPr lang="en-US" altLang="tr-TR" sz="2000" smtClean="0"/>
              <a:t>, increases…</a:t>
            </a:r>
          </a:p>
          <a:p>
            <a:pPr lvl="1">
              <a:lnSpc>
                <a:spcPct val="90000"/>
              </a:lnSpc>
            </a:pPr>
            <a:r>
              <a:rPr lang="en-US" altLang="tr-TR" sz="1800" smtClean="0"/>
              <a:t>and her marginal utility of pizza, </a:t>
            </a:r>
            <a:r>
              <a:rPr lang="en-US" altLang="tr-TR" sz="1800" i="1" smtClean="0"/>
              <a:t>MU</a:t>
            </a:r>
            <a:r>
              <a:rPr lang="en-US" altLang="tr-TR" sz="1800" i="1" baseline="-25000" smtClean="0"/>
              <a:t>Z</a:t>
            </a:r>
            <a:r>
              <a:rPr lang="en-US" altLang="tr-TR" sz="1800" smtClean="0"/>
              <a:t>, decreases (though it remains positive).</a:t>
            </a:r>
          </a:p>
          <a:p>
            <a:pPr>
              <a:lnSpc>
                <a:spcPct val="90000"/>
              </a:lnSpc>
            </a:pPr>
            <a:endParaRPr lang="en-US" altLang="tr-TR" sz="2000" smtClean="0"/>
          </a:p>
          <a:p>
            <a:pPr>
              <a:lnSpc>
                <a:spcPct val="90000"/>
              </a:lnSpc>
            </a:pPr>
            <a:r>
              <a:rPr lang="en-US" altLang="tr-TR" sz="2000" smtClean="0"/>
              <a:t>Marginal utility is the slope of the utility function as we hold the quantity of the other good constant.</a:t>
            </a:r>
          </a:p>
        </p:txBody>
      </p:sp>
      <p:graphicFrame>
        <p:nvGraphicFramePr>
          <p:cNvPr id="265473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7696200" y="1371600"/>
          <a:ext cx="774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Equation" r:id="rId3" imgW="774360" imgH="393480" progId="Equation.3">
                  <p:embed/>
                </p:oleObj>
              </mc:Choice>
              <mc:Fallback>
                <p:oleObj name="Equation" r:id="rId3" imgW="774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1371600"/>
                        <a:ext cx="774700" cy="393700"/>
                      </a:xfrm>
                      <a:prstGeom prst="rect">
                        <a:avLst/>
                      </a:prstGeom>
                      <a:solidFill>
                        <a:srgbClr val="CC9900"/>
                      </a:solidFill>
                      <a:ln w="38100" cmpd="dbl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Rectangle 260"/>
          <p:cNvSpPr>
            <a:spLocks noChangeArrowheads="1"/>
          </p:cNvSpPr>
          <p:nvPr/>
        </p:nvSpPr>
        <p:spPr bwMode="auto">
          <a:xfrm>
            <a:off x="4114800" y="1295400"/>
            <a:ext cx="5029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65466" name="Line 250"/>
          <p:cNvSpPr>
            <a:spLocks noChangeShapeType="1"/>
          </p:cNvSpPr>
          <p:nvPr/>
        </p:nvSpPr>
        <p:spPr bwMode="auto">
          <a:xfrm>
            <a:off x="6153150" y="1447800"/>
            <a:ext cx="3810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5467" name="Line 251"/>
          <p:cNvSpPr>
            <a:spLocks noChangeShapeType="1"/>
          </p:cNvSpPr>
          <p:nvPr/>
        </p:nvSpPr>
        <p:spPr bwMode="auto">
          <a:xfrm flipV="1">
            <a:off x="6534150" y="1295400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5225" name="Freeform 9"/>
          <p:cNvSpPr>
            <a:spLocks/>
          </p:cNvSpPr>
          <p:nvPr/>
        </p:nvSpPr>
        <p:spPr bwMode="auto">
          <a:xfrm>
            <a:off x="4548188" y="3765550"/>
            <a:ext cx="3900487" cy="2468563"/>
          </a:xfrm>
          <a:custGeom>
            <a:avLst/>
            <a:gdLst>
              <a:gd name="T0" fmla="*/ 2457 w 2457"/>
              <a:gd name="T1" fmla="*/ 1555 h 1555"/>
              <a:gd name="T2" fmla="*/ 0 w 2457"/>
              <a:gd name="T3" fmla="*/ 1555 h 1555"/>
              <a:gd name="T4" fmla="*/ 0 w 2457"/>
              <a:gd name="T5" fmla="*/ 0 h 1555"/>
              <a:gd name="T6" fmla="*/ 0 60000 65536"/>
              <a:gd name="T7" fmla="*/ 0 60000 65536"/>
              <a:gd name="T8" fmla="*/ 0 60000 65536"/>
              <a:gd name="T9" fmla="*/ 0 w 2457"/>
              <a:gd name="T10" fmla="*/ 0 h 1555"/>
              <a:gd name="T11" fmla="*/ 2457 w 2457"/>
              <a:gd name="T12" fmla="*/ 1555 h 1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57" h="1555">
                <a:moveTo>
                  <a:pt x="2457" y="1555"/>
                </a:moveTo>
                <a:lnTo>
                  <a:pt x="0" y="1555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65226" name="Freeform 10"/>
          <p:cNvSpPr>
            <a:spLocks/>
          </p:cNvSpPr>
          <p:nvPr/>
        </p:nvSpPr>
        <p:spPr bwMode="auto">
          <a:xfrm>
            <a:off x="4589463" y="3851275"/>
            <a:ext cx="3863975" cy="2147888"/>
          </a:xfrm>
          <a:custGeom>
            <a:avLst/>
            <a:gdLst>
              <a:gd name="T0" fmla="*/ 0 w 2434"/>
              <a:gd name="T1" fmla="*/ 0 h 1353"/>
              <a:gd name="T2" fmla="*/ 0 w 2434"/>
              <a:gd name="T3" fmla="*/ 0 h 1353"/>
              <a:gd name="T4" fmla="*/ 2 w 2434"/>
              <a:gd name="T5" fmla="*/ 128 h 1353"/>
              <a:gd name="T6" fmla="*/ 5 w 2434"/>
              <a:gd name="T7" fmla="*/ 276 h 1353"/>
              <a:gd name="T8" fmla="*/ 11 w 2434"/>
              <a:gd name="T9" fmla="*/ 355 h 1353"/>
              <a:gd name="T10" fmla="*/ 17 w 2434"/>
              <a:gd name="T11" fmla="*/ 435 h 1353"/>
              <a:gd name="T12" fmla="*/ 22 w 2434"/>
              <a:gd name="T13" fmla="*/ 514 h 1353"/>
              <a:gd name="T14" fmla="*/ 34 w 2434"/>
              <a:gd name="T15" fmla="*/ 594 h 1353"/>
              <a:gd name="T16" fmla="*/ 48 w 2434"/>
              <a:gd name="T17" fmla="*/ 671 h 1353"/>
              <a:gd name="T18" fmla="*/ 68 w 2434"/>
              <a:gd name="T19" fmla="*/ 747 h 1353"/>
              <a:gd name="T20" fmla="*/ 91 w 2434"/>
              <a:gd name="T21" fmla="*/ 819 h 1353"/>
              <a:gd name="T22" fmla="*/ 105 w 2434"/>
              <a:gd name="T23" fmla="*/ 853 h 1353"/>
              <a:gd name="T24" fmla="*/ 119 w 2434"/>
              <a:gd name="T25" fmla="*/ 884 h 1353"/>
              <a:gd name="T26" fmla="*/ 133 w 2434"/>
              <a:gd name="T27" fmla="*/ 915 h 1353"/>
              <a:gd name="T28" fmla="*/ 150 w 2434"/>
              <a:gd name="T29" fmla="*/ 946 h 1353"/>
              <a:gd name="T30" fmla="*/ 170 w 2434"/>
              <a:gd name="T31" fmla="*/ 975 h 1353"/>
              <a:gd name="T32" fmla="*/ 190 w 2434"/>
              <a:gd name="T33" fmla="*/ 1000 h 1353"/>
              <a:gd name="T34" fmla="*/ 213 w 2434"/>
              <a:gd name="T35" fmla="*/ 1023 h 1353"/>
              <a:gd name="T36" fmla="*/ 238 w 2434"/>
              <a:gd name="T37" fmla="*/ 1046 h 1353"/>
              <a:gd name="T38" fmla="*/ 264 w 2434"/>
              <a:gd name="T39" fmla="*/ 1066 h 1353"/>
              <a:gd name="T40" fmla="*/ 290 w 2434"/>
              <a:gd name="T41" fmla="*/ 1083 h 1353"/>
              <a:gd name="T42" fmla="*/ 290 w 2434"/>
              <a:gd name="T43" fmla="*/ 1083 h 1353"/>
              <a:gd name="T44" fmla="*/ 349 w 2434"/>
              <a:gd name="T45" fmla="*/ 1114 h 1353"/>
              <a:gd name="T46" fmla="*/ 409 w 2434"/>
              <a:gd name="T47" fmla="*/ 1140 h 1353"/>
              <a:gd name="T48" fmla="*/ 477 w 2434"/>
              <a:gd name="T49" fmla="*/ 1165 h 1353"/>
              <a:gd name="T50" fmla="*/ 546 w 2434"/>
              <a:gd name="T51" fmla="*/ 1188 h 1353"/>
              <a:gd name="T52" fmla="*/ 622 w 2434"/>
              <a:gd name="T53" fmla="*/ 1208 h 1353"/>
              <a:gd name="T54" fmla="*/ 699 w 2434"/>
              <a:gd name="T55" fmla="*/ 1225 h 1353"/>
              <a:gd name="T56" fmla="*/ 779 w 2434"/>
              <a:gd name="T57" fmla="*/ 1239 h 1353"/>
              <a:gd name="T58" fmla="*/ 861 w 2434"/>
              <a:gd name="T59" fmla="*/ 1253 h 1353"/>
              <a:gd name="T60" fmla="*/ 947 w 2434"/>
              <a:gd name="T61" fmla="*/ 1268 h 1353"/>
              <a:gd name="T62" fmla="*/ 1032 w 2434"/>
              <a:gd name="T63" fmla="*/ 1279 h 1353"/>
              <a:gd name="T64" fmla="*/ 1208 w 2434"/>
              <a:gd name="T65" fmla="*/ 1296 h 1353"/>
              <a:gd name="T66" fmla="*/ 1384 w 2434"/>
              <a:gd name="T67" fmla="*/ 1310 h 1353"/>
              <a:gd name="T68" fmla="*/ 1561 w 2434"/>
              <a:gd name="T69" fmla="*/ 1319 h 1353"/>
              <a:gd name="T70" fmla="*/ 1561 w 2434"/>
              <a:gd name="T71" fmla="*/ 1319 h 1353"/>
              <a:gd name="T72" fmla="*/ 1831 w 2434"/>
              <a:gd name="T73" fmla="*/ 1333 h 1353"/>
              <a:gd name="T74" fmla="*/ 2075 w 2434"/>
              <a:gd name="T75" fmla="*/ 1342 h 1353"/>
              <a:gd name="T76" fmla="*/ 2434 w 2434"/>
              <a:gd name="T77" fmla="*/ 1353 h 135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434"/>
              <a:gd name="T118" fmla="*/ 0 h 1353"/>
              <a:gd name="T119" fmla="*/ 2434 w 2434"/>
              <a:gd name="T120" fmla="*/ 1353 h 1353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434" h="1353">
                <a:moveTo>
                  <a:pt x="0" y="0"/>
                </a:moveTo>
                <a:lnTo>
                  <a:pt x="0" y="0"/>
                </a:lnTo>
                <a:lnTo>
                  <a:pt x="2" y="128"/>
                </a:lnTo>
                <a:lnTo>
                  <a:pt x="5" y="276"/>
                </a:lnTo>
                <a:lnTo>
                  <a:pt x="11" y="355"/>
                </a:lnTo>
                <a:lnTo>
                  <a:pt x="17" y="435"/>
                </a:lnTo>
                <a:lnTo>
                  <a:pt x="22" y="514"/>
                </a:lnTo>
                <a:lnTo>
                  <a:pt x="34" y="594"/>
                </a:lnTo>
                <a:lnTo>
                  <a:pt x="48" y="671"/>
                </a:lnTo>
                <a:lnTo>
                  <a:pt x="68" y="747"/>
                </a:lnTo>
                <a:lnTo>
                  <a:pt x="91" y="819"/>
                </a:lnTo>
                <a:lnTo>
                  <a:pt x="105" y="853"/>
                </a:lnTo>
                <a:lnTo>
                  <a:pt x="119" y="884"/>
                </a:lnTo>
                <a:lnTo>
                  <a:pt x="133" y="915"/>
                </a:lnTo>
                <a:lnTo>
                  <a:pt x="150" y="946"/>
                </a:lnTo>
                <a:lnTo>
                  <a:pt x="170" y="975"/>
                </a:lnTo>
                <a:lnTo>
                  <a:pt x="190" y="1000"/>
                </a:lnTo>
                <a:lnTo>
                  <a:pt x="213" y="1023"/>
                </a:lnTo>
                <a:lnTo>
                  <a:pt x="238" y="1046"/>
                </a:lnTo>
                <a:lnTo>
                  <a:pt x="264" y="1066"/>
                </a:lnTo>
                <a:lnTo>
                  <a:pt x="290" y="1083"/>
                </a:lnTo>
                <a:lnTo>
                  <a:pt x="349" y="1114"/>
                </a:lnTo>
                <a:lnTo>
                  <a:pt x="409" y="1140"/>
                </a:lnTo>
                <a:lnTo>
                  <a:pt x="477" y="1165"/>
                </a:lnTo>
                <a:lnTo>
                  <a:pt x="546" y="1188"/>
                </a:lnTo>
                <a:lnTo>
                  <a:pt x="622" y="1208"/>
                </a:lnTo>
                <a:lnTo>
                  <a:pt x="699" y="1225"/>
                </a:lnTo>
                <a:lnTo>
                  <a:pt x="779" y="1239"/>
                </a:lnTo>
                <a:lnTo>
                  <a:pt x="861" y="1253"/>
                </a:lnTo>
                <a:lnTo>
                  <a:pt x="947" y="1268"/>
                </a:lnTo>
                <a:lnTo>
                  <a:pt x="1032" y="1279"/>
                </a:lnTo>
                <a:lnTo>
                  <a:pt x="1208" y="1296"/>
                </a:lnTo>
                <a:lnTo>
                  <a:pt x="1384" y="1310"/>
                </a:lnTo>
                <a:lnTo>
                  <a:pt x="1561" y="1319"/>
                </a:lnTo>
                <a:lnTo>
                  <a:pt x="1831" y="1333"/>
                </a:lnTo>
                <a:lnTo>
                  <a:pt x="2075" y="1342"/>
                </a:lnTo>
                <a:lnTo>
                  <a:pt x="2434" y="1353"/>
                </a:lnTo>
              </a:path>
            </a:pathLst>
          </a:custGeom>
          <a:noFill/>
          <a:ln w="31750">
            <a:solidFill>
              <a:srgbClr val="6DC06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65227" name="Line 11"/>
          <p:cNvSpPr>
            <a:spLocks noChangeShapeType="1"/>
          </p:cNvSpPr>
          <p:nvPr/>
        </p:nvSpPr>
        <p:spPr bwMode="auto">
          <a:xfrm>
            <a:off x="6497638" y="59086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5228" name="Line 12"/>
          <p:cNvSpPr>
            <a:spLocks noChangeShapeType="1"/>
          </p:cNvSpPr>
          <p:nvPr/>
        </p:nvSpPr>
        <p:spPr bwMode="auto">
          <a:xfrm>
            <a:off x="6443663" y="59086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5229" name="Line 13"/>
          <p:cNvSpPr>
            <a:spLocks noChangeShapeType="1"/>
          </p:cNvSpPr>
          <p:nvPr/>
        </p:nvSpPr>
        <p:spPr bwMode="auto">
          <a:xfrm>
            <a:off x="6389688" y="59086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5230" name="Line 14"/>
          <p:cNvSpPr>
            <a:spLocks noChangeShapeType="1"/>
          </p:cNvSpPr>
          <p:nvPr/>
        </p:nvSpPr>
        <p:spPr bwMode="auto">
          <a:xfrm>
            <a:off x="6335713" y="59086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5231" name="Line 15"/>
          <p:cNvSpPr>
            <a:spLocks noChangeShapeType="1"/>
          </p:cNvSpPr>
          <p:nvPr/>
        </p:nvSpPr>
        <p:spPr bwMode="auto">
          <a:xfrm>
            <a:off x="6281738" y="59086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5232" name="Line 16"/>
          <p:cNvSpPr>
            <a:spLocks noChangeShapeType="1"/>
          </p:cNvSpPr>
          <p:nvPr/>
        </p:nvSpPr>
        <p:spPr bwMode="auto">
          <a:xfrm>
            <a:off x="6227763" y="59086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5233" name="Line 17"/>
          <p:cNvSpPr>
            <a:spLocks noChangeShapeType="1"/>
          </p:cNvSpPr>
          <p:nvPr/>
        </p:nvSpPr>
        <p:spPr bwMode="auto">
          <a:xfrm>
            <a:off x="6173788" y="59086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5234" name="Line 18"/>
          <p:cNvSpPr>
            <a:spLocks noChangeShapeType="1"/>
          </p:cNvSpPr>
          <p:nvPr/>
        </p:nvSpPr>
        <p:spPr bwMode="auto">
          <a:xfrm>
            <a:off x="6119813" y="59086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5235" name="Line 19"/>
          <p:cNvSpPr>
            <a:spLocks noChangeShapeType="1"/>
          </p:cNvSpPr>
          <p:nvPr/>
        </p:nvSpPr>
        <p:spPr bwMode="auto">
          <a:xfrm>
            <a:off x="6064250" y="59086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5236" name="Line 20"/>
          <p:cNvSpPr>
            <a:spLocks noChangeShapeType="1"/>
          </p:cNvSpPr>
          <p:nvPr/>
        </p:nvSpPr>
        <p:spPr bwMode="auto">
          <a:xfrm>
            <a:off x="6010275" y="59086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5237" name="Line 21"/>
          <p:cNvSpPr>
            <a:spLocks noChangeShapeType="1"/>
          </p:cNvSpPr>
          <p:nvPr/>
        </p:nvSpPr>
        <p:spPr bwMode="auto">
          <a:xfrm>
            <a:off x="5956300" y="59086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5238" name="Line 22"/>
          <p:cNvSpPr>
            <a:spLocks noChangeShapeType="1"/>
          </p:cNvSpPr>
          <p:nvPr/>
        </p:nvSpPr>
        <p:spPr bwMode="auto">
          <a:xfrm>
            <a:off x="5902325" y="59086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5239" name="Line 23"/>
          <p:cNvSpPr>
            <a:spLocks noChangeShapeType="1"/>
          </p:cNvSpPr>
          <p:nvPr/>
        </p:nvSpPr>
        <p:spPr bwMode="auto">
          <a:xfrm>
            <a:off x="5848350" y="59086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5240" name="Line 24"/>
          <p:cNvSpPr>
            <a:spLocks noChangeShapeType="1"/>
          </p:cNvSpPr>
          <p:nvPr/>
        </p:nvSpPr>
        <p:spPr bwMode="auto">
          <a:xfrm>
            <a:off x="5794375" y="59086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5241" name="Line 25"/>
          <p:cNvSpPr>
            <a:spLocks noChangeShapeType="1"/>
          </p:cNvSpPr>
          <p:nvPr/>
        </p:nvSpPr>
        <p:spPr bwMode="auto">
          <a:xfrm>
            <a:off x="5740400" y="59086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5242" name="Line 26"/>
          <p:cNvSpPr>
            <a:spLocks noChangeShapeType="1"/>
          </p:cNvSpPr>
          <p:nvPr/>
        </p:nvSpPr>
        <p:spPr bwMode="auto">
          <a:xfrm>
            <a:off x="5686425" y="59086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5243" name="Line 27"/>
          <p:cNvSpPr>
            <a:spLocks noChangeShapeType="1"/>
          </p:cNvSpPr>
          <p:nvPr/>
        </p:nvSpPr>
        <p:spPr bwMode="auto">
          <a:xfrm>
            <a:off x="5630863" y="59086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5244" name="Line 28"/>
          <p:cNvSpPr>
            <a:spLocks noChangeShapeType="1"/>
          </p:cNvSpPr>
          <p:nvPr/>
        </p:nvSpPr>
        <p:spPr bwMode="auto">
          <a:xfrm>
            <a:off x="5576888" y="59086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5245" name="Line 29"/>
          <p:cNvSpPr>
            <a:spLocks noChangeShapeType="1"/>
          </p:cNvSpPr>
          <p:nvPr/>
        </p:nvSpPr>
        <p:spPr bwMode="auto">
          <a:xfrm>
            <a:off x="5522913" y="59086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5246" name="Line 30"/>
          <p:cNvSpPr>
            <a:spLocks noChangeShapeType="1"/>
          </p:cNvSpPr>
          <p:nvPr/>
        </p:nvSpPr>
        <p:spPr bwMode="auto">
          <a:xfrm>
            <a:off x="5468938" y="59086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5247" name="Line 31"/>
          <p:cNvSpPr>
            <a:spLocks noChangeShapeType="1"/>
          </p:cNvSpPr>
          <p:nvPr/>
        </p:nvSpPr>
        <p:spPr bwMode="auto">
          <a:xfrm>
            <a:off x="5414963" y="59086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5248" name="Line 32"/>
          <p:cNvSpPr>
            <a:spLocks noChangeShapeType="1"/>
          </p:cNvSpPr>
          <p:nvPr/>
        </p:nvSpPr>
        <p:spPr bwMode="auto">
          <a:xfrm>
            <a:off x="5360988" y="59086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5249" name="Line 33"/>
          <p:cNvSpPr>
            <a:spLocks noChangeShapeType="1"/>
          </p:cNvSpPr>
          <p:nvPr/>
        </p:nvSpPr>
        <p:spPr bwMode="auto">
          <a:xfrm>
            <a:off x="5307013" y="59086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5250" name="Line 34"/>
          <p:cNvSpPr>
            <a:spLocks noChangeShapeType="1"/>
          </p:cNvSpPr>
          <p:nvPr/>
        </p:nvSpPr>
        <p:spPr bwMode="auto">
          <a:xfrm>
            <a:off x="5253038" y="59086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5251" name="Line 35"/>
          <p:cNvSpPr>
            <a:spLocks noChangeShapeType="1"/>
          </p:cNvSpPr>
          <p:nvPr/>
        </p:nvSpPr>
        <p:spPr bwMode="auto">
          <a:xfrm>
            <a:off x="5199063" y="59086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5252" name="Line 36"/>
          <p:cNvSpPr>
            <a:spLocks noChangeShapeType="1"/>
          </p:cNvSpPr>
          <p:nvPr/>
        </p:nvSpPr>
        <p:spPr bwMode="auto">
          <a:xfrm>
            <a:off x="5143500" y="59086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5253" name="Line 37"/>
          <p:cNvSpPr>
            <a:spLocks noChangeShapeType="1"/>
          </p:cNvSpPr>
          <p:nvPr/>
        </p:nvSpPr>
        <p:spPr bwMode="auto">
          <a:xfrm>
            <a:off x="5089525" y="59086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5254" name="Line 38"/>
          <p:cNvSpPr>
            <a:spLocks noChangeShapeType="1"/>
          </p:cNvSpPr>
          <p:nvPr/>
        </p:nvSpPr>
        <p:spPr bwMode="auto">
          <a:xfrm>
            <a:off x="5035550" y="59086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5255" name="Line 39"/>
          <p:cNvSpPr>
            <a:spLocks noChangeShapeType="1"/>
          </p:cNvSpPr>
          <p:nvPr/>
        </p:nvSpPr>
        <p:spPr bwMode="auto">
          <a:xfrm>
            <a:off x="4981575" y="59086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5256" name="Line 40"/>
          <p:cNvSpPr>
            <a:spLocks noChangeShapeType="1"/>
          </p:cNvSpPr>
          <p:nvPr/>
        </p:nvSpPr>
        <p:spPr bwMode="auto">
          <a:xfrm>
            <a:off x="4927600" y="59086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5257" name="Line 41"/>
          <p:cNvSpPr>
            <a:spLocks noChangeShapeType="1"/>
          </p:cNvSpPr>
          <p:nvPr/>
        </p:nvSpPr>
        <p:spPr bwMode="auto">
          <a:xfrm>
            <a:off x="4873625" y="59086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5258" name="Line 42"/>
          <p:cNvSpPr>
            <a:spLocks noChangeShapeType="1"/>
          </p:cNvSpPr>
          <p:nvPr/>
        </p:nvSpPr>
        <p:spPr bwMode="auto">
          <a:xfrm>
            <a:off x="4819650" y="59086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5259" name="Line 43"/>
          <p:cNvSpPr>
            <a:spLocks noChangeShapeType="1"/>
          </p:cNvSpPr>
          <p:nvPr/>
        </p:nvSpPr>
        <p:spPr bwMode="auto">
          <a:xfrm>
            <a:off x="4765675" y="59086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5260" name="Line 44"/>
          <p:cNvSpPr>
            <a:spLocks noChangeShapeType="1"/>
          </p:cNvSpPr>
          <p:nvPr/>
        </p:nvSpPr>
        <p:spPr bwMode="auto">
          <a:xfrm>
            <a:off x="4710113" y="59086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5261" name="Line 45"/>
          <p:cNvSpPr>
            <a:spLocks noChangeShapeType="1"/>
          </p:cNvSpPr>
          <p:nvPr/>
        </p:nvSpPr>
        <p:spPr bwMode="auto">
          <a:xfrm>
            <a:off x="4656138" y="59086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5262" name="Line 46"/>
          <p:cNvSpPr>
            <a:spLocks noChangeShapeType="1"/>
          </p:cNvSpPr>
          <p:nvPr/>
        </p:nvSpPr>
        <p:spPr bwMode="auto">
          <a:xfrm>
            <a:off x="4602163" y="59086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5263" name="Line 47"/>
          <p:cNvSpPr>
            <a:spLocks noChangeShapeType="1"/>
          </p:cNvSpPr>
          <p:nvPr/>
        </p:nvSpPr>
        <p:spPr bwMode="auto">
          <a:xfrm>
            <a:off x="6502400" y="5957888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5264" name="Line 48"/>
          <p:cNvSpPr>
            <a:spLocks noChangeShapeType="1"/>
          </p:cNvSpPr>
          <p:nvPr/>
        </p:nvSpPr>
        <p:spPr bwMode="auto">
          <a:xfrm>
            <a:off x="6502400" y="6011863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5265" name="Line 49"/>
          <p:cNvSpPr>
            <a:spLocks noChangeShapeType="1"/>
          </p:cNvSpPr>
          <p:nvPr/>
        </p:nvSpPr>
        <p:spPr bwMode="auto">
          <a:xfrm>
            <a:off x="6502400" y="606742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5266" name="Line 50"/>
          <p:cNvSpPr>
            <a:spLocks noChangeShapeType="1"/>
          </p:cNvSpPr>
          <p:nvPr/>
        </p:nvSpPr>
        <p:spPr bwMode="auto">
          <a:xfrm>
            <a:off x="6502400" y="6121400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5267" name="Line 51"/>
          <p:cNvSpPr>
            <a:spLocks noChangeShapeType="1"/>
          </p:cNvSpPr>
          <p:nvPr/>
        </p:nvSpPr>
        <p:spPr bwMode="auto">
          <a:xfrm>
            <a:off x="6502400" y="61753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5268" name="Line 52"/>
          <p:cNvSpPr>
            <a:spLocks noChangeShapeType="1"/>
          </p:cNvSpPr>
          <p:nvPr/>
        </p:nvSpPr>
        <p:spPr bwMode="auto">
          <a:xfrm>
            <a:off x="6502400" y="6229350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50" name="Line 53"/>
          <p:cNvSpPr>
            <a:spLocks noChangeShapeType="1"/>
          </p:cNvSpPr>
          <p:nvPr/>
        </p:nvSpPr>
        <p:spPr bwMode="auto">
          <a:xfrm>
            <a:off x="6497638" y="13239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51" name="Line 54"/>
          <p:cNvSpPr>
            <a:spLocks noChangeShapeType="1"/>
          </p:cNvSpPr>
          <p:nvPr/>
        </p:nvSpPr>
        <p:spPr bwMode="auto">
          <a:xfrm>
            <a:off x="6443663" y="13239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52" name="Line 55"/>
          <p:cNvSpPr>
            <a:spLocks noChangeShapeType="1"/>
          </p:cNvSpPr>
          <p:nvPr/>
        </p:nvSpPr>
        <p:spPr bwMode="auto">
          <a:xfrm>
            <a:off x="6389688" y="13239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53" name="Line 56"/>
          <p:cNvSpPr>
            <a:spLocks noChangeShapeType="1"/>
          </p:cNvSpPr>
          <p:nvPr/>
        </p:nvSpPr>
        <p:spPr bwMode="auto">
          <a:xfrm>
            <a:off x="6335713" y="13239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54" name="Line 57"/>
          <p:cNvSpPr>
            <a:spLocks noChangeShapeType="1"/>
          </p:cNvSpPr>
          <p:nvPr/>
        </p:nvSpPr>
        <p:spPr bwMode="auto">
          <a:xfrm>
            <a:off x="6281738" y="13239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55" name="Line 64"/>
          <p:cNvSpPr>
            <a:spLocks noChangeShapeType="1"/>
          </p:cNvSpPr>
          <p:nvPr/>
        </p:nvSpPr>
        <p:spPr bwMode="auto">
          <a:xfrm>
            <a:off x="5902325" y="13239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56" name="Line 65"/>
          <p:cNvSpPr>
            <a:spLocks noChangeShapeType="1"/>
          </p:cNvSpPr>
          <p:nvPr/>
        </p:nvSpPr>
        <p:spPr bwMode="auto">
          <a:xfrm>
            <a:off x="5848350" y="13239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57" name="Line 66"/>
          <p:cNvSpPr>
            <a:spLocks noChangeShapeType="1"/>
          </p:cNvSpPr>
          <p:nvPr/>
        </p:nvSpPr>
        <p:spPr bwMode="auto">
          <a:xfrm>
            <a:off x="5794375" y="13239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58" name="Line 67"/>
          <p:cNvSpPr>
            <a:spLocks noChangeShapeType="1"/>
          </p:cNvSpPr>
          <p:nvPr/>
        </p:nvSpPr>
        <p:spPr bwMode="auto">
          <a:xfrm>
            <a:off x="5740400" y="13239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59" name="Line 68"/>
          <p:cNvSpPr>
            <a:spLocks noChangeShapeType="1"/>
          </p:cNvSpPr>
          <p:nvPr/>
        </p:nvSpPr>
        <p:spPr bwMode="auto">
          <a:xfrm>
            <a:off x="5686425" y="13239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60" name="Line 69"/>
          <p:cNvSpPr>
            <a:spLocks noChangeShapeType="1"/>
          </p:cNvSpPr>
          <p:nvPr/>
        </p:nvSpPr>
        <p:spPr bwMode="auto">
          <a:xfrm>
            <a:off x="5630863" y="13239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61" name="Line 70"/>
          <p:cNvSpPr>
            <a:spLocks noChangeShapeType="1"/>
          </p:cNvSpPr>
          <p:nvPr/>
        </p:nvSpPr>
        <p:spPr bwMode="auto">
          <a:xfrm>
            <a:off x="5576888" y="13239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62" name="Line 71"/>
          <p:cNvSpPr>
            <a:spLocks noChangeShapeType="1"/>
          </p:cNvSpPr>
          <p:nvPr/>
        </p:nvSpPr>
        <p:spPr bwMode="auto">
          <a:xfrm>
            <a:off x="5522913" y="13239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63" name="Line 72"/>
          <p:cNvSpPr>
            <a:spLocks noChangeShapeType="1"/>
          </p:cNvSpPr>
          <p:nvPr/>
        </p:nvSpPr>
        <p:spPr bwMode="auto">
          <a:xfrm>
            <a:off x="5468938" y="13239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64" name="Line 73"/>
          <p:cNvSpPr>
            <a:spLocks noChangeShapeType="1"/>
          </p:cNvSpPr>
          <p:nvPr/>
        </p:nvSpPr>
        <p:spPr bwMode="auto">
          <a:xfrm>
            <a:off x="5414963" y="13239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65" name="Line 74"/>
          <p:cNvSpPr>
            <a:spLocks noChangeShapeType="1"/>
          </p:cNvSpPr>
          <p:nvPr/>
        </p:nvSpPr>
        <p:spPr bwMode="auto">
          <a:xfrm>
            <a:off x="5360988" y="13239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66" name="Line 75"/>
          <p:cNvSpPr>
            <a:spLocks noChangeShapeType="1"/>
          </p:cNvSpPr>
          <p:nvPr/>
        </p:nvSpPr>
        <p:spPr bwMode="auto">
          <a:xfrm>
            <a:off x="5307013" y="13239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67" name="Line 76"/>
          <p:cNvSpPr>
            <a:spLocks noChangeShapeType="1"/>
          </p:cNvSpPr>
          <p:nvPr/>
        </p:nvSpPr>
        <p:spPr bwMode="auto">
          <a:xfrm>
            <a:off x="5253038" y="13239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68" name="Line 77"/>
          <p:cNvSpPr>
            <a:spLocks noChangeShapeType="1"/>
          </p:cNvSpPr>
          <p:nvPr/>
        </p:nvSpPr>
        <p:spPr bwMode="auto">
          <a:xfrm>
            <a:off x="5199063" y="13239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69" name="Line 78"/>
          <p:cNvSpPr>
            <a:spLocks noChangeShapeType="1"/>
          </p:cNvSpPr>
          <p:nvPr/>
        </p:nvSpPr>
        <p:spPr bwMode="auto">
          <a:xfrm>
            <a:off x="5143500" y="13239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70" name="Line 79"/>
          <p:cNvSpPr>
            <a:spLocks noChangeShapeType="1"/>
          </p:cNvSpPr>
          <p:nvPr/>
        </p:nvSpPr>
        <p:spPr bwMode="auto">
          <a:xfrm>
            <a:off x="5089525" y="13239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71" name="Line 80"/>
          <p:cNvSpPr>
            <a:spLocks noChangeShapeType="1"/>
          </p:cNvSpPr>
          <p:nvPr/>
        </p:nvSpPr>
        <p:spPr bwMode="auto">
          <a:xfrm>
            <a:off x="5035550" y="13239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72" name="Line 81"/>
          <p:cNvSpPr>
            <a:spLocks noChangeShapeType="1"/>
          </p:cNvSpPr>
          <p:nvPr/>
        </p:nvSpPr>
        <p:spPr bwMode="auto">
          <a:xfrm>
            <a:off x="4981575" y="13239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73" name="Line 82"/>
          <p:cNvSpPr>
            <a:spLocks noChangeShapeType="1"/>
          </p:cNvSpPr>
          <p:nvPr/>
        </p:nvSpPr>
        <p:spPr bwMode="auto">
          <a:xfrm>
            <a:off x="4927600" y="13239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74" name="Line 83"/>
          <p:cNvSpPr>
            <a:spLocks noChangeShapeType="1"/>
          </p:cNvSpPr>
          <p:nvPr/>
        </p:nvSpPr>
        <p:spPr bwMode="auto">
          <a:xfrm>
            <a:off x="4873625" y="13239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75" name="Line 84"/>
          <p:cNvSpPr>
            <a:spLocks noChangeShapeType="1"/>
          </p:cNvSpPr>
          <p:nvPr/>
        </p:nvSpPr>
        <p:spPr bwMode="auto">
          <a:xfrm>
            <a:off x="4819650" y="13239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76" name="Line 85"/>
          <p:cNvSpPr>
            <a:spLocks noChangeShapeType="1"/>
          </p:cNvSpPr>
          <p:nvPr/>
        </p:nvSpPr>
        <p:spPr bwMode="auto">
          <a:xfrm>
            <a:off x="4765675" y="13239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77" name="Line 86"/>
          <p:cNvSpPr>
            <a:spLocks noChangeShapeType="1"/>
          </p:cNvSpPr>
          <p:nvPr/>
        </p:nvSpPr>
        <p:spPr bwMode="auto">
          <a:xfrm>
            <a:off x="4710113" y="13239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78" name="Line 87"/>
          <p:cNvSpPr>
            <a:spLocks noChangeShapeType="1"/>
          </p:cNvSpPr>
          <p:nvPr/>
        </p:nvSpPr>
        <p:spPr bwMode="auto">
          <a:xfrm>
            <a:off x="4656138" y="13239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79" name="Line 88"/>
          <p:cNvSpPr>
            <a:spLocks noChangeShapeType="1"/>
          </p:cNvSpPr>
          <p:nvPr/>
        </p:nvSpPr>
        <p:spPr bwMode="auto">
          <a:xfrm>
            <a:off x="4602163" y="13239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80" name="Line 89"/>
          <p:cNvSpPr>
            <a:spLocks noChangeShapeType="1"/>
          </p:cNvSpPr>
          <p:nvPr/>
        </p:nvSpPr>
        <p:spPr bwMode="auto">
          <a:xfrm>
            <a:off x="6526213" y="1473200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81" name="Line 90"/>
          <p:cNvSpPr>
            <a:spLocks noChangeShapeType="1"/>
          </p:cNvSpPr>
          <p:nvPr/>
        </p:nvSpPr>
        <p:spPr bwMode="auto">
          <a:xfrm>
            <a:off x="6526213" y="15271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82" name="Line 91"/>
          <p:cNvSpPr>
            <a:spLocks noChangeShapeType="1"/>
          </p:cNvSpPr>
          <p:nvPr/>
        </p:nvSpPr>
        <p:spPr bwMode="auto">
          <a:xfrm>
            <a:off x="6526213" y="1581150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83" name="Line 92"/>
          <p:cNvSpPr>
            <a:spLocks noChangeShapeType="1"/>
          </p:cNvSpPr>
          <p:nvPr/>
        </p:nvSpPr>
        <p:spPr bwMode="auto">
          <a:xfrm>
            <a:off x="6526213" y="163512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84" name="Line 93"/>
          <p:cNvSpPr>
            <a:spLocks noChangeShapeType="1"/>
          </p:cNvSpPr>
          <p:nvPr/>
        </p:nvSpPr>
        <p:spPr bwMode="auto">
          <a:xfrm>
            <a:off x="6526213" y="1689100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85" name="Line 94"/>
          <p:cNvSpPr>
            <a:spLocks noChangeShapeType="1"/>
          </p:cNvSpPr>
          <p:nvPr/>
        </p:nvSpPr>
        <p:spPr bwMode="auto">
          <a:xfrm>
            <a:off x="6526213" y="17430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86" name="Line 95"/>
          <p:cNvSpPr>
            <a:spLocks noChangeShapeType="1"/>
          </p:cNvSpPr>
          <p:nvPr/>
        </p:nvSpPr>
        <p:spPr bwMode="auto">
          <a:xfrm>
            <a:off x="6526213" y="1797050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87" name="Line 96"/>
          <p:cNvSpPr>
            <a:spLocks noChangeShapeType="1"/>
          </p:cNvSpPr>
          <p:nvPr/>
        </p:nvSpPr>
        <p:spPr bwMode="auto">
          <a:xfrm>
            <a:off x="6526213" y="185102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88" name="Line 97"/>
          <p:cNvSpPr>
            <a:spLocks noChangeShapeType="1"/>
          </p:cNvSpPr>
          <p:nvPr/>
        </p:nvSpPr>
        <p:spPr bwMode="auto">
          <a:xfrm>
            <a:off x="6526213" y="1906588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89" name="Line 98"/>
          <p:cNvSpPr>
            <a:spLocks noChangeShapeType="1"/>
          </p:cNvSpPr>
          <p:nvPr/>
        </p:nvSpPr>
        <p:spPr bwMode="auto">
          <a:xfrm>
            <a:off x="6526213" y="1960563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90" name="Line 99"/>
          <p:cNvSpPr>
            <a:spLocks noChangeShapeType="1"/>
          </p:cNvSpPr>
          <p:nvPr/>
        </p:nvSpPr>
        <p:spPr bwMode="auto">
          <a:xfrm>
            <a:off x="6526213" y="2014538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91" name="Line 100"/>
          <p:cNvSpPr>
            <a:spLocks noChangeShapeType="1"/>
          </p:cNvSpPr>
          <p:nvPr/>
        </p:nvSpPr>
        <p:spPr bwMode="auto">
          <a:xfrm>
            <a:off x="6526213" y="2068513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92" name="Line 101"/>
          <p:cNvSpPr>
            <a:spLocks noChangeShapeType="1"/>
          </p:cNvSpPr>
          <p:nvPr/>
        </p:nvSpPr>
        <p:spPr bwMode="auto">
          <a:xfrm>
            <a:off x="6526213" y="2122488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93" name="Line 102"/>
          <p:cNvSpPr>
            <a:spLocks noChangeShapeType="1"/>
          </p:cNvSpPr>
          <p:nvPr/>
        </p:nvSpPr>
        <p:spPr bwMode="auto">
          <a:xfrm>
            <a:off x="6526213" y="2176463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94" name="Line 103"/>
          <p:cNvSpPr>
            <a:spLocks noChangeShapeType="1"/>
          </p:cNvSpPr>
          <p:nvPr/>
        </p:nvSpPr>
        <p:spPr bwMode="auto">
          <a:xfrm>
            <a:off x="6526213" y="2230438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95" name="Line 104"/>
          <p:cNvSpPr>
            <a:spLocks noChangeShapeType="1"/>
          </p:cNvSpPr>
          <p:nvPr/>
        </p:nvSpPr>
        <p:spPr bwMode="auto">
          <a:xfrm>
            <a:off x="6526213" y="2284413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96" name="Line 105"/>
          <p:cNvSpPr>
            <a:spLocks noChangeShapeType="1"/>
          </p:cNvSpPr>
          <p:nvPr/>
        </p:nvSpPr>
        <p:spPr bwMode="auto">
          <a:xfrm>
            <a:off x="6526213" y="2338388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97" name="Line 106"/>
          <p:cNvSpPr>
            <a:spLocks noChangeShapeType="1"/>
          </p:cNvSpPr>
          <p:nvPr/>
        </p:nvSpPr>
        <p:spPr bwMode="auto">
          <a:xfrm>
            <a:off x="6526213" y="2393950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98" name="Line 107"/>
          <p:cNvSpPr>
            <a:spLocks noChangeShapeType="1"/>
          </p:cNvSpPr>
          <p:nvPr/>
        </p:nvSpPr>
        <p:spPr bwMode="auto">
          <a:xfrm>
            <a:off x="6526213" y="244792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99" name="Line 108"/>
          <p:cNvSpPr>
            <a:spLocks noChangeShapeType="1"/>
          </p:cNvSpPr>
          <p:nvPr/>
        </p:nvSpPr>
        <p:spPr bwMode="auto">
          <a:xfrm>
            <a:off x="6526213" y="2501900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00" name="Line 109"/>
          <p:cNvSpPr>
            <a:spLocks noChangeShapeType="1"/>
          </p:cNvSpPr>
          <p:nvPr/>
        </p:nvSpPr>
        <p:spPr bwMode="auto">
          <a:xfrm>
            <a:off x="6526213" y="25558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01" name="Line 110"/>
          <p:cNvSpPr>
            <a:spLocks noChangeShapeType="1"/>
          </p:cNvSpPr>
          <p:nvPr/>
        </p:nvSpPr>
        <p:spPr bwMode="auto">
          <a:xfrm>
            <a:off x="6526213" y="2609850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02" name="Line 111"/>
          <p:cNvSpPr>
            <a:spLocks noChangeShapeType="1"/>
          </p:cNvSpPr>
          <p:nvPr/>
        </p:nvSpPr>
        <p:spPr bwMode="auto">
          <a:xfrm>
            <a:off x="6526213" y="266382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03" name="Line 112"/>
          <p:cNvSpPr>
            <a:spLocks noChangeShapeType="1"/>
          </p:cNvSpPr>
          <p:nvPr/>
        </p:nvSpPr>
        <p:spPr bwMode="auto">
          <a:xfrm>
            <a:off x="6526213" y="2717800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04" name="Line 113"/>
          <p:cNvSpPr>
            <a:spLocks noChangeShapeType="1"/>
          </p:cNvSpPr>
          <p:nvPr/>
        </p:nvSpPr>
        <p:spPr bwMode="auto">
          <a:xfrm>
            <a:off x="6526213" y="27717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05" name="Line 114"/>
          <p:cNvSpPr>
            <a:spLocks noChangeShapeType="1"/>
          </p:cNvSpPr>
          <p:nvPr/>
        </p:nvSpPr>
        <p:spPr bwMode="auto">
          <a:xfrm>
            <a:off x="6526213" y="2825750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06" name="Line 115"/>
          <p:cNvSpPr>
            <a:spLocks noChangeShapeType="1"/>
          </p:cNvSpPr>
          <p:nvPr/>
        </p:nvSpPr>
        <p:spPr bwMode="auto">
          <a:xfrm>
            <a:off x="6526213" y="2881313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07" name="Line 116"/>
          <p:cNvSpPr>
            <a:spLocks noChangeShapeType="1"/>
          </p:cNvSpPr>
          <p:nvPr/>
        </p:nvSpPr>
        <p:spPr bwMode="auto">
          <a:xfrm>
            <a:off x="6526213" y="2935288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08" name="Line 117"/>
          <p:cNvSpPr>
            <a:spLocks noChangeShapeType="1"/>
          </p:cNvSpPr>
          <p:nvPr/>
        </p:nvSpPr>
        <p:spPr bwMode="auto">
          <a:xfrm>
            <a:off x="6526213" y="2989263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09" name="Line 120"/>
          <p:cNvSpPr>
            <a:spLocks noChangeShapeType="1"/>
          </p:cNvSpPr>
          <p:nvPr/>
        </p:nvSpPr>
        <p:spPr bwMode="auto">
          <a:xfrm>
            <a:off x="6069013" y="1581150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10" name="Line 121"/>
          <p:cNvSpPr>
            <a:spLocks noChangeShapeType="1"/>
          </p:cNvSpPr>
          <p:nvPr/>
        </p:nvSpPr>
        <p:spPr bwMode="auto">
          <a:xfrm>
            <a:off x="6069013" y="163512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11" name="Line 122"/>
          <p:cNvSpPr>
            <a:spLocks noChangeShapeType="1"/>
          </p:cNvSpPr>
          <p:nvPr/>
        </p:nvSpPr>
        <p:spPr bwMode="auto">
          <a:xfrm>
            <a:off x="6069013" y="1689100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12" name="Line 123"/>
          <p:cNvSpPr>
            <a:spLocks noChangeShapeType="1"/>
          </p:cNvSpPr>
          <p:nvPr/>
        </p:nvSpPr>
        <p:spPr bwMode="auto">
          <a:xfrm>
            <a:off x="6069013" y="17430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13" name="Line 124"/>
          <p:cNvSpPr>
            <a:spLocks noChangeShapeType="1"/>
          </p:cNvSpPr>
          <p:nvPr/>
        </p:nvSpPr>
        <p:spPr bwMode="auto">
          <a:xfrm>
            <a:off x="6069013" y="1797050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14" name="Line 125"/>
          <p:cNvSpPr>
            <a:spLocks noChangeShapeType="1"/>
          </p:cNvSpPr>
          <p:nvPr/>
        </p:nvSpPr>
        <p:spPr bwMode="auto">
          <a:xfrm>
            <a:off x="6069013" y="185102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15" name="Line 126"/>
          <p:cNvSpPr>
            <a:spLocks noChangeShapeType="1"/>
          </p:cNvSpPr>
          <p:nvPr/>
        </p:nvSpPr>
        <p:spPr bwMode="auto">
          <a:xfrm>
            <a:off x="6069013" y="1906588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16" name="Line 127"/>
          <p:cNvSpPr>
            <a:spLocks noChangeShapeType="1"/>
          </p:cNvSpPr>
          <p:nvPr/>
        </p:nvSpPr>
        <p:spPr bwMode="auto">
          <a:xfrm>
            <a:off x="6069013" y="1960563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17" name="Line 128"/>
          <p:cNvSpPr>
            <a:spLocks noChangeShapeType="1"/>
          </p:cNvSpPr>
          <p:nvPr/>
        </p:nvSpPr>
        <p:spPr bwMode="auto">
          <a:xfrm>
            <a:off x="6069013" y="2014538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18" name="Line 129"/>
          <p:cNvSpPr>
            <a:spLocks noChangeShapeType="1"/>
          </p:cNvSpPr>
          <p:nvPr/>
        </p:nvSpPr>
        <p:spPr bwMode="auto">
          <a:xfrm>
            <a:off x="6069013" y="2068513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19" name="Line 130"/>
          <p:cNvSpPr>
            <a:spLocks noChangeShapeType="1"/>
          </p:cNvSpPr>
          <p:nvPr/>
        </p:nvSpPr>
        <p:spPr bwMode="auto">
          <a:xfrm>
            <a:off x="6069013" y="2122488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20" name="Line 131"/>
          <p:cNvSpPr>
            <a:spLocks noChangeShapeType="1"/>
          </p:cNvSpPr>
          <p:nvPr/>
        </p:nvSpPr>
        <p:spPr bwMode="auto">
          <a:xfrm>
            <a:off x="6069013" y="2176463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21" name="Line 132"/>
          <p:cNvSpPr>
            <a:spLocks noChangeShapeType="1"/>
          </p:cNvSpPr>
          <p:nvPr/>
        </p:nvSpPr>
        <p:spPr bwMode="auto">
          <a:xfrm>
            <a:off x="6069013" y="2230438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22" name="Line 133"/>
          <p:cNvSpPr>
            <a:spLocks noChangeShapeType="1"/>
          </p:cNvSpPr>
          <p:nvPr/>
        </p:nvSpPr>
        <p:spPr bwMode="auto">
          <a:xfrm>
            <a:off x="6069013" y="2284413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23" name="Line 134"/>
          <p:cNvSpPr>
            <a:spLocks noChangeShapeType="1"/>
          </p:cNvSpPr>
          <p:nvPr/>
        </p:nvSpPr>
        <p:spPr bwMode="auto">
          <a:xfrm>
            <a:off x="6069013" y="2338388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24" name="Line 135"/>
          <p:cNvSpPr>
            <a:spLocks noChangeShapeType="1"/>
          </p:cNvSpPr>
          <p:nvPr/>
        </p:nvSpPr>
        <p:spPr bwMode="auto">
          <a:xfrm>
            <a:off x="6069013" y="2393950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25" name="Line 136"/>
          <p:cNvSpPr>
            <a:spLocks noChangeShapeType="1"/>
          </p:cNvSpPr>
          <p:nvPr/>
        </p:nvSpPr>
        <p:spPr bwMode="auto">
          <a:xfrm>
            <a:off x="6069013" y="244792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26" name="Line 137"/>
          <p:cNvSpPr>
            <a:spLocks noChangeShapeType="1"/>
          </p:cNvSpPr>
          <p:nvPr/>
        </p:nvSpPr>
        <p:spPr bwMode="auto">
          <a:xfrm>
            <a:off x="6069013" y="2501900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27" name="Line 138"/>
          <p:cNvSpPr>
            <a:spLocks noChangeShapeType="1"/>
          </p:cNvSpPr>
          <p:nvPr/>
        </p:nvSpPr>
        <p:spPr bwMode="auto">
          <a:xfrm>
            <a:off x="6069013" y="25558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28" name="Line 139"/>
          <p:cNvSpPr>
            <a:spLocks noChangeShapeType="1"/>
          </p:cNvSpPr>
          <p:nvPr/>
        </p:nvSpPr>
        <p:spPr bwMode="auto">
          <a:xfrm>
            <a:off x="6069013" y="2609850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29" name="Line 140"/>
          <p:cNvSpPr>
            <a:spLocks noChangeShapeType="1"/>
          </p:cNvSpPr>
          <p:nvPr/>
        </p:nvSpPr>
        <p:spPr bwMode="auto">
          <a:xfrm>
            <a:off x="6069013" y="266382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30" name="Line 141"/>
          <p:cNvSpPr>
            <a:spLocks noChangeShapeType="1"/>
          </p:cNvSpPr>
          <p:nvPr/>
        </p:nvSpPr>
        <p:spPr bwMode="auto">
          <a:xfrm>
            <a:off x="6069013" y="2717800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31" name="Line 142"/>
          <p:cNvSpPr>
            <a:spLocks noChangeShapeType="1"/>
          </p:cNvSpPr>
          <p:nvPr/>
        </p:nvSpPr>
        <p:spPr bwMode="auto">
          <a:xfrm>
            <a:off x="6069013" y="2771775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32" name="Line 143"/>
          <p:cNvSpPr>
            <a:spLocks noChangeShapeType="1"/>
          </p:cNvSpPr>
          <p:nvPr/>
        </p:nvSpPr>
        <p:spPr bwMode="auto">
          <a:xfrm>
            <a:off x="6069013" y="2825750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33" name="Line 144"/>
          <p:cNvSpPr>
            <a:spLocks noChangeShapeType="1"/>
          </p:cNvSpPr>
          <p:nvPr/>
        </p:nvSpPr>
        <p:spPr bwMode="auto">
          <a:xfrm>
            <a:off x="6069013" y="2881313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34" name="Line 145"/>
          <p:cNvSpPr>
            <a:spLocks noChangeShapeType="1"/>
          </p:cNvSpPr>
          <p:nvPr/>
        </p:nvSpPr>
        <p:spPr bwMode="auto">
          <a:xfrm>
            <a:off x="6069013" y="2935288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35" name="Line 146"/>
          <p:cNvSpPr>
            <a:spLocks noChangeShapeType="1"/>
          </p:cNvSpPr>
          <p:nvPr/>
        </p:nvSpPr>
        <p:spPr bwMode="auto">
          <a:xfrm>
            <a:off x="6069013" y="2989263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36" name="Freeform 147"/>
          <p:cNvSpPr>
            <a:spLocks/>
          </p:cNvSpPr>
          <p:nvPr/>
        </p:nvSpPr>
        <p:spPr bwMode="auto">
          <a:xfrm>
            <a:off x="4557713" y="800100"/>
            <a:ext cx="3927475" cy="1792288"/>
          </a:xfrm>
          <a:custGeom>
            <a:avLst/>
            <a:gdLst>
              <a:gd name="T0" fmla="*/ 0 w 2474"/>
              <a:gd name="T1" fmla="*/ 1129 h 1129"/>
              <a:gd name="T2" fmla="*/ 0 w 2474"/>
              <a:gd name="T3" fmla="*/ 1129 h 1129"/>
              <a:gd name="T4" fmla="*/ 3 w 2474"/>
              <a:gd name="T5" fmla="*/ 1100 h 1129"/>
              <a:gd name="T6" fmla="*/ 8 w 2474"/>
              <a:gd name="T7" fmla="*/ 1075 h 1129"/>
              <a:gd name="T8" fmla="*/ 17 w 2474"/>
              <a:gd name="T9" fmla="*/ 1049 h 1129"/>
              <a:gd name="T10" fmla="*/ 28 w 2474"/>
              <a:gd name="T11" fmla="*/ 1023 h 1129"/>
              <a:gd name="T12" fmla="*/ 40 w 2474"/>
              <a:gd name="T13" fmla="*/ 1001 h 1129"/>
              <a:gd name="T14" fmla="*/ 54 w 2474"/>
              <a:gd name="T15" fmla="*/ 975 h 1129"/>
              <a:gd name="T16" fmla="*/ 74 w 2474"/>
              <a:gd name="T17" fmla="*/ 950 h 1129"/>
              <a:gd name="T18" fmla="*/ 94 w 2474"/>
              <a:gd name="T19" fmla="*/ 924 h 1129"/>
              <a:gd name="T20" fmla="*/ 139 w 2474"/>
              <a:gd name="T21" fmla="*/ 876 h 1129"/>
              <a:gd name="T22" fmla="*/ 190 w 2474"/>
              <a:gd name="T23" fmla="*/ 827 h 1129"/>
              <a:gd name="T24" fmla="*/ 253 w 2474"/>
              <a:gd name="T25" fmla="*/ 782 h 1129"/>
              <a:gd name="T26" fmla="*/ 321 w 2474"/>
              <a:gd name="T27" fmla="*/ 736 h 1129"/>
              <a:gd name="T28" fmla="*/ 395 w 2474"/>
              <a:gd name="T29" fmla="*/ 691 h 1129"/>
              <a:gd name="T30" fmla="*/ 475 w 2474"/>
              <a:gd name="T31" fmla="*/ 645 h 1129"/>
              <a:gd name="T32" fmla="*/ 557 w 2474"/>
              <a:gd name="T33" fmla="*/ 603 h 1129"/>
              <a:gd name="T34" fmla="*/ 648 w 2474"/>
              <a:gd name="T35" fmla="*/ 560 h 1129"/>
              <a:gd name="T36" fmla="*/ 739 w 2474"/>
              <a:gd name="T37" fmla="*/ 520 h 1129"/>
              <a:gd name="T38" fmla="*/ 836 w 2474"/>
              <a:gd name="T39" fmla="*/ 481 h 1129"/>
              <a:gd name="T40" fmla="*/ 935 w 2474"/>
              <a:gd name="T41" fmla="*/ 441 h 1129"/>
              <a:gd name="T42" fmla="*/ 1035 w 2474"/>
              <a:gd name="T43" fmla="*/ 404 h 1129"/>
              <a:gd name="T44" fmla="*/ 1242 w 2474"/>
              <a:gd name="T45" fmla="*/ 333 h 1129"/>
              <a:gd name="T46" fmla="*/ 1450 w 2474"/>
              <a:gd name="T47" fmla="*/ 267 h 1129"/>
              <a:gd name="T48" fmla="*/ 1655 w 2474"/>
              <a:gd name="T49" fmla="*/ 205 h 1129"/>
              <a:gd name="T50" fmla="*/ 1854 w 2474"/>
              <a:gd name="T51" fmla="*/ 151 h 1129"/>
              <a:gd name="T52" fmla="*/ 2039 w 2474"/>
              <a:gd name="T53" fmla="*/ 102 h 1129"/>
              <a:gd name="T54" fmla="*/ 2206 w 2474"/>
              <a:gd name="T55" fmla="*/ 63 h 1129"/>
              <a:gd name="T56" fmla="*/ 2474 w 2474"/>
              <a:gd name="T57" fmla="*/ 0 h 112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474"/>
              <a:gd name="T88" fmla="*/ 0 h 1129"/>
              <a:gd name="T89" fmla="*/ 2474 w 2474"/>
              <a:gd name="T90" fmla="*/ 1129 h 112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474" h="1129">
                <a:moveTo>
                  <a:pt x="0" y="1129"/>
                </a:moveTo>
                <a:lnTo>
                  <a:pt x="0" y="1129"/>
                </a:lnTo>
                <a:lnTo>
                  <a:pt x="3" y="1100"/>
                </a:lnTo>
                <a:lnTo>
                  <a:pt x="8" y="1075"/>
                </a:lnTo>
                <a:lnTo>
                  <a:pt x="17" y="1049"/>
                </a:lnTo>
                <a:lnTo>
                  <a:pt x="28" y="1023"/>
                </a:lnTo>
                <a:lnTo>
                  <a:pt x="40" y="1001"/>
                </a:lnTo>
                <a:lnTo>
                  <a:pt x="54" y="975"/>
                </a:lnTo>
                <a:lnTo>
                  <a:pt x="74" y="950"/>
                </a:lnTo>
                <a:lnTo>
                  <a:pt x="94" y="924"/>
                </a:lnTo>
                <a:lnTo>
                  <a:pt x="139" y="876"/>
                </a:lnTo>
                <a:lnTo>
                  <a:pt x="190" y="827"/>
                </a:lnTo>
                <a:lnTo>
                  <a:pt x="253" y="782"/>
                </a:lnTo>
                <a:lnTo>
                  <a:pt x="321" y="736"/>
                </a:lnTo>
                <a:lnTo>
                  <a:pt x="395" y="691"/>
                </a:lnTo>
                <a:lnTo>
                  <a:pt x="475" y="645"/>
                </a:lnTo>
                <a:lnTo>
                  <a:pt x="557" y="603"/>
                </a:lnTo>
                <a:lnTo>
                  <a:pt x="648" y="560"/>
                </a:lnTo>
                <a:lnTo>
                  <a:pt x="739" y="520"/>
                </a:lnTo>
                <a:lnTo>
                  <a:pt x="836" y="481"/>
                </a:lnTo>
                <a:lnTo>
                  <a:pt x="935" y="441"/>
                </a:lnTo>
                <a:lnTo>
                  <a:pt x="1035" y="404"/>
                </a:lnTo>
                <a:lnTo>
                  <a:pt x="1242" y="333"/>
                </a:lnTo>
                <a:lnTo>
                  <a:pt x="1450" y="267"/>
                </a:lnTo>
                <a:lnTo>
                  <a:pt x="1655" y="205"/>
                </a:lnTo>
                <a:lnTo>
                  <a:pt x="1854" y="151"/>
                </a:lnTo>
                <a:lnTo>
                  <a:pt x="2039" y="102"/>
                </a:lnTo>
                <a:lnTo>
                  <a:pt x="2206" y="63"/>
                </a:lnTo>
                <a:lnTo>
                  <a:pt x="2474" y="0"/>
                </a:lnTo>
              </a:path>
            </a:pathLst>
          </a:custGeom>
          <a:noFill/>
          <a:ln w="31750">
            <a:solidFill>
              <a:srgbClr val="6DC06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65364" name="Line 148"/>
          <p:cNvSpPr>
            <a:spLocks noChangeShapeType="1"/>
          </p:cNvSpPr>
          <p:nvPr/>
        </p:nvSpPr>
        <p:spPr bwMode="auto">
          <a:xfrm flipV="1">
            <a:off x="5645150" y="1052513"/>
            <a:ext cx="1647825" cy="5651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38" name="Line 160"/>
          <p:cNvSpPr>
            <a:spLocks noChangeShapeType="1"/>
          </p:cNvSpPr>
          <p:nvPr/>
        </p:nvSpPr>
        <p:spPr bwMode="auto">
          <a:xfrm>
            <a:off x="5902325" y="1473200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39" name="Line 161"/>
          <p:cNvSpPr>
            <a:spLocks noChangeShapeType="1"/>
          </p:cNvSpPr>
          <p:nvPr/>
        </p:nvSpPr>
        <p:spPr bwMode="auto">
          <a:xfrm>
            <a:off x="5848350" y="1473200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40" name="Line 162"/>
          <p:cNvSpPr>
            <a:spLocks noChangeShapeType="1"/>
          </p:cNvSpPr>
          <p:nvPr/>
        </p:nvSpPr>
        <p:spPr bwMode="auto">
          <a:xfrm>
            <a:off x="5794375" y="1473200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41" name="Line 163"/>
          <p:cNvSpPr>
            <a:spLocks noChangeShapeType="1"/>
          </p:cNvSpPr>
          <p:nvPr/>
        </p:nvSpPr>
        <p:spPr bwMode="auto">
          <a:xfrm>
            <a:off x="5740400" y="1473200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42" name="Line 164"/>
          <p:cNvSpPr>
            <a:spLocks noChangeShapeType="1"/>
          </p:cNvSpPr>
          <p:nvPr/>
        </p:nvSpPr>
        <p:spPr bwMode="auto">
          <a:xfrm>
            <a:off x="5686425" y="1473200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43" name="Line 165"/>
          <p:cNvSpPr>
            <a:spLocks noChangeShapeType="1"/>
          </p:cNvSpPr>
          <p:nvPr/>
        </p:nvSpPr>
        <p:spPr bwMode="auto">
          <a:xfrm>
            <a:off x="5630863" y="1473200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44" name="Line 166"/>
          <p:cNvSpPr>
            <a:spLocks noChangeShapeType="1"/>
          </p:cNvSpPr>
          <p:nvPr/>
        </p:nvSpPr>
        <p:spPr bwMode="auto">
          <a:xfrm>
            <a:off x="5576888" y="1473200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45" name="Line 167"/>
          <p:cNvSpPr>
            <a:spLocks noChangeShapeType="1"/>
          </p:cNvSpPr>
          <p:nvPr/>
        </p:nvSpPr>
        <p:spPr bwMode="auto">
          <a:xfrm>
            <a:off x="5522913" y="1473200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46" name="Line 168"/>
          <p:cNvSpPr>
            <a:spLocks noChangeShapeType="1"/>
          </p:cNvSpPr>
          <p:nvPr/>
        </p:nvSpPr>
        <p:spPr bwMode="auto">
          <a:xfrm>
            <a:off x="5468938" y="1473200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47" name="Line 169"/>
          <p:cNvSpPr>
            <a:spLocks noChangeShapeType="1"/>
          </p:cNvSpPr>
          <p:nvPr/>
        </p:nvSpPr>
        <p:spPr bwMode="auto">
          <a:xfrm>
            <a:off x="5414963" y="1473200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48" name="Line 170"/>
          <p:cNvSpPr>
            <a:spLocks noChangeShapeType="1"/>
          </p:cNvSpPr>
          <p:nvPr/>
        </p:nvSpPr>
        <p:spPr bwMode="auto">
          <a:xfrm>
            <a:off x="5360988" y="1473200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49" name="Line 171"/>
          <p:cNvSpPr>
            <a:spLocks noChangeShapeType="1"/>
          </p:cNvSpPr>
          <p:nvPr/>
        </p:nvSpPr>
        <p:spPr bwMode="auto">
          <a:xfrm>
            <a:off x="5307013" y="1473200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50" name="Line 172"/>
          <p:cNvSpPr>
            <a:spLocks noChangeShapeType="1"/>
          </p:cNvSpPr>
          <p:nvPr/>
        </p:nvSpPr>
        <p:spPr bwMode="auto">
          <a:xfrm>
            <a:off x="5253038" y="1473200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51" name="Line 173"/>
          <p:cNvSpPr>
            <a:spLocks noChangeShapeType="1"/>
          </p:cNvSpPr>
          <p:nvPr/>
        </p:nvSpPr>
        <p:spPr bwMode="auto">
          <a:xfrm>
            <a:off x="5199063" y="1473200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52" name="Line 174"/>
          <p:cNvSpPr>
            <a:spLocks noChangeShapeType="1"/>
          </p:cNvSpPr>
          <p:nvPr/>
        </p:nvSpPr>
        <p:spPr bwMode="auto">
          <a:xfrm>
            <a:off x="5143500" y="1473200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53" name="Line 175"/>
          <p:cNvSpPr>
            <a:spLocks noChangeShapeType="1"/>
          </p:cNvSpPr>
          <p:nvPr/>
        </p:nvSpPr>
        <p:spPr bwMode="auto">
          <a:xfrm>
            <a:off x="5089525" y="1473200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54" name="Line 176"/>
          <p:cNvSpPr>
            <a:spLocks noChangeShapeType="1"/>
          </p:cNvSpPr>
          <p:nvPr/>
        </p:nvSpPr>
        <p:spPr bwMode="auto">
          <a:xfrm>
            <a:off x="5035550" y="1473200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55" name="Line 177"/>
          <p:cNvSpPr>
            <a:spLocks noChangeShapeType="1"/>
          </p:cNvSpPr>
          <p:nvPr/>
        </p:nvSpPr>
        <p:spPr bwMode="auto">
          <a:xfrm>
            <a:off x="4981575" y="1473200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56" name="Line 178"/>
          <p:cNvSpPr>
            <a:spLocks noChangeShapeType="1"/>
          </p:cNvSpPr>
          <p:nvPr/>
        </p:nvSpPr>
        <p:spPr bwMode="auto">
          <a:xfrm>
            <a:off x="4927600" y="1473200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57" name="Line 179"/>
          <p:cNvSpPr>
            <a:spLocks noChangeShapeType="1"/>
          </p:cNvSpPr>
          <p:nvPr/>
        </p:nvSpPr>
        <p:spPr bwMode="auto">
          <a:xfrm>
            <a:off x="4873625" y="1473200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58" name="Line 180"/>
          <p:cNvSpPr>
            <a:spLocks noChangeShapeType="1"/>
          </p:cNvSpPr>
          <p:nvPr/>
        </p:nvSpPr>
        <p:spPr bwMode="auto">
          <a:xfrm>
            <a:off x="4819650" y="1473200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59" name="Line 181"/>
          <p:cNvSpPr>
            <a:spLocks noChangeShapeType="1"/>
          </p:cNvSpPr>
          <p:nvPr/>
        </p:nvSpPr>
        <p:spPr bwMode="auto">
          <a:xfrm>
            <a:off x="4765675" y="1473200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60" name="Line 182"/>
          <p:cNvSpPr>
            <a:spLocks noChangeShapeType="1"/>
          </p:cNvSpPr>
          <p:nvPr/>
        </p:nvSpPr>
        <p:spPr bwMode="auto">
          <a:xfrm>
            <a:off x="4710113" y="1473200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61" name="Line 183"/>
          <p:cNvSpPr>
            <a:spLocks noChangeShapeType="1"/>
          </p:cNvSpPr>
          <p:nvPr/>
        </p:nvSpPr>
        <p:spPr bwMode="auto">
          <a:xfrm>
            <a:off x="4656138" y="1473200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62" name="Line 184"/>
          <p:cNvSpPr>
            <a:spLocks noChangeShapeType="1"/>
          </p:cNvSpPr>
          <p:nvPr/>
        </p:nvSpPr>
        <p:spPr bwMode="auto">
          <a:xfrm>
            <a:off x="4602163" y="1473200"/>
            <a:ext cx="0" cy="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263" name="Freeform 185"/>
          <p:cNvSpPr>
            <a:spLocks/>
          </p:cNvSpPr>
          <p:nvPr/>
        </p:nvSpPr>
        <p:spPr bwMode="auto">
          <a:xfrm>
            <a:off x="4548188" y="552450"/>
            <a:ext cx="3900487" cy="2473325"/>
          </a:xfrm>
          <a:custGeom>
            <a:avLst/>
            <a:gdLst>
              <a:gd name="T0" fmla="*/ 2457 w 2457"/>
              <a:gd name="T1" fmla="*/ 1558 h 1558"/>
              <a:gd name="T2" fmla="*/ 0 w 2457"/>
              <a:gd name="T3" fmla="*/ 1558 h 1558"/>
              <a:gd name="T4" fmla="*/ 0 w 2457"/>
              <a:gd name="T5" fmla="*/ 0 h 1558"/>
              <a:gd name="T6" fmla="*/ 0 60000 65536"/>
              <a:gd name="T7" fmla="*/ 0 60000 65536"/>
              <a:gd name="T8" fmla="*/ 0 60000 65536"/>
              <a:gd name="T9" fmla="*/ 0 w 2457"/>
              <a:gd name="T10" fmla="*/ 0 h 1558"/>
              <a:gd name="T11" fmla="*/ 2457 w 2457"/>
              <a:gd name="T12" fmla="*/ 1558 h 15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57" h="1558">
                <a:moveTo>
                  <a:pt x="2457" y="1558"/>
                </a:moveTo>
                <a:lnTo>
                  <a:pt x="0" y="1558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65402" name="Rectangle 186"/>
          <p:cNvSpPr>
            <a:spLocks noChangeArrowheads="1"/>
          </p:cNvSpPr>
          <p:nvPr/>
        </p:nvSpPr>
        <p:spPr bwMode="auto">
          <a:xfrm rot="-5400000">
            <a:off x="3979069" y="5406231"/>
            <a:ext cx="2174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100">
                <a:solidFill>
                  <a:srgbClr val="000000"/>
                </a:solidFill>
                <a:latin typeface="I Helvetica Oblique"/>
              </a:rPr>
              <a:t>MU</a:t>
            </a:r>
            <a:endParaRPr lang="en-US" altLang="tr-TR"/>
          </a:p>
        </p:txBody>
      </p:sp>
      <p:sp>
        <p:nvSpPr>
          <p:cNvPr id="265403" name="Rectangle 187"/>
          <p:cNvSpPr>
            <a:spLocks noChangeArrowheads="1"/>
          </p:cNvSpPr>
          <p:nvPr/>
        </p:nvSpPr>
        <p:spPr bwMode="auto">
          <a:xfrm rot="-5400000">
            <a:off x="4121151" y="5270500"/>
            <a:ext cx="698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900">
                <a:solidFill>
                  <a:srgbClr val="000000"/>
                </a:solidFill>
                <a:latin typeface="I Helvetica Oblique"/>
              </a:rPr>
              <a:t>Z</a:t>
            </a:r>
            <a:endParaRPr lang="en-US" altLang="tr-TR"/>
          </a:p>
        </p:txBody>
      </p:sp>
      <p:sp>
        <p:nvSpPr>
          <p:cNvPr id="265404" name="Rectangle 188"/>
          <p:cNvSpPr>
            <a:spLocks noChangeArrowheads="1"/>
          </p:cNvSpPr>
          <p:nvPr/>
        </p:nvSpPr>
        <p:spPr bwMode="auto">
          <a:xfrm rot="-5400000">
            <a:off x="3343275" y="4476750"/>
            <a:ext cx="14890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100">
                <a:solidFill>
                  <a:srgbClr val="000000"/>
                </a:solidFill>
                <a:latin typeface="Helvetica" pitchFamily="34" charset="0"/>
              </a:rPr>
              <a:t>, Marginal utility of pizza</a:t>
            </a:r>
            <a:endParaRPr lang="en-US" altLang="tr-TR"/>
          </a:p>
        </p:txBody>
      </p:sp>
      <p:sp>
        <p:nvSpPr>
          <p:cNvPr id="265405" name="Rectangle 189"/>
          <p:cNvSpPr>
            <a:spLocks noChangeArrowheads="1"/>
          </p:cNvSpPr>
          <p:nvPr/>
        </p:nvSpPr>
        <p:spPr bwMode="auto">
          <a:xfrm>
            <a:off x="8466138" y="5927725"/>
            <a:ext cx="2174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100">
                <a:solidFill>
                  <a:srgbClr val="000000"/>
                </a:solidFill>
                <a:latin typeface="I Helvetica Oblique"/>
              </a:rPr>
              <a:t>MU</a:t>
            </a:r>
            <a:endParaRPr lang="en-US" altLang="tr-TR"/>
          </a:p>
        </p:txBody>
      </p:sp>
      <p:sp>
        <p:nvSpPr>
          <p:cNvPr id="265406" name="Rectangle 190"/>
          <p:cNvSpPr>
            <a:spLocks noChangeArrowheads="1"/>
          </p:cNvSpPr>
          <p:nvPr/>
        </p:nvSpPr>
        <p:spPr bwMode="auto">
          <a:xfrm>
            <a:off x="8691563" y="6016625"/>
            <a:ext cx="698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900">
                <a:solidFill>
                  <a:srgbClr val="000000"/>
                </a:solidFill>
                <a:latin typeface="I Helvetica Oblique"/>
              </a:rPr>
              <a:t>Z</a:t>
            </a:r>
            <a:endParaRPr lang="en-US" altLang="tr-TR"/>
          </a:p>
        </p:txBody>
      </p:sp>
      <p:sp>
        <p:nvSpPr>
          <p:cNvPr id="265407" name="Rectangle 191"/>
          <p:cNvSpPr>
            <a:spLocks noChangeArrowheads="1"/>
          </p:cNvSpPr>
          <p:nvPr/>
        </p:nvSpPr>
        <p:spPr bwMode="auto">
          <a:xfrm>
            <a:off x="8372475" y="62928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100">
                <a:solidFill>
                  <a:srgbClr val="000000"/>
                </a:solidFill>
                <a:latin typeface="Helvetica" pitchFamily="34" charset="0"/>
              </a:rPr>
              <a:t>10</a:t>
            </a:r>
            <a:endParaRPr lang="en-US" altLang="tr-TR"/>
          </a:p>
        </p:txBody>
      </p:sp>
      <p:sp>
        <p:nvSpPr>
          <p:cNvPr id="265408" name="Rectangle 192"/>
          <p:cNvSpPr>
            <a:spLocks noChangeArrowheads="1"/>
          </p:cNvSpPr>
          <p:nvPr/>
        </p:nvSpPr>
        <p:spPr bwMode="auto">
          <a:xfrm>
            <a:off x="8024813" y="6292850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100">
                <a:solidFill>
                  <a:srgbClr val="000000"/>
                </a:solidFill>
                <a:latin typeface="Helvetica" pitchFamily="34" charset="0"/>
              </a:rPr>
              <a:t>9</a:t>
            </a:r>
            <a:endParaRPr lang="en-US" altLang="tr-TR"/>
          </a:p>
        </p:txBody>
      </p:sp>
      <p:sp>
        <p:nvSpPr>
          <p:cNvPr id="265409" name="Rectangle 193"/>
          <p:cNvSpPr>
            <a:spLocks noChangeArrowheads="1"/>
          </p:cNvSpPr>
          <p:nvPr/>
        </p:nvSpPr>
        <p:spPr bwMode="auto">
          <a:xfrm>
            <a:off x="7631113" y="6292850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100">
                <a:solidFill>
                  <a:srgbClr val="000000"/>
                </a:solidFill>
                <a:latin typeface="Helvetica" pitchFamily="34" charset="0"/>
              </a:rPr>
              <a:t>8</a:t>
            </a:r>
            <a:endParaRPr lang="en-US" altLang="tr-TR"/>
          </a:p>
        </p:txBody>
      </p:sp>
      <p:sp>
        <p:nvSpPr>
          <p:cNvPr id="265410" name="Rectangle 194"/>
          <p:cNvSpPr>
            <a:spLocks noChangeArrowheads="1"/>
          </p:cNvSpPr>
          <p:nvPr/>
        </p:nvSpPr>
        <p:spPr bwMode="auto">
          <a:xfrm>
            <a:off x="7243763" y="6292850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100">
                <a:solidFill>
                  <a:srgbClr val="000000"/>
                </a:solidFill>
                <a:latin typeface="Helvetica" pitchFamily="34" charset="0"/>
              </a:rPr>
              <a:t>7</a:t>
            </a:r>
            <a:endParaRPr lang="en-US" altLang="tr-TR"/>
          </a:p>
        </p:txBody>
      </p:sp>
      <p:sp>
        <p:nvSpPr>
          <p:cNvPr id="265411" name="Rectangle 195"/>
          <p:cNvSpPr>
            <a:spLocks noChangeArrowheads="1"/>
          </p:cNvSpPr>
          <p:nvPr/>
        </p:nvSpPr>
        <p:spPr bwMode="auto">
          <a:xfrm>
            <a:off x="6850063" y="6292850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100">
                <a:solidFill>
                  <a:srgbClr val="000000"/>
                </a:solidFill>
                <a:latin typeface="Helvetica" pitchFamily="34" charset="0"/>
              </a:rPr>
              <a:t>6</a:t>
            </a:r>
            <a:endParaRPr lang="en-US" altLang="tr-TR"/>
          </a:p>
        </p:txBody>
      </p:sp>
      <p:sp>
        <p:nvSpPr>
          <p:cNvPr id="265412" name="Rectangle 196"/>
          <p:cNvSpPr>
            <a:spLocks noChangeArrowheads="1"/>
          </p:cNvSpPr>
          <p:nvPr/>
        </p:nvSpPr>
        <p:spPr bwMode="auto">
          <a:xfrm>
            <a:off x="6462713" y="6292850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100">
                <a:solidFill>
                  <a:srgbClr val="000000"/>
                </a:solidFill>
                <a:latin typeface="Helvetica" pitchFamily="34" charset="0"/>
              </a:rPr>
              <a:t>5</a:t>
            </a:r>
            <a:endParaRPr lang="en-US" altLang="tr-TR"/>
          </a:p>
        </p:txBody>
      </p:sp>
      <p:sp>
        <p:nvSpPr>
          <p:cNvPr id="265413" name="Rectangle 197"/>
          <p:cNvSpPr>
            <a:spLocks noChangeArrowheads="1"/>
          </p:cNvSpPr>
          <p:nvPr/>
        </p:nvSpPr>
        <p:spPr bwMode="auto">
          <a:xfrm>
            <a:off x="6069013" y="6292850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100">
                <a:solidFill>
                  <a:srgbClr val="000000"/>
                </a:solidFill>
                <a:latin typeface="Helvetica" pitchFamily="34" charset="0"/>
              </a:rPr>
              <a:t>4</a:t>
            </a:r>
            <a:endParaRPr lang="en-US" altLang="tr-TR"/>
          </a:p>
        </p:txBody>
      </p:sp>
      <p:sp>
        <p:nvSpPr>
          <p:cNvPr id="265414" name="Rectangle 198"/>
          <p:cNvSpPr>
            <a:spLocks noChangeArrowheads="1"/>
          </p:cNvSpPr>
          <p:nvPr/>
        </p:nvSpPr>
        <p:spPr bwMode="auto">
          <a:xfrm>
            <a:off x="5681663" y="6292850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100">
                <a:solidFill>
                  <a:srgbClr val="000000"/>
                </a:solidFill>
                <a:latin typeface="Helvetica" pitchFamily="34" charset="0"/>
              </a:rPr>
              <a:t>3</a:t>
            </a:r>
            <a:endParaRPr lang="en-US" altLang="tr-TR"/>
          </a:p>
        </p:txBody>
      </p:sp>
      <p:sp>
        <p:nvSpPr>
          <p:cNvPr id="265415" name="Rectangle 199"/>
          <p:cNvSpPr>
            <a:spLocks noChangeArrowheads="1"/>
          </p:cNvSpPr>
          <p:nvPr/>
        </p:nvSpPr>
        <p:spPr bwMode="auto">
          <a:xfrm>
            <a:off x="5287963" y="6292850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100">
                <a:solidFill>
                  <a:srgbClr val="000000"/>
                </a:solidFill>
                <a:latin typeface="Helvetica" pitchFamily="34" charset="0"/>
              </a:rPr>
              <a:t>2</a:t>
            </a:r>
            <a:endParaRPr lang="en-US" altLang="tr-TR"/>
          </a:p>
        </p:txBody>
      </p:sp>
      <p:sp>
        <p:nvSpPr>
          <p:cNvPr id="265416" name="Rectangle 200"/>
          <p:cNvSpPr>
            <a:spLocks noChangeArrowheads="1"/>
          </p:cNvSpPr>
          <p:nvPr/>
        </p:nvSpPr>
        <p:spPr bwMode="auto">
          <a:xfrm>
            <a:off x="4900613" y="6292850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100">
                <a:solidFill>
                  <a:srgbClr val="000000"/>
                </a:solidFill>
                <a:latin typeface="Helvetica" pitchFamily="34" charset="0"/>
              </a:rPr>
              <a:t>1</a:t>
            </a:r>
            <a:endParaRPr lang="en-US" altLang="tr-TR"/>
          </a:p>
        </p:txBody>
      </p:sp>
      <p:sp>
        <p:nvSpPr>
          <p:cNvPr id="265417" name="Rectangle 201"/>
          <p:cNvSpPr>
            <a:spLocks noChangeArrowheads="1"/>
          </p:cNvSpPr>
          <p:nvPr/>
        </p:nvSpPr>
        <p:spPr bwMode="auto">
          <a:xfrm>
            <a:off x="6972300" y="6505575"/>
            <a:ext cx="8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100">
                <a:solidFill>
                  <a:srgbClr val="000000"/>
                </a:solidFill>
                <a:latin typeface="I Helvetica Oblique"/>
              </a:rPr>
              <a:t>Z</a:t>
            </a:r>
            <a:endParaRPr lang="en-US" altLang="tr-TR"/>
          </a:p>
        </p:txBody>
      </p:sp>
      <p:sp>
        <p:nvSpPr>
          <p:cNvPr id="265418" name="Rectangle 202"/>
          <p:cNvSpPr>
            <a:spLocks noChangeArrowheads="1"/>
          </p:cNvSpPr>
          <p:nvPr/>
        </p:nvSpPr>
        <p:spPr bwMode="auto">
          <a:xfrm>
            <a:off x="7062788" y="6505575"/>
            <a:ext cx="1339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100">
                <a:solidFill>
                  <a:srgbClr val="000000"/>
                </a:solidFill>
                <a:latin typeface="Helvetica" pitchFamily="34" charset="0"/>
              </a:rPr>
              <a:t>, Pizzas per semester</a:t>
            </a:r>
            <a:endParaRPr lang="en-US" altLang="tr-TR"/>
          </a:p>
        </p:txBody>
      </p:sp>
      <p:sp>
        <p:nvSpPr>
          <p:cNvPr id="265419" name="Rectangle 203"/>
          <p:cNvSpPr>
            <a:spLocks noChangeArrowheads="1"/>
          </p:cNvSpPr>
          <p:nvPr/>
        </p:nvSpPr>
        <p:spPr bwMode="auto">
          <a:xfrm>
            <a:off x="4394200" y="6292850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100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en-US" altLang="tr-TR"/>
          </a:p>
        </p:txBody>
      </p:sp>
      <p:sp>
        <p:nvSpPr>
          <p:cNvPr id="265420" name="Rectangle 204"/>
          <p:cNvSpPr>
            <a:spLocks noChangeArrowheads="1"/>
          </p:cNvSpPr>
          <p:nvPr/>
        </p:nvSpPr>
        <p:spPr bwMode="auto">
          <a:xfrm>
            <a:off x="4232275" y="3797300"/>
            <a:ext cx="2333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100">
                <a:solidFill>
                  <a:srgbClr val="000000"/>
                </a:solidFill>
                <a:latin typeface="Helvetica" pitchFamily="34" charset="0"/>
              </a:rPr>
              <a:t>130</a:t>
            </a:r>
            <a:endParaRPr lang="en-US" altLang="tr-TR"/>
          </a:p>
        </p:txBody>
      </p:sp>
      <p:sp>
        <p:nvSpPr>
          <p:cNvPr id="265421" name="Rectangle 205"/>
          <p:cNvSpPr>
            <a:spLocks noChangeArrowheads="1"/>
          </p:cNvSpPr>
          <p:nvPr/>
        </p:nvSpPr>
        <p:spPr bwMode="auto">
          <a:xfrm>
            <a:off x="4046538" y="3413125"/>
            <a:ext cx="1125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100">
                <a:solidFill>
                  <a:srgbClr val="000000"/>
                </a:solidFill>
                <a:latin typeface="Helvetica" pitchFamily="34" charset="0"/>
              </a:rPr>
              <a:t>(b) Marginal Utility</a:t>
            </a:r>
            <a:endParaRPr lang="en-US" altLang="tr-TR"/>
          </a:p>
        </p:txBody>
      </p:sp>
      <p:sp>
        <p:nvSpPr>
          <p:cNvPr id="265422" name="Rectangle 206"/>
          <p:cNvSpPr>
            <a:spLocks noChangeArrowheads="1"/>
          </p:cNvSpPr>
          <p:nvPr/>
        </p:nvSpPr>
        <p:spPr bwMode="auto">
          <a:xfrm>
            <a:off x="4313238" y="5815013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100">
                <a:solidFill>
                  <a:srgbClr val="000000"/>
                </a:solidFill>
                <a:latin typeface="Helvetica" pitchFamily="34" charset="0"/>
              </a:rPr>
              <a:t>20</a:t>
            </a:r>
            <a:endParaRPr lang="en-US" altLang="tr-TR"/>
          </a:p>
        </p:txBody>
      </p:sp>
      <p:sp>
        <p:nvSpPr>
          <p:cNvPr id="4285" name="Rectangle 207"/>
          <p:cNvSpPr>
            <a:spLocks noChangeArrowheads="1"/>
          </p:cNvSpPr>
          <p:nvPr/>
        </p:nvSpPr>
        <p:spPr bwMode="auto">
          <a:xfrm rot="-5400000">
            <a:off x="4056063" y="882650"/>
            <a:ext cx="101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100">
                <a:solidFill>
                  <a:srgbClr val="000000"/>
                </a:solidFill>
                <a:latin typeface="I Helvetica Oblique"/>
              </a:rPr>
              <a:t>U</a:t>
            </a:r>
            <a:endParaRPr lang="en-US" altLang="tr-TR"/>
          </a:p>
        </p:txBody>
      </p:sp>
      <p:sp>
        <p:nvSpPr>
          <p:cNvPr id="4286" name="Rectangle 208"/>
          <p:cNvSpPr>
            <a:spLocks noChangeArrowheads="1"/>
          </p:cNvSpPr>
          <p:nvPr/>
        </p:nvSpPr>
        <p:spPr bwMode="auto">
          <a:xfrm rot="-5400000">
            <a:off x="3932238" y="654050"/>
            <a:ext cx="3492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100">
                <a:solidFill>
                  <a:srgbClr val="000000"/>
                </a:solidFill>
                <a:latin typeface="Helvetica" pitchFamily="34" charset="0"/>
              </a:rPr>
              <a:t>, Utils</a:t>
            </a:r>
            <a:endParaRPr lang="en-US" altLang="tr-TR"/>
          </a:p>
        </p:txBody>
      </p:sp>
      <p:sp>
        <p:nvSpPr>
          <p:cNvPr id="265429" name="Rectangle 213"/>
          <p:cNvSpPr>
            <a:spLocks noChangeArrowheads="1"/>
          </p:cNvSpPr>
          <p:nvPr/>
        </p:nvSpPr>
        <p:spPr bwMode="auto">
          <a:xfrm>
            <a:off x="6553200" y="1295400"/>
            <a:ext cx="5000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10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altLang="tr-TR" sz="1100">
                <a:solidFill>
                  <a:srgbClr val="FF0000"/>
                </a:solidFill>
                <a:latin typeface="Helvetica" pitchFamily="34" charset="0"/>
              </a:rPr>
              <a:t>U = 20</a:t>
            </a:r>
            <a:endParaRPr lang="en-US" altLang="tr-TR">
              <a:solidFill>
                <a:srgbClr val="FF0000"/>
              </a:solidFill>
            </a:endParaRPr>
          </a:p>
        </p:txBody>
      </p:sp>
      <p:sp>
        <p:nvSpPr>
          <p:cNvPr id="4288" name="Rectangle 214"/>
          <p:cNvSpPr>
            <a:spLocks noChangeArrowheads="1"/>
          </p:cNvSpPr>
          <p:nvPr/>
        </p:nvSpPr>
        <p:spPr bwMode="auto">
          <a:xfrm>
            <a:off x="7207250" y="620713"/>
            <a:ext cx="9080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100">
                <a:solidFill>
                  <a:srgbClr val="000000"/>
                </a:solidFill>
                <a:latin typeface="Helvetica" pitchFamily="34" charset="0"/>
              </a:rPr>
              <a:t>Utility function,</a:t>
            </a:r>
            <a:endParaRPr lang="en-US" altLang="tr-TR"/>
          </a:p>
        </p:txBody>
      </p:sp>
      <p:sp>
        <p:nvSpPr>
          <p:cNvPr id="4289" name="Rectangle 215"/>
          <p:cNvSpPr>
            <a:spLocks noChangeArrowheads="1"/>
          </p:cNvSpPr>
          <p:nvPr/>
        </p:nvSpPr>
        <p:spPr bwMode="auto">
          <a:xfrm>
            <a:off x="8186738" y="620713"/>
            <a:ext cx="101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100">
                <a:solidFill>
                  <a:srgbClr val="000000"/>
                </a:solidFill>
                <a:latin typeface="I Helvetica Oblique"/>
              </a:rPr>
              <a:t>U</a:t>
            </a:r>
            <a:endParaRPr lang="en-US" altLang="tr-TR"/>
          </a:p>
        </p:txBody>
      </p:sp>
      <p:sp>
        <p:nvSpPr>
          <p:cNvPr id="4290" name="Rectangle 216"/>
          <p:cNvSpPr>
            <a:spLocks noChangeArrowheads="1"/>
          </p:cNvSpPr>
          <p:nvPr/>
        </p:nvSpPr>
        <p:spPr bwMode="auto">
          <a:xfrm>
            <a:off x="8289925" y="620713"/>
            <a:ext cx="2778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100">
                <a:solidFill>
                  <a:srgbClr val="000000"/>
                </a:solidFill>
                <a:latin typeface="Helvetica" pitchFamily="34" charset="0"/>
              </a:rPr>
              <a:t> (10,</a:t>
            </a:r>
            <a:endParaRPr lang="en-US" altLang="tr-TR"/>
          </a:p>
        </p:txBody>
      </p:sp>
      <p:sp>
        <p:nvSpPr>
          <p:cNvPr id="4291" name="Rectangle 217"/>
          <p:cNvSpPr>
            <a:spLocks noChangeArrowheads="1"/>
          </p:cNvSpPr>
          <p:nvPr/>
        </p:nvSpPr>
        <p:spPr bwMode="auto">
          <a:xfrm>
            <a:off x="8620125" y="620713"/>
            <a:ext cx="8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100">
                <a:solidFill>
                  <a:srgbClr val="000000"/>
                </a:solidFill>
                <a:latin typeface="I Helvetica Oblique"/>
              </a:rPr>
              <a:t>Z</a:t>
            </a:r>
            <a:endParaRPr lang="en-US" altLang="tr-TR"/>
          </a:p>
        </p:txBody>
      </p:sp>
      <p:sp>
        <p:nvSpPr>
          <p:cNvPr id="4292" name="Rectangle 218"/>
          <p:cNvSpPr>
            <a:spLocks noChangeArrowheads="1"/>
          </p:cNvSpPr>
          <p:nvPr/>
        </p:nvSpPr>
        <p:spPr bwMode="auto">
          <a:xfrm>
            <a:off x="8723313" y="620713"/>
            <a:ext cx="460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100">
                <a:solidFill>
                  <a:srgbClr val="000000"/>
                </a:solidFill>
                <a:latin typeface="Helvetica" pitchFamily="34" charset="0"/>
              </a:rPr>
              <a:t>)</a:t>
            </a:r>
            <a:endParaRPr lang="en-US" altLang="tr-TR"/>
          </a:p>
        </p:txBody>
      </p:sp>
      <p:sp>
        <p:nvSpPr>
          <p:cNvPr id="265436" name="Rectangle 220"/>
          <p:cNvSpPr>
            <a:spLocks noChangeArrowheads="1"/>
          </p:cNvSpPr>
          <p:nvPr/>
        </p:nvSpPr>
        <p:spPr bwMode="auto">
          <a:xfrm>
            <a:off x="6200775" y="1524000"/>
            <a:ext cx="4064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10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altLang="tr-TR" sz="1100">
                <a:solidFill>
                  <a:srgbClr val="FF0000"/>
                </a:solidFill>
                <a:latin typeface="I Helvetica Oblique"/>
              </a:rPr>
              <a:t>Z = 1</a:t>
            </a:r>
            <a:endParaRPr lang="en-US" altLang="tr-TR">
              <a:solidFill>
                <a:srgbClr val="FF0000"/>
              </a:solidFill>
            </a:endParaRPr>
          </a:p>
        </p:txBody>
      </p:sp>
      <p:sp>
        <p:nvSpPr>
          <p:cNvPr id="4294" name="Rectangle 223"/>
          <p:cNvSpPr>
            <a:spLocks noChangeArrowheads="1"/>
          </p:cNvSpPr>
          <p:nvPr/>
        </p:nvSpPr>
        <p:spPr bwMode="auto">
          <a:xfrm>
            <a:off x="8372475" y="30797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100">
                <a:solidFill>
                  <a:srgbClr val="000000"/>
                </a:solidFill>
                <a:latin typeface="Helvetica" pitchFamily="34" charset="0"/>
              </a:rPr>
              <a:t>10</a:t>
            </a:r>
            <a:endParaRPr lang="en-US" altLang="tr-TR"/>
          </a:p>
        </p:txBody>
      </p:sp>
      <p:sp>
        <p:nvSpPr>
          <p:cNvPr id="4295" name="Rectangle 224"/>
          <p:cNvSpPr>
            <a:spLocks noChangeArrowheads="1"/>
          </p:cNvSpPr>
          <p:nvPr/>
        </p:nvSpPr>
        <p:spPr bwMode="auto">
          <a:xfrm>
            <a:off x="8024813" y="3079750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100">
                <a:solidFill>
                  <a:srgbClr val="000000"/>
                </a:solidFill>
                <a:latin typeface="Helvetica" pitchFamily="34" charset="0"/>
              </a:rPr>
              <a:t>9</a:t>
            </a:r>
            <a:endParaRPr lang="en-US" altLang="tr-TR"/>
          </a:p>
        </p:txBody>
      </p:sp>
      <p:sp>
        <p:nvSpPr>
          <p:cNvPr id="4296" name="Rectangle 225"/>
          <p:cNvSpPr>
            <a:spLocks noChangeArrowheads="1"/>
          </p:cNvSpPr>
          <p:nvPr/>
        </p:nvSpPr>
        <p:spPr bwMode="auto">
          <a:xfrm>
            <a:off x="7631113" y="3079750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100">
                <a:solidFill>
                  <a:srgbClr val="000000"/>
                </a:solidFill>
                <a:latin typeface="Helvetica" pitchFamily="34" charset="0"/>
              </a:rPr>
              <a:t>8</a:t>
            </a:r>
            <a:endParaRPr lang="en-US" altLang="tr-TR"/>
          </a:p>
        </p:txBody>
      </p:sp>
      <p:sp>
        <p:nvSpPr>
          <p:cNvPr id="4297" name="Rectangle 226"/>
          <p:cNvSpPr>
            <a:spLocks noChangeArrowheads="1"/>
          </p:cNvSpPr>
          <p:nvPr/>
        </p:nvSpPr>
        <p:spPr bwMode="auto">
          <a:xfrm>
            <a:off x="7243763" y="3079750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100">
                <a:solidFill>
                  <a:srgbClr val="000000"/>
                </a:solidFill>
                <a:latin typeface="Helvetica" pitchFamily="34" charset="0"/>
              </a:rPr>
              <a:t>7</a:t>
            </a:r>
            <a:endParaRPr lang="en-US" altLang="tr-TR"/>
          </a:p>
        </p:txBody>
      </p:sp>
      <p:sp>
        <p:nvSpPr>
          <p:cNvPr id="4298" name="Rectangle 227"/>
          <p:cNvSpPr>
            <a:spLocks noChangeArrowheads="1"/>
          </p:cNvSpPr>
          <p:nvPr/>
        </p:nvSpPr>
        <p:spPr bwMode="auto">
          <a:xfrm>
            <a:off x="6850063" y="3079750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100">
                <a:solidFill>
                  <a:srgbClr val="000000"/>
                </a:solidFill>
                <a:latin typeface="Helvetica" pitchFamily="34" charset="0"/>
              </a:rPr>
              <a:t>6</a:t>
            </a:r>
            <a:endParaRPr lang="en-US" altLang="tr-TR"/>
          </a:p>
        </p:txBody>
      </p:sp>
      <p:sp>
        <p:nvSpPr>
          <p:cNvPr id="4299" name="Rectangle 228"/>
          <p:cNvSpPr>
            <a:spLocks noChangeArrowheads="1"/>
          </p:cNvSpPr>
          <p:nvPr/>
        </p:nvSpPr>
        <p:spPr bwMode="auto">
          <a:xfrm>
            <a:off x="6462713" y="3079750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100">
                <a:solidFill>
                  <a:srgbClr val="000000"/>
                </a:solidFill>
                <a:latin typeface="Helvetica" pitchFamily="34" charset="0"/>
              </a:rPr>
              <a:t>5</a:t>
            </a:r>
            <a:endParaRPr lang="en-US" altLang="tr-TR"/>
          </a:p>
        </p:txBody>
      </p:sp>
      <p:sp>
        <p:nvSpPr>
          <p:cNvPr id="4300" name="Rectangle 229"/>
          <p:cNvSpPr>
            <a:spLocks noChangeArrowheads="1"/>
          </p:cNvSpPr>
          <p:nvPr/>
        </p:nvSpPr>
        <p:spPr bwMode="auto">
          <a:xfrm>
            <a:off x="6069013" y="3079750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100">
                <a:solidFill>
                  <a:srgbClr val="000000"/>
                </a:solidFill>
                <a:latin typeface="Helvetica" pitchFamily="34" charset="0"/>
              </a:rPr>
              <a:t>4</a:t>
            </a:r>
            <a:endParaRPr lang="en-US" altLang="tr-TR"/>
          </a:p>
        </p:txBody>
      </p:sp>
      <p:sp>
        <p:nvSpPr>
          <p:cNvPr id="4301" name="Rectangle 230"/>
          <p:cNvSpPr>
            <a:spLocks noChangeArrowheads="1"/>
          </p:cNvSpPr>
          <p:nvPr/>
        </p:nvSpPr>
        <p:spPr bwMode="auto">
          <a:xfrm>
            <a:off x="5681663" y="3079750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100">
                <a:solidFill>
                  <a:srgbClr val="000000"/>
                </a:solidFill>
                <a:latin typeface="Helvetica" pitchFamily="34" charset="0"/>
              </a:rPr>
              <a:t>3</a:t>
            </a:r>
            <a:endParaRPr lang="en-US" altLang="tr-TR"/>
          </a:p>
        </p:txBody>
      </p:sp>
      <p:sp>
        <p:nvSpPr>
          <p:cNvPr id="4302" name="Rectangle 231"/>
          <p:cNvSpPr>
            <a:spLocks noChangeArrowheads="1"/>
          </p:cNvSpPr>
          <p:nvPr/>
        </p:nvSpPr>
        <p:spPr bwMode="auto">
          <a:xfrm>
            <a:off x="5287963" y="3079750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100">
                <a:solidFill>
                  <a:srgbClr val="000000"/>
                </a:solidFill>
                <a:latin typeface="Helvetica" pitchFamily="34" charset="0"/>
              </a:rPr>
              <a:t>2</a:t>
            </a:r>
            <a:endParaRPr lang="en-US" altLang="tr-TR"/>
          </a:p>
        </p:txBody>
      </p:sp>
      <p:sp>
        <p:nvSpPr>
          <p:cNvPr id="4303" name="Rectangle 232"/>
          <p:cNvSpPr>
            <a:spLocks noChangeArrowheads="1"/>
          </p:cNvSpPr>
          <p:nvPr/>
        </p:nvSpPr>
        <p:spPr bwMode="auto">
          <a:xfrm>
            <a:off x="4900613" y="3079750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100">
                <a:solidFill>
                  <a:srgbClr val="000000"/>
                </a:solidFill>
                <a:latin typeface="Helvetica" pitchFamily="34" charset="0"/>
              </a:rPr>
              <a:t>1</a:t>
            </a:r>
            <a:endParaRPr lang="en-US" altLang="tr-TR"/>
          </a:p>
        </p:txBody>
      </p:sp>
      <p:sp>
        <p:nvSpPr>
          <p:cNvPr id="4304" name="Rectangle 233"/>
          <p:cNvSpPr>
            <a:spLocks noChangeArrowheads="1"/>
          </p:cNvSpPr>
          <p:nvPr/>
        </p:nvSpPr>
        <p:spPr bwMode="auto">
          <a:xfrm>
            <a:off x="6972300" y="3297238"/>
            <a:ext cx="8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100">
                <a:solidFill>
                  <a:srgbClr val="000000"/>
                </a:solidFill>
                <a:latin typeface="I Helvetica Oblique"/>
              </a:rPr>
              <a:t>Z</a:t>
            </a:r>
            <a:endParaRPr lang="en-US" altLang="tr-TR"/>
          </a:p>
        </p:txBody>
      </p:sp>
      <p:sp>
        <p:nvSpPr>
          <p:cNvPr id="4305" name="Rectangle 234"/>
          <p:cNvSpPr>
            <a:spLocks noChangeArrowheads="1"/>
          </p:cNvSpPr>
          <p:nvPr/>
        </p:nvSpPr>
        <p:spPr bwMode="auto">
          <a:xfrm>
            <a:off x="7062788" y="3297238"/>
            <a:ext cx="1339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100">
                <a:solidFill>
                  <a:srgbClr val="000000"/>
                </a:solidFill>
                <a:latin typeface="Helvetica" pitchFamily="34" charset="0"/>
              </a:rPr>
              <a:t>, Pizzas per semester</a:t>
            </a:r>
            <a:endParaRPr lang="en-US" altLang="tr-TR"/>
          </a:p>
        </p:txBody>
      </p:sp>
      <p:sp>
        <p:nvSpPr>
          <p:cNvPr id="4306" name="Rectangle 235"/>
          <p:cNvSpPr>
            <a:spLocks noChangeArrowheads="1"/>
          </p:cNvSpPr>
          <p:nvPr/>
        </p:nvSpPr>
        <p:spPr bwMode="auto">
          <a:xfrm>
            <a:off x="4394200" y="3079750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100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en-US" altLang="tr-TR"/>
          </a:p>
        </p:txBody>
      </p:sp>
      <p:sp>
        <p:nvSpPr>
          <p:cNvPr id="4307" name="Rectangle 236"/>
          <p:cNvSpPr>
            <a:spLocks noChangeArrowheads="1"/>
          </p:cNvSpPr>
          <p:nvPr/>
        </p:nvSpPr>
        <p:spPr bwMode="auto">
          <a:xfrm>
            <a:off x="4232275" y="584200"/>
            <a:ext cx="2333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100">
                <a:solidFill>
                  <a:srgbClr val="000000"/>
                </a:solidFill>
                <a:latin typeface="Helvetica" pitchFamily="34" charset="0"/>
              </a:rPr>
              <a:t>350</a:t>
            </a:r>
            <a:endParaRPr lang="en-US" altLang="tr-TR"/>
          </a:p>
        </p:txBody>
      </p:sp>
      <p:sp>
        <p:nvSpPr>
          <p:cNvPr id="265453" name="Rectangle 237"/>
          <p:cNvSpPr>
            <a:spLocks noChangeArrowheads="1"/>
          </p:cNvSpPr>
          <p:nvPr/>
        </p:nvSpPr>
        <p:spPr bwMode="auto">
          <a:xfrm>
            <a:off x="4232275" y="1247775"/>
            <a:ext cx="2333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100">
                <a:solidFill>
                  <a:srgbClr val="000000"/>
                </a:solidFill>
                <a:latin typeface="Helvetica" pitchFamily="34" charset="0"/>
              </a:rPr>
              <a:t>250</a:t>
            </a:r>
            <a:endParaRPr lang="en-US" altLang="tr-TR"/>
          </a:p>
        </p:txBody>
      </p:sp>
      <p:sp>
        <p:nvSpPr>
          <p:cNvPr id="4309" name="Rectangle 238"/>
          <p:cNvSpPr>
            <a:spLocks noChangeArrowheads="1"/>
          </p:cNvSpPr>
          <p:nvPr/>
        </p:nvSpPr>
        <p:spPr bwMode="auto">
          <a:xfrm>
            <a:off x="4046538" y="200025"/>
            <a:ext cx="5508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100">
                <a:solidFill>
                  <a:srgbClr val="000000"/>
                </a:solidFill>
                <a:latin typeface="Helvetica" pitchFamily="34" charset="0"/>
              </a:rPr>
              <a:t>(a) Utility</a:t>
            </a:r>
            <a:endParaRPr lang="en-US" altLang="tr-TR"/>
          </a:p>
        </p:txBody>
      </p:sp>
      <p:sp>
        <p:nvSpPr>
          <p:cNvPr id="4310" name="Rectangle 239"/>
          <p:cNvSpPr>
            <a:spLocks noChangeArrowheads="1"/>
          </p:cNvSpPr>
          <p:nvPr/>
        </p:nvSpPr>
        <p:spPr bwMode="auto">
          <a:xfrm>
            <a:off x="4232275" y="1397000"/>
            <a:ext cx="2333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tr-TR" sz="1100">
                <a:solidFill>
                  <a:srgbClr val="000000"/>
                </a:solidFill>
                <a:latin typeface="Helvetica" pitchFamily="34" charset="0"/>
              </a:rPr>
              <a:t>230</a:t>
            </a:r>
            <a:endParaRPr lang="en-US" altLang="tr-TR"/>
          </a:p>
        </p:txBody>
      </p:sp>
      <p:sp>
        <p:nvSpPr>
          <p:cNvPr id="4311" name="Line 241"/>
          <p:cNvSpPr>
            <a:spLocks noChangeShapeType="1"/>
          </p:cNvSpPr>
          <p:nvPr/>
        </p:nvSpPr>
        <p:spPr bwMode="auto">
          <a:xfrm>
            <a:off x="6134100" y="14478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12" name="Line 243"/>
          <p:cNvSpPr>
            <a:spLocks noChangeShapeType="1"/>
          </p:cNvSpPr>
          <p:nvPr/>
        </p:nvSpPr>
        <p:spPr bwMode="auto">
          <a:xfrm>
            <a:off x="4572000" y="1447800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5461" name="Line 245"/>
          <p:cNvSpPr>
            <a:spLocks noChangeShapeType="1"/>
          </p:cNvSpPr>
          <p:nvPr/>
        </p:nvSpPr>
        <p:spPr bwMode="auto">
          <a:xfrm flipV="1">
            <a:off x="6515100" y="1295400"/>
            <a:ext cx="0" cy="1752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14" name="Freeform 247"/>
          <p:cNvSpPr>
            <a:spLocks/>
          </p:cNvSpPr>
          <p:nvPr/>
        </p:nvSpPr>
        <p:spPr bwMode="auto">
          <a:xfrm>
            <a:off x="6086475" y="1390650"/>
            <a:ext cx="92075" cy="92075"/>
          </a:xfrm>
          <a:custGeom>
            <a:avLst/>
            <a:gdLst>
              <a:gd name="T0" fmla="*/ 47 w 93"/>
              <a:gd name="T1" fmla="*/ 93 h 93"/>
              <a:gd name="T2" fmla="*/ 47 w 93"/>
              <a:gd name="T3" fmla="*/ 93 h 93"/>
              <a:gd name="T4" fmla="*/ 65 w 93"/>
              <a:gd name="T5" fmla="*/ 93 h 93"/>
              <a:gd name="T6" fmla="*/ 79 w 93"/>
              <a:gd name="T7" fmla="*/ 79 h 93"/>
              <a:gd name="T8" fmla="*/ 89 w 93"/>
              <a:gd name="T9" fmla="*/ 65 h 93"/>
              <a:gd name="T10" fmla="*/ 93 w 93"/>
              <a:gd name="T11" fmla="*/ 47 h 93"/>
              <a:gd name="T12" fmla="*/ 93 w 93"/>
              <a:gd name="T13" fmla="*/ 47 h 93"/>
              <a:gd name="T14" fmla="*/ 89 w 93"/>
              <a:gd name="T15" fmla="*/ 28 h 93"/>
              <a:gd name="T16" fmla="*/ 79 w 93"/>
              <a:gd name="T17" fmla="*/ 14 h 93"/>
              <a:gd name="T18" fmla="*/ 65 w 93"/>
              <a:gd name="T19" fmla="*/ 5 h 93"/>
              <a:gd name="T20" fmla="*/ 47 w 93"/>
              <a:gd name="T21" fmla="*/ 0 h 93"/>
              <a:gd name="T22" fmla="*/ 47 w 93"/>
              <a:gd name="T23" fmla="*/ 0 h 93"/>
              <a:gd name="T24" fmla="*/ 28 w 93"/>
              <a:gd name="T25" fmla="*/ 5 h 93"/>
              <a:gd name="T26" fmla="*/ 14 w 93"/>
              <a:gd name="T27" fmla="*/ 14 h 93"/>
              <a:gd name="T28" fmla="*/ 5 w 93"/>
              <a:gd name="T29" fmla="*/ 28 h 93"/>
              <a:gd name="T30" fmla="*/ 0 w 93"/>
              <a:gd name="T31" fmla="*/ 47 h 93"/>
              <a:gd name="T32" fmla="*/ 0 w 93"/>
              <a:gd name="T33" fmla="*/ 47 h 93"/>
              <a:gd name="T34" fmla="*/ 5 w 93"/>
              <a:gd name="T35" fmla="*/ 65 h 93"/>
              <a:gd name="T36" fmla="*/ 14 w 93"/>
              <a:gd name="T37" fmla="*/ 79 h 93"/>
              <a:gd name="T38" fmla="*/ 28 w 93"/>
              <a:gd name="T39" fmla="*/ 93 h 93"/>
              <a:gd name="T40" fmla="*/ 47 w 93"/>
              <a:gd name="T41" fmla="*/ 93 h 93"/>
              <a:gd name="T42" fmla="*/ 47 w 93"/>
              <a:gd name="T43" fmla="*/ 93 h 9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3"/>
              <a:gd name="T67" fmla="*/ 0 h 93"/>
              <a:gd name="T68" fmla="*/ 93 w 93"/>
              <a:gd name="T69" fmla="*/ 93 h 9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3" h="93">
                <a:moveTo>
                  <a:pt x="47" y="93"/>
                </a:moveTo>
                <a:lnTo>
                  <a:pt x="47" y="93"/>
                </a:lnTo>
                <a:lnTo>
                  <a:pt x="65" y="93"/>
                </a:lnTo>
                <a:lnTo>
                  <a:pt x="79" y="79"/>
                </a:lnTo>
                <a:lnTo>
                  <a:pt x="89" y="65"/>
                </a:lnTo>
                <a:lnTo>
                  <a:pt x="93" y="47"/>
                </a:lnTo>
                <a:lnTo>
                  <a:pt x="89" y="28"/>
                </a:lnTo>
                <a:lnTo>
                  <a:pt x="79" y="14"/>
                </a:lnTo>
                <a:lnTo>
                  <a:pt x="65" y="5"/>
                </a:lnTo>
                <a:lnTo>
                  <a:pt x="47" y="0"/>
                </a:lnTo>
                <a:lnTo>
                  <a:pt x="28" y="5"/>
                </a:lnTo>
                <a:lnTo>
                  <a:pt x="14" y="14"/>
                </a:lnTo>
                <a:lnTo>
                  <a:pt x="5" y="28"/>
                </a:lnTo>
                <a:lnTo>
                  <a:pt x="0" y="47"/>
                </a:lnTo>
                <a:lnTo>
                  <a:pt x="5" y="65"/>
                </a:lnTo>
                <a:lnTo>
                  <a:pt x="14" y="79"/>
                </a:lnTo>
                <a:lnTo>
                  <a:pt x="28" y="93"/>
                </a:lnTo>
                <a:lnTo>
                  <a:pt x="47" y="9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65464" name="Freeform 248"/>
          <p:cNvSpPr>
            <a:spLocks/>
          </p:cNvSpPr>
          <p:nvPr/>
        </p:nvSpPr>
        <p:spPr bwMode="auto">
          <a:xfrm>
            <a:off x="6477000" y="1266825"/>
            <a:ext cx="92075" cy="92075"/>
          </a:xfrm>
          <a:custGeom>
            <a:avLst/>
            <a:gdLst>
              <a:gd name="T0" fmla="*/ 47 w 93"/>
              <a:gd name="T1" fmla="*/ 93 h 93"/>
              <a:gd name="T2" fmla="*/ 47 w 93"/>
              <a:gd name="T3" fmla="*/ 93 h 93"/>
              <a:gd name="T4" fmla="*/ 65 w 93"/>
              <a:gd name="T5" fmla="*/ 93 h 93"/>
              <a:gd name="T6" fmla="*/ 79 w 93"/>
              <a:gd name="T7" fmla="*/ 79 h 93"/>
              <a:gd name="T8" fmla="*/ 89 w 93"/>
              <a:gd name="T9" fmla="*/ 65 h 93"/>
              <a:gd name="T10" fmla="*/ 93 w 93"/>
              <a:gd name="T11" fmla="*/ 47 h 93"/>
              <a:gd name="T12" fmla="*/ 93 w 93"/>
              <a:gd name="T13" fmla="*/ 47 h 93"/>
              <a:gd name="T14" fmla="*/ 89 w 93"/>
              <a:gd name="T15" fmla="*/ 28 h 93"/>
              <a:gd name="T16" fmla="*/ 79 w 93"/>
              <a:gd name="T17" fmla="*/ 14 h 93"/>
              <a:gd name="T18" fmla="*/ 65 w 93"/>
              <a:gd name="T19" fmla="*/ 5 h 93"/>
              <a:gd name="T20" fmla="*/ 47 w 93"/>
              <a:gd name="T21" fmla="*/ 0 h 93"/>
              <a:gd name="T22" fmla="*/ 47 w 93"/>
              <a:gd name="T23" fmla="*/ 0 h 93"/>
              <a:gd name="T24" fmla="*/ 28 w 93"/>
              <a:gd name="T25" fmla="*/ 5 h 93"/>
              <a:gd name="T26" fmla="*/ 14 w 93"/>
              <a:gd name="T27" fmla="*/ 14 h 93"/>
              <a:gd name="T28" fmla="*/ 5 w 93"/>
              <a:gd name="T29" fmla="*/ 28 h 93"/>
              <a:gd name="T30" fmla="*/ 0 w 93"/>
              <a:gd name="T31" fmla="*/ 47 h 93"/>
              <a:gd name="T32" fmla="*/ 0 w 93"/>
              <a:gd name="T33" fmla="*/ 47 h 93"/>
              <a:gd name="T34" fmla="*/ 5 w 93"/>
              <a:gd name="T35" fmla="*/ 65 h 93"/>
              <a:gd name="T36" fmla="*/ 14 w 93"/>
              <a:gd name="T37" fmla="*/ 79 h 93"/>
              <a:gd name="T38" fmla="*/ 28 w 93"/>
              <a:gd name="T39" fmla="*/ 93 h 93"/>
              <a:gd name="T40" fmla="*/ 47 w 93"/>
              <a:gd name="T41" fmla="*/ 93 h 93"/>
              <a:gd name="T42" fmla="*/ 47 w 93"/>
              <a:gd name="T43" fmla="*/ 93 h 9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3"/>
              <a:gd name="T67" fmla="*/ 0 h 93"/>
              <a:gd name="T68" fmla="*/ 93 w 93"/>
              <a:gd name="T69" fmla="*/ 93 h 9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3" h="93">
                <a:moveTo>
                  <a:pt x="47" y="93"/>
                </a:moveTo>
                <a:lnTo>
                  <a:pt x="47" y="93"/>
                </a:lnTo>
                <a:lnTo>
                  <a:pt x="65" y="93"/>
                </a:lnTo>
                <a:lnTo>
                  <a:pt x="79" y="79"/>
                </a:lnTo>
                <a:lnTo>
                  <a:pt x="89" y="65"/>
                </a:lnTo>
                <a:lnTo>
                  <a:pt x="93" y="47"/>
                </a:lnTo>
                <a:lnTo>
                  <a:pt x="89" y="28"/>
                </a:lnTo>
                <a:lnTo>
                  <a:pt x="79" y="14"/>
                </a:lnTo>
                <a:lnTo>
                  <a:pt x="65" y="5"/>
                </a:lnTo>
                <a:lnTo>
                  <a:pt x="47" y="0"/>
                </a:lnTo>
                <a:lnTo>
                  <a:pt x="28" y="5"/>
                </a:lnTo>
                <a:lnTo>
                  <a:pt x="14" y="14"/>
                </a:lnTo>
                <a:lnTo>
                  <a:pt x="5" y="28"/>
                </a:lnTo>
                <a:lnTo>
                  <a:pt x="0" y="47"/>
                </a:lnTo>
                <a:lnTo>
                  <a:pt x="5" y="65"/>
                </a:lnTo>
                <a:lnTo>
                  <a:pt x="14" y="79"/>
                </a:lnTo>
                <a:lnTo>
                  <a:pt x="28" y="93"/>
                </a:lnTo>
                <a:lnTo>
                  <a:pt x="47" y="9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65465" name="Line 249"/>
          <p:cNvSpPr>
            <a:spLocks noChangeShapeType="1"/>
          </p:cNvSpPr>
          <p:nvPr/>
        </p:nvSpPr>
        <p:spPr bwMode="auto">
          <a:xfrm flipH="1">
            <a:off x="4572000" y="1295400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5468" name="Freeform 252"/>
          <p:cNvSpPr>
            <a:spLocks/>
          </p:cNvSpPr>
          <p:nvPr/>
        </p:nvSpPr>
        <p:spPr bwMode="auto">
          <a:xfrm>
            <a:off x="6438900" y="5848350"/>
            <a:ext cx="92075" cy="92075"/>
          </a:xfrm>
          <a:custGeom>
            <a:avLst/>
            <a:gdLst>
              <a:gd name="T0" fmla="*/ 47 w 93"/>
              <a:gd name="T1" fmla="*/ 93 h 93"/>
              <a:gd name="T2" fmla="*/ 47 w 93"/>
              <a:gd name="T3" fmla="*/ 93 h 93"/>
              <a:gd name="T4" fmla="*/ 65 w 93"/>
              <a:gd name="T5" fmla="*/ 93 h 93"/>
              <a:gd name="T6" fmla="*/ 79 w 93"/>
              <a:gd name="T7" fmla="*/ 79 h 93"/>
              <a:gd name="T8" fmla="*/ 89 w 93"/>
              <a:gd name="T9" fmla="*/ 65 h 93"/>
              <a:gd name="T10" fmla="*/ 93 w 93"/>
              <a:gd name="T11" fmla="*/ 47 h 93"/>
              <a:gd name="T12" fmla="*/ 93 w 93"/>
              <a:gd name="T13" fmla="*/ 47 h 93"/>
              <a:gd name="T14" fmla="*/ 89 w 93"/>
              <a:gd name="T15" fmla="*/ 28 h 93"/>
              <a:gd name="T16" fmla="*/ 79 w 93"/>
              <a:gd name="T17" fmla="*/ 14 h 93"/>
              <a:gd name="T18" fmla="*/ 65 w 93"/>
              <a:gd name="T19" fmla="*/ 5 h 93"/>
              <a:gd name="T20" fmla="*/ 47 w 93"/>
              <a:gd name="T21" fmla="*/ 0 h 93"/>
              <a:gd name="T22" fmla="*/ 47 w 93"/>
              <a:gd name="T23" fmla="*/ 0 h 93"/>
              <a:gd name="T24" fmla="*/ 28 w 93"/>
              <a:gd name="T25" fmla="*/ 5 h 93"/>
              <a:gd name="T26" fmla="*/ 14 w 93"/>
              <a:gd name="T27" fmla="*/ 14 h 93"/>
              <a:gd name="T28" fmla="*/ 5 w 93"/>
              <a:gd name="T29" fmla="*/ 28 h 93"/>
              <a:gd name="T30" fmla="*/ 0 w 93"/>
              <a:gd name="T31" fmla="*/ 47 h 93"/>
              <a:gd name="T32" fmla="*/ 0 w 93"/>
              <a:gd name="T33" fmla="*/ 47 h 93"/>
              <a:gd name="T34" fmla="*/ 5 w 93"/>
              <a:gd name="T35" fmla="*/ 65 h 93"/>
              <a:gd name="T36" fmla="*/ 14 w 93"/>
              <a:gd name="T37" fmla="*/ 79 h 93"/>
              <a:gd name="T38" fmla="*/ 28 w 93"/>
              <a:gd name="T39" fmla="*/ 93 h 93"/>
              <a:gd name="T40" fmla="*/ 47 w 93"/>
              <a:gd name="T41" fmla="*/ 93 h 93"/>
              <a:gd name="T42" fmla="*/ 47 w 93"/>
              <a:gd name="T43" fmla="*/ 93 h 9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3"/>
              <a:gd name="T67" fmla="*/ 0 h 93"/>
              <a:gd name="T68" fmla="*/ 93 w 93"/>
              <a:gd name="T69" fmla="*/ 93 h 9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3" h="93">
                <a:moveTo>
                  <a:pt x="47" y="93"/>
                </a:moveTo>
                <a:lnTo>
                  <a:pt x="47" y="93"/>
                </a:lnTo>
                <a:lnTo>
                  <a:pt x="65" y="93"/>
                </a:lnTo>
                <a:lnTo>
                  <a:pt x="79" y="79"/>
                </a:lnTo>
                <a:lnTo>
                  <a:pt x="89" y="65"/>
                </a:lnTo>
                <a:lnTo>
                  <a:pt x="93" y="47"/>
                </a:lnTo>
                <a:lnTo>
                  <a:pt x="89" y="28"/>
                </a:lnTo>
                <a:lnTo>
                  <a:pt x="79" y="14"/>
                </a:lnTo>
                <a:lnTo>
                  <a:pt x="65" y="5"/>
                </a:lnTo>
                <a:lnTo>
                  <a:pt x="47" y="0"/>
                </a:lnTo>
                <a:lnTo>
                  <a:pt x="28" y="5"/>
                </a:lnTo>
                <a:lnTo>
                  <a:pt x="14" y="14"/>
                </a:lnTo>
                <a:lnTo>
                  <a:pt x="5" y="28"/>
                </a:lnTo>
                <a:lnTo>
                  <a:pt x="0" y="47"/>
                </a:lnTo>
                <a:lnTo>
                  <a:pt x="5" y="65"/>
                </a:lnTo>
                <a:lnTo>
                  <a:pt x="14" y="79"/>
                </a:lnTo>
                <a:lnTo>
                  <a:pt x="28" y="93"/>
                </a:lnTo>
                <a:lnTo>
                  <a:pt x="47" y="9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65470" name="Line 254"/>
          <p:cNvSpPr>
            <a:spLocks noChangeShapeType="1"/>
          </p:cNvSpPr>
          <p:nvPr/>
        </p:nvSpPr>
        <p:spPr bwMode="auto">
          <a:xfrm flipV="1">
            <a:off x="6477000" y="5934075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5471" name="Line 255"/>
          <p:cNvSpPr>
            <a:spLocks noChangeShapeType="1"/>
          </p:cNvSpPr>
          <p:nvPr/>
        </p:nvSpPr>
        <p:spPr bwMode="auto">
          <a:xfrm flipH="1">
            <a:off x="4572000" y="5905500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5475" name="Line 259"/>
          <p:cNvSpPr>
            <a:spLocks noChangeShapeType="1"/>
          </p:cNvSpPr>
          <p:nvPr/>
        </p:nvSpPr>
        <p:spPr bwMode="auto">
          <a:xfrm flipH="1">
            <a:off x="6934200" y="1524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1323558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5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5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5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5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5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5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5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5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5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5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6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65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265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5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5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5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5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5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5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5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5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3" dur="500"/>
                                        <p:tgtEl>
                                          <p:spTgt spid="26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5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5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5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5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5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5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5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5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5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5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5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5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5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5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65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5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5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65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5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5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5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5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5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5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5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5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65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65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65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65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65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5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65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65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65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65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65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65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65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65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65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65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65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65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65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65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65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65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65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65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65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65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65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65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65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65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65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65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65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65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65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65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65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65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65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65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65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65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65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65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65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265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65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65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65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65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65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65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65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65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65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65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65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265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65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65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265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65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65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65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65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65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265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265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265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265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265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265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265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265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265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265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265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265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265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265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265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265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265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265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265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265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265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265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265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265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265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265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265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265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265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265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265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265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265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265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 nodeType="clickPar">
                      <p:stCondLst>
                        <p:cond delay="indefinite"/>
                      </p:stCondLst>
                      <p:childTnLst>
                        <p:par>
                          <p:cTn id="3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6" dur="500"/>
                                        <p:tgtEl>
                                          <p:spTgt spid="265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9" dur="500"/>
                                        <p:tgtEl>
                                          <p:spTgt spid="265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2" dur="500"/>
                                        <p:tgtEl>
                                          <p:spTgt spid="26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5" dur="500"/>
                                        <p:tgtEl>
                                          <p:spTgt spid="265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 nodeType="clickPar">
                      <p:stCondLst>
                        <p:cond delay="indefinite"/>
                      </p:stCondLst>
                      <p:childTnLst>
                        <p:par>
                          <p:cTn id="3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2654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2654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472" grpId="0" build="p"/>
      <p:bldP spid="265466" grpId="0" animBg="1"/>
      <p:bldP spid="265467" grpId="0" animBg="1"/>
      <p:bldP spid="265225" grpId="0" animBg="1"/>
      <p:bldP spid="265226" grpId="0" animBg="1"/>
      <p:bldP spid="265227" grpId="0" animBg="1"/>
      <p:bldP spid="265228" grpId="0" animBg="1"/>
      <p:bldP spid="265229" grpId="0" animBg="1"/>
      <p:bldP spid="265230" grpId="0" animBg="1"/>
      <p:bldP spid="265231" grpId="0" animBg="1"/>
      <p:bldP spid="265232" grpId="0" animBg="1"/>
      <p:bldP spid="265233" grpId="0" animBg="1"/>
      <p:bldP spid="265234" grpId="0" animBg="1"/>
      <p:bldP spid="265235" grpId="0" animBg="1"/>
      <p:bldP spid="265236" grpId="0" animBg="1"/>
      <p:bldP spid="265237" grpId="0" animBg="1"/>
      <p:bldP spid="265238" grpId="0" animBg="1"/>
      <p:bldP spid="265239" grpId="0" animBg="1"/>
      <p:bldP spid="265240" grpId="0" animBg="1"/>
      <p:bldP spid="265241" grpId="0" animBg="1"/>
      <p:bldP spid="265242" grpId="0" animBg="1"/>
      <p:bldP spid="265243" grpId="0" animBg="1"/>
      <p:bldP spid="265244" grpId="0" animBg="1"/>
      <p:bldP spid="265245" grpId="0" animBg="1"/>
      <p:bldP spid="265246" grpId="0" animBg="1"/>
      <p:bldP spid="265247" grpId="0" animBg="1"/>
      <p:bldP spid="265248" grpId="0" animBg="1"/>
      <p:bldP spid="265249" grpId="0" animBg="1"/>
      <p:bldP spid="265250" grpId="0" animBg="1"/>
      <p:bldP spid="265251" grpId="0" animBg="1"/>
      <p:bldP spid="265252" grpId="0" animBg="1"/>
      <p:bldP spid="265253" grpId="0" animBg="1"/>
      <p:bldP spid="265254" grpId="0" animBg="1"/>
      <p:bldP spid="265255" grpId="0" animBg="1"/>
      <p:bldP spid="265256" grpId="0" animBg="1"/>
      <p:bldP spid="265257" grpId="0" animBg="1"/>
      <p:bldP spid="265258" grpId="0" animBg="1"/>
      <p:bldP spid="265259" grpId="0" animBg="1"/>
      <p:bldP spid="265260" grpId="0" animBg="1"/>
      <p:bldP spid="265261" grpId="0" animBg="1"/>
      <p:bldP spid="265262" grpId="0" animBg="1"/>
      <p:bldP spid="265263" grpId="0" animBg="1"/>
      <p:bldP spid="265264" grpId="0" animBg="1"/>
      <p:bldP spid="265265" grpId="0" animBg="1"/>
      <p:bldP spid="265266" grpId="0" animBg="1"/>
      <p:bldP spid="265267" grpId="0" animBg="1"/>
      <p:bldP spid="265268" grpId="0" animBg="1"/>
      <p:bldP spid="265364" grpId="0" animBg="1"/>
      <p:bldP spid="265402" grpId="0"/>
      <p:bldP spid="265403" grpId="0"/>
      <p:bldP spid="265404" grpId="0"/>
      <p:bldP spid="265405" grpId="0"/>
      <p:bldP spid="265406" grpId="0"/>
      <p:bldP spid="265407" grpId="0"/>
      <p:bldP spid="265408" grpId="0"/>
      <p:bldP spid="265409" grpId="0"/>
      <p:bldP spid="265410" grpId="0"/>
      <p:bldP spid="265411" grpId="0"/>
      <p:bldP spid="265412" grpId="0"/>
      <p:bldP spid="265413" grpId="0"/>
      <p:bldP spid="265414" grpId="0"/>
      <p:bldP spid="265415" grpId="0"/>
      <p:bldP spid="265416" grpId="0"/>
      <p:bldP spid="265417" grpId="0"/>
      <p:bldP spid="265418" grpId="0"/>
      <p:bldP spid="265419" grpId="0"/>
      <p:bldP spid="265420" grpId="0"/>
      <p:bldP spid="265421" grpId="0"/>
      <p:bldP spid="265422" grpId="0"/>
      <p:bldP spid="265429" grpId="0"/>
      <p:bldP spid="265436" grpId="0"/>
      <p:bldP spid="265453" grpId="0"/>
      <p:bldP spid="265461" grpId="0" animBg="1"/>
      <p:bldP spid="265464" grpId="0" animBg="1"/>
      <p:bldP spid="265465" grpId="0" animBg="1"/>
      <p:bldP spid="265468" grpId="0" animBg="1"/>
      <p:bldP spid="265470" grpId="0" animBg="1"/>
      <p:bldP spid="265471" grpId="0" animBg="1"/>
      <p:bldP spid="2654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3.2: The Budget </a:t>
            </a:r>
            <a:r>
              <a:rPr lang="en-US" dirty="0" smtClean="0"/>
              <a:t>Constraint,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or Budget Line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28737"/>
            <a:ext cx="7500257" cy="477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36474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64766-2103-48D4-B084-8D433C805B90}" type="slidenum">
              <a:rPr lang="en-US" altLang="tr-TR"/>
              <a:pPr/>
              <a:t>70</a:t>
            </a:fld>
            <a:endParaRPr lang="en-US" altLang="tr-TR"/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1743075" y="4418013"/>
          <a:ext cx="5472113" cy="182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Document" r:id="rId4" imgW="5486400" imgH="1839960" progId="Word.Document.8">
                  <p:embed/>
                </p:oleObj>
              </mc:Choice>
              <mc:Fallback>
                <p:oleObj name="Document" r:id="rId4" imgW="5486400" imgH="18399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75" y="4418013"/>
                        <a:ext cx="5472113" cy="182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55626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Consumer Choice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381000" y="1752600"/>
            <a:ext cx="8458200" cy="437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GB" altLang="tr-TR" sz="2800" u="sng">
                <a:latin typeface="Book Antiqua" pitchFamily="18" charset="0"/>
                <a:cs typeface="Arial" charset="0"/>
              </a:rPr>
              <a:t>Assumptions</a:t>
            </a:r>
            <a:r>
              <a:rPr lang="en-GB" altLang="tr-TR" sz="2800">
                <a:latin typeface="Book Antiqua" pitchFamily="18" charset="0"/>
                <a:cs typeface="Arial" charset="0"/>
              </a:rPr>
              <a:t>: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AutoNum type="arabicPeriod"/>
            </a:pPr>
            <a:r>
              <a:rPr lang="en-GB" altLang="tr-TR" sz="2800">
                <a:latin typeface="Book Antiqua" pitchFamily="18" charset="0"/>
                <a:cs typeface="Arial" charset="0"/>
              </a:rPr>
              <a:t>Consumers only choose non-negative quantities 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AutoNum type="arabicPeriod"/>
            </a:pPr>
            <a:r>
              <a:rPr lang="en-GB" altLang="tr-TR" sz="2800">
                <a:latin typeface="Book Antiqua" pitchFamily="18" charset="0"/>
                <a:cs typeface="Arial" charset="0"/>
              </a:rPr>
              <a:t>"Rational” choice:  The consumer chooses the basket that maximizes his satisfaction given the constraint that his budget imposes.</a:t>
            </a:r>
          </a:p>
          <a:p>
            <a:pPr>
              <a:spcBef>
                <a:spcPct val="50000"/>
              </a:spcBef>
            </a:pPr>
            <a:r>
              <a:rPr lang="en-US" altLang="tr-TR" sz="2800" u="sng">
                <a:latin typeface="Book Antiqua" pitchFamily="18" charset="0"/>
              </a:rPr>
              <a:t>Consumer’s Problem</a:t>
            </a:r>
            <a:r>
              <a:rPr lang="en-US" altLang="tr-TR" sz="2800">
                <a:latin typeface="Book Antiqua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tr-TR" sz="2800">
                <a:latin typeface="Book Antiqua" pitchFamily="18" charset="0"/>
              </a:rPr>
              <a:t>	Max  U(X,Y)	subject to:	P</a:t>
            </a:r>
            <a:r>
              <a:rPr lang="en-US" altLang="tr-TR" sz="2800" baseline="-25000">
                <a:latin typeface="Book Antiqua" pitchFamily="18" charset="0"/>
              </a:rPr>
              <a:t>X</a:t>
            </a:r>
            <a:r>
              <a:rPr lang="en-US" altLang="tr-TR" sz="2800">
                <a:latin typeface="Book Antiqua" pitchFamily="18" charset="0"/>
              </a:rPr>
              <a:t> . X + P</a:t>
            </a:r>
            <a:r>
              <a:rPr lang="en-US" altLang="tr-TR" sz="2800" baseline="-25000">
                <a:latin typeface="Book Antiqua" pitchFamily="18" charset="0"/>
              </a:rPr>
              <a:t>Y</a:t>
            </a:r>
            <a:r>
              <a:rPr lang="en-US" altLang="tr-TR" sz="2800">
                <a:latin typeface="Book Antiqua" pitchFamily="18" charset="0"/>
              </a:rPr>
              <a:t> . Y  </a:t>
            </a:r>
            <a:r>
              <a:rPr lang="en-US" altLang="tr-TR" sz="2800">
                <a:latin typeface="Book Antiqua" pitchFamily="18" charset="0"/>
                <a:sym typeface="Symbol" pitchFamily="18" charset="2"/>
              </a:rPr>
              <a:t>  I</a:t>
            </a:r>
          </a:p>
          <a:p>
            <a:r>
              <a:rPr lang="en-GB" altLang="tr-TR" sz="2800">
                <a:latin typeface="Book Antiqua" pitchFamily="18" charset="0"/>
                <a:cs typeface="Arial" charset="0"/>
              </a:rPr>
              <a:t>	 X,Y</a:t>
            </a:r>
          </a:p>
        </p:txBody>
      </p:sp>
    </p:spTree>
    <p:extLst>
      <p:ext uri="{BB962C8B-B14F-4D97-AF65-F5344CB8AC3E}">
        <p14:creationId xmlns:p14="http://schemas.microsoft.com/office/powerpoint/2010/main" val="192032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build="p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BC6A-FF5C-4A12-801A-B851CB271434}" type="slidenum">
              <a:rPr lang="en-US" altLang="tr-TR"/>
              <a:pPr/>
              <a:t>71</a:t>
            </a:fld>
            <a:endParaRPr lang="en-US" altLang="tr-TR"/>
          </a:p>
        </p:txBody>
      </p:sp>
      <p:graphicFrame>
        <p:nvGraphicFramePr>
          <p:cNvPr id="133122" name="Object 2"/>
          <p:cNvGraphicFramePr>
            <a:graphicFrameLocks noChangeAspect="1"/>
          </p:cNvGraphicFramePr>
          <p:nvPr/>
        </p:nvGraphicFramePr>
        <p:xfrm>
          <a:off x="1743075" y="4418013"/>
          <a:ext cx="5472113" cy="182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Document" r:id="rId4" imgW="5486400" imgH="1839960" progId="Word.Document.8">
                  <p:embed/>
                </p:oleObj>
              </mc:Choice>
              <mc:Fallback>
                <p:oleObj name="Document" r:id="rId4" imgW="5486400" imgH="18399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75" y="4418013"/>
                        <a:ext cx="5472113" cy="182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23" name="WordArt 3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55626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Consumer Choice</a:t>
            </a:r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533400" y="1752600"/>
            <a:ext cx="8153400" cy="437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altLang="tr-TR" sz="2800">
                <a:latin typeface="Book Antiqua" pitchFamily="18" charset="0"/>
                <a:cs typeface="Arial" charset="0"/>
              </a:rPr>
              <a:t>There are two types of equilibrium: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AutoNum type="arabicPeriod"/>
            </a:pPr>
            <a:r>
              <a:rPr lang="en-GB" altLang="tr-TR" sz="2800">
                <a:latin typeface="Book Antiqua" pitchFamily="18" charset="0"/>
                <a:cs typeface="Arial" charset="0"/>
              </a:rPr>
              <a:t>Interior Solution: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GB" altLang="tr-TR" sz="2800">
                <a:latin typeface="Book Antiqua" pitchFamily="18" charset="0"/>
                <a:cs typeface="Arial" charset="0"/>
              </a:rPr>
              <a:t>	Consumer chooses a positive quantity of both goods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AutoNum type="arabicPeriod"/>
            </a:pPr>
            <a:r>
              <a:rPr lang="en-GB" altLang="tr-TR" sz="2800">
                <a:latin typeface="Book Antiqua" pitchFamily="18" charset="0"/>
                <a:cs typeface="Arial" charset="0"/>
              </a:rPr>
              <a:t>Corner Solution: 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GB" altLang="tr-TR" sz="2800">
                <a:latin typeface="Book Antiqua" pitchFamily="18" charset="0"/>
                <a:cs typeface="Arial" charset="0"/>
              </a:rPr>
              <a:t>	Consumer chooses not to consume one of the goods.</a:t>
            </a:r>
          </a:p>
        </p:txBody>
      </p:sp>
    </p:spTree>
    <p:extLst>
      <p:ext uri="{BB962C8B-B14F-4D97-AF65-F5344CB8AC3E}">
        <p14:creationId xmlns:p14="http://schemas.microsoft.com/office/powerpoint/2010/main" val="75738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3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3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3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4" grpId="0" build="p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6B62-93B8-49F8-850E-CD266465FDE7}" type="slidenum">
              <a:rPr lang="en-US" altLang="tr-TR"/>
              <a:pPr/>
              <a:t>72</a:t>
            </a:fld>
            <a:endParaRPr lang="en-US" altLang="tr-TR"/>
          </a:p>
        </p:txBody>
      </p:sp>
      <p:sp>
        <p:nvSpPr>
          <p:cNvPr id="12299" name="WordArt 11"/>
          <p:cNvSpPr>
            <a:spLocks noChangeArrowheads="1" noChangeShapeType="1" noTextEdit="1"/>
          </p:cNvSpPr>
          <p:nvPr/>
        </p:nvSpPr>
        <p:spPr bwMode="auto">
          <a:xfrm>
            <a:off x="609600" y="228600"/>
            <a:ext cx="46482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Interior Solution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533400" y="1752600"/>
            <a:ext cx="8153400" cy="437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altLang="tr-TR" sz="2800">
                <a:latin typeface="Book Antiqua" pitchFamily="18" charset="0"/>
                <a:cs typeface="Arial" charset="0"/>
              </a:rPr>
              <a:t>Graphical interpretation: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GB" altLang="tr-TR" sz="2800">
                <a:latin typeface="Book Antiqua" pitchFamily="18" charset="0"/>
                <a:cs typeface="Arial" charset="0"/>
              </a:rPr>
              <a:t>	The optimal consumption basket is at a point where the indifference curve is just tangent to the budget line.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en-GB" altLang="tr-TR" sz="2800">
              <a:latin typeface="Book Antiqua" pitchFamily="18" charset="0"/>
              <a:cs typeface="Arial" charset="0"/>
            </a:endParaRPr>
          </a:p>
          <a:p>
            <a:pPr eaLnBrk="1" hangingPunct="1">
              <a:buClr>
                <a:schemeClr val="accent1"/>
              </a:buClr>
              <a:buFont typeface="Wingdings" pitchFamily="2" charset="2"/>
              <a:buNone/>
            </a:pPr>
            <a:r>
              <a:rPr lang="en-GB" altLang="tr-TR" sz="2800">
                <a:latin typeface="Book Antiqua" pitchFamily="18" charset="0"/>
                <a:cs typeface="Arial" charset="0"/>
              </a:rPr>
              <a:t>			=&gt;  MRS</a:t>
            </a:r>
            <a:r>
              <a:rPr lang="en-GB" altLang="tr-TR" sz="2800" baseline="-25000">
                <a:latin typeface="Book Antiqua" pitchFamily="18" charset="0"/>
                <a:cs typeface="Arial" charset="0"/>
              </a:rPr>
              <a:t>X,Y</a:t>
            </a:r>
            <a:r>
              <a:rPr lang="en-GB" altLang="tr-TR" sz="2800">
                <a:latin typeface="Book Antiqua" pitchFamily="18" charset="0"/>
                <a:cs typeface="Arial" charset="0"/>
              </a:rPr>
              <a:t> = </a:t>
            </a:r>
            <a:r>
              <a:rPr lang="en-GB" altLang="tr-TR" sz="2800" u="sng">
                <a:latin typeface="Book Antiqua" pitchFamily="18" charset="0"/>
                <a:cs typeface="Arial" charset="0"/>
              </a:rPr>
              <a:t>P</a:t>
            </a:r>
            <a:r>
              <a:rPr lang="en-GB" altLang="tr-TR" sz="2800" u="sng" baseline="-25000">
                <a:latin typeface="Book Antiqua" pitchFamily="18" charset="0"/>
                <a:cs typeface="Arial" charset="0"/>
              </a:rPr>
              <a:t>X</a:t>
            </a:r>
            <a:r>
              <a:rPr lang="en-GB" altLang="tr-TR" sz="2800" u="sng">
                <a:latin typeface="Book Antiqua" pitchFamily="18" charset="0"/>
                <a:cs typeface="Arial" charset="0"/>
              </a:rPr>
              <a:t> </a:t>
            </a:r>
            <a:endParaRPr lang="en-GB" altLang="tr-TR" sz="2800">
              <a:latin typeface="Book Antiqua" pitchFamily="18" charset="0"/>
              <a:cs typeface="Arial" charset="0"/>
            </a:endParaRPr>
          </a:p>
          <a:p>
            <a:pPr eaLnBrk="1" hangingPunct="1">
              <a:buClr>
                <a:schemeClr val="accent1"/>
              </a:buClr>
              <a:buFont typeface="Wingdings" pitchFamily="2" charset="2"/>
              <a:buNone/>
            </a:pPr>
            <a:r>
              <a:rPr lang="en-GB" altLang="tr-TR" sz="2800">
                <a:latin typeface="Book Antiqua" pitchFamily="18" charset="0"/>
                <a:cs typeface="Arial" charset="0"/>
              </a:rPr>
              <a:t>					    P</a:t>
            </a:r>
            <a:r>
              <a:rPr lang="en-GB" altLang="tr-TR" sz="2800" baseline="-25000">
                <a:latin typeface="Book Antiqua" pitchFamily="18" charset="0"/>
                <a:cs typeface="Arial" charset="0"/>
              </a:rPr>
              <a:t>Y</a:t>
            </a:r>
            <a:r>
              <a:rPr lang="en-GB" altLang="tr-TR" sz="2800">
                <a:latin typeface="Book Antiqua" pitchFamily="18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498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2" grpId="0" build="p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D02F-CE30-4946-A402-1F3D509D8FE7}" type="slidenum">
              <a:rPr lang="en-US" altLang="tr-TR"/>
              <a:pPr/>
              <a:t>73</a:t>
            </a:fld>
            <a:endParaRPr lang="en-US" altLang="tr-TR"/>
          </a:p>
        </p:txBody>
      </p:sp>
      <p:sp>
        <p:nvSpPr>
          <p:cNvPr id="157704" name="Rectangle 8"/>
          <p:cNvSpPr>
            <a:spLocks noChangeArrowheads="1"/>
          </p:cNvSpPr>
          <p:nvPr/>
        </p:nvSpPr>
        <p:spPr bwMode="auto">
          <a:xfrm>
            <a:off x="533400" y="1752600"/>
            <a:ext cx="8229600" cy="437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altLang="tr-TR" sz="2800">
                <a:latin typeface="Book Antiqua" pitchFamily="18" charset="0"/>
                <a:cs typeface="Arial" charset="0"/>
              </a:rPr>
              <a:t>Economic interpretation: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GB" altLang="tr-TR" sz="2800">
                <a:latin typeface="Book Antiqua" pitchFamily="18" charset="0"/>
                <a:cs typeface="Arial" charset="0"/>
              </a:rPr>
              <a:t>	The rate at which the consumer would be willing to exchange X for Y has to be the same as the rate at which they are exchanged in the marketplace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en-GB" altLang="tr-TR" sz="2800">
              <a:latin typeface="Book Antiqua" pitchFamily="18" charset="0"/>
              <a:cs typeface="Arial" charset="0"/>
            </a:endParaRPr>
          </a:p>
          <a:p>
            <a:pPr eaLnBrk="1" hangingPunct="1">
              <a:buClr>
                <a:schemeClr val="accent1"/>
              </a:buClr>
              <a:buFont typeface="Wingdings" pitchFamily="2" charset="2"/>
              <a:buNone/>
            </a:pPr>
            <a:r>
              <a:rPr lang="en-GB" altLang="tr-TR" sz="2800">
                <a:latin typeface="Book Antiqua" pitchFamily="18" charset="0"/>
                <a:cs typeface="Arial" charset="0"/>
              </a:rPr>
              <a:t>			=&gt;  MRS</a:t>
            </a:r>
            <a:r>
              <a:rPr lang="en-GB" altLang="tr-TR" sz="2800" baseline="-25000">
                <a:latin typeface="Book Antiqua" pitchFamily="18" charset="0"/>
                <a:cs typeface="Arial" charset="0"/>
              </a:rPr>
              <a:t>X,Y</a:t>
            </a:r>
            <a:r>
              <a:rPr lang="en-GB" altLang="tr-TR" sz="2800">
                <a:latin typeface="Book Antiqua" pitchFamily="18" charset="0"/>
                <a:cs typeface="Arial" charset="0"/>
              </a:rPr>
              <a:t> = </a:t>
            </a:r>
            <a:r>
              <a:rPr lang="en-GB" altLang="tr-TR" sz="2800" u="sng">
                <a:latin typeface="Book Antiqua" pitchFamily="18" charset="0"/>
                <a:cs typeface="Arial" charset="0"/>
              </a:rPr>
              <a:t>P</a:t>
            </a:r>
            <a:r>
              <a:rPr lang="en-GB" altLang="tr-TR" sz="2800" u="sng" baseline="-25000">
                <a:latin typeface="Book Antiqua" pitchFamily="18" charset="0"/>
                <a:cs typeface="Arial" charset="0"/>
              </a:rPr>
              <a:t>X</a:t>
            </a:r>
            <a:r>
              <a:rPr lang="en-GB" altLang="tr-TR" sz="2800" u="sng">
                <a:latin typeface="Book Antiqua" pitchFamily="18" charset="0"/>
                <a:cs typeface="Arial" charset="0"/>
              </a:rPr>
              <a:t> </a:t>
            </a:r>
            <a:endParaRPr lang="en-GB" altLang="tr-TR" sz="2800">
              <a:latin typeface="Book Antiqua" pitchFamily="18" charset="0"/>
              <a:cs typeface="Arial" charset="0"/>
            </a:endParaRPr>
          </a:p>
          <a:p>
            <a:pPr eaLnBrk="1" hangingPunct="1">
              <a:buClr>
                <a:schemeClr val="accent1"/>
              </a:buClr>
              <a:buFont typeface="Wingdings" pitchFamily="2" charset="2"/>
              <a:buNone/>
            </a:pPr>
            <a:r>
              <a:rPr lang="en-GB" altLang="tr-TR" sz="2800">
                <a:latin typeface="Book Antiqua" pitchFamily="18" charset="0"/>
                <a:cs typeface="Arial" charset="0"/>
              </a:rPr>
              <a:t>					    P</a:t>
            </a:r>
            <a:r>
              <a:rPr lang="en-GB" altLang="tr-TR" sz="2800" baseline="-25000">
                <a:latin typeface="Book Antiqua" pitchFamily="18" charset="0"/>
                <a:cs typeface="Arial" charset="0"/>
              </a:rPr>
              <a:t>Y</a:t>
            </a:r>
            <a:endParaRPr lang="en-GB" altLang="tr-TR" sz="2800">
              <a:latin typeface="Book Antiqua" pitchFamily="18" charset="0"/>
              <a:cs typeface="Arial" charset="0"/>
            </a:endParaRPr>
          </a:p>
        </p:txBody>
      </p:sp>
      <p:sp>
        <p:nvSpPr>
          <p:cNvPr id="157705" name="WordArt 9"/>
          <p:cNvSpPr>
            <a:spLocks noChangeArrowheads="1" noChangeShapeType="1" noTextEdit="1"/>
          </p:cNvSpPr>
          <p:nvPr/>
        </p:nvSpPr>
        <p:spPr bwMode="auto">
          <a:xfrm>
            <a:off x="609600" y="228600"/>
            <a:ext cx="46482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Interior Solution</a:t>
            </a:r>
          </a:p>
        </p:txBody>
      </p:sp>
    </p:spTree>
    <p:extLst>
      <p:ext uri="{BB962C8B-B14F-4D97-AF65-F5344CB8AC3E}">
        <p14:creationId xmlns:p14="http://schemas.microsoft.com/office/powerpoint/2010/main" val="178540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7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7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7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4" grpId="0" build="p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22BB5-FA12-419E-848E-C45501AAC821}" type="slidenum">
              <a:rPr lang="en-US" altLang="tr-TR"/>
              <a:pPr/>
              <a:t>74</a:t>
            </a:fld>
            <a:endParaRPr lang="en-US" altLang="tr-TR"/>
          </a:p>
        </p:txBody>
      </p:sp>
      <p:sp>
        <p:nvSpPr>
          <p:cNvPr id="13328" name="WordArt 16"/>
          <p:cNvSpPr>
            <a:spLocks noChangeArrowheads="1" noChangeShapeType="1" noTextEdit="1"/>
          </p:cNvSpPr>
          <p:nvPr/>
        </p:nvSpPr>
        <p:spPr bwMode="auto">
          <a:xfrm>
            <a:off x="4343400" y="228600"/>
            <a:ext cx="4249738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Interior Solution</a:t>
            </a: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930275" y="6130925"/>
            <a:ext cx="5867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V="1">
            <a:off x="930275" y="796925"/>
            <a:ext cx="0" cy="5334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>
            <a:off x="930275" y="2813050"/>
            <a:ext cx="3200400" cy="3352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381000" y="685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Y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6873875" y="590232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X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3200400" y="60960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altLang="tr-TR" sz="2400" b="1">
              <a:latin typeface="Times New Roman" pitchFamily="18" charset="0"/>
            </a:endParaRPr>
          </a:p>
        </p:txBody>
      </p:sp>
      <p:sp>
        <p:nvSpPr>
          <p:cNvPr id="13340" name="Text Box 28"/>
          <p:cNvSpPr txBox="1">
            <a:spLocks noChangeArrowheads="1"/>
          </p:cNvSpPr>
          <p:nvPr/>
        </p:nvSpPr>
        <p:spPr bwMode="auto">
          <a:xfrm>
            <a:off x="4038600" y="5597525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BL</a:t>
            </a:r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609600" y="6019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95572428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C94B-4A8F-4A70-9031-3DD0525D1676}" type="slidenum">
              <a:rPr lang="en-US" altLang="tr-TR"/>
              <a:pPr/>
              <a:t>75</a:t>
            </a:fld>
            <a:endParaRPr lang="en-US" altLang="tr-TR"/>
          </a:p>
        </p:txBody>
      </p:sp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930275" y="6130925"/>
            <a:ext cx="5867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 flipV="1">
            <a:off x="930275" y="796925"/>
            <a:ext cx="0" cy="5334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930275" y="2813050"/>
            <a:ext cx="3200400" cy="3352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81000" y="685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Y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873875" y="590232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X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911475" y="3540125"/>
            <a:ext cx="260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 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200400" y="60960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altLang="tr-TR" sz="2400" b="1">
              <a:latin typeface="Times New Roman" pitchFamily="18" charset="0"/>
            </a:endParaRPr>
          </a:p>
        </p:txBody>
      </p:sp>
      <p:sp>
        <p:nvSpPr>
          <p:cNvPr id="15369" name="Arc 9"/>
          <p:cNvSpPr>
            <a:spLocks/>
          </p:cNvSpPr>
          <p:nvPr/>
        </p:nvSpPr>
        <p:spPr bwMode="auto">
          <a:xfrm>
            <a:off x="1066800" y="2438400"/>
            <a:ext cx="3032125" cy="3014663"/>
          </a:xfrm>
          <a:custGeom>
            <a:avLst/>
            <a:gdLst>
              <a:gd name="G0" fmla="+- 21588 0 0"/>
              <a:gd name="G1" fmla="+- 0 0 0"/>
              <a:gd name="G2" fmla="+- 21600 0 0"/>
              <a:gd name="T0" fmla="*/ 20711 w 21588"/>
              <a:gd name="T1" fmla="*/ 21582 h 21582"/>
              <a:gd name="T2" fmla="*/ 0 w 21588"/>
              <a:gd name="T3" fmla="*/ 731 h 21582"/>
              <a:gd name="T4" fmla="*/ 21588 w 21588"/>
              <a:gd name="T5" fmla="*/ 0 h 21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88" h="21582" fill="none" extrusionOk="0">
                <a:moveTo>
                  <a:pt x="20710" y="21582"/>
                </a:moveTo>
                <a:cubicBezTo>
                  <a:pt x="9414" y="21123"/>
                  <a:pt x="382" y="12030"/>
                  <a:pt x="0" y="730"/>
                </a:cubicBezTo>
              </a:path>
              <a:path w="21588" h="21582" stroke="0" extrusionOk="0">
                <a:moveTo>
                  <a:pt x="20710" y="21582"/>
                </a:moveTo>
                <a:cubicBezTo>
                  <a:pt x="9414" y="21123"/>
                  <a:pt x="382" y="12030"/>
                  <a:pt x="0" y="730"/>
                </a:cubicBezTo>
                <a:lnTo>
                  <a:pt x="21588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altLang="tr-TR" sz="2400">
              <a:latin typeface="Times New Roman" pitchFamily="18" charset="0"/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4038600" y="5181600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IC</a:t>
            </a:r>
            <a:r>
              <a:rPr lang="en-GB" altLang="tr-TR" sz="2400" b="1" baseline="-25000">
                <a:latin typeface="Times New Roman" pitchFamily="18" charset="0"/>
              </a:rPr>
              <a:t>1</a:t>
            </a:r>
            <a:endParaRPr lang="en-GB" altLang="tr-TR" sz="2400" b="1">
              <a:latin typeface="Times New Roman" pitchFamily="18" charset="0"/>
            </a:endParaRP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4038600" y="57150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BL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609600" y="6019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0</a:t>
            </a:r>
          </a:p>
        </p:txBody>
      </p:sp>
      <p:sp>
        <p:nvSpPr>
          <p:cNvPr id="15383" name="WordArt 23"/>
          <p:cNvSpPr>
            <a:spLocks noChangeArrowheads="1" noChangeShapeType="1" noTextEdit="1"/>
          </p:cNvSpPr>
          <p:nvPr/>
        </p:nvSpPr>
        <p:spPr bwMode="auto">
          <a:xfrm>
            <a:off x="4343400" y="228600"/>
            <a:ext cx="4249738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Interior Solution</a:t>
            </a:r>
          </a:p>
        </p:txBody>
      </p:sp>
    </p:spTree>
    <p:extLst>
      <p:ext uri="{BB962C8B-B14F-4D97-AF65-F5344CB8AC3E}">
        <p14:creationId xmlns:p14="http://schemas.microsoft.com/office/powerpoint/2010/main" val="58513940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FE8B-6A35-4121-B4E1-A084E4CBC794}" type="slidenum">
              <a:rPr lang="en-US" altLang="tr-TR"/>
              <a:pPr/>
              <a:t>76</a:t>
            </a:fld>
            <a:endParaRPr lang="en-US" altLang="tr-TR"/>
          </a:p>
        </p:txBody>
      </p:sp>
      <p:sp>
        <p:nvSpPr>
          <p:cNvPr id="139266" name="Line 1026"/>
          <p:cNvSpPr>
            <a:spLocks noChangeShapeType="1"/>
          </p:cNvSpPr>
          <p:nvPr/>
        </p:nvSpPr>
        <p:spPr bwMode="auto">
          <a:xfrm>
            <a:off x="930275" y="6130925"/>
            <a:ext cx="5867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9267" name="Line 1027"/>
          <p:cNvSpPr>
            <a:spLocks noChangeShapeType="1"/>
          </p:cNvSpPr>
          <p:nvPr/>
        </p:nvSpPr>
        <p:spPr bwMode="auto">
          <a:xfrm flipV="1">
            <a:off x="930275" y="796925"/>
            <a:ext cx="0" cy="5334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9268" name="Line 1028"/>
          <p:cNvSpPr>
            <a:spLocks noChangeShapeType="1"/>
          </p:cNvSpPr>
          <p:nvPr/>
        </p:nvSpPr>
        <p:spPr bwMode="auto">
          <a:xfrm>
            <a:off x="930275" y="2813050"/>
            <a:ext cx="3200400" cy="3352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9269" name="Text Box 1029"/>
          <p:cNvSpPr txBox="1">
            <a:spLocks noChangeArrowheads="1"/>
          </p:cNvSpPr>
          <p:nvPr/>
        </p:nvSpPr>
        <p:spPr bwMode="auto">
          <a:xfrm>
            <a:off x="381000" y="685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Y</a:t>
            </a:r>
          </a:p>
        </p:txBody>
      </p:sp>
      <p:sp>
        <p:nvSpPr>
          <p:cNvPr id="139270" name="Text Box 1030"/>
          <p:cNvSpPr txBox="1">
            <a:spLocks noChangeArrowheads="1"/>
          </p:cNvSpPr>
          <p:nvPr/>
        </p:nvSpPr>
        <p:spPr bwMode="auto">
          <a:xfrm>
            <a:off x="6873875" y="590232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X</a:t>
            </a:r>
          </a:p>
        </p:txBody>
      </p:sp>
      <p:sp>
        <p:nvSpPr>
          <p:cNvPr id="139271" name="Text Box 1031"/>
          <p:cNvSpPr txBox="1">
            <a:spLocks noChangeArrowheads="1"/>
          </p:cNvSpPr>
          <p:nvPr/>
        </p:nvSpPr>
        <p:spPr bwMode="auto">
          <a:xfrm>
            <a:off x="2911475" y="3540125"/>
            <a:ext cx="260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 </a:t>
            </a:r>
          </a:p>
        </p:txBody>
      </p:sp>
      <p:sp>
        <p:nvSpPr>
          <p:cNvPr id="139272" name="Text Box 1032"/>
          <p:cNvSpPr txBox="1">
            <a:spLocks noChangeArrowheads="1"/>
          </p:cNvSpPr>
          <p:nvPr/>
        </p:nvSpPr>
        <p:spPr bwMode="auto">
          <a:xfrm>
            <a:off x="3200400" y="60960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altLang="tr-TR" sz="2400" b="1">
              <a:latin typeface="Times New Roman" pitchFamily="18" charset="0"/>
            </a:endParaRPr>
          </a:p>
        </p:txBody>
      </p:sp>
      <p:sp>
        <p:nvSpPr>
          <p:cNvPr id="139273" name="Arc 1033"/>
          <p:cNvSpPr>
            <a:spLocks/>
          </p:cNvSpPr>
          <p:nvPr/>
        </p:nvSpPr>
        <p:spPr bwMode="auto">
          <a:xfrm>
            <a:off x="2057400" y="1981200"/>
            <a:ext cx="2955925" cy="2481263"/>
          </a:xfrm>
          <a:custGeom>
            <a:avLst/>
            <a:gdLst>
              <a:gd name="G0" fmla="+- 21588 0 0"/>
              <a:gd name="G1" fmla="+- 0 0 0"/>
              <a:gd name="G2" fmla="+- 21600 0 0"/>
              <a:gd name="T0" fmla="*/ 20711 w 21588"/>
              <a:gd name="T1" fmla="*/ 21582 h 21582"/>
              <a:gd name="T2" fmla="*/ 0 w 21588"/>
              <a:gd name="T3" fmla="*/ 731 h 21582"/>
              <a:gd name="T4" fmla="*/ 21588 w 21588"/>
              <a:gd name="T5" fmla="*/ 0 h 21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88" h="21582" fill="none" extrusionOk="0">
                <a:moveTo>
                  <a:pt x="20710" y="21582"/>
                </a:moveTo>
                <a:cubicBezTo>
                  <a:pt x="9414" y="21123"/>
                  <a:pt x="382" y="12030"/>
                  <a:pt x="0" y="730"/>
                </a:cubicBezTo>
              </a:path>
              <a:path w="21588" h="21582" stroke="0" extrusionOk="0">
                <a:moveTo>
                  <a:pt x="20710" y="21582"/>
                </a:moveTo>
                <a:cubicBezTo>
                  <a:pt x="9414" y="21123"/>
                  <a:pt x="382" y="12030"/>
                  <a:pt x="0" y="730"/>
                </a:cubicBezTo>
                <a:lnTo>
                  <a:pt x="21588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altLang="tr-TR" sz="2400">
              <a:latin typeface="Times New Roman" pitchFamily="18" charset="0"/>
            </a:endParaRPr>
          </a:p>
        </p:txBody>
      </p:sp>
      <p:sp>
        <p:nvSpPr>
          <p:cNvPr id="139276" name="Text Box 1036"/>
          <p:cNvSpPr txBox="1">
            <a:spLocks noChangeArrowheads="1"/>
          </p:cNvSpPr>
          <p:nvPr/>
        </p:nvSpPr>
        <p:spPr bwMode="auto">
          <a:xfrm>
            <a:off x="5029200" y="4267200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IC</a:t>
            </a:r>
            <a:r>
              <a:rPr lang="en-GB" altLang="tr-TR" sz="2400" b="1" baseline="-25000">
                <a:latin typeface="Times New Roman" pitchFamily="18" charset="0"/>
              </a:rPr>
              <a:t>3</a:t>
            </a:r>
            <a:endParaRPr lang="en-GB" altLang="tr-TR" sz="2400" b="1">
              <a:latin typeface="Times New Roman" pitchFamily="18" charset="0"/>
            </a:endParaRPr>
          </a:p>
        </p:txBody>
      </p:sp>
      <p:sp>
        <p:nvSpPr>
          <p:cNvPr id="139277" name="Text Box 1037"/>
          <p:cNvSpPr txBox="1">
            <a:spLocks noChangeArrowheads="1"/>
          </p:cNvSpPr>
          <p:nvPr/>
        </p:nvSpPr>
        <p:spPr bwMode="auto">
          <a:xfrm>
            <a:off x="4038600" y="57150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BL</a:t>
            </a:r>
          </a:p>
        </p:txBody>
      </p:sp>
      <p:sp>
        <p:nvSpPr>
          <p:cNvPr id="139278" name="Text Box 1038"/>
          <p:cNvSpPr txBox="1">
            <a:spLocks noChangeArrowheads="1"/>
          </p:cNvSpPr>
          <p:nvPr/>
        </p:nvSpPr>
        <p:spPr bwMode="auto">
          <a:xfrm>
            <a:off x="609600" y="6019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0</a:t>
            </a:r>
          </a:p>
        </p:txBody>
      </p:sp>
      <p:sp>
        <p:nvSpPr>
          <p:cNvPr id="139281" name="WordArt 1041"/>
          <p:cNvSpPr>
            <a:spLocks noChangeArrowheads="1" noChangeShapeType="1" noTextEdit="1"/>
          </p:cNvSpPr>
          <p:nvPr/>
        </p:nvSpPr>
        <p:spPr bwMode="auto">
          <a:xfrm>
            <a:off x="4343400" y="228600"/>
            <a:ext cx="4249738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Interior Solution</a:t>
            </a:r>
          </a:p>
        </p:txBody>
      </p:sp>
      <p:sp>
        <p:nvSpPr>
          <p:cNvPr id="139284" name="Arc 1044"/>
          <p:cNvSpPr>
            <a:spLocks/>
          </p:cNvSpPr>
          <p:nvPr/>
        </p:nvSpPr>
        <p:spPr bwMode="auto">
          <a:xfrm>
            <a:off x="1066800" y="2438400"/>
            <a:ext cx="3032125" cy="3014663"/>
          </a:xfrm>
          <a:custGeom>
            <a:avLst/>
            <a:gdLst>
              <a:gd name="G0" fmla="+- 21588 0 0"/>
              <a:gd name="G1" fmla="+- 0 0 0"/>
              <a:gd name="G2" fmla="+- 21600 0 0"/>
              <a:gd name="T0" fmla="*/ 20711 w 21588"/>
              <a:gd name="T1" fmla="*/ 21582 h 21582"/>
              <a:gd name="T2" fmla="*/ 0 w 21588"/>
              <a:gd name="T3" fmla="*/ 731 h 21582"/>
              <a:gd name="T4" fmla="*/ 21588 w 21588"/>
              <a:gd name="T5" fmla="*/ 0 h 21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88" h="21582" fill="none" extrusionOk="0">
                <a:moveTo>
                  <a:pt x="20710" y="21582"/>
                </a:moveTo>
                <a:cubicBezTo>
                  <a:pt x="9414" y="21123"/>
                  <a:pt x="382" y="12030"/>
                  <a:pt x="0" y="730"/>
                </a:cubicBezTo>
              </a:path>
              <a:path w="21588" h="21582" stroke="0" extrusionOk="0">
                <a:moveTo>
                  <a:pt x="20710" y="21582"/>
                </a:moveTo>
                <a:cubicBezTo>
                  <a:pt x="9414" y="21123"/>
                  <a:pt x="382" y="12030"/>
                  <a:pt x="0" y="730"/>
                </a:cubicBezTo>
                <a:lnTo>
                  <a:pt x="21588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altLang="tr-TR" sz="2400">
              <a:latin typeface="Times New Roman" pitchFamily="18" charset="0"/>
            </a:endParaRPr>
          </a:p>
        </p:txBody>
      </p:sp>
      <p:sp>
        <p:nvSpPr>
          <p:cNvPr id="139285" name="Text Box 1045"/>
          <p:cNvSpPr txBox="1">
            <a:spLocks noChangeArrowheads="1"/>
          </p:cNvSpPr>
          <p:nvPr/>
        </p:nvSpPr>
        <p:spPr bwMode="auto">
          <a:xfrm>
            <a:off x="4038600" y="5181600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IC</a:t>
            </a:r>
            <a:r>
              <a:rPr lang="en-GB" altLang="tr-TR" sz="2400" b="1" baseline="-25000">
                <a:latin typeface="Times New Roman" pitchFamily="18" charset="0"/>
              </a:rPr>
              <a:t>1</a:t>
            </a:r>
            <a:endParaRPr lang="en-GB" altLang="tr-TR" sz="24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00890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DF7E2-B139-4DFC-9445-B109FAE34BAC}" type="slidenum">
              <a:rPr lang="en-US" altLang="tr-TR"/>
              <a:pPr/>
              <a:t>77</a:t>
            </a:fld>
            <a:endParaRPr lang="en-US" altLang="tr-TR"/>
          </a:p>
        </p:txBody>
      </p:sp>
      <p:sp>
        <p:nvSpPr>
          <p:cNvPr id="141314" name="Line 2"/>
          <p:cNvSpPr>
            <a:spLocks noChangeShapeType="1"/>
          </p:cNvSpPr>
          <p:nvPr/>
        </p:nvSpPr>
        <p:spPr bwMode="auto">
          <a:xfrm>
            <a:off x="930275" y="6130925"/>
            <a:ext cx="5867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1315" name="Line 3"/>
          <p:cNvSpPr>
            <a:spLocks noChangeShapeType="1"/>
          </p:cNvSpPr>
          <p:nvPr/>
        </p:nvSpPr>
        <p:spPr bwMode="auto">
          <a:xfrm flipV="1">
            <a:off x="930275" y="796925"/>
            <a:ext cx="0" cy="5334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1316" name="Line 4"/>
          <p:cNvSpPr>
            <a:spLocks noChangeShapeType="1"/>
          </p:cNvSpPr>
          <p:nvPr/>
        </p:nvSpPr>
        <p:spPr bwMode="auto">
          <a:xfrm>
            <a:off x="930275" y="2813050"/>
            <a:ext cx="3200400" cy="3352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381000" y="685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Y</a:t>
            </a:r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6873875" y="590232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X</a:t>
            </a: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2911475" y="3540125"/>
            <a:ext cx="260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 </a:t>
            </a:r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3200400" y="60960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altLang="tr-TR" sz="2400" b="1">
              <a:latin typeface="Times New Roman" pitchFamily="18" charset="0"/>
            </a:endParaRPr>
          </a:p>
        </p:txBody>
      </p:sp>
      <p:sp>
        <p:nvSpPr>
          <p:cNvPr id="141321" name="Arc 9"/>
          <p:cNvSpPr>
            <a:spLocks/>
          </p:cNvSpPr>
          <p:nvPr/>
        </p:nvSpPr>
        <p:spPr bwMode="auto">
          <a:xfrm>
            <a:off x="1620838" y="2625725"/>
            <a:ext cx="2955925" cy="2481263"/>
          </a:xfrm>
          <a:custGeom>
            <a:avLst/>
            <a:gdLst>
              <a:gd name="G0" fmla="+- 21588 0 0"/>
              <a:gd name="G1" fmla="+- 0 0 0"/>
              <a:gd name="G2" fmla="+- 21600 0 0"/>
              <a:gd name="T0" fmla="*/ 20711 w 21588"/>
              <a:gd name="T1" fmla="*/ 21582 h 21582"/>
              <a:gd name="T2" fmla="*/ 0 w 21588"/>
              <a:gd name="T3" fmla="*/ 731 h 21582"/>
              <a:gd name="T4" fmla="*/ 21588 w 21588"/>
              <a:gd name="T5" fmla="*/ 0 h 21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88" h="21582" fill="none" extrusionOk="0">
                <a:moveTo>
                  <a:pt x="20710" y="21582"/>
                </a:moveTo>
                <a:cubicBezTo>
                  <a:pt x="9414" y="21123"/>
                  <a:pt x="382" y="12030"/>
                  <a:pt x="0" y="730"/>
                </a:cubicBezTo>
              </a:path>
              <a:path w="21588" h="21582" stroke="0" extrusionOk="0">
                <a:moveTo>
                  <a:pt x="20710" y="21582"/>
                </a:moveTo>
                <a:cubicBezTo>
                  <a:pt x="9414" y="21123"/>
                  <a:pt x="382" y="12030"/>
                  <a:pt x="0" y="730"/>
                </a:cubicBezTo>
                <a:lnTo>
                  <a:pt x="21588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altLang="tr-TR" sz="2400">
              <a:latin typeface="Times New Roman" pitchFamily="18" charset="0"/>
            </a:endParaRPr>
          </a:p>
        </p:txBody>
      </p:sp>
      <p:sp>
        <p:nvSpPr>
          <p:cNvPr id="141322" name="Text Box 10"/>
          <p:cNvSpPr txBox="1">
            <a:spLocks noChangeArrowheads="1"/>
          </p:cNvSpPr>
          <p:nvPr/>
        </p:nvSpPr>
        <p:spPr bwMode="auto">
          <a:xfrm>
            <a:off x="2057400" y="3743325"/>
            <a:ext cx="3968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4800" b="1">
                <a:latin typeface="Times New Roman" pitchFamily="18" charset="0"/>
              </a:rPr>
              <a:t>•</a:t>
            </a:r>
          </a:p>
        </p:txBody>
      </p:sp>
      <p:sp>
        <p:nvSpPr>
          <p:cNvPr id="141323" name="Text Box 11"/>
          <p:cNvSpPr txBox="1">
            <a:spLocks noChangeArrowheads="1"/>
          </p:cNvSpPr>
          <p:nvPr/>
        </p:nvSpPr>
        <p:spPr bwMode="auto">
          <a:xfrm>
            <a:off x="5029200" y="1828800"/>
            <a:ext cx="3581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tr-TR" sz="2400">
                <a:latin typeface="Book Antiqua" pitchFamily="18" charset="0"/>
              </a:rPr>
              <a:t>Optimal choice (interior solution) at point A</a:t>
            </a:r>
          </a:p>
        </p:txBody>
      </p:sp>
      <p:sp>
        <p:nvSpPr>
          <p:cNvPr id="141324" name="Text Box 12"/>
          <p:cNvSpPr txBox="1">
            <a:spLocks noChangeArrowheads="1"/>
          </p:cNvSpPr>
          <p:nvPr/>
        </p:nvSpPr>
        <p:spPr bwMode="auto">
          <a:xfrm>
            <a:off x="4495800" y="4911725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IC</a:t>
            </a:r>
            <a:r>
              <a:rPr lang="en-GB" altLang="tr-TR" sz="2400" b="1" baseline="-25000">
                <a:latin typeface="Times New Roman" pitchFamily="18" charset="0"/>
              </a:rPr>
              <a:t>2</a:t>
            </a:r>
            <a:endParaRPr lang="en-GB" altLang="tr-TR" sz="2400" b="1">
              <a:latin typeface="Times New Roman" pitchFamily="18" charset="0"/>
            </a:endParaRPr>
          </a:p>
        </p:txBody>
      </p:sp>
      <p:sp>
        <p:nvSpPr>
          <p:cNvPr id="141325" name="Text Box 13"/>
          <p:cNvSpPr txBox="1">
            <a:spLocks noChangeArrowheads="1"/>
          </p:cNvSpPr>
          <p:nvPr/>
        </p:nvSpPr>
        <p:spPr bwMode="auto">
          <a:xfrm>
            <a:off x="4038600" y="57150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BL</a:t>
            </a:r>
          </a:p>
        </p:txBody>
      </p:sp>
      <p:sp>
        <p:nvSpPr>
          <p:cNvPr id="141326" name="Text Box 14"/>
          <p:cNvSpPr txBox="1">
            <a:spLocks noChangeArrowheads="1"/>
          </p:cNvSpPr>
          <p:nvPr/>
        </p:nvSpPr>
        <p:spPr bwMode="auto">
          <a:xfrm>
            <a:off x="609600" y="6019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0</a:t>
            </a:r>
          </a:p>
        </p:txBody>
      </p:sp>
      <p:sp>
        <p:nvSpPr>
          <p:cNvPr id="141329" name="WordArt 17"/>
          <p:cNvSpPr>
            <a:spLocks noChangeArrowheads="1" noChangeShapeType="1" noTextEdit="1"/>
          </p:cNvSpPr>
          <p:nvPr/>
        </p:nvSpPr>
        <p:spPr bwMode="auto">
          <a:xfrm>
            <a:off x="4343400" y="228600"/>
            <a:ext cx="4249738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Interior Solution</a:t>
            </a:r>
          </a:p>
        </p:txBody>
      </p:sp>
      <p:sp>
        <p:nvSpPr>
          <p:cNvPr id="141331" name="Arc 19"/>
          <p:cNvSpPr>
            <a:spLocks/>
          </p:cNvSpPr>
          <p:nvPr/>
        </p:nvSpPr>
        <p:spPr bwMode="auto">
          <a:xfrm>
            <a:off x="1066800" y="2438400"/>
            <a:ext cx="3032125" cy="3014663"/>
          </a:xfrm>
          <a:custGeom>
            <a:avLst/>
            <a:gdLst>
              <a:gd name="G0" fmla="+- 21588 0 0"/>
              <a:gd name="G1" fmla="+- 0 0 0"/>
              <a:gd name="G2" fmla="+- 21600 0 0"/>
              <a:gd name="T0" fmla="*/ 20711 w 21588"/>
              <a:gd name="T1" fmla="*/ 21582 h 21582"/>
              <a:gd name="T2" fmla="*/ 0 w 21588"/>
              <a:gd name="T3" fmla="*/ 731 h 21582"/>
              <a:gd name="T4" fmla="*/ 21588 w 21588"/>
              <a:gd name="T5" fmla="*/ 0 h 21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88" h="21582" fill="none" extrusionOk="0">
                <a:moveTo>
                  <a:pt x="20710" y="21582"/>
                </a:moveTo>
                <a:cubicBezTo>
                  <a:pt x="9414" y="21123"/>
                  <a:pt x="382" y="12030"/>
                  <a:pt x="0" y="730"/>
                </a:cubicBezTo>
              </a:path>
              <a:path w="21588" h="21582" stroke="0" extrusionOk="0">
                <a:moveTo>
                  <a:pt x="20710" y="21582"/>
                </a:moveTo>
                <a:cubicBezTo>
                  <a:pt x="9414" y="21123"/>
                  <a:pt x="382" y="12030"/>
                  <a:pt x="0" y="730"/>
                </a:cubicBezTo>
                <a:lnTo>
                  <a:pt x="21588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altLang="tr-TR" sz="2400">
              <a:latin typeface="Times New Roman" pitchFamily="18" charset="0"/>
            </a:endParaRPr>
          </a:p>
        </p:txBody>
      </p:sp>
      <p:sp>
        <p:nvSpPr>
          <p:cNvPr id="141332" name="Text Box 20"/>
          <p:cNvSpPr txBox="1">
            <a:spLocks noChangeArrowheads="1"/>
          </p:cNvSpPr>
          <p:nvPr/>
        </p:nvSpPr>
        <p:spPr bwMode="auto">
          <a:xfrm>
            <a:off x="4038600" y="5181600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IC</a:t>
            </a:r>
            <a:r>
              <a:rPr lang="en-GB" altLang="tr-TR" sz="2400" b="1" baseline="-25000">
                <a:latin typeface="Times New Roman" pitchFamily="18" charset="0"/>
              </a:rPr>
              <a:t>1</a:t>
            </a:r>
            <a:endParaRPr lang="en-GB" altLang="tr-TR" sz="2400" b="1">
              <a:latin typeface="Times New Roman" pitchFamily="18" charset="0"/>
            </a:endParaRPr>
          </a:p>
        </p:txBody>
      </p:sp>
      <p:sp>
        <p:nvSpPr>
          <p:cNvPr id="141333" name="Arc 21"/>
          <p:cNvSpPr>
            <a:spLocks/>
          </p:cNvSpPr>
          <p:nvPr/>
        </p:nvSpPr>
        <p:spPr bwMode="auto">
          <a:xfrm>
            <a:off x="2057400" y="1981200"/>
            <a:ext cx="2955925" cy="2481263"/>
          </a:xfrm>
          <a:custGeom>
            <a:avLst/>
            <a:gdLst>
              <a:gd name="G0" fmla="+- 21588 0 0"/>
              <a:gd name="G1" fmla="+- 0 0 0"/>
              <a:gd name="G2" fmla="+- 21600 0 0"/>
              <a:gd name="T0" fmla="*/ 20711 w 21588"/>
              <a:gd name="T1" fmla="*/ 21582 h 21582"/>
              <a:gd name="T2" fmla="*/ 0 w 21588"/>
              <a:gd name="T3" fmla="*/ 731 h 21582"/>
              <a:gd name="T4" fmla="*/ 21588 w 21588"/>
              <a:gd name="T5" fmla="*/ 0 h 21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88" h="21582" fill="none" extrusionOk="0">
                <a:moveTo>
                  <a:pt x="20710" y="21582"/>
                </a:moveTo>
                <a:cubicBezTo>
                  <a:pt x="9414" y="21123"/>
                  <a:pt x="382" y="12030"/>
                  <a:pt x="0" y="730"/>
                </a:cubicBezTo>
              </a:path>
              <a:path w="21588" h="21582" stroke="0" extrusionOk="0">
                <a:moveTo>
                  <a:pt x="20710" y="21582"/>
                </a:moveTo>
                <a:cubicBezTo>
                  <a:pt x="9414" y="21123"/>
                  <a:pt x="382" y="12030"/>
                  <a:pt x="0" y="730"/>
                </a:cubicBezTo>
                <a:lnTo>
                  <a:pt x="21588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altLang="tr-TR" sz="2400">
              <a:latin typeface="Times New Roman" pitchFamily="18" charset="0"/>
            </a:endParaRPr>
          </a:p>
        </p:txBody>
      </p:sp>
      <p:sp>
        <p:nvSpPr>
          <p:cNvPr id="141334" name="Text Box 22"/>
          <p:cNvSpPr txBox="1">
            <a:spLocks noChangeArrowheads="1"/>
          </p:cNvSpPr>
          <p:nvPr/>
        </p:nvSpPr>
        <p:spPr bwMode="auto">
          <a:xfrm>
            <a:off x="5029200" y="4267200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IC</a:t>
            </a:r>
            <a:r>
              <a:rPr lang="en-GB" altLang="tr-TR" sz="2400" b="1" baseline="-25000">
                <a:latin typeface="Times New Roman" pitchFamily="18" charset="0"/>
              </a:rPr>
              <a:t>3</a:t>
            </a:r>
            <a:endParaRPr lang="en-GB" altLang="tr-TR" sz="2400" b="1">
              <a:latin typeface="Times New Roman" pitchFamily="18" charset="0"/>
            </a:endParaRPr>
          </a:p>
        </p:txBody>
      </p:sp>
      <p:sp>
        <p:nvSpPr>
          <p:cNvPr id="141335" name="Text Box 23"/>
          <p:cNvSpPr txBox="1">
            <a:spLocks noChangeArrowheads="1"/>
          </p:cNvSpPr>
          <p:nvPr/>
        </p:nvSpPr>
        <p:spPr bwMode="auto">
          <a:xfrm>
            <a:off x="2286000" y="3810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41904273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FFBD-C150-4E38-A6CA-DDF393FD4121}" type="slidenum">
              <a:rPr lang="en-US" altLang="tr-TR"/>
              <a:pPr/>
              <a:t>78</a:t>
            </a:fld>
            <a:endParaRPr lang="en-US" altLang="tr-TR"/>
          </a:p>
        </p:txBody>
      </p:sp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533400" y="1752600"/>
            <a:ext cx="8229600" cy="437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altLang="tr-TR" sz="2800">
                <a:latin typeface="Book Antiqua" pitchFamily="18" charset="0"/>
                <a:cs typeface="Arial" charset="0"/>
              </a:rPr>
              <a:t>To find algebraically the quantities of X and Y in the optimal basket, we have to solve a system of two equations for two unknowns:	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en-GB" altLang="tr-TR" sz="2800">
              <a:latin typeface="Book Antiqua" pitchFamily="18" charset="0"/>
              <a:cs typeface="Arial" charset="0"/>
            </a:endParaRPr>
          </a:p>
          <a:p>
            <a:pPr lvl="2" eaLnBrk="1" hangingPunct="1">
              <a:buClr>
                <a:schemeClr val="accent1"/>
              </a:buClr>
              <a:buFont typeface="Wingdings" pitchFamily="2" charset="2"/>
              <a:buNone/>
            </a:pPr>
            <a:r>
              <a:rPr lang="en-GB" altLang="tr-TR" sz="2800">
                <a:latin typeface="Book Antiqua" pitchFamily="18" charset="0"/>
                <a:cs typeface="Arial" charset="0"/>
              </a:rPr>
              <a:t>1. 		MRS</a:t>
            </a:r>
            <a:r>
              <a:rPr lang="en-GB" altLang="tr-TR" sz="2800" baseline="-25000">
                <a:latin typeface="Book Antiqua" pitchFamily="18" charset="0"/>
                <a:cs typeface="Arial" charset="0"/>
              </a:rPr>
              <a:t>X,Y</a:t>
            </a:r>
            <a:r>
              <a:rPr lang="en-GB" altLang="tr-TR" sz="2800">
                <a:latin typeface="Book Antiqua" pitchFamily="18" charset="0"/>
                <a:cs typeface="Arial" charset="0"/>
              </a:rPr>
              <a:t> = </a:t>
            </a:r>
            <a:r>
              <a:rPr lang="en-GB" altLang="tr-TR" sz="2800" u="sng">
                <a:latin typeface="Book Antiqua" pitchFamily="18" charset="0"/>
                <a:cs typeface="Arial" charset="0"/>
              </a:rPr>
              <a:t>P</a:t>
            </a:r>
            <a:r>
              <a:rPr lang="en-GB" altLang="tr-TR" sz="2800" u="sng" baseline="-25000">
                <a:latin typeface="Book Antiqua" pitchFamily="18" charset="0"/>
                <a:cs typeface="Arial" charset="0"/>
              </a:rPr>
              <a:t>X</a:t>
            </a:r>
            <a:r>
              <a:rPr lang="en-GB" altLang="tr-TR" sz="2800" u="sng">
                <a:latin typeface="Book Antiqua" pitchFamily="18" charset="0"/>
                <a:cs typeface="Arial" charset="0"/>
              </a:rPr>
              <a:t> </a:t>
            </a:r>
            <a:endParaRPr lang="en-GB" altLang="tr-TR" sz="2800">
              <a:latin typeface="Book Antiqua" pitchFamily="18" charset="0"/>
              <a:cs typeface="Arial" charset="0"/>
            </a:endParaRPr>
          </a:p>
          <a:p>
            <a:pPr eaLnBrk="1" hangingPunct="1">
              <a:buClr>
                <a:schemeClr val="accent1"/>
              </a:buClr>
              <a:buFont typeface="Wingdings" pitchFamily="2" charset="2"/>
              <a:buNone/>
            </a:pPr>
            <a:r>
              <a:rPr lang="en-GB" altLang="tr-TR" sz="2800">
                <a:latin typeface="Book Antiqua" pitchFamily="18" charset="0"/>
                <a:cs typeface="Arial" charset="0"/>
              </a:rPr>
              <a:t>				       P</a:t>
            </a:r>
            <a:r>
              <a:rPr lang="en-GB" altLang="tr-TR" sz="2800" baseline="-25000">
                <a:latin typeface="Book Antiqua" pitchFamily="18" charset="0"/>
                <a:cs typeface="Arial" charset="0"/>
              </a:rPr>
              <a:t>Y</a:t>
            </a:r>
            <a:endParaRPr lang="en-GB" altLang="tr-TR" sz="2800">
              <a:latin typeface="Book Antiqua" pitchFamily="18" charset="0"/>
              <a:cs typeface="Arial" charset="0"/>
            </a:endParaRPr>
          </a:p>
          <a:p>
            <a:pPr eaLnBrk="1" hangingPunct="1">
              <a:buClr>
                <a:schemeClr val="accent1"/>
              </a:buClr>
              <a:buFont typeface="Wingdings" pitchFamily="2" charset="2"/>
              <a:buNone/>
            </a:pPr>
            <a:endParaRPr lang="en-GB" altLang="tr-TR" sz="2800">
              <a:latin typeface="Book Antiqua" pitchFamily="18" charset="0"/>
              <a:cs typeface="Arial" charset="0"/>
            </a:endParaRPr>
          </a:p>
          <a:p>
            <a:pPr eaLnBrk="1" hangingPunct="1">
              <a:buClr>
                <a:schemeClr val="accent1"/>
              </a:buClr>
              <a:buFont typeface="Wingdings" pitchFamily="2" charset="2"/>
              <a:buNone/>
            </a:pPr>
            <a:r>
              <a:rPr lang="en-GB" altLang="tr-TR" sz="2800">
                <a:latin typeface="Book Antiqua" pitchFamily="18" charset="0"/>
                <a:cs typeface="Arial" charset="0"/>
              </a:rPr>
              <a:t>		2. 	</a:t>
            </a:r>
            <a:r>
              <a:rPr lang="en-US" altLang="tr-TR" sz="2800">
                <a:latin typeface="Book Antiqua" pitchFamily="18" charset="0"/>
              </a:rPr>
              <a:t>P</a:t>
            </a:r>
            <a:r>
              <a:rPr lang="en-US" altLang="tr-TR" sz="2800" baseline="-25000">
                <a:latin typeface="Book Antiqua" pitchFamily="18" charset="0"/>
              </a:rPr>
              <a:t>X</a:t>
            </a:r>
            <a:r>
              <a:rPr lang="en-US" altLang="tr-TR" sz="2800">
                <a:latin typeface="Book Antiqua" pitchFamily="18" charset="0"/>
              </a:rPr>
              <a:t> . X + P</a:t>
            </a:r>
            <a:r>
              <a:rPr lang="en-US" altLang="tr-TR" sz="2800" baseline="-25000">
                <a:latin typeface="Book Antiqua" pitchFamily="18" charset="0"/>
              </a:rPr>
              <a:t>Y</a:t>
            </a:r>
            <a:r>
              <a:rPr lang="en-US" altLang="tr-TR" sz="2800">
                <a:latin typeface="Book Antiqua" pitchFamily="18" charset="0"/>
              </a:rPr>
              <a:t> . Y  </a:t>
            </a:r>
            <a:r>
              <a:rPr lang="en-US" altLang="tr-TR" sz="2800">
                <a:latin typeface="Book Antiqua" pitchFamily="18" charset="0"/>
                <a:sym typeface="Symbol" pitchFamily="18" charset="2"/>
              </a:rPr>
              <a:t>=  I</a:t>
            </a:r>
            <a:endParaRPr lang="en-GB" altLang="tr-TR" sz="2800">
              <a:latin typeface="Book Antiqua" pitchFamily="18" charset="0"/>
              <a:sym typeface="Symbol" pitchFamily="18" charset="2"/>
            </a:endParaRPr>
          </a:p>
        </p:txBody>
      </p:sp>
      <p:sp>
        <p:nvSpPr>
          <p:cNvPr id="161795" name="WordArt 3"/>
          <p:cNvSpPr>
            <a:spLocks noChangeArrowheads="1" noChangeShapeType="1" noTextEdit="1"/>
          </p:cNvSpPr>
          <p:nvPr/>
        </p:nvSpPr>
        <p:spPr bwMode="auto">
          <a:xfrm>
            <a:off x="609600" y="228600"/>
            <a:ext cx="46482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Interior Solution</a:t>
            </a:r>
          </a:p>
        </p:txBody>
      </p:sp>
    </p:spTree>
    <p:extLst>
      <p:ext uri="{BB962C8B-B14F-4D97-AF65-F5344CB8AC3E}">
        <p14:creationId xmlns:p14="http://schemas.microsoft.com/office/powerpoint/2010/main" val="402404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1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1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1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1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 build="p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839C-8E50-4394-AF1C-41C5F03B0855}" type="slidenum">
              <a:rPr lang="en-US" altLang="tr-TR"/>
              <a:pPr/>
              <a:t>79</a:t>
            </a:fld>
            <a:endParaRPr lang="en-US" altLang="tr-TR"/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381000" y="1600200"/>
            <a:ext cx="8458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GB" altLang="tr-TR" sz="2800" u="sng">
                <a:latin typeface="Book Antiqua" pitchFamily="18" charset="0"/>
                <a:cs typeface="Arial" charset="0"/>
              </a:rPr>
              <a:t>Example</a:t>
            </a:r>
            <a:r>
              <a:rPr lang="en-GB" altLang="tr-TR" sz="2800">
                <a:latin typeface="Book Antiqua" pitchFamily="18" charset="0"/>
                <a:cs typeface="Arial" charset="0"/>
              </a:rPr>
              <a:t>: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altLang="tr-TR" sz="2800">
                <a:latin typeface="Book Antiqua" pitchFamily="18" charset="0"/>
                <a:cs typeface="Arial" charset="0"/>
              </a:rPr>
              <a:t>Suppose		U(X,Y) = XY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GB" altLang="tr-TR" sz="2800">
                <a:latin typeface="Book Antiqua" pitchFamily="18" charset="0"/>
                <a:cs typeface="Arial" charset="0"/>
              </a:rPr>
              <a:t>		  		I = € 1000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GB" altLang="tr-TR" sz="2800">
                <a:latin typeface="Book Antiqua" pitchFamily="18" charset="0"/>
                <a:cs typeface="Arial" charset="0"/>
              </a:rPr>
              <a:t>			P</a:t>
            </a:r>
            <a:r>
              <a:rPr lang="en-GB" altLang="tr-TR" sz="2800" baseline="-25000">
                <a:latin typeface="Book Antiqua" pitchFamily="18" charset="0"/>
                <a:cs typeface="Arial" charset="0"/>
              </a:rPr>
              <a:t>X</a:t>
            </a:r>
            <a:r>
              <a:rPr lang="en-GB" altLang="tr-TR" sz="2800">
                <a:latin typeface="Book Antiqua" pitchFamily="18" charset="0"/>
                <a:cs typeface="Arial" charset="0"/>
              </a:rPr>
              <a:t> = € 50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GB" altLang="tr-TR" sz="2800">
                <a:latin typeface="Book Antiqua" pitchFamily="18" charset="0"/>
                <a:cs typeface="Arial" charset="0"/>
              </a:rPr>
              <a:t>			P</a:t>
            </a:r>
            <a:r>
              <a:rPr lang="en-GB" altLang="tr-TR" sz="2800" baseline="-25000">
                <a:latin typeface="Book Antiqua" pitchFamily="18" charset="0"/>
                <a:cs typeface="Arial" charset="0"/>
              </a:rPr>
              <a:t>Y</a:t>
            </a:r>
            <a:r>
              <a:rPr lang="en-GB" altLang="tr-TR" sz="2800">
                <a:latin typeface="Book Antiqua" pitchFamily="18" charset="0"/>
                <a:cs typeface="Arial" charset="0"/>
              </a:rPr>
              <a:t> = € 100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en-GB" altLang="tr-TR" sz="2800">
              <a:latin typeface="Book Antiqua" pitchFamily="18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altLang="tr-TR" sz="2800">
                <a:latin typeface="Book Antiqua" pitchFamily="18" charset="0"/>
                <a:cs typeface="Arial" charset="0"/>
              </a:rPr>
              <a:t>Which is the optimal choice for the consumer?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en-GB" altLang="tr-TR" sz="2800">
              <a:latin typeface="Book Antiqua" pitchFamily="18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en-GB" altLang="tr-TR" sz="2800">
              <a:latin typeface="Book Antiqu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33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3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Affordable vs. Unaffordable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Affordable set</a:t>
            </a:r>
            <a:r>
              <a:rPr lang="en-US" dirty="0" smtClean="0"/>
              <a:t>, or feasible set: bundles on or below the budget constraint; bundles for which the required expenditure at given prices is less than or equal to the income available.</a:t>
            </a:r>
          </a:p>
          <a:p>
            <a:endParaRPr lang="en-US" sz="2000" dirty="0" smtClean="0"/>
          </a:p>
          <a:p>
            <a:r>
              <a:rPr lang="en-US" b="1" dirty="0" smtClean="0"/>
              <a:t>Unaffordable set</a:t>
            </a:r>
            <a:r>
              <a:rPr lang="en-US" dirty="0" smtClean="0"/>
              <a:t>, or unfeasible set: bundles that lie outside the budget constraint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©2015 McGraw-Hill Education.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E247-7E3D-4F38-A267-86CBA1DF41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2300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1B9FB-440E-4C49-B978-4E8097E9EA3C}" type="slidenum">
              <a:rPr lang="en-US" altLang="tr-TR"/>
              <a:pPr/>
              <a:t>80</a:t>
            </a:fld>
            <a:endParaRPr lang="en-US" altLang="tr-TR"/>
          </a:p>
        </p:txBody>
      </p:sp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381000" y="1600200"/>
            <a:ext cx="8458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altLang="tr-TR" sz="2800">
                <a:latin typeface="Book Antiqua" pitchFamily="18" charset="0"/>
                <a:cs typeface="Arial" charset="0"/>
              </a:rPr>
              <a:t>MRS</a:t>
            </a:r>
            <a:r>
              <a:rPr lang="en-GB" altLang="tr-TR" sz="2800" baseline="-25000">
                <a:latin typeface="Book Antiqua" pitchFamily="18" charset="0"/>
                <a:cs typeface="Arial" charset="0"/>
              </a:rPr>
              <a:t>X,Y</a:t>
            </a:r>
            <a:r>
              <a:rPr lang="en-GB" altLang="tr-TR" sz="2800">
                <a:latin typeface="Book Antiqua" pitchFamily="18" charset="0"/>
                <a:cs typeface="Arial" charset="0"/>
              </a:rPr>
              <a:t> = </a:t>
            </a:r>
            <a:r>
              <a:rPr lang="en-GB" altLang="tr-TR" sz="2800" u="sng">
                <a:latin typeface="Book Antiqua" pitchFamily="18" charset="0"/>
                <a:cs typeface="Arial" charset="0"/>
              </a:rPr>
              <a:t>MU</a:t>
            </a:r>
            <a:r>
              <a:rPr lang="en-GB" altLang="tr-TR" sz="2800" u="sng" baseline="-25000">
                <a:latin typeface="Book Antiqua" pitchFamily="18" charset="0"/>
                <a:cs typeface="Arial" charset="0"/>
              </a:rPr>
              <a:t>X</a:t>
            </a:r>
            <a:r>
              <a:rPr lang="en-GB" altLang="tr-TR" sz="2800">
                <a:latin typeface="Book Antiqua" pitchFamily="18" charset="0"/>
                <a:cs typeface="Arial" charset="0"/>
              </a:rPr>
              <a:t> =  </a:t>
            </a:r>
            <a:r>
              <a:rPr lang="en-GB" altLang="tr-TR" sz="2800" u="sng">
                <a:latin typeface="Book Antiqua" pitchFamily="18" charset="0"/>
                <a:cs typeface="Arial" charset="0"/>
              </a:rPr>
              <a:t>Y</a:t>
            </a:r>
          </a:p>
          <a:p>
            <a:pPr eaLnBrk="1" hangingPunct="1">
              <a:buClr>
                <a:schemeClr val="accent1"/>
              </a:buClr>
              <a:buFont typeface="Wingdings" pitchFamily="2" charset="2"/>
              <a:buNone/>
            </a:pPr>
            <a:r>
              <a:rPr lang="en-GB" altLang="tr-TR" sz="2800">
                <a:latin typeface="Book Antiqua" pitchFamily="18" charset="0"/>
                <a:cs typeface="Arial" charset="0"/>
              </a:rPr>
              <a:t>			  MU</a:t>
            </a:r>
            <a:r>
              <a:rPr lang="en-GB" altLang="tr-TR" sz="2800" baseline="-25000">
                <a:latin typeface="Book Antiqua" pitchFamily="18" charset="0"/>
                <a:cs typeface="Arial" charset="0"/>
              </a:rPr>
              <a:t>Y</a:t>
            </a:r>
            <a:r>
              <a:rPr lang="en-GB" altLang="tr-TR" sz="2800">
                <a:latin typeface="Book Antiqua" pitchFamily="18" charset="0"/>
                <a:cs typeface="Arial" charset="0"/>
              </a:rPr>
              <a:t>     X</a:t>
            </a:r>
          </a:p>
          <a:p>
            <a:pPr eaLnBrk="1" hangingPunct="1">
              <a:buClr>
                <a:schemeClr val="accent1"/>
              </a:buClr>
              <a:buFont typeface="Wingdings" pitchFamily="2" charset="2"/>
              <a:buNone/>
            </a:pPr>
            <a:endParaRPr lang="en-GB" altLang="tr-TR" sz="2800">
              <a:latin typeface="Book Antiqua" pitchFamily="18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altLang="tr-TR" sz="2800" u="sng">
                <a:latin typeface="Book Antiqua" pitchFamily="18" charset="0"/>
                <a:cs typeface="Arial" charset="0"/>
              </a:rPr>
              <a:t>P</a:t>
            </a:r>
            <a:r>
              <a:rPr lang="en-GB" altLang="tr-TR" sz="2800" u="sng" baseline="-25000">
                <a:latin typeface="Book Antiqua" pitchFamily="18" charset="0"/>
                <a:cs typeface="Arial" charset="0"/>
              </a:rPr>
              <a:t>X</a:t>
            </a:r>
            <a:r>
              <a:rPr lang="en-GB" altLang="tr-TR" sz="2800">
                <a:latin typeface="Book Antiqua" pitchFamily="18" charset="0"/>
                <a:cs typeface="Arial" charset="0"/>
              </a:rPr>
              <a:t> =  </a:t>
            </a:r>
            <a:r>
              <a:rPr lang="en-GB" altLang="tr-TR" sz="2800" u="sng">
                <a:latin typeface="Book Antiqua" pitchFamily="18" charset="0"/>
                <a:cs typeface="Arial" charset="0"/>
              </a:rPr>
              <a:t>50</a:t>
            </a:r>
            <a:r>
              <a:rPr lang="en-GB" altLang="tr-TR" sz="2800">
                <a:latin typeface="Book Antiqua" pitchFamily="18" charset="0"/>
                <a:cs typeface="Arial" charset="0"/>
              </a:rPr>
              <a:t>	=   </a:t>
            </a:r>
            <a:r>
              <a:rPr lang="en-GB" altLang="tr-TR" sz="2800" u="sng">
                <a:latin typeface="Book Antiqua" pitchFamily="18" charset="0"/>
                <a:cs typeface="Arial" charset="0"/>
              </a:rPr>
              <a:t>1</a:t>
            </a:r>
            <a:endParaRPr lang="en-GB" altLang="tr-TR" sz="2800">
              <a:latin typeface="Book Antiqua" pitchFamily="18" charset="0"/>
              <a:cs typeface="Arial" charset="0"/>
            </a:endParaRPr>
          </a:p>
          <a:p>
            <a:pPr eaLnBrk="1" hangingPunct="1">
              <a:buClr>
                <a:schemeClr val="accent1"/>
              </a:buClr>
              <a:buFont typeface="Wingdings" pitchFamily="2" charset="2"/>
              <a:buNone/>
            </a:pPr>
            <a:r>
              <a:rPr lang="en-GB" altLang="tr-TR" sz="2800">
                <a:latin typeface="Book Antiqua" pitchFamily="18" charset="0"/>
                <a:cs typeface="Arial" charset="0"/>
              </a:rPr>
              <a:t>	P</a:t>
            </a:r>
            <a:r>
              <a:rPr lang="en-GB" altLang="tr-TR" sz="2800" baseline="-25000">
                <a:latin typeface="Book Antiqua" pitchFamily="18" charset="0"/>
                <a:cs typeface="Arial" charset="0"/>
              </a:rPr>
              <a:t>Y</a:t>
            </a:r>
            <a:r>
              <a:rPr lang="en-GB" altLang="tr-TR" sz="2800">
                <a:latin typeface="Book Antiqua" pitchFamily="18" charset="0"/>
                <a:cs typeface="Arial" charset="0"/>
              </a:rPr>
              <a:t>     100     2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en-GB" altLang="tr-TR" sz="2800">
              <a:latin typeface="Book Antiqua" pitchFamily="18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altLang="tr-TR" sz="2800">
                <a:latin typeface="Book Antiqua" pitchFamily="18" charset="0"/>
                <a:cs typeface="Arial" charset="0"/>
              </a:rPr>
              <a:t>So X = 2Y</a:t>
            </a:r>
          </a:p>
        </p:txBody>
      </p:sp>
    </p:spTree>
    <p:extLst>
      <p:ext uri="{BB962C8B-B14F-4D97-AF65-F5344CB8AC3E}">
        <p14:creationId xmlns:p14="http://schemas.microsoft.com/office/powerpoint/2010/main" val="234079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3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 build="p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62D8E-5956-4922-94E8-5D077D5987FF}" type="slidenum">
              <a:rPr lang="en-US" altLang="tr-TR"/>
              <a:pPr/>
              <a:t>81</a:t>
            </a:fld>
            <a:endParaRPr lang="en-US" altLang="tr-TR"/>
          </a:p>
        </p:txBody>
      </p:sp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381000" y="1600200"/>
            <a:ext cx="8458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US" altLang="tr-TR" sz="2800">
                <a:latin typeface="Book Antiqua" pitchFamily="18" charset="0"/>
              </a:rPr>
              <a:t>Budget line:	P</a:t>
            </a:r>
            <a:r>
              <a:rPr lang="en-US" altLang="tr-TR" sz="2800" baseline="-25000">
                <a:latin typeface="Book Antiqua" pitchFamily="18" charset="0"/>
              </a:rPr>
              <a:t>X</a:t>
            </a:r>
            <a:r>
              <a:rPr lang="en-US" altLang="tr-TR" sz="2800">
                <a:latin typeface="Book Antiqua" pitchFamily="18" charset="0"/>
              </a:rPr>
              <a:t> . X + P</a:t>
            </a:r>
            <a:r>
              <a:rPr lang="en-US" altLang="tr-TR" sz="2800" baseline="-25000">
                <a:latin typeface="Book Antiqua" pitchFamily="18" charset="0"/>
              </a:rPr>
              <a:t>Y</a:t>
            </a:r>
            <a:r>
              <a:rPr lang="en-US" altLang="tr-TR" sz="2800">
                <a:latin typeface="Book Antiqua" pitchFamily="18" charset="0"/>
              </a:rPr>
              <a:t> . Y  </a:t>
            </a:r>
            <a:r>
              <a:rPr lang="en-US" altLang="tr-TR" sz="2800">
                <a:latin typeface="Book Antiqua" pitchFamily="18" charset="0"/>
                <a:sym typeface="Symbol" pitchFamily="18" charset="2"/>
              </a:rPr>
              <a:t>=  I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altLang="tr-TR" sz="2800">
                <a:latin typeface="Book Antiqua" pitchFamily="18" charset="0"/>
                <a:sym typeface="Symbol" pitchFamily="18" charset="2"/>
              </a:rPr>
              <a:t>			=&gt;	50 X + 100 Y = 1000</a:t>
            </a:r>
          </a:p>
          <a:p>
            <a:pPr eaLnBrk="1" hangingPunct="1">
              <a:buClr>
                <a:schemeClr val="accent1"/>
              </a:buClr>
              <a:buFont typeface="Wingdings" pitchFamily="2" charset="2"/>
              <a:buNone/>
            </a:pPr>
            <a:endParaRPr lang="en-GB" altLang="tr-TR" sz="2800">
              <a:latin typeface="Book Antiqua" pitchFamily="18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altLang="tr-TR" sz="2800">
                <a:latin typeface="Book Antiqua" pitchFamily="18" charset="0"/>
                <a:cs typeface="Arial" charset="0"/>
              </a:rPr>
              <a:t>Then:	 </a:t>
            </a:r>
            <a:r>
              <a:rPr lang="en-US" altLang="tr-TR" sz="2800">
                <a:latin typeface="Book Antiqua" pitchFamily="18" charset="0"/>
                <a:sym typeface="Symbol" pitchFamily="18" charset="2"/>
              </a:rPr>
              <a:t>50 (2Y) + 100 Y = 1000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GB" altLang="tr-TR" sz="2800">
                <a:latin typeface="Book Antiqua" pitchFamily="18" charset="0"/>
                <a:cs typeface="Arial" charset="0"/>
              </a:rPr>
              <a:t>				       200 Y = 1000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en-GB" altLang="tr-TR" sz="2800" u="sng">
              <a:latin typeface="Book Antiqua" pitchFamily="18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GB" altLang="tr-TR" sz="2800">
                <a:latin typeface="Book Antiqua" pitchFamily="18" charset="0"/>
                <a:cs typeface="Arial" charset="0"/>
              </a:rPr>
              <a:t>				=&gt; Y* = 5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GB" altLang="tr-TR" sz="2800">
                <a:latin typeface="Book Antiqua" pitchFamily="18" charset="0"/>
                <a:cs typeface="Arial" charset="0"/>
              </a:rPr>
              <a:t>				=&gt; X* = 10</a:t>
            </a:r>
            <a:endParaRPr lang="en-GB" altLang="tr-TR">
              <a:latin typeface="Book Antiqu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60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5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5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5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5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 build="p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C6AC-8A32-4C41-98E7-23F956B4DE7A}" type="slidenum">
              <a:rPr lang="en-US" altLang="tr-TR"/>
              <a:pPr/>
              <a:t>82</a:t>
            </a:fld>
            <a:endParaRPr lang="en-US" altLang="tr-TR"/>
          </a:p>
        </p:txBody>
      </p:sp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838200" y="6096000"/>
            <a:ext cx="5867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 flipV="1">
            <a:off x="838200" y="762000"/>
            <a:ext cx="0" cy="5334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838200" y="4648200"/>
            <a:ext cx="48768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88925" y="65087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Y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781800" y="5867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X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819400" y="3505200"/>
            <a:ext cx="260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 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3108325" y="60610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altLang="tr-TR" sz="2400" b="1">
              <a:latin typeface="Times New Roman" pitchFamily="18" charset="0"/>
            </a:endParaRPr>
          </a:p>
        </p:txBody>
      </p:sp>
      <p:sp>
        <p:nvSpPr>
          <p:cNvPr id="18441" name="Arc 9"/>
          <p:cNvSpPr>
            <a:spLocks/>
          </p:cNvSpPr>
          <p:nvPr/>
        </p:nvSpPr>
        <p:spPr bwMode="auto">
          <a:xfrm>
            <a:off x="1371600" y="2971800"/>
            <a:ext cx="2824163" cy="2479675"/>
          </a:xfrm>
          <a:custGeom>
            <a:avLst/>
            <a:gdLst>
              <a:gd name="G0" fmla="+- 20630 0 0"/>
              <a:gd name="G1" fmla="+- 0 0 0"/>
              <a:gd name="G2" fmla="+- 21600 0 0"/>
              <a:gd name="T0" fmla="*/ 19480 w 20630"/>
              <a:gd name="T1" fmla="*/ 21569 h 21569"/>
              <a:gd name="T2" fmla="*/ 0 w 20630"/>
              <a:gd name="T3" fmla="*/ 6400 h 21569"/>
              <a:gd name="T4" fmla="*/ 20630 w 20630"/>
              <a:gd name="T5" fmla="*/ 0 h 21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30" h="21569" fill="none" extrusionOk="0">
                <a:moveTo>
                  <a:pt x="19479" y="21569"/>
                </a:moveTo>
                <a:cubicBezTo>
                  <a:pt x="10451" y="21088"/>
                  <a:pt x="2678" y="15034"/>
                  <a:pt x="-1" y="6400"/>
                </a:cubicBezTo>
              </a:path>
              <a:path w="20630" h="21569" stroke="0" extrusionOk="0">
                <a:moveTo>
                  <a:pt x="19479" y="21569"/>
                </a:moveTo>
                <a:cubicBezTo>
                  <a:pt x="10451" y="21088"/>
                  <a:pt x="2678" y="15034"/>
                  <a:pt x="-1" y="6400"/>
                </a:cubicBezTo>
                <a:lnTo>
                  <a:pt x="20630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altLang="tr-TR" sz="2400">
              <a:latin typeface="Times New Roman" pitchFamily="18" charset="0"/>
            </a:endParaRP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2971800" y="4876800"/>
            <a:ext cx="3968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4800" b="1">
                <a:latin typeface="Times New Roman" pitchFamily="18" charset="0"/>
              </a:rPr>
              <a:t>•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2270125" y="3698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altLang="tr-TR" sz="2400" b="1">
              <a:latin typeface="Times New Roman" pitchFamily="18" charset="0"/>
            </a:endParaRP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4191000" y="5181600"/>
            <a:ext cx="1954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U* = XY = 50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517525" y="59848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0</a:t>
            </a:r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3200400" y="5334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H="1">
            <a:off x="838200" y="53340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381000" y="5105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5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2971800" y="60198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10</a:t>
            </a:r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 flipH="1">
            <a:off x="1219200" y="2286000"/>
            <a:ext cx="2286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1371600" y="1905000"/>
            <a:ext cx="2647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50X + 100Y = 1000</a:t>
            </a: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2700338" y="476250"/>
            <a:ext cx="601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tr-TR" sz="2400" u="sng">
                <a:latin typeface="Book Antiqua" pitchFamily="18" charset="0"/>
              </a:rPr>
              <a:t>Example</a:t>
            </a:r>
            <a:r>
              <a:rPr lang="en-US" altLang="tr-TR" sz="2400">
                <a:latin typeface="Book Antiqua" pitchFamily="18" charset="0"/>
              </a:rPr>
              <a:t>: Interior Consumer Optimum</a:t>
            </a:r>
          </a:p>
        </p:txBody>
      </p:sp>
    </p:spTree>
    <p:extLst>
      <p:ext uri="{BB962C8B-B14F-4D97-AF65-F5344CB8AC3E}">
        <p14:creationId xmlns:p14="http://schemas.microsoft.com/office/powerpoint/2010/main" val="209160860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5B40-4111-4EBE-BD73-1841BBB3849A}" type="slidenum">
              <a:rPr lang="en-US" altLang="tr-TR"/>
              <a:pPr/>
              <a:t>83</a:t>
            </a:fld>
            <a:endParaRPr lang="en-US" altLang="tr-TR"/>
          </a:p>
        </p:txBody>
      </p:sp>
      <p:sp>
        <p:nvSpPr>
          <p:cNvPr id="19476" name="WordArt 20"/>
          <p:cNvSpPr>
            <a:spLocks noChangeArrowheads="1" noChangeShapeType="1" noTextEdit="1"/>
          </p:cNvSpPr>
          <p:nvPr/>
        </p:nvSpPr>
        <p:spPr bwMode="auto">
          <a:xfrm>
            <a:off x="609600" y="228600"/>
            <a:ext cx="46482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Interior Solution</a:t>
            </a:r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533400" y="1752600"/>
            <a:ext cx="8229600" cy="437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altLang="tr-TR" sz="2800">
                <a:latin typeface="Book Antiqua" pitchFamily="18" charset="0"/>
                <a:cs typeface="Arial" charset="0"/>
              </a:rPr>
              <a:t>The tangency condition can also be written as:</a:t>
            </a: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Font typeface="Wingdings" pitchFamily="2" charset="2"/>
              <a:buNone/>
            </a:pPr>
            <a:endParaRPr lang="en-GB" altLang="tr-TR" sz="2800">
              <a:latin typeface="Book Antiqua" pitchFamily="18" charset="0"/>
              <a:cs typeface="Arial" charset="0"/>
            </a:endParaRPr>
          </a:p>
          <a:p>
            <a:pPr lvl="2" eaLnBrk="1" hangingPunct="1">
              <a:buClr>
                <a:schemeClr val="accent1"/>
              </a:buClr>
              <a:buFont typeface="Wingdings" pitchFamily="2" charset="2"/>
              <a:buNone/>
            </a:pPr>
            <a:r>
              <a:rPr lang="en-GB" altLang="tr-TR" sz="2800">
                <a:latin typeface="Book Antiqua" pitchFamily="18" charset="0"/>
                <a:cs typeface="Arial" charset="0"/>
              </a:rPr>
              <a:t>		</a:t>
            </a:r>
            <a:r>
              <a:rPr lang="en-GB" altLang="tr-TR" sz="2800" u="sng">
                <a:latin typeface="Book Antiqua" pitchFamily="18" charset="0"/>
                <a:cs typeface="Arial" charset="0"/>
              </a:rPr>
              <a:t>MU</a:t>
            </a:r>
            <a:r>
              <a:rPr lang="en-GB" altLang="tr-TR" sz="2800" u="sng" baseline="-25000">
                <a:latin typeface="Book Antiqua" pitchFamily="18" charset="0"/>
                <a:cs typeface="Arial" charset="0"/>
              </a:rPr>
              <a:t>X</a:t>
            </a:r>
            <a:r>
              <a:rPr lang="en-GB" altLang="tr-TR" sz="2800">
                <a:latin typeface="Book Antiqua" pitchFamily="18" charset="0"/>
                <a:cs typeface="Arial" charset="0"/>
              </a:rPr>
              <a:t>  =  </a:t>
            </a:r>
            <a:r>
              <a:rPr lang="en-GB" altLang="tr-TR" sz="2800" u="sng">
                <a:latin typeface="Book Antiqua" pitchFamily="18" charset="0"/>
                <a:cs typeface="Arial" charset="0"/>
              </a:rPr>
              <a:t>MU</a:t>
            </a:r>
            <a:r>
              <a:rPr lang="en-GB" altLang="tr-TR" sz="2800" u="sng" baseline="-25000">
                <a:latin typeface="Book Antiqua" pitchFamily="18" charset="0"/>
                <a:cs typeface="Arial" charset="0"/>
              </a:rPr>
              <a:t>Y</a:t>
            </a:r>
            <a:endParaRPr lang="en-GB" altLang="tr-TR" sz="2800" u="sng">
              <a:latin typeface="Book Antiqua" pitchFamily="18" charset="0"/>
              <a:cs typeface="Arial" charset="0"/>
            </a:endParaRPr>
          </a:p>
          <a:p>
            <a:pPr eaLnBrk="1" hangingPunct="1">
              <a:buClr>
                <a:schemeClr val="accent1"/>
              </a:buClr>
              <a:buFont typeface="Wingdings" pitchFamily="2" charset="2"/>
              <a:buNone/>
            </a:pPr>
            <a:r>
              <a:rPr lang="en-GB" altLang="tr-TR" sz="2800">
                <a:latin typeface="Book Antiqua" pitchFamily="18" charset="0"/>
                <a:cs typeface="Arial" charset="0"/>
              </a:rPr>
              <a:t>			  P</a:t>
            </a:r>
            <a:r>
              <a:rPr lang="en-GB" altLang="tr-TR" sz="2800" baseline="-25000">
                <a:latin typeface="Book Antiqua" pitchFamily="18" charset="0"/>
                <a:cs typeface="Arial" charset="0"/>
              </a:rPr>
              <a:t>X</a:t>
            </a:r>
            <a:r>
              <a:rPr lang="en-GB" altLang="tr-TR" sz="2800">
                <a:latin typeface="Book Antiqua" pitchFamily="18" charset="0"/>
                <a:cs typeface="Arial" charset="0"/>
              </a:rPr>
              <a:t> 	       P</a:t>
            </a:r>
            <a:r>
              <a:rPr lang="en-GB" altLang="tr-TR" sz="2800" baseline="-25000">
                <a:latin typeface="Book Antiqua" pitchFamily="18" charset="0"/>
                <a:cs typeface="Arial" charset="0"/>
              </a:rPr>
              <a:t>Y</a:t>
            </a:r>
            <a:endParaRPr lang="en-GB" altLang="tr-TR" sz="2800">
              <a:latin typeface="Book Antiqua" pitchFamily="18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Font typeface="Wingdings" pitchFamily="2" charset="2"/>
              <a:buNone/>
            </a:pPr>
            <a:endParaRPr lang="en-GB" altLang="tr-TR" sz="2800">
              <a:latin typeface="Book Antiqua" pitchFamily="18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altLang="tr-TR" sz="2800" u="sng">
                <a:latin typeface="Book Antiqua" pitchFamily="18" charset="0"/>
                <a:cs typeface="Arial" charset="0"/>
              </a:rPr>
              <a:t>Interpretation</a:t>
            </a:r>
            <a:r>
              <a:rPr lang="en-GB" altLang="tr-TR" sz="2800">
                <a:latin typeface="Book Antiqua" pitchFamily="18" charset="0"/>
                <a:cs typeface="Arial" charset="0"/>
              </a:rPr>
              <a:t>: At the optimal basket, the marginal utility per euro spent on each commodity is the same.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altLang="tr-TR" sz="2800">
                <a:latin typeface="Book Antiqua" pitchFamily="18" charset="0"/>
                <a:cs typeface="Arial" charset="0"/>
              </a:rPr>
              <a:t>“Each good gives equal bang for the buck”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altLang="tr-TR" sz="2800">
                <a:latin typeface="Book Antiqua" pitchFamily="18" charset="0"/>
                <a:cs typeface="Arial" charset="0"/>
              </a:rPr>
              <a:t>Marginal reasoning to maximize</a:t>
            </a:r>
          </a:p>
        </p:txBody>
      </p:sp>
    </p:spTree>
    <p:extLst>
      <p:ext uri="{BB962C8B-B14F-4D97-AF65-F5344CB8AC3E}">
        <p14:creationId xmlns:p14="http://schemas.microsoft.com/office/powerpoint/2010/main" val="63644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4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4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4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7" grpId="0" build="p" bldLvl="2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tr-TR" dirty="0" smtClean="0"/>
              <a:t>Example</a:t>
            </a:r>
            <a:endParaRPr lang="en-CA" altLang="tr-TR" dirty="0" smtClean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58516"/>
            <a:ext cx="8077200" cy="4146884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en-US" altLang="tr-TR" dirty="0" smtClean="0"/>
              <a:t>Vincent “fingers” </a:t>
            </a:r>
            <a:r>
              <a:rPr lang="en-US" altLang="tr-TR" dirty="0" err="1" smtClean="0"/>
              <a:t>McGiny</a:t>
            </a:r>
            <a:r>
              <a:rPr lang="en-US" altLang="tr-TR" dirty="0" smtClean="0"/>
              <a:t> enjoys two things: skittles (s) and bubble gum (b).   His MU</a:t>
            </a:r>
            <a:r>
              <a:rPr lang="en-US" altLang="tr-TR" baseline="-25000" dirty="0" smtClean="0"/>
              <a:t>s</a:t>
            </a:r>
            <a:r>
              <a:rPr lang="en-US" altLang="tr-TR" dirty="0" smtClean="0"/>
              <a:t>=2b and </a:t>
            </a:r>
            <a:r>
              <a:rPr lang="en-US" altLang="tr-TR" dirty="0" err="1" smtClean="0"/>
              <a:t>MU</a:t>
            </a:r>
            <a:r>
              <a:rPr lang="en-US" altLang="tr-TR" baseline="-25000" dirty="0" err="1" smtClean="0"/>
              <a:t>b</a:t>
            </a:r>
            <a:r>
              <a:rPr lang="en-US" altLang="tr-TR" dirty="0" smtClean="0"/>
              <a:t>=3s.  A pack of skittles costs $2 while bubble gum costs $1.</a:t>
            </a:r>
          </a:p>
          <a:p>
            <a:pPr marL="0" indent="0" eaLnBrk="1" hangingPunct="1">
              <a:buFontTx/>
              <a:buNone/>
            </a:pPr>
            <a:endParaRPr lang="en-US" altLang="tr-TR" dirty="0" smtClean="0"/>
          </a:p>
          <a:p>
            <a:pPr marL="0" indent="0" eaLnBrk="1" hangingPunct="1">
              <a:buFontTx/>
              <a:buNone/>
            </a:pPr>
            <a:r>
              <a:rPr lang="en-US" altLang="tr-TR" dirty="0" smtClean="0"/>
              <a:t>If Fingers has $20, what should he to do maximize his utility?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D6314-88D1-4267-9D3E-9F58D8BF4E16}" type="slidenum">
              <a:rPr lang="en-CA"/>
              <a:pPr>
                <a:defRPr/>
              </a:pPr>
              <a:t>84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466366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 bldLvl="3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tr-TR" smtClean="0"/>
              <a:t>Optimization Steps</a:t>
            </a:r>
            <a:endParaRPr lang="en-CA" altLang="tr-TR" smtClean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8915400" cy="5410200"/>
          </a:xfrm>
        </p:spPr>
        <p:txBody>
          <a:bodyPr/>
          <a:lstStyle/>
          <a:p>
            <a:pPr marL="609600" indent="-609600" eaLnBrk="1" hangingPunct="1">
              <a:buFontTx/>
              <a:buAutoNum type="arabicParenR"/>
            </a:pPr>
            <a:r>
              <a:rPr lang="en-US" altLang="tr-TR" sz="4000" smtClean="0"/>
              <a:t>P</a:t>
            </a:r>
            <a:r>
              <a:rPr lang="en-US" altLang="tr-TR" sz="4000" baseline="-25000" smtClean="0"/>
              <a:t>s</a:t>
            </a:r>
            <a:r>
              <a:rPr lang="en-US" altLang="tr-TR" sz="4000" smtClean="0"/>
              <a:t>S+P</a:t>
            </a:r>
            <a:r>
              <a:rPr lang="en-US" altLang="tr-TR" sz="4000" baseline="-25000" smtClean="0"/>
              <a:t>b</a:t>
            </a:r>
            <a:r>
              <a:rPr lang="en-US" altLang="tr-TR" sz="4000" smtClean="0"/>
              <a:t>B=I</a:t>
            </a:r>
          </a:p>
          <a:p>
            <a:pPr marL="609600" indent="-609600" eaLnBrk="1" hangingPunct="1">
              <a:buFontTx/>
              <a:buNone/>
            </a:pPr>
            <a:r>
              <a:rPr lang="en-US" altLang="tr-TR" sz="4000" smtClean="0"/>
              <a:t>	2S+B=20</a:t>
            </a:r>
          </a:p>
          <a:p>
            <a:pPr marL="609600" indent="-609600" eaLnBrk="1" hangingPunct="1">
              <a:buFontTx/>
              <a:buNone/>
            </a:pPr>
            <a:endParaRPr lang="en-US" altLang="tr-TR" sz="4000" smtClean="0"/>
          </a:p>
          <a:p>
            <a:pPr marL="609600" indent="-609600" eaLnBrk="1" hangingPunct="1">
              <a:buFontTx/>
              <a:buNone/>
            </a:pPr>
            <a:r>
              <a:rPr lang="en-US" altLang="tr-TR" sz="4000" smtClean="0"/>
              <a:t>2) MU</a:t>
            </a:r>
            <a:r>
              <a:rPr lang="en-US" altLang="tr-TR" sz="4000" baseline="-25000" smtClean="0"/>
              <a:t>s</a:t>
            </a:r>
            <a:r>
              <a:rPr lang="en-US" altLang="tr-TR" sz="4000" smtClean="0"/>
              <a:t>/MU</a:t>
            </a:r>
            <a:r>
              <a:rPr lang="en-US" altLang="tr-TR" sz="4000" baseline="-25000" smtClean="0"/>
              <a:t>b</a:t>
            </a:r>
            <a:r>
              <a:rPr lang="en-US" altLang="tr-TR" sz="4000" smtClean="0"/>
              <a:t>=P</a:t>
            </a:r>
            <a:r>
              <a:rPr lang="en-US" altLang="tr-TR" sz="4000" baseline="-25000" smtClean="0"/>
              <a:t>s</a:t>
            </a:r>
            <a:r>
              <a:rPr lang="en-US" altLang="tr-TR" sz="4000" smtClean="0"/>
              <a:t>/P</a:t>
            </a:r>
            <a:r>
              <a:rPr lang="en-US" altLang="tr-TR" sz="4000" baseline="-25000" smtClean="0"/>
              <a:t>b</a:t>
            </a:r>
          </a:p>
          <a:p>
            <a:pPr marL="609600" indent="-609600" eaLnBrk="1" hangingPunct="1">
              <a:buFontTx/>
              <a:buNone/>
            </a:pPr>
            <a:r>
              <a:rPr lang="en-US" altLang="tr-TR" sz="4000" baseline="-25000" smtClean="0"/>
              <a:t>	</a:t>
            </a:r>
            <a:r>
              <a:rPr lang="en-US" altLang="tr-TR" sz="4000" smtClean="0"/>
              <a:t>2B/3S=2/1</a:t>
            </a:r>
          </a:p>
          <a:p>
            <a:pPr marL="609600" indent="-609600" eaLnBrk="1" hangingPunct="1">
              <a:buFontTx/>
              <a:buNone/>
            </a:pPr>
            <a:r>
              <a:rPr lang="en-US" altLang="tr-TR" sz="4000" smtClean="0"/>
              <a:t>	2B=6S</a:t>
            </a:r>
          </a:p>
          <a:p>
            <a:pPr marL="609600" indent="-609600" eaLnBrk="1" hangingPunct="1">
              <a:buFontTx/>
              <a:buNone/>
            </a:pPr>
            <a:r>
              <a:rPr lang="en-US" altLang="tr-TR" sz="4000" smtClean="0"/>
              <a:t>	B=3S</a:t>
            </a:r>
          </a:p>
          <a:p>
            <a:pPr marL="609600" indent="-609600" eaLnBrk="1" hangingPunct="1">
              <a:buFontTx/>
              <a:buNone/>
            </a:pPr>
            <a:endParaRPr lang="en-US" altLang="tr-TR" sz="4000" smtClean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1C64644-EB3A-4722-9741-73D589662E1D}" type="slidenum">
              <a:rPr lang="en-CA"/>
              <a:pPr>
                <a:defRPr/>
              </a:pPr>
              <a:t>85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003729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 bldLvl="3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153400" cy="1143000"/>
          </a:xfrm>
        </p:spPr>
        <p:txBody>
          <a:bodyPr/>
          <a:lstStyle/>
          <a:p>
            <a:pPr algn="ctr" eaLnBrk="1" hangingPunct="1"/>
            <a:r>
              <a:rPr lang="en-US" altLang="tr-TR" smtClean="0"/>
              <a:t>Optimization Steps</a:t>
            </a:r>
            <a:endParaRPr lang="en-CA" altLang="tr-TR" smtClean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8915400" cy="5410200"/>
          </a:xfrm>
        </p:spPr>
        <p:txBody>
          <a:bodyPr/>
          <a:lstStyle/>
          <a:p>
            <a:pPr marL="609600" indent="-609600" eaLnBrk="1" hangingPunct="1">
              <a:buFontTx/>
              <a:buAutoNum type="arabicParenR" startAt="3"/>
            </a:pPr>
            <a:r>
              <a:rPr lang="en-US" altLang="tr-TR" sz="4000" smtClean="0"/>
              <a:t>2S+B=20</a:t>
            </a:r>
          </a:p>
          <a:p>
            <a:pPr marL="609600" indent="-609600" eaLnBrk="1" hangingPunct="1">
              <a:buFontTx/>
              <a:buNone/>
            </a:pPr>
            <a:r>
              <a:rPr lang="en-US" altLang="tr-TR" sz="4000" smtClean="0"/>
              <a:t>	2S+3S=20</a:t>
            </a:r>
          </a:p>
          <a:p>
            <a:pPr marL="609600" indent="-609600" eaLnBrk="1" hangingPunct="1">
              <a:buFontTx/>
              <a:buNone/>
            </a:pPr>
            <a:r>
              <a:rPr lang="en-US" altLang="tr-TR" sz="4000" smtClean="0"/>
              <a:t>	5S=20</a:t>
            </a:r>
          </a:p>
          <a:p>
            <a:pPr marL="609600" indent="-609600" eaLnBrk="1" hangingPunct="1">
              <a:buFontTx/>
              <a:buNone/>
            </a:pPr>
            <a:r>
              <a:rPr lang="en-US" altLang="tr-TR" sz="4000" smtClean="0"/>
              <a:t>	S=4</a:t>
            </a:r>
          </a:p>
          <a:p>
            <a:pPr marL="609600" indent="-609600" eaLnBrk="1" hangingPunct="1">
              <a:buFontTx/>
              <a:buNone/>
            </a:pPr>
            <a:endParaRPr lang="en-US" altLang="tr-TR" sz="4000" smtClean="0"/>
          </a:p>
          <a:p>
            <a:pPr marL="609600" indent="-609600" eaLnBrk="1" hangingPunct="1">
              <a:buFontTx/>
              <a:buNone/>
            </a:pPr>
            <a:r>
              <a:rPr lang="en-US" altLang="tr-TR" sz="4000" smtClean="0"/>
              <a:t>	B=3S</a:t>
            </a:r>
          </a:p>
          <a:p>
            <a:pPr marL="609600" indent="-609600" eaLnBrk="1" hangingPunct="1">
              <a:buFontTx/>
              <a:buNone/>
            </a:pPr>
            <a:r>
              <a:rPr lang="en-US" altLang="tr-TR" sz="4000" smtClean="0"/>
              <a:t>	B=3(4)=12</a:t>
            </a:r>
          </a:p>
          <a:p>
            <a:pPr marL="609600" indent="-609600" eaLnBrk="1" hangingPunct="1">
              <a:buFontTx/>
              <a:buNone/>
            </a:pPr>
            <a:endParaRPr lang="en-US" altLang="tr-TR" sz="4000" smtClean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4DB4369-DB23-401A-ABAA-E115C50B2726}" type="slidenum">
              <a:rPr lang="en-CA"/>
              <a:pPr>
                <a:defRPr/>
              </a:pPr>
              <a:t>86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987024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build="p" bldLvl="3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tr-TR" smtClean="0"/>
              <a:t>Optimization Steps</a:t>
            </a:r>
            <a:endParaRPr lang="en-CA" altLang="tr-TR" smtClean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8915400" cy="5410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tr-TR" sz="4000" smtClean="0"/>
              <a:t>4) Fingers buys 12 bubble gum and 4 packs of skittles in order to maximize his utility.</a:t>
            </a:r>
          </a:p>
          <a:p>
            <a:pPr marL="609600" indent="-609600" algn="ctr" eaLnBrk="1" hangingPunct="1">
              <a:buFontTx/>
              <a:buNone/>
            </a:pPr>
            <a:r>
              <a:rPr lang="en-US" altLang="tr-TR" sz="4000" smtClean="0"/>
              <a:t> Optional Budget Check:</a:t>
            </a:r>
          </a:p>
          <a:p>
            <a:pPr marL="609600" indent="-609600" algn="ctr" eaLnBrk="1" hangingPunct="1">
              <a:buFontTx/>
              <a:buNone/>
            </a:pPr>
            <a:r>
              <a:rPr lang="en-US" altLang="tr-TR" sz="4000" smtClean="0"/>
              <a:t>2S+B=20</a:t>
            </a:r>
          </a:p>
          <a:p>
            <a:pPr marL="609600" indent="-609600" algn="ctr" eaLnBrk="1" hangingPunct="1">
              <a:buFontTx/>
              <a:buNone/>
            </a:pPr>
            <a:r>
              <a:rPr lang="en-US" altLang="tr-TR" sz="4000" smtClean="0"/>
              <a:t>2(4)+12=20</a:t>
            </a:r>
          </a:p>
          <a:p>
            <a:pPr marL="609600" indent="-609600" algn="ctr" eaLnBrk="1" hangingPunct="1">
              <a:buFontTx/>
              <a:buNone/>
            </a:pPr>
            <a:r>
              <a:rPr lang="en-US" altLang="tr-TR" sz="4000" smtClean="0"/>
              <a:t>20=20</a:t>
            </a:r>
          </a:p>
          <a:p>
            <a:pPr marL="609600" indent="-609600" eaLnBrk="1" hangingPunct="1"/>
            <a:endParaRPr lang="en-US" altLang="tr-TR" sz="4000" smtClean="0"/>
          </a:p>
          <a:p>
            <a:pPr marL="609600" indent="-609600" eaLnBrk="1" hangingPunct="1">
              <a:buFontTx/>
              <a:buNone/>
            </a:pPr>
            <a:endParaRPr lang="en-US" altLang="tr-TR" sz="4000" smtClean="0"/>
          </a:p>
          <a:p>
            <a:pPr marL="609600" indent="-609600" eaLnBrk="1" hangingPunct="1">
              <a:buFontTx/>
              <a:buNone/>
            </a:pPr>
            <a:endParaRPr lang="en-US" altLang="tr-TR" sz="4000" smtClean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89429D2-63B5-401B-AAB9-9E0234D8BAFC}" type="slidenum">
              <a:rPr lang="en-CA"/>
              <a:pPr>
                <a:defRPr/>
              </a:pPr>
              <a:t>87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182402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 bldLvl="3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5A4E-DA32-47FD-B3FE-EE2C92529E24}" type="slidenum">
              <a:rPr lang="en-US" altLang="tr-TR"/>
              <a:pPr/>
              <a:t>88</a:t>
            </a:fld>
            <a:endParaRPr lang="en-US" altLang="tr-TR"/>
          </a:p>
        </p:txBody>
      </p:sp>
      <p:sp>
        <p:nvSpPr>
          <p:cNvPr id="21519" name="WordArt 15"/>
          <p:cNvSpPr>
            <a:spLocks noChangeArrowheads="1" noChangeShapeType="1" noTextEdit="1"/>
          </p:cNvSpPr>
          <p:nvPr/>
        </p:nvSpPr>
        <p:spPr bwMode="auto">
          <a:xfrm>
            <a:off x="609600" y="228600"/>
            <a:ext cx="46482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Corner Solution</a:t>
            </a: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533400" y="1905000"/>
            <a:ext cx="8229600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altLang="tr-TR" sz="2800" u="sng">
                <a:latin typeface="Book Antiqua" pitchFamily="18" charset="0"/>
                <a:cs typeface="Arial" charset="0"/>
              </a:rPr>
              <a:t>Definition</a:t>
            </a:r>
            <a:r>
              <a:rPr lang="en-GB" altLang="tr-TR" sz="2800">
                <a:latin typeface="Book Antiqua" pitchFamily="18" charset="0"/>
                <a:cs typeface="Arial" charset="0"/>
              </a:rPr>
              <a:t>: A </a:t>
            </a:r>
            <a:r>
              <a:rPr lang="en-GB" altLang="tr-TR" sz="2800" b="1">
                <a:latin typeface="Book Antiqua" pitchFamily="18" charset="0"/>
                <a:cs typeface="Arial" charset="0"/>
              </a:rPr>
              <a:t>corner solution</a:t>
            </a:r>
            <a:r>
              <a:rPr lang="en-GB" altLang="tr-TR" sz="2800">
                <a:latin typeface="Book Antiqua" pitchFamily="18" charset="0"/>
                <a:cs typeface="Arial" charset="0"/>
              </a:rPr>
              <a:t> occurs when the optimal bundle contains none of one of the goods. 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en-GB" altLang="tr-TR" sz="2800">
              <a:latin typeface="Book Antiqua" pitchFamily="18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altLang="tr-TR" sz="2800">
                <a:latin typeface="Book Antiqua" pitchFamily="18" charset="0"/>
                <a:cs typeface="Arial" charset="0"/>
              </a:rPr>
              <a:t>The </a:t>
            </a:r>
            <a:r>
              <a:rPr lang="en-GB" altLang="tr-TR" sz="2800" i="1">
                <a:latin typeface="Book Antiqua" pitchFamily="18" charset="0"/>
                <a:cs typeface="Arial" charset="0"/>
              </a:rPr>
              <a:t>tangency condition</a:t>
            </a:r>
            <a:r>
              <a:rPr lang="en-GB" altLang="tr-TR" sz="2800">
                <a:latin typeface="Book Antiqua" pitchFamily="18" charset="0"/>
                <a:cs typeface="Arial" charset="0"/>
              </a:rPr>
              <a:t> may not hold at a corner solution.</a:t>
            </a:r>
          </a:p>
        </p:txBody>
      </p:sp>
    </p:spTree>
    <p:extLst>
      <p:ext uri="{BB962C8B-B14F-4D97-AF65-F5344CB8AC3E}">
        <p14:creationId xmlns:p14="http://schemas.microsoft.com/office/powerpoint/2010/main" val="40321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0" grpId="0" build="p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2650-CFBE-43DD-ACC3-4E82B3454747}" type="slidenum">
              <a:rPr lang="en-US" altLang="tr-TR"/>
              <a:pPr/>
              <a:t>89</a:t>
            </a:fld>
            <a:endParaRPr lang="en-US" altLang="tr-TR"/>
          </a:p>
        </p:txBody>
      </p:sp>
      <p:sp>
        <p:nvSpPr>
          <p:cNvPr id="168964" name="WordArt 4"/>
          <p:cNvSpPr>
            <a:spLocks noChangeArrowheads="1" noChangeShapeType="1" noTextEdit="1"/>
          </p:cNvSpPr>
          <p:nvPr/>
        </p:nvSpPr>
        <p:spPr bwMode="auto">
          <a:xfrm>
            <a:off x="609600" y="228600"/>
            <a:ext cx="46482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Corner Solution</a:t>
            </a:r>
          </a:p>
        </p:txBody>
      </p:sp>
      <p:sp>
        <p:nvSpPr>
          <p:cNvPr id="168965" name="Rectangle 5"/>
          <p:cNvSpPr>
            <a:spLocks noChangeArrowheads="1"/>
          </p:cNvSpPr>
          <p:nvPr/>
        </p:nvSpPr>
        <p:spPr bwMode="auto">
          <a:xfrm>
            <a:off x="533400" y="1905000"/>
            <a:ext cx="8229600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altLang="tr-TR" sz="2800">
                <a:latin typeface="Book Antiqua" pitchFamily="18" charset="0"/>
                <a:cs typeface="Arial" charset="0"/>
              </a:rPr>
              <a:t>How do you know whether the optimal bundle is interior or at a corner?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en-GB" altLang="tr-TR" sz="2800">
              <a:latin typeface="Book Antiqua" pitchFamily="18" charset="0"/>
              <a:cs typeface="Arial" charset="0"/>
            </a:endParaRPr>
          </a:p>
          <a:p>
            <a:pPr lvl="1">
              <a:spcBef>
                <a:spcPct val="20000"/>
              </a:spcBef>
              <a:buFont typeface="Wingdings" pitchFamily="2" charset="2"/>
              <a:buChar char="ð"/>
            </a:pPr>
            <a:r>
              <a:rPr lang="en-US" altLang="tr-TR" sz="2800">
                <a:latin typeface="Book Antiqua" pitchFamily="18" charset="0"/>
              </a:rPr>
              <a:t>Graph the indifference curves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ð"/>
            </a:pPr>
            <a:r>
              <a:rPr lang="en-US" altLang="tr-TR" sz="2800">
                <a:latin typeface="Book Antiqua" pitchFamily="18" charset="0"/>
              </a:rPr>
              <a:t>Check to see whether tangency condition ever holds at positive quantities of X and Y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en-GB" altLang="tr-TR" sz="2800" baseline="-25000">
              <a:latin typeface="Book Antiqu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09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8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8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5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454C-FC5A-46F8-90A9-2C0DA4787A3A}" type="slidenum">
              <a:rPr lang="en-US" altLang="tr-TR"/>
              <a:pPr/>
              <a:t>9</a:t>
            </a:fld>
            <a:endParaRPr lang="en-US" altLang="tr-TR"/>
          </a:p>
        </p:txBody>
      </p:sp>
      <p:sp>
        <p:nvSpPr>
          <p:cNvPr id="5131" name="WordArt 11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60960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The</a:t>
            </a:r>
            <a:r>
              <a:rPr lang="tr-TR" sz="36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 Budget </a:t>
            </a:r>
            <a:r>
              <a:rPr lang="tr-TR" sz="3600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Constraint</a:t>
            </a:r>
            <a:endParaRPr lang="tr-TR" sz="3600" kern="10" dirty="0">
              <a:solidFill>
                <a:srgbClr val="FF0000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457200" y="1828800"/>
            <a:ext cx="80010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tr-TR">
                <a:latin typeface="Book Antiqua" pitchFamily="18" charset="0"/>
              </a:rPr>
              <a:t>Assume only two goods available: X and 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tr-TR">
                <a:latin typeface="Book Antiqua" pitchFamily="18" charset="0"/>
              </a:rPr>
              <a:t>Consumers take as given:</a:t>
            </a:r>
          </a:p>
          <a:p>
            <a:pPr lvl="1">
              <a:buFontTx/>
              <a:buChar char="•"/>
            </a:pPr>
            <a:r>
              <a:rPr lang="en-US" altLang="tr-TR">
                <a:latin typeface="Book Antiqua" pitchFamily="18" charset="0"/>
              </a:rPr>
              <a:t>Price of X:	P</a:t>
            </a:r>
            <a:r>
              <a:rPr lang="en-US" altLang="tr-TR" baseline="-25000">
                <a:latin typeface="Book Antiqua" pitchFamily="18" charset="0"/>
              </a:rPr>
              <a:t>X</a:t>
            </a:r>
          </a:p>
          <a:p>
            <a:pPr lvl="1">
              <a:buFontTx/>
              <a:buChar char="•"/>
            </a:pPr>
            <a:r>
              <a:rPr lang="en-US" altLang="tr-TR">
                <a:latin typeface="Book Antiqua" pitchFamily="18" charset="0"/>
              </a:rPr>
              <a:t>Price of Y:	P</a:t>
            </a:r>
            <a:r>
              <a:rPr lang="en-US" altLang="tr-TR" baseline="-25000">
                <a:latin typeface="Book Antiqua" pitchFamily="18" charset="0"/>
              </a:rPr>
              <a:t>Y</a:t>
            </a:r>
            <a:endParaRPr lang="en-US" altLang="tr-TR">
              <a:latin typeface="Book Antiqua" pitchFamily="18" charset="0"/>
            </a:endParaRPr>
          </a:p>
          <a:p>
            <a:pPr lvl="1">
              <a:buFontTx/>
              <a:buChar char="•"/>
            </a:pPr>
            <a:r>
              <a:rPr lang="en-US" altLang="tr-TR">
                <a:latin typeface="Book Antiqua" pitchFamily="18" charset="0"/>
              </a:rPr>
              <a:t>Income:	I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tr-TR">
                <a:latin typeface="Book Antiqua" pitchFamily="18" charset="0"/>
              </a:rPr>
              <a:t>Total expenditure on basket: 	P</a:t>
            </a:r>
            <a:r>
              <a:rPr lang="en-US" altLang="tr-TR" baseline="-25000">
                <a:latin typeface="Book Antiqua" pitchFamily="18" charset="0"/>
              </a:rPr>
              <a:t>X</a:t>
            </a:r>
            <a:r>
              <a:rPr lang="en-US" altLang="tr-TR">
                <a:latin typeface="Book Antiqua" pitchFamily="18" charset="0"/>
              </a:rPr>
              <a:t> . X + P</a:t>
            </a:r>
            <a:r>
              <a:rPr lang="en-US" altLang="tr-TR" baseline="-25000">
                <a:latin typeface="Book Antiqua" pitchFamily="18" charset="0"/>
              </a:rPr>
              <a:t>Y</a:t>
            </a:r>
            <a:r>
              <a:rPr lang="en-US" altLang="tr-TR">
                <a:latin typeface="Book Antiqua" pitchFamily="18" charset="0"/>
              </a:rPr>
              <a:t> . 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tr-TR">
                <a:latin typeface="Book Antiqua" pitchFamily="18" charset="0"/>
              </a:rPr>
              <a:t>The Basket is </a:t>
            </a:r>
            <a:r>
              <a:rPr lang="en-US" altLang="tr-TR" b="1">
                <a:latin typeface="Book Antiqua" pitchFamily="18" charset="0"/>
              </a:rPr>
              <a:t>affordable</a:t>
            </a:r>
            <a:r>
              <a:rPr lang="en-US" altLang="tr-TR">
                <a:latin typeface="Book Antiqua" pitchFamily="18" charset="0"/>
              </a:rPr>
              <a:t> if total expenditure does not exceed total income:</a:t>
            </a:r>
          </a:p>
          <a:p>
            <a:pPr>
              <a:spcBef>
                <a:spcPct val="50000"/>
              </a:spcBef>
            </a:pPr>
            <a:r>
              <a:rPr lang="en-US" altLang="tr-TR">
                <a:latin typeface="Book Antiqua" pitchFamily="18" charset="0"/>
              </a:rPr>
              <a:t>			 P</a:t>
            </a:r>
            <a:r>
              <a:rPr lang="en-US" altLang="tr-TR" baseline="-25000">
                <a:latin typeface="Book Antiqua" pitchFamily="18" charset="0"/>
              </a:rPr>
              <a:t>X</a:t>
            </a:r>
            <a:r>
              <a:rPr lang="en-US" altLang="tr-TR">
                <a:latin typeface="Book Antiqua" pitchFamily="18" charset="0"/>
              </a:rPr>
              <a:t> . X + P</a:t>
            </a:r>
            <a:r>
              <a:rPr lang="en-US" altLang="tr-TR" baseline="-25000">
                <a:latin typeface="Book Antiqua" pitchFamily="18" charset="0"/>
              </a:rPr>
              <a:t>Y</a:t>
            </a:r>
            <a:r>
              <a:rPr lang="en-US" altLang="tr-TR">
                <a:latin typeface="Book Antiqua" pitchFamily="18" charset="0"/>
              </a:rPr>
              <a:t> . Y  </a:t>
            </a:r>
            <a:r>
              <a:rPr lang="en-US" altLang="tr-TR">
                <a:latin typeface="Book Antiqua" pitchFamily="18" charset="0"/>
                <a:sym typeface="Symbol" pitchFamily="18" charset="2"/>
              </a:rPr>
              <a:t>  I</a:t>
            </a:r>
            <a:endParaRPr lang="en-US" altLang="tr-TR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5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7" grpId="0" build="p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5598-9C5C-4B43-A871-753156B8979E}" type="slidenum">
              <a:rPr lang="en-US" altLang="tr-TR"/>
              <a:pPr/>
              <a:t>90</a:t>
            </a:fld>
            <a:endParaRPr lang="en-US" altLang="tr-TR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381000" y="1600200"/>
            <a:ext cx="8458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GB" altLang="tr-TR" sz="2800" u="sng">
                <a:latin typeface="Book Antiqua" pitchFamily="18" charset="0"/>
                <a:cs typeface="Arial" charset="0"/>
              </a:rPr>
              <a:t>Example</a:t>
            </a:r>
            <a:r>
              <a:rPr lang="en-GB" altLang="tr-TR" sz="2800">
                <a:latin typeface="Book Antiqua" pitchFamily="18" charset="0"/>
                <a:cs typeface="Arial" charset="0"/>
              </a:rPr>
              <a:t>: Perfect Substitutes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altLang="tr-TR" sz="2800">
                <a:latin typeface="Book Antiqua" pitchFamily="18" charset="0"/>
                <a:cs typeface="Arial" charset="0"/>
              </a:rPr>
              <a:t>Suppose		U(X,Y) = X + Y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GB" altLang="tr-TR" sz="2800">
                <a:latin typeface="Book Antiqua" pitchFamily="18" charset="0"/>
                <a:cs typeface="Arial" charset="0"/>
              </a:rPr>
              <a:t>		  		I = € 1000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GB" altLang="tr-TR" sz="2800">
                <a:latin typeface="Book Antiqua" pitchFamily="18" charset="0"/>
                <a:cs typeface="Arial" charset="0"/>
              </a:rPr>
              <a:t>			P</a:t>
            </a:r>
            <a:r>
              <a:rPr lang="en-GB" altLang="tr-TR" sz="2800" baseline="-25000">
                <a:latin typeface="Book Antiqua" pitchFamily="18" charset="0"/>
                <a:cs typeface="Arial" charset="0"/>
              </a:rPr>
              <a:t>X</a:t>
            </a:r>
            <a:r>
              <a:rPr lang="en-GB" altLang="tr-TR" sz="2800">
                <a:latin typeface="Book Antiqua" pitchFamily="18" charset="0"/>
                <a:cs typeface="Arial" charset="0"/>
              </a:rPr>
              <a:t> = € 50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GB" altLang="tr-TR" sz="2800">
                <a:latin typeface="Book Antiqua" pitchFamily="18" charset="0"/>
                <a:cs typeface="Arial" charset="0"/>
              </a:rPr>
              <a:t>			P</a:t>
            </a:r>
            <a:r>
              <a:rPr lang="en-GB" altLang="tr-TR" sz="2800" baseline="-25000">
                <a:latin typeface="Book Antiqua" pitchFamily="18" charset="0"/>
                <a:cs typeface="Arial" charset="0"/>
              </a:rPr>
              <a:t>Y</a:t>
            </a:r>
            <a:r>
              <a:rPr lang="en-GB" altLang="tr-TR" sz="2800">
                <a:latin typeface="Book Antiqua" pitchFamily="18" charset="0"/>
                <a:cs typeface="Arial" charset="0"/>
              </a:rPr>
              <a:t> = € 100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en-GB" altLang="tr-TR" sz="2800">
              <a:latin typeface="Book Antiqua" pitchFamily="18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altLang="tr-TR" sz="2800">
                <a:latin typeface="Book Antiqua" pitchFamily="18" charset="0"/>
                <a:cs typeface="Arial" charset="0"/>
              </a:rPr>
              <a:t>Which is the optimal choice for the consumer?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en-GB" altLang="tr-TR" sz="2800">
              <a:latin typeface="Book Antiqua" pitchFamily="18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en-GB" altLang="tr-TR" sz="2800">
              <a:latin typeface="Book Antiqu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13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build="p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990F7-8853-476B-B7F9-9FBCD2BB269E}" type="slidenum">
              <a:rPr lang="en-US" altLang="tr-TR"/>
              <a:pPr/>
              <a:t>91</a:t>
            </a:fld>
            <a:endParaRPr lang="en-US" altLang="tr-TR"/>
          </a:p>
        </p:txBody>
      </p:sp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381000" y="1600200"/>
            <a:ext cx="8458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altLang="tr-TR" sz="2800">
                <a:latin typeface="Book Antiqua" pitchFamily="18" charset="0"/>
                <a:cs typeface="Arial" charset="0"/>
              </a:rPr>
              <a:t>MRS</a:t>
            </a:r>
            <a:r>
              <a:rPr lang="en-GB" altLang="tr-TR" sz="2800" baseline="-25000">
                <a:latin typeface="Book Antiqua" pitchFamily="18" charset="0"/>
                <a:cs typeface="Arial" charset="0"/>
              </a:rPr>
              <a:t>X,Y</a:t>
            </a:r>
            <a:r>
              <a:rPr lang="en-GB" altLang="tr-TR" sz="2800">
                <a:latin typeface="Book Antiqua" pitchFamily="18" charset="0"/>
                <a:cs typeface="Arial" charset="0"/>
              </a:rPr>
              <a:t> = </a:t>
            </a:r>
            <a:r>
              <a:rPr lang="en-GB" altLang="tr-TR" sz="2800" u="sng">
                <a:latin typeface="Book Antiqua" pitchFamily="18" charset="0"/>
                <a:cs typeface="Arial" charset="0"/>
              </a:rPr>
              <a:t>MU</a:t>
            </a:r>
            <a:r>
              <a:rPr lang="en-GB" altLang="tr-TR" sz="2800" u="sng" baseline="-25000">
                <a:latin typeface="Book Antiqua" pitchFamily="18" charset="0"/>
                <a:cs typeface="Arial" charset="0"/>
              </a:rPr>
              <a:t>X</a:t>
            </a:r>
            <a:r>
              <a:rPr lang="en-GB" altLang="tr-TR" sz="2800">
                <a:latin typeface="Book Antiqua" pitchFamily="18" charset="0"/>
                <a:cs typeface="Arial" charset="0"/>
              </a:rPr>
              <a:t> =  1</a:t>
            </a:r>
            <a:endParaRPr lang="en-GB" altLang="tr-TR" sz="2800" u="sng">
              <a:latin typeface="Book Antiqua" pitchFamily="18" charset="0"/>
              <a:cs typeface="Arial" charset="0"/>
            </a:endParaRPr>
          </a:p>
          <a:p>
            <a:pPr eaLnBrk="1" hangingPunct="1">
              <a:buClr>
                <a:schemeClr val="accent1"/>
              </a:buClr>
              <a:buFont typeface="Wingdings" pitchFamily="2" charset="2"/>
              <a:buNone/>
            </a:pPr>
            <a:r>
              <a:rPr lang="en-GB" altLang="tr-TR" sz="2800">
                <a:latin typeface="Book Antiqua" pitchFamily="18" charset="0"/>
                <a:cs typeface="Arial" charset="0"/>
              </a:rPr>
              <a:t>			  MU</a:t>
            </a:r>
            <a:r>
              <a:rPr lang="en-GB" altLang="tr-TR" sz="2800" baseline="-25000">
                <a:latin typeface="Book Antiqua" pitchFamily="18" charset="0"/>
                <a:cs typeface="Arial" charset="0"/>
              </a:rPr>
              <a:t>Y</a:t>
            </a:r>
            <a:r>
              <a:rPr lang="en-GB" altLang="tr-TR" sz="2800">
                <a:latin typeface="Book Antiqua" pitchFamily="18" charset="0"/>
                <a:cs typeface="Arial" charset="0"/>
              </a:rPr>
              <a:t>     </a:t>
            </a:r>
          </a:p>
          <a:p>
            <a:pPr eaLnBrk="1" hangingPunct="1">
              <a:buClr>
                <a:schemeClr val="accent1"/>
              </a:buClr>
              <a:buFont typeface="Wingdings" pitchFamily="2" charset="2"/>
              <a:buNone/>
            </a:pPr>
            <a:endParaRPr lang="en-GB" altLang="tr-TR" sz="2800">
              <a:latin typeface="Book Antiqua" pitchFamily="18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altLang="tr-TR" sz="2800" u="sng">
                <a:latin typeface="Book Antiqua" pitchFamily="18" charset="0"/>
                <a:cs typeface="Arial" charset="0"/>
              </a:rPr>
              <a:t>P</a:t>
            </a:r>
            <a:r>
              <a:rPr lang="en-GB" altLang="tr-TR" sz="2800" u="sng" baseline="-25000">
                <a:latin typeface="Book Antiqua" pitchFamily="18" charset="0"/>
                <a:cs typeface="Arial" charset="0"/>
              </a:rPr>
              <a:t>X</a:t>
            </a:r>
            <a:r>
              <a:rPr lang="en-GB" altLang="tr-TR" sz="2800">
                <a:latin typeface="Book Antiqua" pitchFamily="18" charset="0"/>
                <a:cs typeface="Arial" charset="0"/>
              </a:rPr>
              <a:t> =  </a:t>
            </a:r>
            <a:r>
              <a:rPr lang="en-GB" altLang="tr-TR" sz="2800" u="sng">
                <a:latin typeface="Book Antiqua" pitchFamily="18" charset="0"/>
                <a:cs typeface="Arial" charset="0"/>
              </a:rPr>
              <a:t>50</a:t>
            </a:r>
            <a:r>
              <a:rPr lang="en-GB" altLang="tr-TR" sz="2800">
                <a:latin typeface="Book Antiqua" pitchFamily="18" charset="0"/>
                <a:cs typeface="Arial" charset="0"/>
              </a:rPr>
              <a:t>	=   </a:t>
            </a:r>
            <a:r>
              <a:rPr lang="en-GB" altLang="tr-TR" sz="2800" u="sng">
                <a:latin typeface="Book Antiqua" pitchFamily="18" charset="0"/>
                <a:cs typeface="Arial" charset="0"/>
              </a:rPr>
              <a:t>1</a:t>
            </a:r>
            <a:endParaRPr lang="en-GB" altLang="tr-TR" sz="2800">
              <a:latin typeface="Book Antiqua" pitchFamily="18" charset="0"/>
              <a:cs typeface="Arial" charset="0"/>
            </a:endParaRPr>
          </a:p>
          <a:p>
            <a:pPr eaLnBrk="1" hangingPunct="1">
              <a:buClr>
                <a:schemeClr val="accent1"/>
              </a:buClr>
              <a:buFont typeface="Wingdings" pitchFamily="2" charset="2"/>
              <a:buNone/>
            </a:pPr>
            <a:r>
              <a:rPr lang="en-GB" altLang="tr-TR" sz="2800">
                <a:latin typeface="Book Antiqua" pitchFamily="18" charset="0"/>
                <a:cs typeface="Arial" charset="0"/>
              </a:rPr>
              <a:t>	P</a:t>
            </a:r>
            <a:r>
              <a:rPr lang="en-GB" altLang="tr-TR" sz="2800" baseline="-25000">
                <a:latin typeface="Book Antiqua" pitchFamily="18" charset="0"/>
                <a:cs typeface="Arial" charset="0"/>
              </a:rPr>
              <a:t>Y</a:t>
            </a:r>
            <a:r>
              <a:rPr lang="en-GB" altLang="tr-TR" sz="2800">
                <a:latin typeface="Book Antiqua" pitchFamily="18" charset="0"/>
                <a:cs typeface="Arial" charset="0"/>
              </a:rPr>
              <a:t>     100     2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en-GB" altLang="tr-TR" sz="2800">
              <a:latin typeface="Book Antiqua" pitchFamily="18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altLang="tr-TR" sz="2800">
                <a:latin typeface="Book Antiqua" pitchFamily="18" charset="0"/>
                <a:cs typeface="Arial" charset="0"/>
              </a:rPr>
              <a:t>So the tangency condition is not satisfied</a:t>
            </a:r>
          </a:p>
        </p:txBody>
      </p:sp>
    </p:spTree>
    <p:extLst>
      <p:ext uri="{BB962C8B-B14F-4D97-AF65-F5344CB8AC3E}">
        <p14:creationId xmlns:p14="http://schemas.microsoft.com/office/powerpoint/2010/main" val="349581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7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7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7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7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7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 build="p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F8CF-0A61-44AE-8F09-311C81ABA18B}" type="slidenum">
              <a:rPr lang="en-US" altLang="tr-TR"/>
              <a:pPr/>
              <a:t>92</a:t>
            </a:fld>
            <a:endParaRPr lang="en-US" altLang="tr-TR"/>
          </a:p>
        </p:txBody>
      </p:sp>
      <p:sp>
        <p:nvSpPr>
          <p:cNvPr id="185346" name="Line 2"/>
          <p:cNvSpPr>
            <a:spLocks noChangeShapeType="1"/>
          </p:cNvSpPr>
          <p:nvPr/>
        </p:nvSpPr>
        <p:spPr bwMode="auto">
          <a:xfrm>
            <a:off x="838200" y="6096000"/>
            <a:ext cx="5867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5347" name="Line 3"/>
          <p:cNvSpPr>
            <a:spLocks noChangeShapeType="1"/>
          </p:cNvSpPr>
          <p:nvPr/>
        </p:nvSpPr>
        <p:spPr bwMode="auto">
          <a:xfrm flipV="1">
            <a:off x="838200" y="762000"/>
            <a:ext cx="0" cy="5334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5348" name="Line 4"/>
          <p:cNvSpPr>
            <a:spLocks noChangeShapeType="1"/>
          </p:cNvSpPr>
          <p:nvPr/>
        </p:nvSpPr>
        <p:spPr bwMode="auto">
          <a:xfrm>
            <a:off x="838200" y="4648200"/>
            <a:ext cx="28956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5349" name="Text Box 5"/>
          <p:cNvSpPr txBox="1">
            <a:spLocks noChangeArrowheads="1"/>
          </p:cNvSpPr>
          <p:nvPr/>
        </p:nvSpPr>
        <p:spPr bwMode="auto">
          <a:xfrm>
            <a:off x="288925" y="65087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Y</a:t>
            </a:r>
          </a:p>
        </p:txBody>
      </p:sp>
      <p:sp>
        <p:nvSpPr>
          <p:cNvPr id="185350" name="Text Box 6"/>
          <p:cNvSpPr txBox="1">
            <a:spLocks noChangeArrowheads="1"/>
          </p:cNvSpPr>
          <p:nvPr/>
        </p:nvSpPr>
        <p:spPr bwMode="auto">
          <a:xfrm>
            <a:off x="6781800" y="5867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X</a:t>
            </a:r>
          </a:p>
        </p:txBody>
      </p:sp>
      <p:sp>
        <p:nvSpPr>
          <p:cNvPr id="185357" name="Text Box 13"/>
          <p:cNvSpPr txBox="1">
            <a:spLocks noChangeArrowheads="1"/>
          </p:cNvSpPr>
          <p:nvPr/>
        </p:nvSpPr>
        <p:spPr bwMode="auto">
          <a:xfrm>
            <a:off x="517525" y="59848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0</a:t>
            </a:r>
          </a:p>
        </p:txBody>
      </p:sp>
      <p:sp>
        <p:nvSpPr>
          <p:cNvPr id="185364" name="Text Box 20"/>
          <p:cNvSpPr txBox="1">
            <a:spLocks noChangeArrowheads="1"/>
          </p:cNvSpPr>
          <p:nvPr/>
        </p:nvSpPr>
        <p:spPr bwMode="auto">
          <a:xfrm>
            <a:off x="1981200" y="457200"/>
            <a:ext cx="651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tr-TR" sz="2400" u="sng">
                <a:latin typeface="Book Antiqua" pitchFamily="18" charset="0"/>
              </a:rPr>
              <a:t>Example</a:t>
            </a:r>
            <a:r>
              <a:rPr lang="en-US" altLang="tr-TR" sz="2400">
                <a:latin typeface="Book Antiqua" pitchFamily="18" charset="0"/>
              </a:rPr>
              <a:t>: Corner Solution – Perfect Substitutes</a:t>
            </a:r>
          </a:p>
        </p:txBody>
      </p:sp>
      <p:sp>
        <p:nvSpPr>
          <p:cNvPr id="185365" name="Text Box 21"/>
          <p:cNvSpPr txBox="1">
            <a:spLocks noChangeArrowheads="1"/>
          </p:cNvSpPr>
          <p:nvPr/>
        </p:nvSpPr>
        <p:spPr bwMode="auto">
          <a:xfrm>
            <a:off x="381000" y="44196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10</a:t>
            </a:r>
          </a:p>
        </p:txBody>
      </p:sp>
      <p:sp>
        <p:nvSpPr>
          <p:cNvPr id="185366" name="Text Box 22"/>
          <p:cNvSpPr txBox="1">
            <a:spLocks noChangeArrowheads="1"/>
          </p:cNvSpPr>
          <p:nvPr/>
        </p:nvSpPr>
        <p:spPr bwMode="auto">
          <a:xfrm>
            <a:off x="3429000" y="6096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20</a:t>
            </a:r>
          </a:p>
        </p:txBody>
      </p:sp>
      <p:sp>
        <p:nvSpPr>
          <p:cNvPr id="185369" name="Line 25"/>
          <p:cNvSpPr>
            <a:spLocks noChangeShapeType="1"/>
          </p:cNvSpPr>
          <p:nvPr/>
        </p:nvSpPr>
        <p:spPr bwMode="auto">
          <a:xfrm flipH="1">
            <a:off x="1219200" y="2286000"/>
            <a:ext cx="2286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5370" name="Text Box 26"/>
          <p:cNvSpPr txBox="1">
            <a:spLocks noChangeArrowheads="1"/>
          </p:cNvSpPr>
          <p:nvPr/>
        </p:nvSpPr>
        <p:spPr bwMode="auto">
          <a:xfrm>
            <a:off x="1371600" y="1905000"/>
            <a:ext cx="323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BL: 50X + 100Y = 1000</a:t>
            </a:r>
          </a:p>
        </p:txBody>
      </p:sp>
    </p:spTree>
    <p:extLst>
      <p:ext uri="{BB962C8B-B14F-4D97-AF65-F5344CB8AC3E}">
        <p14:creationId xmlns:p14="http://schemas.microsoft.com/office/powerpoint/2010/main" val="79356087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4414-424D-485F-A2F0-061AB5EB4089}" type="slidenum">
              <a:rPr lang="en-US" altLang="tr-TR"/>
              <a:pPr/>
              <a:t>93</a:t>
            </a:fld>
            <a:endParaRPr lang="en-US" altLang="tr-TR"/>
          </a:p>
        </p:txBody>
      </p:sp>
      <p:sp>
        <p:nvSpPr>
          <p:cNvPr id="189442" name="Line 2"/>
          <p:cNvSpPr>
            <a:spLocks noChangeShapeType="1"/>
          </p:cNvSpPr>
          <p:nvPr/>
        </p:nvSpPr>
        <p:spPr bwMode="auto">
          <a:xfrm>
            <a:off x="838200" y="6096000"/>
            <a:ext cx="5867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9443" name="Line 3"/>
          <p:cNvSpPr>
            <a:spLocks noChangeShapeType="1"/>
          </p:cNvSpPr>
          <p:nvPr/>
        </p:nvSpPr>
        <p:spPr bwMode="auto">
          <a:xfrm flipV="1">
            <a:off x="838200" y="762000"/>
            <a:ext cx="0" cy="5334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9444" name="Line 4"/>
          <p:cNvSpPr>
            <a:spLocks noChangeShapeType="1"/>
          </p:cNvSpPr>
          <p:nvPr/>
        </p:nvSpPr>
        <p:spPr bwMode="auto">
          <a:xfrm>
            <a:off x="838200" y="4648200"/>
            <a:ext cx="28956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288925" y="65087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Y</a:t>
            </a: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6781800" y="5867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X</a:t>
            </a:r>
          </a:p>
        </p:txBody>
      </p:sp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517525" y="59848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0</a:t>
            </a:r>
          </a:p>
        </p:txBody>
      </p:sp>
      <p:sp>
        <p:nvSpPr>
          <p:cNvPr id="189449" name="Text Box 9"/>
          <p:cNvSpPr txBox="1">
            <a:spLocks noChangeArrowheads="1"/>
          </p:cNvSpPr>
          <p:nvPr/>
        </p:nvSpPr>
        <p:spPr bwMode="auto">
          <a:xfrm>
            <a:off x="381000" y="44196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10</a:t>
            </a:r>
          </a:p>
        </p:txBody>
      </p:sp>
      <p:sp>
        <p:nvSpPr>
          <p:cNvPr id="189450" name="Text Box 10"/>
          <p:cNvSpPr txBox="1">
            <a:spLocks noChangeArrowheads="1"/>
          </p:cNvSpPr>
          <p:nvPr/>
        </p:nvSpPr>
        <p:spPr bwMode="auto">
          <a:xfrm>
            <a:off x="3429000" y="6096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20</a:t>
            </a:r>
          </a:p>
        </p:txBody>
      </p:sp>
      <p:sp>
        <p:nvSpPr>
          <p:cNvPr id="189451" name="Line 11"/>
          <p:cNvSpPr>
            <a:spLocks noChangeShapeType="1"/>
          </p:cNvSpPr>
          <p:nvPr/>
        </p:nvSpPr>
        <p:spPr bwMode="auto">
          <a:xfrm>
            <a:off x="838200" y="4198938"/>
            <a:ext cx="2133600" cy="18970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9452" name="Line 12"/>
          <p:cNvSpPr>
            <a:spLocks noChangeShapeType="1"/>
          </p:cNvSpPr>
          <p:nvPr/>
        </p:nvSpPr>
        <p:spPr bwMode="auto">
          <a:xfrm flipH="1">
            <a:off x="1219200" y="2286000"/>
            <a:ext cx="2286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9453" name="Text Box 13"/>
          <p:cNvSpPr txBox="1">
            <a:spLocks noChangeArrowheads="1"/>
          </p:cNvSpPr>
          <p:nvPr/>
        </p:nvSpPr>
        <p:spPr bwMode="auto">
          <a:xfrm>
            <a:off x="1371600" y="19050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BL</a:t>
            </a:r>
          </a:p>
        </p:txBody>
      </p:sp>
      <p:sp>
        <p:nvSpPr>
          <p:cNvPr id="189454" name="Line 14"/>
          <p:cNvSpPr>
            <a:spLocks noChangeShapeType="1"/>
          </p:cNvSpPr>
          <p:nvPr/>
        </p:nvSpPr>
        <p:spPr bwMode="auto">
          <a:xfrm flipH="1">
            <a:off x="2819400" y="3429000"/>
            <a:ext cx="228600" cy="2438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9455" name="Text Box 15"/>
          <p:cNvSpPr txBox="1">
            <a:spLocks noChangeArrowheads="1"/>
          </p:cNvSpPr>
          <p:nvPr/>
        </p:nvSpPr>
        <p:spPr bwMode="auto">
          <a:xfrm>
            <a:off x="2971800" y="3048000"/>
            <a:ext cx="1344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solidFill>
                  <a:srgbClr val="FF0000"/>
                </a:solidFill>
                <a:latin typeface="Times New Roman" pitchFamily="18" charset="0"/>
              </a:rPr>
              <a:t>U = X+Y</a:t>
            </a:r>
          </a:p>
        </p:txBody>
      </p:sp>
      <p:sp>
        <p:nvSpPr>
          <p:cNvPr id="189456" name="Text Box 16"/>
          <p:cNvSpPr txBox="1">
            <a:spLocks noChangeArrowheads="1"/>
          </p:cNvSpPr>
          <p:nvPr/>
        </p:nvSpPr>
        <p:spPr bwMode="auto">
          <a:xfrm>
            <a:off x="1981200" y="457200"/>
            <a:ext cx="651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tr-TR" sz="2400" u="sng">
                <a:latin typeface="Book Antiqua" pitchFamily="18" charset="0"/>
              </a:rPr>
              <a:t>Example</a:t>
            </a:r>
            <a:r>
              <a:rPr lang="en-US" altLang="tr-TR" sz="2400">
                <a:latin typeface="Book Antiqua" pitchFamily="18" charset="0"/>
              </a:rPr>
              <a:t>: Corner Solution – Perfect Substitutes</a:t>
            </a:r>
          </a:p>
        </p:txBody>
      </p:sp>
    </p:spTree>
    <p:extLst>
      <p:ext uri="{BB962C8B-B14F-4D97-AF65-F5344CB8AC3E}">
        <p14:creationId xmlns:p14="http://schemas.microsoft.com/office/powerpoint/2010/main" val="201722418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2DE85-9CC8-4BFD-B2F3-17C640E09619}" type="slidenum">
              <a:rPr lang="en-US" altLang="tr-TR"/>
              <a:pPr/>
              <a:t>94</a:t>
            </a:fld>
            <a:endParaRPr lang="en-US" altLang="tr-TR"/>
          </a:p>
        </p:txBody>
      </p:sp>
      <p:sp>
        <p:nvSpPr>
          <p:cNvPr id="191490" name="Line 2"/>
          <p:cNvSpPr>
            <a:spLocks noChangeShapeType="1"/>
          </p:cNvSpPr>
          <p:nvPr/>
        </p:nvSpPr>
        <p:spPr bwMode="auto">
          <a:xfrm>
            <a:off x="838200" y="6096000"/>
            <a:ext cx="5867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91491" name="Line 3"/>
          <p:cNvSpPr>
            <a:spLocks noChangeShapeType="1"/>
          </p:cNvSpPr>
          <p:nvPr/>
        </p:nvSpPr>
        <p:spPr bwMode="auto">
          <a:xfrm flipV="1">
            <a:off x="838200" y="762000"/>
            <a:ext cx="0" cy="5334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91492" name="Line 4"/>
          <p:cNvSpPr>
            <a:spLocks noChangeShapeType="1"/>
          </p:cNvSpPr>
          <p:nvPr/>
        </p:nvSpPr>
        <p:spPr bwMode="auto">
          <a:xfrm>
            <a:off x="838200" y="4648200"/>
            <a:ext cx="28956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288925" y="65087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Y</a:t>
            </a:r>
          </a:p>
        </p:txBody>
      </p:sp>
      <p:sp>
        <p:nvSpPr>
          <p:cNvPr id="191494" name="Text Box 6"/>
          <p:cNvSpPr txBox="1">
            <a:spLocks noChangeArrowheads="1"/>
          </p:cNvSpPr>
          <p:nvPr/>
        </p:nvSpPr>
        <p:spPr bwMode="auto">
          <a:xfrm>
            <a:off x="6781800" y="5867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X</a:t>
            </a:r>
          </a:p>
        </p:txBody>
      </p:sp>
      <p:sp>
        <p:nvSpPr>
          <p:cNvPr id="191495" name="Text Box 7"/>
          <p:cNvSpPr txBox="1">
            <a:spLocks noChangeArrowheads="1"/>
          </p:cNvSpPr>
          <p:nvPr/>
        </p:nvSpPr>
        <p:spPr bwMode="auto">
          <a:xfrm>
            <a:off x="517525" y="59848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0</a:t>
            </a:r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381000" y="44196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10</a:t>
            </a:r>
          </a:p>
        </p:txBody>
      </p:sp>
      <p:sp>
        <p:nvSpPr>
          <p:cNvPr id="191498" name="Text Box 10"/>
          <p:cNvSpPr txBox="1">
            <a:spLocks noChangeArrowheads="1"/>
          </p:cNvSpPr>
          <p:nvPr/>
        </p:nvSpPr>
        <p:spPr bwMode="auto">
          <a:xfrm>
            <a:off x="3429000" y="6096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20</a:t>
            </a:r>
          </a:p>
        </p:txBody>
      </p:sp>
      <p:sp>
        <p:nvSpPr>
          <p:cNvPr id="191499" name="Line 11"/>
          <p:cNvSpPr>
            <a:spLocks noChangeShapeType="1"/>
          </p:cNvSpPr>
          <p:nvPr/>
        </p:nvSpPr>
        <p:spPr bwMode="auto">
          <a:xfrm>
            <a:off x="838200" y="4198938"/>
            <a:ext cx="2133600" cy="1897062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91500" name="Line 12"/>
          <p:cNvSpPr>
            <a:spLocks noChangeShapeType="1"/>
          </p:cNvSpPr>
          <p:nvPr/>
        </p:nvSpPr>
        <p:spPr bwMode="auto">
          <a:xfrm>
            <a:off x="838200" y="3810000"/>
            <a:ext cx="2590800" cy="2301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91501" name="Text Box 13"/>
          <p:cNvSpPr txBox="1">
            <a:spLocks noChangeArrowheads="1"/>
          </p:cNvSpPr>
          <p:nvPr/>
        </p:nvSpPr>
        <p:spPr bwMode="auto">
          <a:xfrm>
            <a:off x="1981200" y="457200"/>
            <a:ext cx="651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tr-TR" sz="2400" u="sng">
                <a:latin typeface="Book Antiqua" pitchFamily="18" charset="0"/>
              </a:rPr>
              <a:t>Example</a:t>
            </a:r>
            <a:r>
              <a:rPr lang="en-US" altLang="tr-TR" sz="2400">
                <a:latin typeface="Book Antiqua" pitchFamily="18" charset="0"/>
              </a:rPr>
              <a:t>: Corner Solution – Perfect Substitutes</a:t>
            </a:r>
          </a:p>
        </p:txBody>
      </p:sp>
    </p:spTree>
    <p:extLst>
      <p:ext uri="{BB962C8B-B14F-4D97-AF65-F5344CB8AC3E}">
        <p14:creationId xmlns:p14="http://schemas.microsoft.com/office/powerpoint/2010/main" val="15525295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73D5A-FE6D-408A-AECA-2C6306BEBADD}" type="slidenum">
              <a:rPr lang="en-US" altLang="tr-TR"/>
              <a:pPr/>
              <a:t>95</a:t>
            </a:fld>
            <a:endParaRPr lang="en-US" altLang="tr-TR"/>
          </a:p>
        </p:txBody>
      </p:sp>
      <p:sp>
        <p:nvSpPr>
          <p:cNvPr id="193538" name="Line 2"/>
          <p:cNvSpPr>
            <a:spLocks noChangeShapeType="1"/>
          </p:cNvSpPr>
          <p:nvPr/>
        </p:nvSpPr>
        <p:spPr bwMode="auto">
          <a:xfrm>
            <a:off x="838200" y="6096000"/>
            <a:ext cx="5867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93539" name="Line 3"/>
          <p:cNvSpPr>
            <a:spLocks noChangeShapeType="1"/>
          </p:cNvSpPr>
          <p:nvPr/>
        </p:nvSpPr>
        <p:spPr bwMode="auto">
          <a:xfrm flipV="1">
            <a:off x="838200" y="762000"/>
            <a:ext cx="0" cy="5334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93540" name="Line 4"/>
          <p:cNvSpPr>
            <a:spLocks noChangeShapeType="1"/>
          </p:cNvSpPr>
          <p:nvPr/>
        </p:nvSpPr>
        <p:spPr bwMode="auto">
          <a:xfrm>
            <a:off x="838200" y="4648200"/>
            <a:ext cx="28956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288925" y="65087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Y</a:t>
            </a:r>
          </a:p>
        </p:txBody>
      </p:sp>
      <p:sp>
        <p:nvSpPr>
          <p:cNvPr id="193542" name="Text Box 6"/>
          <p:cNvSpPr txBox="1">
            <a:spLocks noChangeArrowheads="1"/>
          </p:cNvSpPr>
          <p:nvPr/>
        </p:nvSpPr>
        <p:spPr bwMode="auto">
          <a:xfrm>
            <a:off x="6781800" y="5867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X</a:t>
            </a:r>
          </a:p>
        </p:txBody>
      </p:sp>
      <p:sp>
        <p:nvSpPr>
          <p:cNvPr id="193543" name="Text Box 7"/>
          <p:cNvSpPr txBox="1">
            <a:spLocks noChangeArrowheads="1"/>
          </p:cNvSpPr>
          <p:nvPr/>
        </p:nvSpPr>
        <p:spPr bwMode="auto">
          <a:xfrm>
            <a:off x="517525" y="59848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0</a:t>
            </a:r>
          </a:p>
        </p:txBody>
      </p:sp>
      <p:sp>
        <p:nvSpPr>
          <p:cNvPr id="193545" name="Text Box 9"/>
          <p:cNvSpPr txBox="1">
            <a:spLocks noChangeArrowheads="1"/>
          </p:cNvSpPr>
          <p:nvPr/>
        </p:nvSpPr>
        <p:spPr bwMode="auto">
          <a:xfrm>
            <a:off x="381000" y="44196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10</a:t>
            </a:r>
          </a:p>
        </p:txBody>
      </p:sp>
      <p:sp>
        <p:nvSpPr>
          <p:cNvPr id="193546" name="Text Box 10"/>
          <p:cNvSpPr txBox="1">
            <a:spLocks noChangeArrowheads="1"/>
          </p:cNvSpPr>
          <p:nvPr/>
        </p:nvSpPr>
        <p:spPr bwMode="auto">
          <a:xfrm>
            <a:off x="3429000" y="60960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20</a:t>
            </a:r>
          </a:p>
        </p:txBody>
      </p:sp>
      <p:sp>
        <p:nvSpPr>
          <p:cNvPr id="193547" name="Line 11"/>
          <p:cNvSpPr>
            <a:spLocks noChangeShapeType="1"/>
          </p:cNvSpPr>
          <p:nvPr/>
        </p:nvSpPr>
        <p:spPr bwMode="auto">
          <a:xfrm>
            <a:off x="838200" y="4198938"/>
            <a:ext cx="2133600" cy="1897062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93548" name="Line 12"/>
          <p:cNvSpPr>
            <a:spLocks noChangeShapeType="1"/>
          </p:cNvSpPr>
          <p:nvPr/>
        </p:nvSpPr>
        <p:spPr bwMode="auto">
          <a:xfrm>
            <a:off x="838200" y="3810000"/>
            <a:ext cx="2590800" cy="2301875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93549" name="Line 13"/>
          <p:cNvSpPr>
            <a:spLocks noChangeShapeType="1"/>
          </p:cNvSpPr>
          <p:nvPr/>
        </p:nvSpPr>
        <p:spPr bwMode="auto">
          <a:xfrm>
            <a:off x="838200" y="3462338"/>
            <a:ext cx="2895600" cy="25733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93551" name="Text Box 15"/>
          <p:cNvSpPr txBox="1">
            <a:spLocks noChangeArrowheads="1"/>
          </p:cNvSpPr>
          <p:nvPr/>
        </p:nvSpPr>
        <p:spPr bwMode="auto">
          <a:xfrm>
            <a:off x="3505200" y="5638800"/>
            <a:ext cx="3968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4800" b="1">
                <a:solidFill>
                  <a:srgbClr val="FF0000"/>
                </a:solidFill>
                <a:latin typeface="Times New Roman" pitchFamily="18" charset="0"/>
              </a:rPr>
              <a:t>•</a:t>
            </a:r>
          </a:p>
        </p:txBody>
      </p:sp>
      <p:sp>
        <p:nvSpPr>
          <p:cNvPr id="193552" name="Text Box 16"/>
          <p:cNvSpPr txBox="1">
            <a:spLocks noChangeArrowheads="1"/>
          </p:cNvSpPr>
          <p:nvPr/>
        </p:nvSpPr>
        <p:spPr bwMode="auto">
          <a:xfrm>
            <a:off x="3810000" y="55626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A</a:t>
            </a:r>
          </a:p>
        </p:txBody>
      </p:sp>
      <p:sp>
        <p:nvSpPr>
          <p:cNvPr id="193553" name="Text Box 17"/>
          <p:cNvSpPr txBox="1">
            <a:spLocks noChangeArrowheads="1"/>
          </p:cNvSpPr>
          <p:nvPr/>
        </p:nvSpPr>
        <p:spPr bwMode="auto">
          <a:xfrm>
            <a:off x="1981200" y="457200"/>
            <a:ext cx="651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tr-TR" sz="2400" u="sng">
                <a:latin typeface="Book Antiqua" pitchFamily="18" charset="0"/>
              </a:rPr>
              <a:t>Example</a:t>
            </a:r>
            <a:r>
              <a:rPr lang="en-US" altLang="tr-TR" sz="2400">
                <a:latin typeface="Book Antiqua" pitchFamily="18" charset="0"/>
              </a:rPr>
              <a:t>: Corner Solution – Perfect Substitutes</a:t>
            </a:r>
          </a:p>
        </p:txBody>
      </p:sp>
    </p:spTree>
    <p:extLst>
      <p:ext uri="{BB962C8B-B14F-4D97-AF65-F5344CB8AC3E}">
        <p14:creationId xmlns:p14="http://schemas.microsoft.com/office/powerpoint/2010/main" val="20030373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5CEC-E655-478E-929E-8BD9FDDA989C}" type="slidenum">
              <a:rPr lang="en-US" altLang="tr-TR"/>
              <a:pPr/>
              <a:t>96</a:t>
            </a:fld>
            <a:endParaRPr lang="en-US" altLang="tr-TR"/>
          </a:p>
        </p:txBody>
      </p:sp>
      <p:sp>
        <p:nvSpPr>
          <p:cNvPr id="195586" name="Rectangle 2"/>
          <p:cNvSpPr>
            <a:spLocks noChangeArrowheads="1"/>
          </p:cNvSpPr>
          <p:nvPr/>
        </p:nvSpPr>
        <p:spPr bwMode="auto">
          <a:xfrm>
            <a:off x="381000" y="1600200"/>
            <a:ext cx="8458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altLang="tr-TR" sz="2800">
                <a:latin typeface="Book Antiqua" pitchFamily="18" charset="0"/>
                <a:cs typeface="Arial" charset="0"/>
              </a:rPr>
              <a:t>Suppose	 now:		U(X,Y) = X + Y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GB" altLang="tr-TR" sz="2800">
                <a:latin typeface="Book Antiqua" pitchFamily="18" charset="0"/>
                <a:cs typeface="Arial" charset="0"/>
              </a:rPr>
              <a:t>		  			I = € 1000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GB" altLang="tr-TR" sz="2800">
                <a:latin typeface="Book Antiqua" pitchFamily="18" charset="0"/>
                <a:cs typeface="Arial" charset="0"/>
              </a:rPr>
              <a:t>				P</a:t>
            </a:r>
            <a:r>
              <a:rPr lang="en-GB" altLang="tr-TR" sz="2800" baseline="-25000">
                <a:latin typeface="Book Antiqua" pitchFamily="18" charset="0"/>
                <a:cs typeface="Arial" charset="0"/>
              </a:rPr>
              <a:t>X</a:t>
            </a:r>
            <a:r>
              <a:rPr lang="en-GB" altLang="tr-TR" sz="2800">
                <a:latin typeface="Book Antiqua" pitchFamily="18" charset="0"/>
                <a:cs typeface="Arial" charset="0"/>
              </a:rPr>
              <a:t> = € </a:t>
            </a:r>
            <a:r>
              <a:rPr lang="en-GB" altLang="tr-TR" sz="2800">
                <a:solidFill>
                  <a:srgbClr val="FF0000"/>
                </a:solidFill>
                <a:latin typeface="Book Antiqua" pitchFamily="18" charset="0"/>
                <a:cs typeface="Arial" charset="0"/>
              </a:rPr>
              <a:t>100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GB" altLang="tr-TR" sz="2800">
                <a:latin typeface="Book Antiqua" pitchFamily="18" charset="0"/>
                <a:cs typeface="Arial" charset="0"/>
              </a:rPr>
              <a:t>				P</a:t>
            </a:r>
            <a:r>
              <a:rPr lang="en-GB" altLang="tr-TR" sz="2800" baseline="-25000">
                <a:latin typeface="Book Antiqua" pitchFamily="18" charset="0"/>
                <a:cs typeface="Arial" charset="0"/>
              </a:rPr>
              <a:t>Y</a:t>
            </a:r>
            <a:r>
              <a:rPr lang="en-GB" altLang="tr-TR" sz="2800">
                <a:latin typeface="Book Antiqua" pitchFamily="18" charset="0"/>
                <a:cs typeface="Arial" charset="0"/>
              </a:rPr>
              <a:t> = € </a:t>
            </a:r>
            <a:r>
              <a:rPr lang="en-GB" altLang="tr-TR" sz="2800">
                <a:solidFill>
                  <a:srgbClr val="FF0000"/>
                </a:solidFill>
                <a:latin typeface="Book Antiqua" pitchFamily="18" charset="0"/>
                <a:cs typeface="Arial" charset="0"/>
              </a:rPr>
              <a:t>50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en-GB" altLang="tr-TR" sz="2800">
              <a:latin typeface="Book Antiqua" pitchFamily="18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altLang="tr-TR" sz="2800">
                <a:latin typeface="Book Antiqua" pitchFamily="18" charset="0"/>
                <a:cs typeface="Arial" charset="0"/>
              </a:rPr>
              <a:t>Which is the optimal choice for the consumer?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en-GB" altLang="tr-TR" sz="2800">
              <a:latin typeface="Book Antiqua" pitchFamily="18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en-GB" altLang="tr-TR" sz="2800">
              <a:latin typeface="Book Antiqu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57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5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5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5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5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5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6" grpId="0" build="p" autoUpdateAnimBg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F72B9-B5D6-4190-B3C4-75E7E0EE0F57}" type="slidenum">
              <a:rPr lang="en-US" altLang="tr-TR"/>
              <a:pPr/>
              <a:t>97</a:t>
            </a:fld>
            <a:endParaRPr lang="en-US" altLang="tr-TR"/>
          </a:p>
        </p:txBody>
      </p:sp>
      <p:sp>
        <p:nvSpPr>
          <p:cNvPr id="197634" name="Line 2"/>
          <p:cNvSpPr>
            <a:spLocks noChangeShapeType="1"/>
          </p:cNvSpPr>
          <p:nvPr/>
        </p:nvSpPr>
        <p:spPr bwMode="auto">
          <a:xfrm>
            <a:off x="838200" y="6096000"/>
            <a:ext cx="5867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97635" name="Line 3"/>
          <p:cNvSpPr>
            <a:spLocks noChangeShapeType="1"/>
          </p:cNvSpPr>
          <p:nvPr/>
        </p:nvSpPr>
        <p:spPr bwMode="auto">
          <a:xfrm flipV="1">
            <a:off x="838200" y="762000"/>
            <a:ext cx="0" cy="5334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97636" name="Line 4"/>
          <p:cNvSpPr>
            <a:spLocks noChangeShapeType="1"/>
          </p:cNvSpPr>
          <p:nvPr/>
        </p:nvSpPr>
        <p:spPr bwMode="auto">
          <a:xfrm>
            <a:off x="838200" y="3200400"/>
            <a:ext cx="1981200" cy="289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97637" name="Text Box 5"/>
          <p:cNvSpPr txBox="1">
            <a:spLocks noChangeArrowheads="1"/>
          </p:cNvSpPr>
          <p:nvPr/>
        </p:nvSpPr>
        <p:spPr bwMode="auto">
          <a:xfrm>
            <a:off x="288925" y="65087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Y</a:t>
            </a:r>
          </a:p>
        </p:txBody>
      </p:sp>
      <p:sp>
        <p:nvSpPr>
          <p:cNvPr id="197638" name="Text Box 6"/>
          <p:cNvSpPr txBox="1">
            <a:spLocks noChangeArrowheads="1"/>
          </p:cNvSpPr>
          <p:nvPr/>
        </p:nvSpPr>
        <p:spPr bwMode="auto">
          <a:xfrm>
            <a:off x="6781800" y="5867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X</a:t>
            </a:r>
          </a:p>
        </p:txBody>
      </p:sp>
      <p:sp>
        <p:nvSpPr>
          <p:cNvPr id="197639" name="Text Box 7"/>
          <p:cNvSpPr txBox="1">
            <a:spLocks noChangeArrowheads="1"/>
          </p:cNvSpPr>
          <p:nvPr/>
        </p:nvSpPr>
        <p:spPr bwMode="auto">
          <a:xfrm>
            <a:off x="517525" y="59848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0</a:t>
            </a:r>
          </a:p>
        </p:txBody>
      </p:sp>
      <p:sp>
        <p:nvSpPr>
          <p:cNvPr id="197641" name="Text Box 9"/>
          <p:cNvSpPr txBox="1">
            <a:spLocks noChangeArrowheads="1"/>
          </p:cNvSpPr>
          <p:nvPr/>
        </p:nvSpPr>
        <p:spPr bwMode="auto">
          <a:xfrm>
            <a:off x="2590800" y="60198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10</a:t>
            </a:r>
          </a:p>
        </p:txBody>
      </p:sp>
      <p:sp>
        <p:nvSpPr>
          <p:cNvPr id="197642" name="Text Box 10"/>
          <p:cNvSpPr txBox="1">
            <a:spLocks noChangeArrowheads="1"/>
          </p:cNvSpPr>
          <p:nvPr/>
        </p:nvSpPr>
        <p:spPr bwMode="auto">
          <a:xfrm>
            <a:off x="381000" y="28956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20</a:t>
            </a:r>
          </a:p>
        </p:txBody>
      </p:sp>
      <p:sp>
        <p:nvSpPr>
          <p:cNvPr id="197643" name="Line 11"/>
          <p:cNvSpPr>
            <a:spLocks noChangeShapeType="1"/>
          </p:cNvSpPr>
          <p:nvPr/>
        </p:nvSpPr>
        <p:spPr bwMode="auto">
          <a:xfrm flipH="1">
            <a:off x="1339850" y="2286000"/>
            <a:ext cx="10795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97644" name="Text Box 12"/>
          <p:cNvSpPr txBox="1">
            <a:spLocks noChangeArrowheads="1"/>
          </p:cNvSpPr>
          <p:nvPr/>
        </p:nvSpPr>
        <p:spPr bwMode="auto">
          <a:xfrm>
            <a:off x="1371600" y="1905000"/>
            <a:ext cx="323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BL: </a:t>
            </a:r>
            <a:r>
              <a:rPr lang="en-GB" altLang="tr-TR" sz="2400" b="1">
                <a:solidFill>
                  <a:srgbClr val="FF0000"/>
                </a:solidFill>
                <a:latin typeface="Times New Roman" pitchFamily="18" charset="0"/>
              </a:rPr>
              <a:t>100</a:t>
            </a:r>
            <a:r>
              <a:rPr lang="en-GB" altLang="tr-TR" sz="2400" b="1">
                <a:latin typeface="Times New Roman" pitchFamily="18" charset="0"/>
              </a:rPr>
              <a:t>X + </a:t>
            </a:r>
            <a:r>
              <a:rPr lang="en-GB" altLang="tr-TR" sz="2400" b="1">
                <a:solidFill>
                  <a:srgbClr val="FF0000"/>
                </a:solidFill>
                <a:latin typeface="Times New Roman" pitchFamily="18" charset="0"/>
              </a:rPr>
              <a:t>50</a:t>
            </a:r>
            <a:r>
              <a:rPr lang="en-GB" altLang="tr-TR" sz="2400" b="1">
                <a:latin typeface="Times New Roman" pitchFamily="18" charset="0"/>
              </a:rPr>
              <a:t>Y = 1000</a:t>
            </a:r>
          </a:p>
        </p:txBody>
      </p:sp>
      <p:sp>
        <p:nvSpPr>
          <p:cNvPr id="197645" name="Text Box 13"/>
          <p:cNvSpPr txBox="1">
            <a:spLocks noChangeArrowheads="1"/>
          </p:cNvSpPr>
          <p:nvPr/>
        </p:nvSpPr>
        <p:spPr bwMode="auto">
          <a:xfrm>
            <a:off x="1981200" y="457200"/>
            <a:ext cx="651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tr-TR" sz="2400" u="sng">
                <a:latin typeface="Book Antiqua" pitchFamily="18" charset="0"/>
              </a:rPr>
              <a:t>Example</a:t>
            </a:r>
            <a:r>
              <a:rPr lang="en-US" altLang="tr-TR" sz="2400">
                <a:latin typeface="Book Antiqua" pitchFamily="18" charset="0"/>
              </a:rPr>
              <a:t>: Corner Solution – Perfect Substitutes</a:t>
            </a:r>
          </a:p>
        </p:txBody>
      </p:sp>
    </p:spTree>
    <p:extLst>
      <p:ext uri="{BB962C8B-B14F-4D97-AF65-F5344CB8AC3E}">
        <p14:creationId xmlns:p14="http://schemas.microsoft.com/office/powerpoint/2010/main" val="282771630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A75F-BCAF-4A5B-8D98-FFA307FEC0A8}" type="slidenum">
              <a:rPr lang="en-US" altLang="tr-TR"/>
              <a:pPr/>
              <a:t>98</a:t>
            </a:fld>
            <a:endParaRPr lang="en-US" altLang="tr-TR"/>
          </a:p>
        </p:txBody>
      </p:sp>
      <p:sp>
        <p:nvSpPr>
          <p:cNvPr id="199682" name="Line 2"/>
          <p:cNvSpPr>
            <a:spLocks noChangeShapeType="1"/>
          </p:cNvSpPr>
          <p:nvPr/>
        </p:nvSpPr>
        <p:spPr bwMode="auto">
          <a:xfrm>
            <a:off x="838200" y="6096000"/>
            <a:ext cx="5867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99683" name="Line 3"/>
          <p:cNvSpPr>
            <a:spLocks noChangeShapeType="1"/>
          </p:cNvSpPr>
          <p:nvPr/>
        </p:nvSpPr>
        <p:spPr bwMode="auto">
          <a:xfrm flipV="1">
            <a:off x="838200" y="762000"/>
            <a:ext cx="0" cy="5334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99684" name="Line 4"/>
          <p:cNvSpPr>
            <a:spLocks noChangeShapeType="1"/>
          </p:cNvSpPr>
          <p:nvPr/>
        </p:nvSpPr>
        <p:spPr bwMode="auto">
          <a:xfrm>
            <a:off x="838200" y="3200400"/>
            <a:ext cx="1981200" cy="289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288925" y="65087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Y</a:t>
            </a:r>
          </a:p>
        </p:txBody>
      </p:sp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6781800" y="5867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X</a:t>
            </a:r>
          </a:p>
        </p:txBody>
      </p:sp>
      <p:sp>
        <p:nvSpPr>
          <p:cNvPr id="199687" name="Text Box 7"/>
          <p:cNvSpPr txBox="1">
            <a:spLocks noChangeArrowheads="1"/>
          </p:cNvSpPr>
          <p:nvPr/>
        </p:nvSpPr>
        <p:spPr bwMode="auto">
          <a:xfrm>
            <a:off x="517525" y="59848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0</a:t>
            </a:r>
          </a:p>
        </p:txBody>
      </p:sp>
      <p:sp>
        <p:nvSpPr>
          <p:cNvPr id="199689" name="Text Box 9"/>
          <p:cNvSpPr txBox="1">
            <a:spLocks noChangeArrowheads="1"/>
          </p:cNvSpPr>
          <p:nvPr/>
        </p:nvSpPr>
        <p:spPr bwMode="auto">
          <a:xfrm>
            <a:off x="2590800" y="60198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10</a:t>
            </a:r>
          </a:p>
        </p:txBody>
      </p:sp>
      <p:sp>
        <p:nvSpPr>
          <p:cNvPr id="199690" name="Text Box 10"/>
          <p:cNvSpPr txBox="1">
            <a:spLocks noChangeArrowheads="1"/>
          </p:cNvSpPr>
          <p:nvPr/>
        </p:nvSpPr>
        <p:spPr bwMode="auto">
          <a:xfrm>
            <a:off x="381000" y="28956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20</a:t>
            </a:r>
          </a:p>
        </p:txBody>
      </p:sp>
      <p:sp>
        <p:nvSpPr>
          <p:cNvPr id="199691" name="Line 11"/>
          <p:cNvSpPr>
            <a:spLocks noChangeShapeType="1"/>
          </p:cNvSpPr>
          <p:nvPr/>
        </p:nvSpPr>
        <p:spPr bwMode="auto">
          <a:xfrm flipH="1">
            <a:off x="1339850" y="2286000"/>
            <a:ext cx="10795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99692" name="Text Box 12"/>
          <p:cNvSpPr txBox="1">
            <a:spLocks noChangeArrowheads="1"/>
          </p:cNvSpPr>
          <p:nvPr/>
        </p:nvSpPr>
        <p:spPr bwMode="auto">
          <a:xfrm>
            <a:off x="1371600" y="19050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BL</a:t>
            </a:r>
          </a:p>
        </p:txBody>
      </p:sp>
      <p:sp>
        <p:nvSpPr>
          <p:cNvPr id="199693" name="Line 13"/>
          <p:cNvSpPr>
            <a:spLocks noChangeShapeType="1"/>
          </p:cNvSpPr>
          <p:nvPr/>
        </p:nvSpPr>
        <p:spPr bwMode="auto">
          <a:xfrm>
            <a:off x="838200" y="3200400"/>
            <a:ext cx="3200400" cy="284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99694" name="Text Box 14"/>
          <p:cNvSpPr txBox="1">
            <a:spLocks noChangeArrowheads="1"/>
          </p:cNvSpPr>
          <p:nvPr/>
        </p:nvSpPr>
        <p:spPr bwMode="auto">
          <a:xfrm>
            <a:off x="685800" y="2819400"/>
            <a:ext cx="3968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4800" b="1">
                <a:solidFill>
                  <a:srgbClr val="FF0000"/>
                </a:solidFill>
                <a:latin typeface="Times New Roman" pitchFamily="18" charset="0"/>
              </a:rPr>
              <a:t>•</a:t>
            </a:r>
          </a:p>
        </p:txBody>
      </p:sp>
      <p:sp>
        <p:nvSpPr>
          <p:cNvPr id="199695" name="Text Box 15"/>
          <p:cNvSpPr txBox="1">
            <a:spLocks noChangeArrowheads="1"/>
          </p:cNvSpPr>
          <p:nvPr/>
        </p:nvSpPr>
        <p:spPr bwMode="auto">
          <a:xfrm>
            <a:off x="838200" y="27432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tr-TR" sz="2400" b="1">
                <a:latin typeface="Times New Roman" pitchFamily="18" charset="0"/>
              </a:rPr>
              <a:t>B</a:t>
            </a:r>
          </a:p>
        </p:txBody>
      </p:sp>
      <p:sp>
        <p:nvSpPr>
          <p:cNvPr id="199696" name="Text Box 16"/>
          <p:cNvSpPr txBox="1">
            <a:spLocks noChangeArrowheads="1"/>
          </p:cNvSpPr>
          <p:nvPr/>
        </p:nvSpPr>
        <p:spPr bwMode="auto">
          <a:xfrm>
            <a:off x="1981200" y="457200"/>
            <a:ext cx="651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tr-TR" sz="2400" u="sng">
                <a:latin typeface="Book Antiqua" pitchFamily="18" charset="0"/>
              </a:rPr>
              <a:t>Example</a:t>
            </a:r>
            <a:r>
              <a:rPr lang="en-US" altLang="tr-TR" sz="2400">
                <a:latin typeface="Book Antiqua" pitchFamily="18" charset="0"/>
              </a:rPr>
              <a:t>: Corner Solution – Perfect Substitutes</a:t>
            </a:r>
          </a:p>
        </p:txBody>
      </p:sp>
    </p:spTree>
    <p:extLst>
      <p:ext uri="{BB962C8B-B14F-4D97-AF65-F5344CB8AC3E}">
        <p14:creationId xmlns:p14="http://schemas.microsoft.com/office/powerpoint/2010/main" val="54143348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820A5-8149-49C0-B280-E7B4B578412A}" type="slidenum">
              <a:rPr lang="en-CA"/>
              <a:pPr>
                <a:defRPr/>
              </a:pPr>
              <a:t>99</a:t>
            </a:fld>
            <a:endParaRPr lang="en-CA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2127250" y="1905000"/>
          <a:ext cx="6627813" cy="257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0" name="Document" r:id="rId3" imgW="5477040" imgH="2133720" progId="Word.Document.8">
                  <p:embed/>
                </p:oleObj>
              </mc:Choice>
              <mc:Fallback>
                <p:oleObj name="Document" r:id="rId3" imgW="5477040" imgH="21337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0" y="1905000"/>
                        <a:ext cx="6627813" cy="2573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03" name="Object 3"/>
          <p:cNvGraphicFramePr>
            <a:graphicFrameLocks noChangeAspect="1"/>
          </p:cNvGraphicFramePr>
          <p:nvPr/>
        </p:nvGraphicFramePr>
        <p:xfrm>
          <a:off x="2133600" y="4038600"/>
          <a:ext cx="5487988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1" name="Document" r:id="rId5" imgW="5486400" imgH="306360" progId="Word.Document.8">
                  <p:embed/>
                </p:oleObj>
              </mc:Choice>
              <mc:Fallback>
                <p:oleObj name="Document" r:id="rId5" imgW="5486400" imgH="3063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038600"/>
                        <a:ext cx="5487988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04" name="Object 4"/>
          <p:cNvGraphicFramePr>
            <a:graphicFrameLocks noChangeAspect="1"/>
          </p:cNvGraphicFramePr>
          <p:nvPr/>
        </p:nvGraphicFramePr>
        <p:xfrm>
          <a:off x="4876800" y="4038600"/>
          <a:ext cx="5487988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2" name="Document" r:id="rId7" imgW="5486400" imgH="306360" progId="Word.Document.8">
                  <p:embed/>
                </p:oleObj>
              </mc:Choice>
              <mc:Fallback>
                <p:oleObj name="Document" r:id="rId7" imgW="5486400" imgH="3063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038600"/>
                        <a:ext cx="5487988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05" name="Object 5"/>
          <p:cNvGraphicFramePr>
            <a:graphicFrameLocks noChangeAspect="1"/>
          </p:cNvGraphicFramePr>
          <p:nvPr/>
        </p:nvGraphicFramePr>
        <p:xfrm>
          <a:off x="3424238" y="4721225"/>
          <a:ext cx="5715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3" name="Document" r:id="rId8" imgW="5606280" imgH="316080" progId="Word.Document.8">
                  <p:embed/>
                </p:oleObj>
              </mc:Choice>
              <mc:Fallback>
                <p:oleObj name="Document" r:id="rId8" imgW="5606280" imgH="3160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4238" y="4721225"/>
                        <a:ext cx="5715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0" y="1600200"/>
            <a:ext cx="91440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en-US" altLang="tr-TR" sz="3200"/>
              <a:t>Two goods available: Siamese Cats and Dachund Dogs:</a:t>
            </a:r>
          </a:p>
          <a:p>
            <a:pPr lvl="2"/>
            <a:r>
              <a:rPr lang="en-US" altLang="tr-TR" sz="3200"/>
              <a:t>I = $200</a:t>
            </a:r>
          </a:p>
          <a:p>
            <a:pPr lvl="2"/>
            <a:r>
              <a:rPr lang="en-US" altLang="tr-TR" sz="3200"/>
              <a:t>P</a:t>
            </a:r>
            <a:r>
              <a:rPr lang="en-US" altLang="tr-TR" sz="3200" baseline="-25000"/>
              <a:t>c</a:t>
            </a:r>
            <a:r>
              <a:rPr lang="en-US" altLang="tr-TR" sz="3200"/>
              <a:t> = $100</a:t>
            </a:r>
          </a:p>
          <a:p>
            <a:pPr lvl="2"/>
            <a:r>
              <a:rPr lang="en-US" altLang="tr-TR" sz="3200"/>
              <a:t>P</a:t>
            </a:r>
            <a:r>
              <a:rPr lang="en-US" altLang="tr-TR" sz="3200" baseline="-25000"/>
              <a:t>d</a:t>
            </a:r>
            <a:r>
              <a:rPr lang="en-US" altLang="tr-TR" sz="3200"/>
              <a:t> = $50</a:t>
            </a:r>
          </a:p>
          <a:p>
            <a:pPr>
              <a:spcBef>
                <a:spcPct val="50000"/>
              </a:spcBef>
            </a:pPr>
            <a:endParaRPr lang="en-US" altLang="tr-TR" sz="3200">
              <a:latin typeface="Times New Roman" pitchFamily="18" charset="0"/>
            </a:endParaRPr>
          </a:p>
        </p:txBody>
      </p:sp>
      <p:sp>
        <p:nvSpPr>
          <p:cNvPr id="153608" name="Text Box 8"/>
          <p:cNvSpPr txBox="1">
            <a:spLocks noChangeArrowheads="1"/>
          </p:cNvSpPr>
          <p:nvPr/>
        </p:nvSpPr>
        <p:spPr bwMode="auto">
          <a:xfrm>
            <a:off x="609600" y="4419600"/>
            <a:ext cx="74676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tr-TR" sz="3200"/>
              <a:t>Utility is such that:</a:t>
            </a:r>
            <a:endParaRPr lang="en-CA" altLang="tr-TR" sz="3200"/>
          </a:p>
          <a:p>
            <a:pPr>
              <a:spcBef>
                <a:spcPct val="50000"/>
              </a:spcBef>
            </a:pPr>
            <a:r>
              <a:rPr lang="en-CA" altLang="tr-TR" sz="3200"/>
              <a:t>MU</a:t>
            </a:r>
            <a:r>
              <a:rPr lang="en-CA" altLang="tr-TR" sz="3200" baseline="-25000"/>
              <a:t>c</a:t>
            </a:r>
            <a:r>
              <a:rPr lang="en-CA" altLang="tr-TR" sz="3200"/>
              <a:t>=d</a:t>
            </a:r>
          </a:p>
          <a:p>
            <a:pPr>
              <a:spcBef>
                <a:spcPct val="50000"/>
              </a:spcBef>
            </a:pPr>
            <a:r>
              <a:rPr lang="en-CA" altLang="tr-TR" sz="3200"/>
              <a:t>MU</a:t>
            </a:r>
            <a:r>
              <a:rPr lang="en-CA" altLang="tr-TR" sz="3200" baseline="-25000"/>
              <a:t>d</a:t>
            </a:r>
            <a:r>
              <a:rPr lang="en-CA" altLang="tr-TR" sz="3200"/>
              <a:t>=5+c</a:t>
            </a:r>
            <a:endParaRPr lang="en-US" altLang="tr-TR" sz="3200" baseline="-25000"/>
          </a:p>
        </p:txBody>
      </p:sp>
      <p:sp>
        <p:nvSpPr>
          <p:cNvPr id="10249" name="WordArt 10"/>
          <p:cNvSpPr>
            <a:spLocks noChangeArrowheads="1" noChangeShapeType="1" noTextEdit="1"/>
          </p:cNvSpPr>
          <p:nvPr/>
        </p:nvSpPr>
        <p:spPr bwMode="auto">
          <a:xfrm>
            <a:off x="2124075" y="620713"/>
            <a:ext cx="42672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solidFill>
                  <a:schemeClr val="tx2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45796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8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Fallout.p3d 1"/>
  <p:tag name="POWER3D OPTIONS" val="Medium "/>
  <p:tag name="POWER3D CRC" val="8a97fcc30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Falplace.p3d 4"/>
  <p:tag name="POWER3D OPTIONS" val="Medium "/>
  <p:tag name="POWER3D CRC" val="3ac9a681010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Falplace.p3d 4"/>
  <p:tag name="POWER3D OPTIONS" val="Medium "/>
  <p:tag name="POWER3D CRC" val="3ac9a681010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Falplace.p3d 4"/>
  <p:tag name="POWER3D OPTIONS" val="Medium "/>
  <p:tag name="POWER3D CRC" val="3ac9a681010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Falplace.p3d 4"/>
  <p:tag name="POWER3D OPTIONS" val="Medium "/>
  <p:tag name="POWER3D CRC" val="3ac9a681010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Falplace.p3d 4"/>
  <p:tag name="POWER3D OPTIONS" val="Medium "/>
  <p:tag name="POWER3D CRC" val="3ac9a68101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Falplace.p3d 4"/>
  <p:tag name="POWER3D OPTIONS" val="Medium "/>
  <p:tag name="POWER3D CRC" val="3ac9a681010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Falplace.p3d 4"/>
  <p:tag name="POWER3D OPTIONS" val="Medium "/>
  <p:tag name="POWER3D CRC" val="3ac9a681010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Falplace.p3d 4"/>
  <p:tag name="POWER3D OPTIONS" val="Medium "/>
  <p:tag name="POWER3D CRC" val="3ac9a681010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Falplace.p3d 4"/>
  <p:tag name="POWER3D OPTIONS" val="Medium "/>
  <p:tag name="POWER3D CRC" val="3ac9a681010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Falplace.p3d 4"/>
  <p:tag name="POWER3D OPTIONS" val="Medium "/>
  <p:tag name="POWER3D CRC" val="3ac9a681010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Falplace.p3d 4"/>
  <p:tag name="POWER3D OPTIONS" val="Medium "/>
  <p:tag name="POWER3D CRC" val="3ac9a681010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Falplace.p3d 4"/>
  <p:tag name="POWER3D OPTIONS" val="Medium "/>
  <p:tag name="POWER3D CRC" val="3ac9a681010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Falplace.p3d 4"/>
  <p:tag name="POWER3D OPTIONS" val="Medium "/>
  <p:tag name="POWER3D CRC" val="3ac9a6810101"/>
</p:tagLst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</TotalTime>
  <Words>4469</Words>
  <Application>Microsoft Office PowerPoint</Application>
  <PresentationFormat>Ekran Gösterisi (4:3)</PresentationFormat>
  <Paragraphs>1105</Paragraphs>
  <Slides>112</Slides>
  <Notes>63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2</vt:i4>
      </vt:variant>
      <vt:variant>
        <vt:lpstr>Slayt Başlıkları</vt:lpstr>
      </vt:variant>
      <vt:variant>
        <vt:i4>112</vt:i4>
      </vt:variant>
    </vt:vector>
  </HeadingPairs>
  <TitlesOfParts>
    <vt:vector size="115" baseType="lpstr">
      <vt:lpstr>Ofis Teması</vt:lpstr>
      <vt:lpstr>Document</vt:lpstr>
      <vt:lpstr>Equation</vt:lpstr>
      <vt:lpstr>ECON 575 FUNDAMENTALS OF ECONOMICS  CHAPTER 5 Rational Consumer Choice   Prof. Dr. Dilek TEMİZ DİNÇ</vt:lpstr>
      <vt:lpstr>PowerPoint Sunusu</vt:lpstr>
      <vt:lpstr>THE OPPORTUNITY SET OR BUDGET CONSTRAINT</vt:lpstr>
      <vt:lpstr>Figure 3.1: Two Bundles of Goods  </vt:lpstr>
      <vt:lpstr>PowerPoint Sunusu</vt:lpstr>
      <vt:lpstr>PowerPoint Sunusu</vt:lpstr>
      <vt:lpstr>Figure 3.2: The Budget Constraint, or Budget Line  </vt:lpstr>
      <vt:lpstr>Affordable vs. Unaffordable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Budget Constraints</vt:lpstr>
      <vt:lpstr>Shifts in the Budget Constraint</vt:lpstr>
      <vt:lpstr>Budget Shifts Due to Price and Income Changes</vt:lpstr>
      <vt:lpstr>Figure 3.3: The Effect of a Rise in the Price of Shelter  </vt:lpstr>
      <vt:lpstr>Budget Constraints: Changes in Income and Prices</vt:lpstr>
      <vt:lpstr>Figure 3.4: The Effect of Cutting Income by Half  </vt:lpstr>
      <vt:lpstr>Budget Constraints: Changes in Income and Prices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Consumer Choice</vt:lpstr>
      <vt:lpstr>Preferences </vt:lpstr>
      <vt:lpstr>Preference Ordering</vt:lpstr>
      <vt:lpstr>Properties of Preference Orderings </vt:lpstr>
      <vt:lpstr>Consumer Preferences</vt:lpstr>
      <vt:lpstr>Indifference Curves </vt:lpstr>
      <vt:lpstr>Properties of Indifference Curves </vt:lpstr>
      <vt:lpstr>An Indifference Curve </vt:lpstr>
      <vt:lpstr>Figure 3.10: Part of an Indifference Map  </vt:lpstr>
      <vt:lpstr>Properties of Indifference Maps</vt:lpstr>
      <vt:lpstr>Impossible Indifference Curves</vt:lpstr>
      <vt:lpstr>Impossible Indifference Curves</vt:lpstr>
      <vt:lpstr>Impossible Indifference Curves</vt:lpstr>
      <vt:lpstr>Substitution Between Goods</vt:lpstr>
      <vt:lpstr>Rates of Substitution</vt:lpstr>
      <vt:lpstr>Marginal rate of substitution (MRS): </vt:lpstr>
      <vt:lpstr>Rates of Substitution</vt:lpstr>
      <vt:lpstr>Marginal Rate of Substitution</vt:lpstr>
      <vt:lpstr>Diminishing Marginal Rate of Substitution</vt:lpstr>
      <vt:lpstr>Diminishing Marginal Rate of Substitution  </vt:lpstr>
      <vt:lpstr>Marginal Rate of Substitution</vt:lpstr>
      <vt:lpstr>Marginal Rate of Substitution</vt:lpstr>
      <vt:lpstr>Marginal Rate of Substitution</vt:lpstr>
      <vt:lpstr>Marginal Rate of Substitution</vt:lpstr>
      <vt:lpstr>Consumer Preferences</vt:lpstr>
      <vt:lpstr>Consumer Preferences</vt:lpstr>
      <vt:lpstr>Consumer Preferences</vt:lpstr>
      <vt:lpstr>Perfect complements</vt:lpstr>
      <vt:lpstr>Consumer Preferences</vt:lpstr>
      <vt:lpstr>The Best Feasible Bundle </vt:lpstr>
      <vt:lpstr>Figure 3.15: The Best Affordable Bundle  </vt:lpstr>
      <vt:lpstr>Utility </vt:lpstr>
      <vt:lpstr>Utility functions</vt:lpstr>
      <vt:lpstr>CONSUMER PREFERENCES</vt:lpstr>
      <vt:lpstr>Indifference Curves for the Utility Function  U = F  S </vt:lpstr>
      <vt:lpstr>Marginal Utility</vt:lpstr>
      <vt:lpstr>MU and MRS</vt:lpstr>
      <vt:lpstr>Utility and  Marginal Utility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Example</vt:lpstr>
      <vt:lpstr>Optimization Steps</vt:lpstr>
      <vt:lpstr>Optimization Steps</vt:lpstr>
      <vt:lpstr>Optimization Steps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Optimization Steps</vt:lpstr>
      <vt:lpstr>Optimization Steps</vt:lpstr>
      <vt:lpstr>Optimization Steps</vt:lpstr>
      <vt:lpstr>PowerPoint Sunusu</vt:lpstr>
      <vt:lpstr>PowerPoint Sunusu</vt:lpstr>
      <vt:lpstr>PowerPoint Sunusu</vt:lpstr>
      <vt:lpstr>PowerPoint Sunusu</vt:lpstr>
      <vt:lpstr>Minimization Steps</vt:lpstr>
      <vt:lpstr>Minimization Example</vt:lpstr>
      <vt:lpstr>Minimization Steps</vt:lpstr>
      <vt:lpstr>Minimization Steps</vt:lpstr>
      <vt:lpstr>Minimization Steps</vt:lpstr>
      <vt:lpstr>Optimization Comparison</vt:lpstr>
    </vt:vector>
  </TitlesOfParts>
  <Company>The McGraw-Hill Companies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Kouvelis, Christina</dc:creator>
  <cp:lastModifiedBy>Evren</cp:lastModifiedBy>
  <cp:revision>71</cp:revision>
  <dcterms:created xsi:type="dcterms:W3CDTF">2014-05-02T19:44:44Z</dcterms:created>
  <dcterms:modified xsi:type="dcterms:W3CDTF">2020-09-15T14:20:54Z</dcterms:modified>
</cp:coreProperties>
</file>