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72"/>
  </p:notesMasterIdLst>
  <p:sldIdLst>
    <p:sldId id="382" r:id="rId2"/>
    <p:sldId id="375" r:id="rId3"/>
    <p:sldId id="376" r:id="rId4"/>
    <p:sldId id="259" r:id="rId5"/>
    <p:sldId id="258" r:id="rId6"/>
    <p:sldId id="377" r:id="rId7"/>
    <p:sldId id="363" r:id="rId8"/>
    <p:sldId id="292" r:id="rId9"/>
    <p:sldId id="378" r:id="rId10"/>
    <p:sldId id="260" r:id="rId11"/>
    <p:sldId id="294" r:id="rId12"/>
    <p:sldId id="296" r:id="rId13"/>
    <p:sldId id="379" r:id="rId14"/>
    <p:sldId id="380" r:id="rId15"/>
    <p:sldId id="298" r:id="rId16"/>
    <p:sldId id="299" r:id="rId17"/>
    <p:sldId id="300" r:id="rId18"/>
    <p:sldId id="301" r:id="rId19"/>
    <p:sldId id="302" r:id="rId20"/>
    <p:sldId id="303" r:id="rId21"/>
    <p:sldId id="365" r:id="rId22"/>
    <p:sldId id="261" r:id="rId23"/>
    <p:sldId id="264" r:id="rId24"/>
    <p:sldId id="305" r:id="rId25"/>
    <p:sldId id="307" r:id="rId26"/>
    <p:sldId id="318" r:id="rId27"/>
    <p:sldId id="266" r:id="rId28"/>
    <p:sldId id="316" r:id="rId29"/>
    <p:sldId id="324" r:id="rId30"/>
    <p:sldId id="311" r:id="rId31"/>
    <p:sldId id="268" r:id="rId32"/>
    <p:sldId id="326" r:id="rId33"/>
    <p:sldId id="327" r:id="rId34"/>
    <p:sldId id="271" r:id="rId35"/>
    <p:sldId id="314" r:id="rId36"/>
    <p:sldId id="312" r:id="rId37"/>
    <p:sldId id="309" r:id="rId38"/>
    <p:sldId id="290" r:id="rId39"/>
    <p:sldId id="320" r:id="rId40"/>
    <p:sldId id="366" r:id="rId41"/>
    <p:sldId id="329" r:id="rId42"/>
    <p:sldId id="322" r:id="rId43"/>
    <p:sldId id="275" r:id="rId44"/>
    <p:sldId id="349" r:id="rId45"/>
    <p:sldId id="276" r:id="rId46"/>
    <p:sldId id="333" r:id="rId47"/>
    <p:sldId id="334" r:id="rId48"/>
    <p:sldId id="351" r:id="rId49"/>
    <p:sldId id="354" r:id="rId50"/>
    <p:sldId id="355" r:id="rId51"/>
    <p:sldId id="356" r:id="rId52"/>
    <p:sldId id="357" r:id="rId53"/>
    <p:sldId id="358" r:id="rId54"/>
    <p:sldId id="337" r:id="rId55"/>
    <p:sldId id="360" r:id="rId56"/>
    <p:sldId id="338" r:id="rId57"/>
    <p:sldId id="339" r:id="rId58"/>
    <p:sldId id="361" r:id="rId59"/>
    <p:sldId id="340" r:id="rId60"/>
    <p:sldId id="341" r:id="rId61"/>
    <p:sldId id="342" r:id="rId62"/>
    <p:sldId id="278" r:id="rId63"/>
    <p:sldId id="344" r:id="rId64"/>
    <p:sldId id="345" r:id="rId65"/>
    <p:sldId id="347" r:id="rId66"/>
    <p:sldId id="346" r:id="rId67"/>
    <p:sldId id="368" r:id="rId68"/>
    <p:sldId id="370" r:id="rId69"/>
    <p:sldId id="372" r:id="rId70"/>
    <p:sldId id="374"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7" autoAdjust="0"/>
    <p:restoredTop sz="94660"/>
  </p:normalViewPr>
  <p:slideViewPr>
    <p:cSldViewPr>
      <p:cViewPr>
        <p:scale>
          <a:sx n="68" d="100"/>
          <a:sy n="68" d="100"/>
        </p:scale>
        <p:origin x="-135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 Id="rId4" Type="http://schemas.openxmlformats.org/officeDocument/2006/relationships/image" Target="../media/image6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8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0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0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0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085460-FBD7-4A71-AFA1-84583542FE69}" type="datetimeFigureOut">
              <a:rPr lang="en-US" smtClean="0"/>
              <a:t>9/15/2020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C0192-B7B0-423E-B943-C5AF94D4878D}" type="slidenum">
              <a:rPr lang="en-US" smtClean="0"/>
              <a:t>‹#›</a:t>
            </a:fld>
            <a:endParaRPr lang="en-US"/>
          </a:p>
        </p:txBody>
      </p:sp>
    </p:spTree>
    <p:extLst>
      <p:ext uri="{BB962C8B-B14F-4D97-AF65-F5344CB8AC3E}">
        <p14:creationId xmlns:p14="http://schemas.microsoft.com/office/powerpoint/2010/main" val="115396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p:cNvSpPr>
          <p:nvPr>
            <p:ph type="sldImg"/>
          </p:nvPr>
        </p:nvSpPr>
        <p:spPr bwMode="auto">
          <a:noFill/>
          <a:ln>
            <a:solidFill>
              <a:srgbClr val="000000"/>
            </a:solidFill>
            <a:miter lim="800000"/>
            <a:headEnd/>
            <a:tailEnd/>
          </a:ln>
        </p:spPr>
      </p:sp>
      <p:sp>
        <p:nvSpPr>
          <p:cNvPr id="81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5B321E-5BAE-4DF5-BC74-1730014ED514}" type="slidenum">
              <a:rPr lang="en-US">
                <a:solidFill>
                  <a:srgbClr val="000000"/>
                </a:solidFill>
              </a:rPr>
              <a:pPr fontAlgn="base">
                <a:spcBef>
                  <a:spcPct val="0"/>
                </a:spcBef>
                <a:spcAft>
                  <a:spcPct val="0"/>
                </a:spcAft>
                <a:defRPr/>
              </a:pPr>
              <a:t>1</a:t>
            </a:fld>
            <a:endParaRPr 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51B604-6C87-48E7-81C6-36A35DEBEE7D}" type="slidenum">
              <a:rPr lang="en-US" altLang="tr-TR"/>
              <a:pPr/>
              <a:t>44</a:t>
            </a:fld>
            <a:endParaRPr lang="en-US" altLang="tr-TR"/>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tr-TR" alt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pitchFamily="18" charset="0"/>
              </a:defRPr>
            </a:lvl1pPr>
            <a:lvl2pPr marL="742950" indent="-285750" eaLnBrk="0" hangingPunct="0">
              <a:defRPr sz="3600">
                <a:solidFill>
                  <a:schemeClr val="tx1"/>
                </a:solidFill>
                <a:latin typeface="Times New Roman" pitchFamily="18" charset="0"/>
              </a:defRPr>
            </a:lvl2pPr>
            <a:lvl3pPr marL="1143000" indent="-228600" eaLnBrk="0" hangingPunct="0">
              <a:defRPr sz="3600">
                <a:solidFill>
                  <a:schemeClr val="tx1"/>
                </a:solidFill>
                <a:latin typeface="Times New Roman" pitchFamily="18" charset="0"/>
              </a:defRPr>
            </a:lvl3pPr>
            <a:lvl4pPr marL="1600200" indent="-228600" eaLnBrk="0" hangingPunct="0">
              <a:defRPr sz="3600">
                <a:solidFill>
                  <a:schemeClr val="tx1"/>
                </a:solidFill>
                <a:latin typeface="Times New Roman" pitchFamily="18" charset="0"/>
              </a:defRPr>
            </a:lvl4pPr>
            <a:lvl5pPr marL="2057400" indent="-228600" eaLnBrk="0" hangingPunct="0">
              <a:defRPr sz="3600">
                <a:solidFill>
                  <a:schemeClr val="tx1"/>
                </a:solidFill>
                <a:latin typeface="Times New Roman" pitchFamily="18" charset="0"/>
              </a:defRPr>
            </a:lvl5pPr>
            <a:lvl6pPr marL="2514600" indent="-228600" eaLnBrk="0" fontAlgn="base" hangingPunct="0">
              <a:spcBef>
                <a:spcPct val="0"/>
              </a:spcBef>
              <a:spcAft>
                <a:spcPct val="0"/>
              </a:spcAft>
              <a:defRPr sz="3600">
                <a:solidFill>
                  <a:schemeClr val="tx1"/>
                </a:solidFill>
                <a:latin typeface="Times New Roman" pitchFamily="18" charset="0"/>
              </a:defRPr>
            </a:lvl6pPr>
            <a:lvl7pPr marL="2971800" indent="-228600" eaLnBrk="0" fontAlgn="base" hangingPunct="0">
              <a:spcBef>
                <a:spcPct val="0"/>
              </a:spcBef>
              <a:spcAft>
                <a:spcPct val="0"/>
              </a:spcAft>
              <a:defRPr sz="3600">
                <a:solidFill>
                  <a:schemeClr val="tx1"/>
                </a:solidFill>
                <a:latin typeface="Times New Roman" pitchFamily="18" charset="0"/>
              </a:defRPr>
            </a:lvl7pPr>
            <a:lvl8pPr marL="3429000" indent="-228600" eaLnBrk="0" fontAlgn="base" hangingPunct="0">
              <a:spcBef>
                <a:spcPct val="0"/>
              </a:spcBef>
              <a:spcAft>
                <a:spcPct val="0"/>
              </a:spcAft>
              <a:defRPr sz="3600">
                <a:solidFill>
                  <a:schemeClr val="tx1"/>
                </a:solidFill>
                <a:latin typeface="Times New Roman" pitchFamily="18" charset="0"/>
              </a:defRPr>
            </a:lvl8pPr>
            <a:lvl9pPr marL="3886200" indent="-228600" eaLnBrk="0" fontAlgn="base" hangingPunct="0">
              <a:spcBef>
                <a:spcPct val="0"/>
              </a:spcBef>
              <a:spcAft>
                <a:spcPct val="0"/>
              </a:spcAft>
              <a:defRPr sz="3600">
                <a:solidFill>
                  <a:schemeClr val="tx1"/>
                </a:solidFill>
                <a:latin typeface="Times New Roman" pitchFamily="18" charset="0"/>
              </a:defRPr>
            </a:lvl9pPr>
          </a:lstStyle>
          <a:p>
            <a:pPr eaLnBrk="1" hangingPunct="1"/>
            <a:fld id="{25A711D4-6C13-49F3-8710-F1166400ECD2}" type="slidenum">
              <a:rPr lang="en-US" altLang="tr-TR" sz="1200" smtClean="0"/>
              <a:pPr eaLnBrk="1" hangingPunct="1"/>
              <a:t>46</a:t>
            </a:fld>
            <a:endParaRPr lang="en-US" altLang="tr-TR" sz="120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pitchFamily="18" charset="0"/>
              </a:defRPr>
            </a:lvl1pPr>
            <a:lvl2pPr marL="742950" indent="-285750" eaLnBrk="0" hangingPunct="0">
              <a:defRPr sz="3600">
                <a:solidFill>
                  <a:schemeClr val="tx1"/>
                </a:solidFill>
                <a:latin typeface="Times New Roman" pitchFamily="18" charset="0"/>
              </a:defRPr>
            </a:lvl2pPr>
            <a:lvl3pPr marL="1143000" indent="-228600" eaLnBrk="0" hangingPunct="0">
              <a:defRPr sz="3600">
                <a:solidFill>
                  <a:schemeClr val="tx1"/>
                </a:solidFill>
                <a:latin typeface="Times New Roman" pitchFamily="18" charset="0"/>
              </a:defRPr>
            </a:lvl3pPr>
            <a:lvl4pPr marL="1600200" indent="-228600" eaLnBrk="0" hangingPunct="0">
              <a:defRPr sz="3600">
                <a:solidFill>
                  <a:schemeClr val="tx1"/>
                </a:solidFill>
                <a:latin typeface="Times New Roman" pitchFamily="18" charset="0"/>
              </a:defRPr>
            </a:lvl4pPr>
            <a:lvl5pPr marL="2057400" indent="-228600" eaLnBrk="0" hangingPunct="0">
              <a:defRPr sz="3600">
                <a:solidFill>
                  <a:schemeClr val="tx1"/>
                </a:solidFill>
                <a:latin typeface="Times New Roman" pitchFamily="18" charset="0"/>
              </a:defRPr>
            </a:lvl5pPr>
            <a:lvl6pPr marL="2514600" indent="-228600" eaLnBrk="0" fontAlgn="base" hangingPunct="0">
              <a:spcBef>
                <a:spcPct val="0"/>
              </a:spcBef>
              <a:spcAft>
                <a:spcPct val="0"/>
              </a:spcAft>
              <a:defRPr sz="3600">
                <a:solidFill>
                  <a:schemeClr val="tx1"/>
                </a:solidFill>
                <a:latin typeface="Times New Roman" pitchFamily="18" charset="0"/>
              </a:defRPr>
            </a:lvl6pPr>
            <a:lvl7pPr marL="2971800" indent="-228600" eaLnBrk="0" fontAlgn="base" hangingPunct="0">
              <a:spcBef>
                <a:spcPct val="0"/>
              </a:spcBef>
              <a:spcAft>
                <a:spcPct val="0"/>
              </a:spcAft>
              <a:defRPr sz="3600">
                <a:solidFill>
                  <a:schemeClr val="tx1"/>
                </a:solidFill>
                <a:latin typeface="Times New Roman" pitchFamily="18" charset="0"/>
              </a:defRPr>
            </a:lvl7pPr>
            <a:lvl8pPr marL="3429000" indent="-228600" eaLnBrk="0" fontAlgn="base" hangingPunct="0">
              <a:spcBef>
                <a:spcPct val="0"/>
              </a:spcBef>
              <a:spcAft>
                <a:spcPct val="0"/>
              </a:spcAft>
              <a:defRPr sz="3600">
                <a:solidFill>
                  <a:schemeClr val="tx1"/>
                </a:solidFill>
                <a:latin typeface="Times New Roman" pitchFamily="18" charset="0"/>
              </a:defRPr>
            </a:lvl8pPr>
            <a:lvl9pPr marL="3886200" indent="-228600" eaLnBrk="0" fontAlgn="base" hangingPunct="0">
              <a:spcBef>
                <a:spcPct val="0"/>
              </a:spcBef>
              <a:spcAft>
                <a:spcPct val="0"/>
              </a:spcAft>
              <a:defRPr sz="3600">
                <a:solidFill>
                  <a:schemeClr val="tx1"/>
                </a:solidFill>
                <a:latin typeface="Times New Roman" pitchFamily="18" charset="0"/>
              </a:defRPr>
            </a:lvl9pPr>
          </a:lstStyle>
          <a:p>
            <a:pPr eaLnBrk="1" hangingPunct="1"/>
            <a:fld id="{B831F614-8C38-411C-9016-0AB3B90AAF2E}" type="slidenum">
              <a:rPr lang="en-US" altLang="tr-TR" sz="1200" smtClean="0"/>
              <a:pPr eaLnBrk="1" hangingPunct="1"/>
              <a:t>47</a:t>
            </a:fld>
            <a:endParaRPr lang="en-US" altLang="tr-TR" sz="12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C7CDC1-1D48-4C51-9078-DDF9BA2C0861}" type="slidenum">
              <a:rPr lang="en-US" altLang="tr-TR"/>
              <a:pPr/>
              <a:t>48</a:t>
            </a:fld>
            <a:endParaRPr lang="en-US" altLang="tr-TR"/>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tr-TR" alt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5A328B-1686-4017-8C29-A894F87136A3}" type="slidenum">
              <a:rPr lang="en-US" altLang="tr-TR"/>
              <a:pPr/>
              <a:t>49</a:t>
            </a:fld>
            <a:endParaRPr lang="en-US" altLang="tr-T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tr-TR" alt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F00AB4-62DD-4144-B7DB-C2EA47005BB8}" type="slidenum">
              <a:rPr lang="en-US" altLang="tr-TR"/>
              <a:pPr/>
              <a:t>50</a:t>
            </a:fld>
            <a:endParaRPr lang="en-US" altLang="tr-TR"/>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tr-TR" alt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BE2E9A-5CE6-4817-B61C-5A5F608AC602}" type="slidenum">
              <a:rPr lang="en-US" altLang="tr-TR"/>
              <a:pPr/>
              <a:t>51</a:t>
            </a:fld>
            <a:endParaRPr lang="en-US" altLang="tr-TR"/>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tr-TR" alt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3C57B5-21C7-4305-92E0-C7EC1F4ECC55}" type="slidenum">
              <a:rPr lang="en-US" altLang="tr-TR"/>
              <a:pPr/>
              <a:t>52</a:t>
            </a:fld>
            <a:endParaRPr lang="en-US" altLang="tr-TR"/>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tr-TR" alt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D8ED3B-C877-43F0-87B9-B6C002A6A7AC}" type="slidenum">
              <a:rPr lang="en-US" altLang="tr-TR"/>
              <a:pPr/>
              <a:t>53</a:t>
            </a:fld>
            <a:endParaRPr lang="en-US" altLang="tr-TR"/>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tr-TR" alt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ea typeface="ヒラギノ角ゴ Pro W3" pitchFamily="-10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spcBef>
                <a:spcPct val="30000"/>
              </a:spcBef>
              <a:defRPr sz="1100">
                <a:solidFill>
                  <a:schemeClr val="tx1"/>
                </a:solidFill>
                <a:latin typeface="Times New Roman" pitchFamily="18" charset="0"/>
              </a:defRPr>
            </a:lvl1pPr>
            <a:lvl2pPr marL="702756" indent="-270291" defTabSz="914485">
              <a:spcBef>
                <a:spcPct val="30000"/>
              </a:spcBef>
              <a:defRPr sz="1100">
                <a:solidFill>
                  <a:schemeClr val="tx1"/>
                </a:solidFill>
                <a:latin typeface="Times New Roman" pitchFamily="18" charset="0"/>
              </a:defRPr>
            </a:lvl2pPr>
            <a:lvl3pPr marL="1081164" indent="-216233" defTabSz="914485">
              <a:spcBef>
                <a:spcPct val="30000"/>
              </a:spcBef>
              <a:defRPr sz="1100">
                <a:solidFill>
                  <a:schemeClr val="tx1"/>
                </a:solidFill>
                <a:latin typeface="Times New Roman" pitchFamily="18" charset="0"/>
              </a:defRPr>
            </a:lvl3pPr>
            <a:lvl4pPr marL="1513629" indent="-216233" defTabSz="914485">
              <a:spcBef>
                <a:spcPct val="30000"/>
              </a:spcBef>
              <a:defRPr sz="1100">
                <a:solidFill>
                  <a:schemeClr val="tx1"/>
                </a:solidFill>
                <a:latin typeface="Times New Roman" pitchFamily="18" charset="0"/>
              </a:defRPr>
            </a:lvl4pPr>
            <a:lvl5pPr marL="1946095" indent="-216233" defTabSz="914485">
              <a:spcBef>
                <a:spcPct val="30000"/>
              </a:spcBef>
              <a:defRPr sz="1100">
                <a:solidFill>
                  <a:schemeClr val="tx1"/>
                </a:solidFill>
                <a:latin typeface="Times New Roman" pitchFamily="18" charset="0"/>
              </a:defRPr>
            </a:lvl5pPr>
            <a:lvl6pPr marL="2378560" indent="-216233" defTabSz="914485" eaLnBrk="0" fontAlgn="base" hangingPunct="0">
              <a:spcBef>
                <a:spcPct val="30000"/>
              </a:spcBef>
              <a:spcAft>
                <a:spcPct val="0"/>
              </a:spcAft>
              <a:defRPr sz="1100">
                <a:solidFill>
                  <a:schemeClr val="tx1"/>
                </a:solidFill>
                <a:latin typeface="Times New Roman" pitchFamily="18" charset="0"/>
              </a:defRPr>
            </a:lvl6pPr>
            <a:lvl7pPr marL="2811026" indent="-216233" defTabSz="914485" eaLnBrk="0" fontAlgn="base" hangingPunct="0">
              <a:spcBef>
                <a:spcPct val="30000"/>
              </a:spcBef>
              <a:spcAft>
                <a:spcPct val="0"/>
              </a:spcAft>
              <a:defRPr sz="1100">
                <a:solidFill>
                  <a:schemeClr val="tx1"/>
                </a:solidFill>
                <a:latin typeface="Times New Roman" pitchFamily="18" charset="0"/>
              </a:defRPr>
            </a:lvl7pPr>
            <a:lvl8pPr marL="3243491" indent="-216233" defTabSz="914485" eaLnBrk="0" fontAlgn="base" hangingPunct="0">
              <a:spcBef>
                <a:spcPct val="30000"/>
              </a:spcBef>
              <a:spcAft>
                <a:spcPct val="0"/>
              </a:spcAft>
              <a:defRPr sz="1100">
                <a:solidFill>
                  <a:schemeClr val="tx1"/>
                </a:solidFill>
                <a:latin typeface="Times New Roman" pitchFamily="18" charset="0"/>
              </a:defRPr>
            </a:lvl8pPr>
            <a:lvl9pPr marL="3675957" indent="-216233" defTabSz="914485" eaLnBrk="0" fontAlgn="base" hangingPunct="0">
              <a:spcBef>
                <a:spcPct val="30000"/>
              </a:spcBef>
              <a:spcAft>
                <a:spcPct val="0"/>
              </a:spcAft>
              <a:defRPr sz="1100">
                <a:solidFill>
                  <a:schemeClr val="tx1"/>
                </a:solidFill>
                <a:latin typeface="Times New Roman" pitchFamily="18" charset="0"/>
              </a:defRPr>
            </a:lvl9pPr>
          </a:lstStyle>
          <a:p>
            <a:pPr>
              <a:spcBef>
                <a:spcPct val="0"/>
              </a:spcBef>
            </a:pPr>
            <a:fld id="{AA3080B8-5083-4824-A4BF-DB5F92231D41}" type="slidenum">
              <a:rPr lang="en-CA" altLang="en-US" sz="1200"/>
              <a:pPr>
                <a:spcBef>
                  <a:spcPct val="0"/>
                </a:spcBef>
              </a:pPr>
              <a:t>12</a:t>
            </a:fld>
            <a:endParaRPr lang="en-CA" altLang="en-US" sz="1200"/>
          </a:p>
        </p:txBody>
      </p:sp>
      <p:sp>
        <p:nvSpPr>
          <p:cNvPr id="15363" name="Rectangle 2"/>
          <p:cNvSpPr>
            <a:spLocks noChangeArrowheads="1"/>
          </p:cNvSpPr>
          <p:nvPr/>
        </p:nvSpPr>
        <p:spPr bwMode="auto">
          <a:xfrm>
            <a:off x="3885903" y="1"/>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6493" tIns="43247" rIns="86493" bIns="43247" anchor="ct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300"/>
          </a:p>
        </p:txBody>
      </p:sp>
      <p:sp>
        <p:nvSpPr>
          <p:cNvPr id="15364" name="Rectangle 3"/>
          <p:cNvSpPr>
            <a:spLocks noChangeArrowheads="1"/>
          </p:cNvSpPr>
          <p:nvPr/>
        </p:nvSpPr>
        <p:spPr bwMode="auto">
          <a:xfrm>
            <a:off x="3885903" y="8687405"/>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9" tIns="44446" rIns="90479" bIns="44446" anchor="b"/>
          <a:lstStyle>
            <a:lvl1pPr defTabSz="966788">
              <a:spcBef>
                <a:spcPct val="30000"/>
              </a:spcBef>
              <a:defRPr sz="1200">
                <a:solidFill>
                  <a:schemeClr val="tx1"/>
                </a:solidFill>
                <a:latin typeface="Times New Roman" pitchFamily="18" charset="0"/>
              </a:defRPr>
            </a:lvl1pPr>
            <a:lvl2pPr marL="742950" indent="-285750" defTabSz="966788">
              <a:spcBef>
                <a:spcPct val="30000"/>
              </a:spcBef>
              <a:defRPr sz="1200">
                <a:solidFill>
                  <a:schemeClr val="tx1"/>
                </a:solidFill>
                <a:latin typeface="Times New Roman" pitchFamily="18" charset="0"/>
              </a:defRPr>
            </a:lvl2pPr>
            <a:lvl3pPr marL="1143000" indent="-228600" defTabSz="966788">
              <a:spcBef>
                <a:spcPct val="30000"/>
              </a:spcBef>
              <a:defRPr sz="1200">
                <a:solidFill>
                  <a:schemeClr val="tx1"/>
                </a:solidFill>
                <a:latin typeface="Times New Roman" pitchFamily="18" charset="0"/>
              </a:defRPr>
            </a:lvl3pPr>
            <a:lvl4pPr marL="1600200" indent="-228600" defTabSz="966788">
              <a:spcBef>
                <a:spcPct val="30000"/>
              </a:spcBef>
              <a:defRPr sz="1200">
                <a:solidFill>
                  <a:schemeClr val="tx1"/>
                </a:solidFill>
                <a:latin typeface="Times New Roman" pitchFamily="18" charset="0"/>
              </a:defRPr>
            </a:lvl4pPr>
            <a:lvl5pPr marL="2057400" indent="-228600" defTabSz="966788">
              <a:spcBef>
                <a:spcPct val="30000"/>
              </a:spcBef>
              <a:defRPr sz="1200">
                <a:solidFill>
                  <a:schemeClr val="tx1"/>
                </a:solidFill>
                <a:latin typeface="Times New Roman" pitchFamily="18" charset="0"/>
              </a:defRPr>
            </a:lvl5pPr>
            <a:lvl6pPr marL="2514600" indent="-228600" defTabSz="966788" eaLnBrk="0" fontAlgn="base" hangingPunct="0">
              <a:spcBef>
                <a:spcPct val="30000"/>
              </a:spcBef>
              <a:spcAft>
                <a:spcPct val="0"/>
              </a:spcAft>
              <a:defRPr sz="1200">
                <a:solidFill>
                  <a:schemeClr val="tx1"/>
                </a:solidFill>
                <a:latin typeface="Times New Roman" pitchFamily="18" charset="0"/>
              </a:defRPr>
            </a:lvl6pPr>
            <a:lvl7pPr marL="2971800" indent="-228600" defTabSz="966788" eaLnBrk="0" fontAlgn="base" hangingPunct="0">
              <a:spcBef>
                <a:spcPct val="30000"/>
              </a:spcBef>
              <a:spcAft>
                <a:spcPct val="0"/>
              </a:spcAft>
              <a:defRPr sz="1200">
                <a:solidFill>
                  <a:schemeClr val="tx1"/>
                </a:solidFill>
                <a:latin typeface="Times New Roman" pitchFamily="18" charset="0"/>
              </a:defRPr>
            </a:lvl7pPr>
            <a:lvl8pPr marL="3429000" indent="-228600" defTabSz="966788" eaLnBrk="0" fontAlgn="base" hangingPunct="0">
              <a:spcBef>
                <a:spcPct val="30000"/>
              </a:spcBef>
              <a:spcAft>
                <a:spcPct val="0"/>
              </a:spcAft>
              <a:defRPr sz="1200">
                <a:solidFill>
                  <a:schemeClr val="tx1"/>
                </a:solidFill>
                <a:latin typeface="Times New Roman" pitchFamily="18" charset="0"/>
              </a:defRPr>
            </a:lvl8pPr>
            <a:lvl9pPr marL="3886200" indent="-228600" defTabSz="966788"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latin typeface="Arial" pitchFamily="34" charset="0"/>
              </a:rPr>
              <a:t>6</a:t>
            </a:r>
          </a:p>
        </p:txBody>
      </p:sp>
      <p:sp>
        <p:nvSpPr>
          <p:cNvPr id="15365" name="Rectangle 4"/>
          <p:cNvSpPr>
            <a:spLocks noChangeArrowheads="1"/>
          </p:cNvSpPr>
          <p:nvPr/>
        </p:nvSpPr>
        <p:spPr bwMode="auto">
          <a:xfrm>
            <a:off x="0" y="8687405"/>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6493" tIns="43247" rIns="86493" bIns="43247" anchor="ct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300"/>
          </a:p>
        </p:txBody>
      </p:sp>
      <p:sp>
        <p:nvSpPr>
          <p:cNvPr id="15366" name="Rectangle 5"/>
          <p:cNvSpPr>
            <a:spLocks noChangeArrowheads="1"/>
          </p:cNvSpPr>
          <p:nvPr/>
        </p:nvSpPr>
        <p:spPr bwMode="auto">
          <a:xfrm>
            <a:off x="0" y="1"/>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6493" tIns="43247" rIns="86493" bIns="43247" anchor="ct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300"/>
          </a:p>
        </p:txBody>
      </p:sp>
      <p:sp>
        <p:nvSpPr>
          <p:cNvPr id="15367" name="Rectangle 6"/>
          <p:cNvSpPr>
            <a:spLocks noGrp="1" noRot="1" noChangeAspect="1" noChangeArrowheads="1" noTextEdit="1"/>
          </p:cNvSpPr>
          <p:nvPr>
            <p:ph type="sldImg"/>
          </p:nvPr>
        </p:nvSpPr>
        <p:spPr>
          <a:xfrm>
            <a:off x="1152525" y="692150"/>
            <a:ext cx="4552950" cy="3416300"/>
          </a:xfrm>
          <a:ln w="12700" cap="flat"/>
        </p:spPr>
      </p:sp>
      <p:sp>
        <p:nvSpPr>
          <p:cNvPr id="15368"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9" tIns="44446" rIns="90479" bIns="44446"/>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58F71F-F89C-4D2C-A413-AD67C957F038}" type="slidenum">
              <a:rPr lang="en-US" altLang="tr-TR"/>
              <a:pPr/>
              <a:t>55</a:t>
            </a:fld>
            <a:endParaRPr lang="en-US" altLang="tr-TR"/>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tr-TR" alt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ea typeface="ヒラギノ角ゴ Pro W3" pitchFamily="-10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EFFA30-B562-4C38-9D7B-B4776BA4734F}" type="slidenum">
              <a:rPr lang="en-US" altLang="tr-TR"/>
              <a:pPr/>
              <a:t>58</a:t>
            </a:fld>
            <a:endParaRPr lang="en-US" altLang="tr-TR"/>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tr-TR" alt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ea typeface="ヒラギノ角ゴ Pro W3" pitchFamily="-10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59836C3-ED29-4285-9DB7-25D3DE4833EB}" type="slidenum">
              <a:rPr lang="en-GB" altLang="tr-TR" sz="1200" smtClean="0"/>
              <a:pPr eaLnBrk="1" hangingPunct="1"/>
              <a:t>24</a:t>
            </a:fld>
            <a:endParaRPr lang="en-GB" altLang="tr-TR" sz="1200" smtClean="0"/>
          </a:p>
        </p:txBody>
      </p:sp>
      <p:sp>
        <p:nvSpPr>
          <p:cNvPr id="146435" name="Rectangle 2"/>
          <p:cNvSpPr>
            <a:spLocks noChangeArrowheads="1"/>
          </p:cNvSpPr>
          <p:nvPr/>
        </p:nvSpPr>
        <p:spPr bwMode="auto">
          <a:xfrm>
            <a:off x="3886412" y="0"/>
            <a:ext cx="2971588" cy="45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tr-TR" altLang="tr-TR"/>
          </a:p>
        </p:txBody>
      </p:sp>
      <p:sp>
        <p:nvSpPr>
          <p:cNvPr id="146436" name="Rectangle 3"/>
          <p:cNvSpPr>
            <a:spLocks noChangeArrowheads="1"/>
          </p:cNvSpPr>
          <p:nvPr/>
        </p:nvSpPr>
        <p:spPr bwMode="auto">
          <a:xfrm>
            <a:off x="3886412" y="8686949"/>
            <a:ext cx="2971588" cy="45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GB" altLang="tr-TR" sz="1000" i="1"/>
              <a:t>12</a:t>
            </a:r>
          </a:p>
        </p:txBody>
      </p:sp>
      <p:sp>
        <p:nvSpPr>
          <p:cNvPr id="146437" name="Rectangle 4"/>
          <p:cNvSpPr>
            <a:spLocks noChangeArrowheads="1"/>
          </p:cNvSpPr>
          <p:nvPr/>
        </p:nvSpPr>
        <p:spPr bwMode="auto">
          <a:xfrm>
            <a:off x="0" y="8686949"/>
            <a:ext cx="2971589" cy="45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tr-TR" altLang="tr-TR"/>
          </a:p>
        </p:txBody>
      </p:sp>
      <p:sp>
        <p:nvSpPr>
          <p:cNvPr id="146438" name="Rectangle 5"/>
          <p:cNvSpPr>
            <a:spLocks noChangeArrowheads="1"/>
          </p:cNvSpPr>
          <p:nvPr/>
        </p:nvSpPr>
        <p:spPr bwMode="auto">
          <a:xfrm>
            <a:off x="0" y="0"/>
            <a:ext cx="2971589" cy="45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tr-TR" altLang="tr-TR"/>
          </a:p>
        </p:txBody>
      </p:sp>
      <p:sp>
        <p:nvSpPr>
          <p:cNvPr id="146439" name="Rectangle 6"/>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46440" name="Rectangle 7"/>
          <p:cNvSpPr>
            <a:spLocks noGrp="1" noChangeArrowheads="1"/>
          </p:cNvSpPr>
          <p:nvPr>
            <p:ph type="body" idx="1"/>
          </p:nvPr>
        </p:nvSpPr>
        <p:spPr>
          <a:xfrm>
            <a:off x="914824" y="4342730"/>
            <a:ext cx="5028353" cy="4114949"/>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GB"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a:off x="3886412" y="0"/>
            <a:ext cx="2971588" cy="45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147459" name="Rectangle 3"/>
          <p:cNvSpPr>
            <a:spLocks noChangeArrowheads="1"/>
          </p:cNvSpPr>
          <p:nvPr/>
        </p:nvSpPr>
        <p:spPr bwMode="auto">
          <a:xfrm>
            <a:off x="3886412" y="8686949"/>
            <a:ext cx="2971588" cy="45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tr-TR" sz="1200">
                <a:solidFill>
                  <a:srgbClr val="000000"/>
                </a:solidFill>
              </a:rPr>
              <a:t>7</a:t>
            </a:r>
          </a:p>
        </p:txBody>
      </p:sp>
      <p:sp>
        <p:nvSpPr>
          <p:cNvPr id="147460" name="Rectangle 4"/>
          <p:cNvSpPr>
            <a:spLocks noChangeArrowheads="1"/>
          </p:cNvSpPr>
          <p:nvPr/>
        </p:nvSpPr>
        <p:spPr bwMode="auto">
          <a:xfrm>
            <a:off x="0" y="8686949"/>
            <a:ext cx="2971589" cy="45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147461" name="Rectangle 5"/>
          <p:cNvSpPr>
            <a:spLocks noChangeArrowheads="1"/>
          </p:cNvSpPr>
          <p:nvPr/>
        </p:nvSpPr>
        <p:spPr bwMode="auto">
          <a:xfrm>
            <a:off x="0" y="0"/>
            <a:ext cx="2971589" cy="45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147462" name="Rectangle 6"/>
          <p:cNvSpPr>
            <a:spLocks noGrp="1" noRot="1" noChangeAspect="1" noChangeArrowheads="1" noTextEdit="1"/>
          </p:cNvSpPr>
          <p:nvPr>
            <p:ph type="sldImg"/>
          </p:nvPr>
        </p:nvSpPr>
        <p:spPr>
          <a:xfrm>
            <a:off x="1150938" y="692150"/>
            <a:ext cx="4556125" cy="3416300"/>
          </a:xfrm>
          <a:ln cap="flat"/>
        </p:spPr>
      </p:sp>
      <p:sp>
        <p:nvSpPr>
          <p:cNvPr id="147463" name="Rectangle 7"/>
          <p:cNvSpPr>
            <a:spLocks noGrp="1" noChangeArrowheads="1"/>
          </p:cNvSpPr>
          <p:nvPr>
            <p:ph type="body" idx="1"/>
          </p:nvPr>
        </p:nvSpPr>
        <p:spPr>
          <a:noFill/>
        </p:spPr>
        <p:txBody>
          <a:bodyPr/>
          <a:lstStyle/>
          <a:p>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endParaRPr lang="en-US" altLang="tr-TR" dirty="0" smtClean="0"/>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fld id="{013DDBD2-F38A-4B14-A497-C700A48BE1E3}" type="slidenum">
              <a:rPr lang="en-US" altLang="tr-TR" sz="1200">
                <a:latin typeface="Calibri" pitchFamily="34" charset="0"/>
              </a:rPr>
              <a:pPr eaLnBrk="1" hangingPunct="1"/>
              <a:t>33</a:t>
            </a:fld>
            <a:endParaRPr lang="en-US" altLang="tr-TR"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3886412" y="0"/>
            <a:ext cx="2971588" cy="45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148483" name="Rectangle 3"/>
          <p:cNvSpPr>
            <a:spLocks noChangeArrowheads="1"/>
          </p:cNvSpPr>
          <p:nvPr/>
        </p:nvSpPr>
        <p:spPr bwMode="auto">
          <a:xfrm>
            <a:off x="3886412" y="8686949"/>
            <a:ext cx="2971588" cy="45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tr-TR" sz="1200">
                <a:solidFill>
                  <a:srgbClr val="000000"/>
                </a:solidFill>
              </a:rPr>
              <a:t>5</a:t>
            </a:r>
          </a:p>
        </p:txBody>
      </p:sp>
      <p:sp>
        <p:nvSpPr>
          <p:cNvPr id="148484" name="Rectangle 4"/>
          <p:cNvSpPr>
            <a:spLocks noChangeArrowheads="1"/>
          </p:cNvSpPr>
          <p:nvPr/>
        </p:nvSpPr>
        <p:spPr bwMode="auto">
          <a:xfrm>
            <a:off x="0" y="8686949"/>
            <a:ext cx="2971589" cy="45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148485" name="Rectangle 5"/>
          <p:cNvSpPr>
            <a:spLocks noChangeArrowheads="1"/>
          </p:cNvSpPr>
          <p:nvPr/>
        </p:nvSpPr>
        <p:spPr bwMode="auto">
          <a:xfrm>
            <a:off x="0" y="0"/>
            <a:ext cx="2971589" cy="45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148486" name="Rectangle 6"/>
          <p:cNvSpPr>
            <a:spLocks noGrp="1" noRot="1" noChangeAspect="1" noChangeArrowheads="1" noTextEdit="1"/>
          </p:cNvSpPr>
          <p:nvPr>
            <p:ph type="sldImg"/>
          </p:nvPr>
        </p:nvSpPr>
        <p:spPr>
          <a:xfrm>
            <a:off x="1150938" y="692150"/>
            <a:ext cx="4556125" cy="3416300"/>
          </a:xfrm>
          <a:ln cap="flat"/>
        </p:spPr>
      </p:sp>
      <p:sp>
        <p:nvSpPr>
          <p:cNvPr id="148487" name="Rectangle 7"/>
          <p:cNvSpPr>
            <a:spLocks noGrp="1" noChangeArrowheads="1"/>
          </p:cNvSpPr>
          <p:nvPr>
            <p:ph type="body" idx="1"/>
          </p:nvPr>
        </p:nvSpPr>
        <p:spPr>
          <a:noFill/>
        </p:spPr>
        <p:txBody>
          <a:bodyPr/>
          <a:lstStyle/>
          <a:p>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pitchFamily="18" charset="0"/>
              </a:defRPr>
            </a:lvl1pPr>
            <a:lvl2pPr marL="742950" indent="-285750" eaLnBrk="0" hangingPunct="0">
              <a:defRPr sz="3600">
                <a:solidFill>
                  <a:schemeClr val="tx1"/>
                </a:solidFill>
                <a:latin typeface="Times New Roman" pitchFamily="18" charset="0"/>
              </a:defRPr>
            </a:lvl2pPr>
            <a:lvl3pPr marL="1143000" indent="-228600" eaLnBrk="0" hangingPunct="0">
              <a:defRPr sz="3600">
                <a:solidFill>
                  <a:schemeClr val="tx1"/>
                </a:solidFill>
                <a:latin typeface="Times New Roman" pitchFamily="18" charset="0"/>
              </a:defRPr>
            </a:lvl3pPr>
            <a:lvl4pPr marL="1600200" indent="-228600" eaLnBrk="0" hangingPunct="0">
              <a:defRPr sz="3600">
                <a:solidFill>
                  <a:schemeClr val="tx1"/>
                </a:solidFill>
                <a:latin typeface="Times New Roman" pitchFamily="18" charset="0"/>
              </a:defRPr>
            </a:lvl4pPr>
            <a:lvl5pPr marL="2057400" indent="-228600" eaLnBrk="0" hangingPunct="0">
              <a:defRPr sz="3600">
                <a:solidFill>
                  <a:schemeClr val="tx1"/>
                </a:solidFill>
                <a:latin typeface="Times New Roman" pitchFamily="18" charset="0"/>
              </a:defRPr>
            </a:lvl5pPr>
            <a:lvl6pPr marL="2514600" indent="-228600" eaLnBrk="0" fontAlgn="base" hangingPunct="0">
              <a:spcBef>
                <a:spcPct val="0"/>
              </a:spcBef>
              <a:spcAft>
                <a:spcPct val="0"/>
              </a:spcAft>
              <a:defRPr sz="3600">
                <a:solidFill>
                  <a:schemeClr val="tx1"/>
                </a:solidFill>
                <a:latin typeface="Times New Roman" pitchFamily="18" charset="0"/>
              </a:defRPr>
            </a:lvl6pPr>
            <a:lvl7pPr marL="2971800" indent="-228600" eaLnBrk="0" fontAlgn="base" hangingPunct="0">
              <a:spcBef>
                <a:spcPct val="0"/>
              </a:spcBef>
              <a:spcAft>
                <a:spcPct val="0"/>
              </a:spcAft>
              <a:defRPr sz="3600">
                <a:solidFill>
                  <a:schemeClr val="tx1"/>
                </a:solidFill>
                <a:latin typeface="Times New Roman" pitchFamily="18" charset="0"/>
              </a:defRPr>
            </a:lvl7pPr>
            <a:lvl8pPr marL="3429000" indent="-228600" eaLnBrk="0" fontAlgn="base" hangingPunct="0">
              <a:spcBef>
                <a:spcPct val="0"/>
              </a:spcBef>
              <a:spcAft>
                <a:spcPct val="0"/>
              </a:spcAft>
              <a:defRPr sz="3600">
                <a:solidFill>
                  <a:schemeClr val="tx1"/>
                </a:solidFill>
                <a:latin typeface="Times New Roman" pitchFamily="18" charset="0"/>
              </a:defRPr>
            </a:lvl8pPr>
            <a:lvl9pPr marL="3886200" indent="-228600" eaLnBrk="0" fontAlgn="base" hangingPunct="0">
              <a:spcBef>
                <a:spcPct val="0"/>
              </a:spcBef>
              <a:spcAft>
                <a:spcPct val="0"/>
              </a:spcAft>
              <a:defRPr sz="3600">
                <a:solidFill>
                  <a:schemeClr val="tx1"/>
                </a:solidFill>
                <a:latin typeface="Times New Roman" pitchFamily="18" charset="0"/>
              </a:defRPr>
            </a:lvl9pPr>
          </a:lstStyle>
          <a:p>
            <a:pPr eaLnBrk="1" hangingPunct="1"/>
            <a:fld id="{83908DC6-3858-48F4-964F-E028EA41216C}" type="slidenum">
              <a:rPr lang="en-US" altLang="tr-TR" sz="1200" smtClean="0"/>
              <a:pPr eaLnBrk="1" hangingPunct="1"/>
              <a:t>39</a:t>
            </a:fld>
            <a:endParaRPr lang="en-US" altLang="tr-TR" sz="1200"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fld id="{1BD53066-E0E4-4A07-949C-7A8064AA8C48}" type="slidenum">
              <a:rPr lang="en-US" altLang="tr-TR" sz="1200">
                <a:latin typeface="Calibri" pitchFamily="34" charset="0"/>
              </a:rPr>
              <a:pPr eaLnBrk="1" hangingPunct="1"/>
              <a:t>41</a:t>
            </a:fld>
            <a:endParaRPr lang="en-US" altLang="tr-TR"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pitchFamily="18" charset="0"/>
              </a:defRPr>
            </a:lvl1pPr>
            <a:lvl2pPr marL="742950" indent="-285750" eaLnBrk="0" hangingPunct="0">
              <a:defRPr sz="3600">
                <a:solidFill>
                  <a:schemeClr val="tx1"/>
                </a:solidFill>
                <a:latin typeface="Times New Roman" pitchFamily="18" charset="0"/>
              </a:defRPr>
            </a:lvl2pPr>
            <a:lvl3pPr marL="1143000" indent="-228600" eaLnBrk="0" hangingPunct="0">
              <a:defRPr sz="3600">
                <a:solidFill>
                  <a:schemeClr val="tx1"/>
                </a:solidFill>
                <a:latin typeface="Times New Roman" pitchFamily="18" charset="0"/>
              </a:defRPr>
            </a:lvl3pPr>
            <a:lvl4pPr marL="1600200" indent="-228600" eaLnBrk="0" hangingPunct="0">
              <a:defRPr sz="3600">
                <a:solidFill>
                  <a:schemeClr val="tx1"/>
                </a:solidFill>
                <a:latin typeface="Times New Roman" pitchFamily="18" charset="0"/>
              </a:defRPr>
            </a:lvl4pPr>
            <a:lvl5pPr marL="2057400" indent="-228600" eaLnBrk="0" hangingPunct="0">
              <a:defRPr sz="3600">
                <a:solidFill>
                  <a:schemeClr val="tx1"/>
                </a:solidFill>
                <a:latin typeface="Times New Roman" pitchFamily="18" charset="0"/>
              </a:defRPr>
            </a:lvl5pPr>
            <a:lvl6pPr marL="2514600" indent="-228600" eaLnBrk="0" fontAlgn="base" hangingPunct="0">
              <a:spcBef>
                <a:spcPct val="0"/>
              </a:spcBef>
              <a:spcAft>
                <a:spcPct val="0"/>
              </a:spcAft>
              <a:defRPr sz="3600">
                <a:solidFill>
                  <a:schemeClr val="tx1"/>
                </a:solidFill>
                <a:latin typeface="Times New Roman" pitchFamily="18" charset="0"/>
              </a:defRPr>
            </a:lvl6pPr>
            <a:lvl7pPr marL="2971800" indent="-228600" eaLnBrk="0" fontAlgn="base" hangingPunct="0">
              <a:spcBef>
                <a:spcPct val="0"/>
              </a:spcBef>
              <a:spcAft>
                <a:spcPct val="0"/>
              </a:spcAft>
              <a:defRPr sz="3600">
                <a:solidFill>
                  <a:schemeClr val="tx1"/>
                </a:solidFill>
                <a:latin typeface="Times New Roman" pitchFamily="18" charset="0"/>
              </a:defRPr>
            </a:lvl7pPr>
            <a:lvl8pPr marL="3429000" indent="-228600" eaLnBrk="0" fontAlgn="base" hangingPunct="0">
              <a:spcBef>
                <a:spcPct val="0"/>
              </a:spcBef>
              <a:spcAft>
                <a:spcPct val="0"/>
              </a:spcAft>
              <a:defRPr sz="3600">
                <a:solidFill>
                  <a:schemeClr val="tx1"/>
                </a:solidFill>
                <a:latin typeface="Times New Roman" pitchFamily="18" charset="0"/>
              </a:defRPr>
            </a:lvl8pPr>
            <a:lvl9pPr marL="3886200" indent="-228600" eaLnBrk="0" fontAlgn="base" hangingPunct="0">
              <a:spcBef>
                <a:spcPct val="0"/>
              </a:spcBef>
              <a:spcAft>
                <a:spcPct val="0"/>
              </a:spcAft>
              <a:defRPr sz="3600">
                <a:solidFill>
                  <a:schemeClr val="tx1"/>
                </a:solidFill>
                <a:latin typeface="Times New Roman" pitchFamily="18" charset="0"/>
              </a:defRPr>
            </a:lvl9pPr>
          </a:lstStyle>
          <a:p>
            <a:pPr eaLnBrk="1" hangingPunct="1"/>
            <a:fld id="{AEB720DF-442B-43ED-9325-AFE742EEAEB7}" type="slidenum">
              <a:rPr lang="en-US" altLang="tr-TR" sz="1200" smtClean="0"/>
              <a:pPr eaLnBrk="1" hangingPunct="1"/>
              <a:t>42</a:t>
            </a:fld>
            <a:endParaRPr lang="en-US" altLang="tr-TR"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4CFF07E-A57B-4E1F-88D7-CE69C2E65F66}" type="datetimeFigureOut">
              <a:rPr lang="tr-TR" smtClean="0"/>
              <a:t>15.09.2020</a:t>
            </a:fld>
            <a:endParaRPr lang="tr-TR"/>
          </a:p>
        </p:txBody>
      </p:sp>
      <p:sp>
        <p:nvSpPr>
          <p:cNvPr id="5" name="Altbilgi Yer Tutucusu 4"/>
          <p:cNvSpPr>
            <a:spLocks noGrp="1"/>
          </p:cNvSpPr>
          <p:nvPr>
            <p:ph type="ftr" sz="quarter" idx="11"/>
          </p:nvPr>
        </p:nvSpPr>
        <p:spPr/>
        <p:txBody>
          <a:bodyPr/>
          <a:lstStyle/>
          <a:p>
            <a:r>
              <a:rPr lang="en-US" smtClean="0"/>
              <a:t>©2015 McGraw-Hill Education. All Rights Reserved.</a:t>
            </a:r>
            <a:endParaRPr lang="en-US" dirty="0"/>
          </a:p>
        </p:txBody>
      </p:sp>
      <p:sp>
        <p:nvSpPr>
          <p:cNvPr id="6" name="Slayt Numarası Yer Tutucusu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791204876"/>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CFF07E-A57B-4E1F-88D7-CE69C2E65F66}" type="datetimeFigureOut">
              <a:rPr lang="tr-TR" smtClean="0"/>
              <a:t>15.09.2020</a:t>
            </a:fld>
            <a:endParaRPr lang="tr-TR"/>
          </a:p>
        </p:txBody>
      </p:sp>
      <p:sp>
        <p:nvSpPr>
          <p:cNvPr id="5" name="Altbilgi Yer Tutucusu 4"/>
          <p:cNvSpPr>
            <a:spLocks noGrp="1"/>
          </p:cNvSpPr>
          <p:nvPr>
            <p:ph type="ftr" sz="quarter" idx="11"/>
          </p:nvPr>
        </p:nvSpPr>
        <p:spPr/>
        <p:txBody>
          <a:bodyPr/>
          <a:lstStyle/>
          <a:p>
            <a:r>
              <a:rPr lang="en-US" smtClean="0"/>
              <a:t>©2015 McGraw-Hill Education. All Rights Reserved.</a:t>
            </a:r>
            <a:endParaRPr lang="en-US" dirty="0"/>
          </a:p>
        </p:txBody>
      </p:sp>
      <p:sp>
        <p:nvSpPr>
          <p:cNvPr id="6" name="Slayt Numarası Yer Tutucusu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57870768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CFF07E-A57B-4E1F-88D7-CE69C2E65F66}" type="datetimeFigureOut">
              <a:rPr lang="tr-TR" smtClean="0"/>
              <a:t>15.09.2020</a:t>
            </a:fld>
            <a:endParaRPr lang="tr-TR"/>
          </a:p>
        </p:txBody>
      </p:sp>
      <p:sp>
        <p:nvSpPr>
          <p:cNvPr id="5" name="Altbilgi Yer Tutucusu 4"/>
          <p:cNvSpPr>
            <a:spLocks noGrp="1"/>
          </p:cNvSpPr>
          <p:nvPr>
            <p:ph type="ftr" sz="quarter" idx="11"/>
          </p:nvPr>
        </p:nvSpPr>
        <p:spPr/>
        <p:txBody>
          <a:bodyPr/>
          <a:lstStyle/>
          <a:p>
            <a:r>
              <a:rPr lang="en-US" smtClean="0"/>
              <a:t>©2015 McGraw-Hill Education. All Rights Reserved.</a:t>
            </a:r>
            <a:endParaRPr lang="en-US" dirty="0"/>
          </a:p>
        </p:txBody>
      </p:sp>
      <p:sp>
        <p:nvSpPr>
          <p:cNvPr id="6" name="Slayt Numarası Yer Tutucusu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97723676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Tree>
    <p:extLst>
      <p:ext uri="{BB962C8B-B14F-4D97-AF65-F5344CB8AC3E}">
        <p14:creationId xmlns:p14="http://schemas.microsoft.com/office/powerpoint/2010/main" val="2831316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819404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24950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24950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466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6119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8618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8618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CFF07E-A57B-4E1F-88D7-CE69C2E65F66}" type="datetimeFigureOut">
              <a:rPr lang="tr-TR" smtClean="0"/>
              <a:t>15.09.2020</a:t>
            </a:fld>
            <a:endParaRPr lang="tr-TR"/>
          </a:p>
        </p:txBody>
      </p:sp>
      <p:sp>
        <p:nvSpPr>
          <p:cNvPr id="5" name="Altbilgi Yer Tutucusu 4"/>
          <p:cNvSpPr>
            <a:spLocks noGrp="1"/>
          </p:cNvSpPr>
          <p:nvPr>
            <p:ph type="ftr" sz="quarter" idx="11"/>
          </p:nvPr>
        </p:nvSpPr>
        <p:spPr/>
        <p:txBody>
          <a:bodyPr/>
          <a:lstStyle/>
          <a:p>
            <a:r>
              <a:rPr lang="en-US" smtClean="0"/>
              <a:t>©2015 McGraw-Hill Education. All Rights Reserved.</a:t>
            </a:r>
            <a:endParaRPr lang="en-US" dirty="0"/>
          </a:p>
        </p:txBody>
      </p:sp>
      <p:sp>
        <p:nvSpPr>
          <p:cNvPr id="6" name="Slayt Numarası Yer Tutucusu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819486831"/>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268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4CFF07E-A57B-4E1F-88D7-CE69C2E65F66}" type="datetimeFigureOut">
              <a:rPr lang="tr-TR" smtClean="0"/>
              <a:t>15.09.2020</a:t>
            </a:fld>
            <a:endParaRPr lang="tr-TR"/>
          </a:p>
        </p:txBody>
      </p:sp>
      <p:sp>
        <p:nvSpPr>
          <p:cNvPr id="5" name="Altbilgi Yer Tutucusu 4"/>
          <p:cNvSpPr>
            <a:spLocks noGrp="1"/>
          </p:cNvSpPr>
          <p:nvPr>
            <p:ph type="ftr" sz="quarter" idx="11"/>
          </p:nvPr>
        </p:nvSpPr>
        <p:spPr/>
        <p:txBody>
          <a:bodyPr/>
          <a:lstStyle/>
          <a:p>
            <a:r>
              <a:rPr lang="en-US" smtClean="0"/>
              <a:t>©2015 McGraw-Hill Education. All Rights Reserved.</a:t>
            </a:r>
            <a:endParaRPr lang="en-US" dirty="0"/>
          </a:p>
        </p:txBody>
      </p:sp>
      <p:sp>
        <p:nvSpPr>
          <p:cNvPr id="6" name="Slayt Numarası Yer Tutucusu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867122089"/>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4CFF07E-A57B-4E1F-88D7-CE69C2E65F66}" type="datetimeFigureOut">
              <a:rPr lang="tr-TR" smtClean="0"/>
              <a:t>15.09.2020</a:t>
            </a:fld>
            <a:endParaRPr lang="tr-TR"/>
          </a:p>
        </p:txBody>
      </p:sp>
      <p:sp>
        <p:nvSpPr>
          <p:cNvPr id="6" name="Altbilgi Yer Tutucusu 5"/>
          <p:cNvSpPr>
            <a:spLocks noGrp="1"/>
          </p:cNvSpPr>
          <p:nvPr>
            <p:ph type="ftr" sz="quarter" idx="11"/>
          </p:nvPr>
        </p:nvSpPr>
        <p:spPr/>
        <p:txBody>
          <a:bodyPr/>
          <a:lstStyle/>
          <a:p>
            <a:r>
              <a:rPr lang="en-US" smtClean="0"/>
              <a:t>©2015 McGraw-Hill Education. All Rights Reserved.</a:t>
            </a:r>
            <a:endParaRPr lang="en-US" dirty="0"/>
          </a:p>
        </p:txBody>
      </p:sp>
      <p:sp>
        <p:nvSpPr>
          <p:cNvPr id="7" name="Slayt Numarası Yer Tutucusu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744678388"/>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4CFF07E-A57B-4E1F-88D7-CE69C2E65F66}" type="datetimeFigureOut">
              <a:rPr lang="tr-TR" smtClean="0"/>
              <a:t>15.09.2020</a:t>
            </a:fld>
            <a:endParaRPr lang="tr-TR"/>
          </a:p>
        </p:txBody>
      </p:sp>
      <p:sp>
        <p:nvSpPr>
          <p:cNvPr id="8" name="Altbilgi Yer Tutucusu 7"/>
          <p:cNvSpPr>
            <a:spLocks noGrp="1"/>
          </p:cNvSpPr>
          <p:nvPr>
            <p:ph type="ftr" sz="quarter" idx="11"/>
          </p:nvPr>
        </p:nvSpPr>
        <p:spPr/>
        <p:txBody>
          <a:bodyPr/>
          <a:lstStyle/>
          <a:p>
            <a:r>
              <a:rPr lang="en-US" smtClean="0"/>
              <a:t>©2015 McGraw-Hill Education. All Rights Reserved.</a:t>
            </a:r>
            <a:endParaRPr lang="en-US" dirty="0"/>
          </a:p>
        </p:txBody>
      </p:sp>
      <p:sp>
        <p:nvSpPr>
          <p:cNvPr id="9" name="Slayt Numarası Yer Tutucusu 8"/>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8639194"/>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4CFF07E-A57B-4E1F-88D7-CE69C2E65F66}" type="datetimeFigureOut">
              <a:rPr lang="tr-TR" smtClean="0"/>
              <a:t>15.09.2020</a:t>
            </a:fld>
            <a:endParaRPr lang="tr-TR"/>
          </a:p>
        </p:txBody>
      </p:sp>
      <p:sp>
        <p:nvSpPr>
          <p:cNvPr id="4" name="Altbilgi Yer Tutucusu 3"/>
          <p:cNvSpPr>
            <a:spLocks noGrp="1"/>
          </p:cNvSpPr>
          <p:nvPr>
            <p:ph type="ftr" sz="quarter" idx="11"/>
          </p:nvPr>
        </p:nvSpPr>
        <p:spPr/>
        <p:txBody>
          <a:bodyPr/>
          <a:lstStyle/>
          <a:p>
            <a:r>
              <a:rPr lang="en-US" smtClean="0"/>
              <a:t>©2015 McGraw-Hill Education. All Rights Reserved.</a:t>
            </a:r>
            <a:endParaRPr lang="en-US" dirty="0"/>
          </a:p>
        </p:txBody>
      </p:sp>
      <p:sp>
        <p:nvSpPr>
          <p:cNvPr id="5" name="Slayt Numarası Yer Tutucusu 4"/>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10709553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4CFF07E-A57B-4E1F-88D7-CE69C2E65F66}" type="datetimeFigureOut">
              <a:rPr lang="tr-TR" smtClean="0"/>
              <a:t>15.09.2020</a:t>
            </a:fld>
            <a:endParaRPr lang="tr-TR"/>
          </a:p>
        </p:txBody>
      </p:sp>
      <p:sp>
        <p:nvSpPr>
          <p:cNvPr id="3" name="Altbilgi Yer Tutucusu 2"/>
          <p:cNvSpPr>
            <a:spLocks noGrp="1"/>
          </p:cNvSpPr>
          <p:nvPr>
            <p:ph type="ftr" sz="quarter" idx="11"/>
          </p:nvPr>
        </p:nvSpPr>
        <p:spPr/>
        <p:txBody>
          <a:bodyPr/>
          <a:lstStyle/>
          <a:p>
            <a:r>
              <a:rPr lang="en-US" smtClean="0"/>
              <a:t>©2015 McGraw-Hill Education. All Rights Reserved.</a:t>
            </a:r>
            <a:endParaRPr lang="en-US" dirty="0"/>
          </a:p>
        </p:txBody>
      </p:sp>
      <p:sp>
        <p:nvSpPr>
          <p:cNvPr id="4" name="Slayt Numarası Yer Tutucusu 3"/>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65127396"/>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CFF07E-A57B-4E1F-88D7-CE69C2E65F66}" type="datetimeFigureOut">
              <a:rPr lang="tr-TR" smtClean="0"/>
              <a:t>15.09.2020</a:t>
            </a:fld>
            <a:endParaRPr lang="tr-TR"/>
          </a:p>
        </p:txBody>
      </p:sp>
      <p:sp>
        <p:nvSpPr>
          <p:cNvPr id="6" name="Altbilgi Yer Tutucusu 5"/>
          <p:cNvSpPr>
            <a:spLocks noGrp="1"/>
          </p:cNvSpPr>
          <p:nvPr>
            <p:ph type="ftr" sz="quarter" idx="11"/>
          </p:nvPr>
        </p:nvSpPr>
        <p:spPr/>
        <p:txBody>
          <a:bodyPr/>
          <a:lstStyle/>
          <a:p>
            <a:r>
              <a:rPr lang="en-US" smtClean="0"/>
              <a:t>©2015 McGraw-Hill Education. All Rights Reserved.</a:t>
            </a:r>
            <a:endParaRPr lang="en-US" dirty="0"/>
          </a:p>
        </p:txBody>
      </p:sp>
      <p:sp>
        <p:nvSpPr>
          <p:cNvPr id="7" name="Slayt Numarası Yer Tutucusu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257434409"/>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CFF07E-A57B-4E1F-88D7-CE69C2E65F66}" type="datetimeFigureOut">
              <a:rPr lang="tr-TR" smtClean="0"/>
              <a:t>15.09.2020</a:t>
            </a:fld>
            <a:endParaRPr lang="tr-TR"/>
          </a:p>
        </p:txBody>
      </p:sp>
      <p:sp>
        <p:nvSpPr>
          <p:cNvPr id="6" name="Altbilgi Yer Tutucusu 5"/>
          <p:cNvSpPr>
            <a:spLocks noGrp="1"/>
          </p:cNvSpPr>
          <p:nvPr>
            <p:ph type="ftr" sz="quarter" idx="11"/>
          </p:nvPr>
        </p:nvSpPr>
        <p:spPr/>
        <p:txBody>
          <a:bodyPr/>
          <a:lstStyle/>
          <a:p>
            <a:r>
              <a:rPr lang="en-US" smtClean="0"/>
              <a:t>©2015 McGraw-Hill Education. All Rights Reserved.</a:t>
            </a:r>
            <a:endParaRPr lang="en-US" dirty="0"/>
          </a:p>
        </p:txBody>
      </p:sp>
      <p:sp>
        <p:nvSpPr>
          <p:cNvPr id="7" name="Slayt Numarası Yer Tutucusu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85000172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FF07E-A57B-4E1F-88D7-CE69C2E65F66}" type="datetimeFigureOut">
              <a:rPr lang="tr-TR" smtClean="0"/>
              <a:t>15.09.2020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©2015 McGraw-Hill Education. All Rights Reserved.</a:t>
            </a:r>
            <a:endParaRPr lang="en-US" dirty="0"/>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EE247-7E3D-4F38-A267-86CBA1DF41EF}" type="slidenum">
              <a:rPr lang="en-US" smtClean="0"/>
              <a:t>‹#›</a:t>
            </a:fld>
            <a:endParaRPr lang="en-US"/>
          </a:p>
        </p:txBody>
      </p:sp>
    </p:spTree>
    <p:extLst>
      <p:ext uri="{BB962C8B-B14F-4D97-AF65-F5344CB8AC3E}">
        <p14:creationId xmlns:p14="http://schemas.microsoft.com/office/powerpoint/2010/main" val="331654296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 id="2147483688" r:id="rId19"/>
    <p:sldLayoutId id="2147483689" r:id="rId2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14.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3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21.png"/><Relationship Id="rId3" Type="http://schemas.openxmlformats.org/officeDocument/2006/relationships/image" Target="../media/image6.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notesSlide" Target="../notesSlides/notesSlide5.xml"/><Relationship Id="rId16" Type="http://schemas.openxmlformats.org/officeDocument/2006/relationships/image" Target="../media/image18.png"/><Relationship Id="rId20" Type="http://schemas.openxmlformats.org/officeDocument/2006/relationships/image" Target="../media/image23.png"/><Relationship Id="rId1" Type="http://schemas.openxmlformats.org/officeDocument/2006/relationships/slideLayout" Target="../slideLayouts/slideLayout15.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19" Type="http://schemas.openxmlformats.org/officeDocument/2006/relationships/image" Target="../media/image22.png"/><Relationship Id="rId4" Type="http://schemas.openxmlformats.org/officeDocument/2006/relationships/image" Target="../media/image20.png"/><Relationship Id="rId9" Type="http://schemas.openxmlformats.org/officeDocument/2006/relationships/image" Target="../media/image11.png"/><Relationship Id="rId14" Type="http://schemas.openxmlformats.org/officeDocument/2006/relationships/image" Target="../media/image1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https://www.google.com/url?sa=i&amp;rct=j&amp;q=&amp;esrc=s&amp;source=images&amp;cd=&amp;cad=rja&amp;uact=8&amp;ved=2ahUKEwjaiP6MksDeAhVJNOwKHTYdC04QjRx6BAgBEAU&amp;url=http://www.economicsdiscussion.net/law-of-variable-proportions/law-of-variable-proportions-with-diagrams/6900&amp;psig=AOvVaw1c0adn4hf6Y9v5OiwTSqRa&amp;ust=1541606492752083"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6.xml"/><Relationship Id="rId1" Type="http://schemas.openxmlformats.org/officeDocument/2006/relationships/vmlDrawing" Target="../drawings/vmlDrawing1.vml"/><Relationship Id="rId5" Type="http://schemas.openxmlformats.org/officeDocument/2006/relationships/image" Target="../media/image25.emf"/><Relationship Id="rId4" Type="http://schemas.openxmlformats.org/officeDocument/2006/relationships/oleObject" Target="../embeddings/oleObject1.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12" Type="http://schemas.openxmlformats.org/officeDocument/2006/relationships/image" Target="../media/image35.png"/><Relationship Id="rId2" Type="http://schemas.openxmlformats.org/officeDocument/2006/relationships/notesSlide" Target="../notesSlides/notesSlide8.xml"/><Relationship Id="rId1" Type="http://schemas.openxmlformats.org/officeDocument/2006/relationships/slideLayout" Target="../slideLayouts/slideLayout17.xml"/><Relationship Id="rId6" Type="http://schemas.openxmlformats.org/officeDocument/2006/relationships/image" Target="../media/image29.pn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png"/></Relationships>
</file>

<file path=ppt/slides/_rels/slide42.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 Id="rId9" Type="http://schemas.openxmlformats.org/officeDocument/2006/relationships/image" Target="../media/image42.png"/></Relationships>
</file>

<file path=ppt/slides/_rels/slide43.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5.wmf"/><Relationship Id="rId4" Type="http://schemas.openxmlformats.org/officeDocument/2006/relationships/oleObject" Target="../embeddings/oleObject2.bin"/></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4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46.wmf"/><Relationship Id="rId4" Type="http://schemas.openxmlformats.org/officeDocument/2006/relationships/oleObject" Target="../embeddings/oleObject3.bin"/></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48.wmf"/><Relationship Id="rId4" Type="http://schemas.openxmlformats.org/officeDocument/2006/relationships/oleObject" Target="../embeddings/oleObject5.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49.wmf"/><Relationship Id="rId4"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50.wmf"/><Relationship Id="rId4" Type="http://schemas.openxmlformats.org/officeDocument/2006/relationships/oleObject" Target="../embeddings/oleObject7.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7.vml"/><Relationship Id="rId5" Type="http://schemas.openxmlformats.org/officeDocument/2006/relationships/image" Target="../media/image51.wmf"/><Relationship Id="rId4" Type="http://schemas.openxmlformats.org/officeDocument/2006/relationships/oleObject" Target="../embeddings/oleObject8.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8.vml"/><Relationship Id="rId5" Type="http://schemas.openxmlformats.org/officeDocument/2006/relationships/image" Target="../media/image52.wmf"/><Relationship Id="rId4" Type="http://schemas.openxmlformats.org/officeDocument/2006/relationships/oleObject" Target="../embeddings/oleObject9.bin"/></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9.vml"/><Relationship Id="rId5" Type="http://schemas.openxmlformats.org/officeDocument/2006/relationships/image" Target="../media/image53.wmf"/><Relationship Id="rId4" Type="http://schemas.openxmlformats.org/officeDocument/2006/relationships/oleObject" Target="../embeddings/oleObject10.bin"/></Relationships>
</file>

<file path=ppt/slides/_rels/slide54.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7.png"/><Relationship Id="rId5" Type="http://schemas.openxmlformats.org/officeDocument/2006/relationships/image" Target="../media/image56.png"/><Relationship Id="rId4" Type="http://schemas.openxmlformats.org/officeDocument/2006/relationships/image" Target="../media/image55.png"/></Relationships>
</file>

<file path=ppt/slides/_rels/slide55.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20.xml"/><Relationship Id="rId7" Type="http://schemas.openxmlformats.org/officeDocument/2006/relationships/image" Target="../media/image59.wmf"/><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oleObject" Target="../embeddings/oleObject12.bin"/><Relationship Id="rId11" Type="http://schemas.openxmlformats.org/officeDocument/2006/relationships/image" Target="../media/image61.wmf"/><Relationship Id="rId5" Type="http://schemas.openxmlformats.org/officeDocument/2006/relationships/image" Target="../media/image58.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60.wmf"/></Relationships>
</file>

<file path=ppt/slides/_rels/slide56.xml.rels><?xml version="1.0" encoding="UTF-8" standalone="yes"?>
<Relationships xmlns="http://schemas.openxmlformats.org/package/2006/relationships"><Relationship Id="rId8" Type="http://schemas.openxmlformats.org/officeDocument/2006/relationships/image" Target="../media/image68.png"/><Relationship Id="rId3" Type="http://schemas.openxmlformats.org/officeDocument/2006/relationships/image" Target="../media/image63.png"/><Relationship Id="rId7" Type="http://schemas.openxmlformats.org/officeDocument/2006/relationships/image" Target="../media/image67.png"/><Relationship Id="rId2" Type="http://schemas.openxmlformats.org/officeDocument/2006/relationships/image" Target="../media/image62.png"/><Relationship Id="rId1" Type="http://schemas.openxmlformats.org/officeDocument/2006/relationships/slideLayout" Target="../slideLayouts/slideLayout18.xml"/><Relationship Id="rId6" Type="http://schemas.openxmlformats.org/officeDocument/2006/relationships/image" Target="../media/image66.png"/><Relationship Id="rId5" Type="http://schemas.openxmlformats.org/officeDocument/2006/relationships/image" Target="../media/image65.png"/><Relationship Id="rId4" Type="http://schemas.openxmlformats.org/officeDocument/2006/relationships/image" Target="../media/image64.png"/></Relationships>
</file>

<file path=ppt/slides/_rels/slide57.xml.rels><?xml version="1.0" encoding="UTF-8" standalone="yes"?>
<Relationships xmlns="http://schemas.openxmlformats.org/package/2006/relationships"><Relationship Id="rId3" Type="http://schemas.openxmlformats.org/officeDocument/2006/relationships/image" Target="../media/image6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6.xml"/><Relationship Id="rId1" Type="http://schemas.openxmlformats.org/officeDocument/2006/relationships/vmlDrawing" Target="../drawings/vmlDrawing11.vml"/><Relationship Id="rId5" Type="http://schemas.openxmlformats.org/officeDocument/2006/relationships/image" Target="../media/image70.wmf"/><Relationship Id="rId4" Type="http://schemas.openxmlformats.org/officeDocument/2006/relationships/oleObject" Target="../embeddings/oleObject15.bin"/></Relationships>
</file>

<file path=ppt/slides/_rels/slide59.xml.rels><?xml version="1.0" encoding="UTF-8" standalone="yes"?>
<Relationships xmlns="http://schemas.openxmlformats.org/package/2006/relationships"><Relationship Id="rId8" Type="http://schemas.openxmlformats.org/officeDocument/2006/relationships/image" Target="../media/image77.png"/><Relationship Id="rId3" Type="http://schemas.openxmlformats.org/officeDocument/2006/relationships/image" Target="../media/image72.png"/><Relationship Id="rId7" Type="http://schemas.openxmlformats.org/officeDocument/2006/relationships/image" Target="../media/image76.png"/><Relationship Id="rId2" Type="http://schemas.openxmlformats.org/officeDocument/2006/relationships/image" Target="../media/image71.png"/><Relationship Id="rId1" Type="http://schemas.openxmlformats.org/officeDocument/2006/relationships/slideLayout" Target="../slideLayouts/slideLayout19.xml"/><Relationship Id="rId6" Type="http://schemas.openxmlformats.org/officeDocument/2006/relationships/image" Target="../media/image75.png"/><Relationship Id="rId5" Type="http://schemas.openxmlformats.org/officeDocument/2006/relationships/image" Target="../media/image74.png"/><Relationship Id="rId4" Type="http://schemas.openxmlformats.org/officeDocument/2006/relationships/image" Target="../media/image73.png"/><Relationship Id="rId9" Type="http://schemas.openxmlformats.org/officeDocument/2006/relationships/image" Target="../media/image7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82.png"/><Relationship Id="rId5" Type="http://schemas.openxmlformats.org/officeDocument/2006/relationships/image" Target="../media/image81.png"/><Relationship Id="rId4" Type="http://schemas.openxmlformats.org/officeDocument/2006/relationships/image" Target="../media/image80.png"/></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83.wmf"/></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image" Target="../media/image86.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85.wmf"/><Relationship Id="rId5" Type="http://schemas.openxmlformats.org/officeDocument/2006/relationships/oleObject" Target="../embeddings/oleObject18.bin"/><Relationship Id="rId4" Type="http://schemas.openxmlformats.org/officeDocument/2006/relationships/image" Target="../media/image84.wmf"/></Relationships>
</file>

<file path=ppt/slides/_rels/slide64.xml.rels><?xml version="1.0" encoding="UTF-8" standalone="yes"?>
<Relationships xmlns="http://schemas.openxmlformats.org/package/2006/relationships"><Relationship Id="rId8" Type="http://schemas.openxmlformats.org/officeDocument/2006/relationships/image" Target="../media/image93.png"/><Relationship Id="rId13" Type="http://schemas.openxmlformats.org/officeDocument/2006/relationships/image" Target="../media/image98.png"/><Relationship Id="rId3" Type="http://schemas.openxmlformats.org/officeDocument/2006/relationships/image" Target="../media/image88.png"/><Relationship Id="rId7" Type="http://schemas.openxmlformats.org/officeDocument/2006/relationships/image" Target="../media/image92.png"/><Relationship Id="rId12" Type="http://schemas.openxmlformats.org/officeDocument/2006/relationships/image" Target="../media/image97.png"/><Relationship Id="rId2" Type="http://schemas.openxmlformats.org/officeDocument/2006/relationships/image" Target="../media/image87.png"/><Relationship Id="rId16" Type="http://schemas.openxmlformats.org/officeDocument/2006/relationships/image" Target="../media/image101.png"/><Relationship Id="rId1" Type="http://schemas.openxmlformats.org/officeDocument/2006/relationships/slideLayout" Target="../slideLayouts/slideLayout20.xml"/><Relationship Id="rId6" Type="http://schemas.openxmlformats.org/officeDocument/2006/relationships/image" Target="../media/image91.png"/><Relationship Id="rId11" Type="http://schemas.openxmlformats.org/officeDocument/2006/relationships/image" Target="../media/image96.png"/><Relationship Id="rId5" Type="http://schemas.openxmlformats.org/officeDocument/2006/relationships/image" Target="../media/image90.png"/><Relationship Id="rId15" Type="http://schemas.openxmlformats.org/officeDocument/2006/relationships/image" Target="../media/image100.png"/><Relationship Id="rId10" Type="http://schemas.openxmlformats.org/officeDocument/2006/relationships/image" Target="../media/image95.png"/><Relationship Id="rId4" Type="http://schemas.openxmlformats.org/officeDocument/2006/relationships/image" Target="../media/image89.png"/><Relationship Id="rId9" Type="http://schemas.openxmlformats.org/officeDocument/2006/relationships/image" Target="../media/image94.png"/><Relationship Id="rId14" Type="http://schemas.openxmlformats.org/officeDocument/2006/relationships/image" Target="../media/image99.png"/></Relationships>
</file>

<file path=ppt/slides/_rels/slide65.xml.rels><?xml version="1.0" encoding="UTF-8" standalone="yes"?>
<Relationships xmlns="http://schemas.openxmlformats.org/package/2006/relationships"><Relationship Id="rId2" Type="http://schemas.openxmlformats.org/officeDocument/2006/relationships/image" Target="../media/image102.pn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03.wmf"/></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04.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10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a:xfrm>
            <a:off x="457200" y="990600"/>
            <a:ext cx="8229600" cy="3733800"/>
          </a:xfrm>
        </p:spPr>
        <p:txBody>
          <a:bodyPr>
            <a:normAutofit fontScale="90000"/>
          </a:bodyPr>
          <a:lstStyle/>
          <a:p>
            <a:r>
              <a:rPr lang="tr-TR" sz="4000" b="1" dirty="0" smtClean="0">
                <a:solidFill>
                  <a:srgbClr val="002060"/>
                </a:solidFill>
              </a:rPr>
              <a:t>ECON 575</a:t>
            </a:r>
            <a:br>
              <a:rPr lang="tr-TR" sz="4000" b="1" dirty="0" smtClean="0">
                <a:solidFill>
                  <a:srgbClr val="002060"/>
                </a:solidFill>
              </a:rPr>
            </a:br>
            <a:r>
              <a:rPr lang="tr-TR" sz="4000" b="1" dirty="0" smtClean="0">
                <a:solidFill>
                  <a:srgbClr val="002060"/>
                </a:solidFill>
              </a:rPr>
              <a:t>FUNDAMENTALS </a:t>
            </a:r>
            <a:r>
              <a:rPr lang="tr-TR" sz="4000" b="1" dirty="0">
                <a:solidFill>
                  <a:srgbClr val="002060"/>
                </a:solidFill>
              </a:rPr>
              <a:t>OF ECONOMICS</a:t>
            </a:r>
            <a:r>
              <a:rPr lang="tr-TR" sz="4000" b="1" dirty="0" smtClean="0">
                <a:solidFill>
                  <a:srgbClr val="002060"/>
                </a:solidFill>
              </a:rPr>
              <a:t/>
            </a:r>
            <a:br>
              <a:rPr lang="tr-TR" sz="4000" b="1" dirty="0" smtClean="0">
                <a:solidFill>
                  <a:srgbClr val="002060"/>
                </a:solidFill>
              </a:rPr>
            </a:br>
            <a:r>
              <a:rPr lang="tr-TR" sz="4000" b="1" dirty="0" smtClean="0">
                <a:solidFill>
                  <a:srgbClr val="002060"/>
                </a:solidFill>
              </a:rPr>
              <a:t/>
            </a:r>
            <a:br>
              <a:rPr lang="tr-TR" sz="4000" b="1" dirty="0" smtClean="0">
                <a:solidFill>
                  <a:srgbClr val="002060"/>
                </a:solidFill>
              </a:rPr>
            </a:br>
            <a:r>
              <a:rPr lang="tr-TR" sz="3100" b="1" i="1" dirty="0" smtClean="0">
                <a:solidFill>
                  <a:srgbClr val="002060"/>
                </a:solidFill>
              </a:rPr>
              <a:t>CHAPTER </a:t>
            </a:r>
            <a:r>
              <a:rPr lang="tr-TR" sz="3100" b="1" i="1" dirty="0" smtClean="0">
                <a:solidFill>
                  <a:srgbClr val="002060"/>
                </a:solidFill>
              </a:rPr>
              <a:t>6</a:t>
            </a:r>
            <a:r>
              <a:rPr lang="tr-TR" sz="3100" b="1" i="1" dirty="0" smtClean="0">
                <a:solidFill>
                  <a:srgbClr val="002060"/>
                </a:solidFill>
              </a:rPr>
              <a:t/>
            </a:r>
            <a:br>
              <a:rPr lang="tr-TR" sz="3100" b="1" i="1" dirty="0" smtClean="0">
                <a:solidFill>
                  <a:srgbClr val="002060"/>
                </a:solidFill>
              </a:rPr>
            </a:br>
            <a:r>
              <a:rPr lang="tr-TR" sz="3100" b="1" i="1" dirty="0" smtClean="0">
                <a:solidFill>
                  <a:srgbClr val="002060"/>
                </a:solidFill>
              </a:rPr>
              <a:t>PRODUCTION</a:t>
            </a:r>
            <a:r>
              <a:rPr lang="tr-TR" sz="3100" b="1" i="1" dirty="0" smtClean="0">
                <a:solidFill>
                  <a:srgbClr val="002060"/>
                </a:solidFill>
              </a:rPr>
              <a:t/>
            </a:r>
            <a:br>
              <a:rPr lang="tr-TR" sz="3100" b="1" i="1" dirty="0" smtClean="0">
                <a:solidFill>
                  <a:srgbClr val="002060"/>
                </a:solidFill>
              </a:rPr>
            </a:br>
            <a:r>
              <a:rPr lang="tr-TR" sz="3600" b="1" i="1" dirty="0" smtClean="0">
                <a:solidFill>
                  <a:srgbClr val="002060"/>
                </a:solidFill>
              </a:rPr>
              <a:t/>
            </a:r>
            <a:br>
              <a:rPr lang="tr-TR" sz="3600" b="1" i="1" dirty="0" smtClean="0">
                <a:solidFill>
                  <a:srgbClr val="002060"/>
                </a:solidFill>
              </a:rPr>
            </a:br>
            <a:r>
              <a:rPr lang="tr-TR" sz="2700" b="1" i="1" dirty="0" smtClean="0">
                <a:solidFill>
                  <a:srgbClr val="002060"/>
                </a:solidFill>
              </a:rPr>
              <a:t>Prof. Dr. Dilek TEMİZ DİNÇ</a:t>
            </a:r>
            <a:endParaRPr lang="en-US" sz="2700" b="1" i="1" dirty="0" smtClean="0">
              <a:solidFill>
                <a:srgbClr val="002060"/>
              </a:solidFill>
            </a:endParaRPr>
          </a:p>
        </p:txBody>
      </p:sp>
    </p:spTree>
    <p:extLst>
      <p:ext uri="{BB962C8B-B14F-4D97-AF65-F5344CB8AC3E}">
        <p14:creationId xmlns:p14="http://schemas.microsoft.com/office/powerpoint/2010/main" val="1897107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and Variable Inputs</a:t>
            </a:r>
            <a:endParaRPr lang="en-US" dirty="0"/>
          </a:p>
        </p:txBody>
      </p:sp>
      <p:sp>
        <p:nvSpPr>
          <p:cNvPr id="4" name="Footer Placeholder 3"/>
          <p:cNvSpPr>
            <a:spLocks noGrp="1"/>
          </p:cNvSpPr>
          <p:nvPr>
            <p:ph type="ftr" sz="quarter" idx="11"/>
          </p:nvPr>
        </p:nvSpPr>
        <p:spPr/>
        <p:txBody>
          <a:bodyPr/>
          <a:lstStyle/>
          <a:p>
            <a:r>
              <a:rPr lang="en-US" dirty="0" smtClean="0"/>
              <a:t>©2015 McGraw-Hill Education. All Rights Reserved.</a:t>
            </a:r>
            <a:endParaRPr lang="en-US" dirty="0"/>
          </a:p>
        </p:txBody>
      </p:sp>
      <p:sp>
        <p:nvSpPr>
          <p:cNvPr id="5" name="Slide Number Placeholder 4"/>
          <p:cNvSpPr>
            <a:spLocks noGrp="1"/>
          </p:cNvSpPr>
          <p:nvPr>
            <p:ph type="sldNum" sz="quarter" idx="12"/>
          </p:nvPr>
        </p:nvSpPr>
        <p:spPr/>
        <p:txBody>
          <a:bodyPr/>
          <a:lstStyle/>
          <a:p>
            <a:fld id="{277EE247-7E3D-4F38-A267-86CBA1DF41EF}" type="slidenum">
              <a:rPr lang="en-US" smtClean="0"/>
              <a:t>10</a:t>
            </a:fld>
            <a:endParaRPr lang="en-US"/>
          </a:p>
        </p:txBody>
      </p:sp>
      <p:sp>
        <p:nvSpPr>
          <p:cNvPr id="6" name="Rectangle 5"/>
          <p:cNvSpPr>
            <a:spLocks noGrp="1" noChangeArrowheads="1"/>
          </p:cNvSpPr>
          <p:nvPr/>
        </p:nvSpPr>
        <p:spPr bwMode="auto">
          <a:xfrm>
            <a:off x="838200" y="1524000"/>
            <a:ext cx="79248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400" b="1" i="1" dirty="0">
                <a:solidFill>
                  <a:schemeClr val="tx1"/>
                </a:solidFill>
              </a:rPr>
              <a:t>Long run: </a:t>
            </a:r>
            <a:r>
              <a:rPr lang="en-US" sz="2400" dirty="0">
                <a:solidFill>
                  <a:schemeClr val="tx1"/>
                </a:solidFill>
              </a:rPr>
              <a:t>the shortest period of time required to alter the amounts of all inputs used in a production process.</a:t>
            </a:r>
          </a:p>
          <a:p>
            <a:pPr>
              <a:lnSpc>
                <a:spcPct val="90000"/>
              </a:lnSpc>
            </a:pPr>
            <a:endParaRPr lang="en-US" sz="2400" dirty="0">
              <a:solidFill>
                <a:srgbClr val="FF0000"/>
              </a:solidFill>
            </a:endParaRPr>
          </a:p>
          <a:p>
            <a:pPr>
              <a:lnSpc>
                <a:spcPct val="90000"/>
              </a:lnSpc>
            </a:pPr>
            <a:r>
              <a:rPr lang="en-US" sz="2400" b="1" i="1" dirty="0">
                <a:solidFill>
                  <a:schemeClr val="tx1"/>
                </a:solidFill>
              </a:rPr>
              <a:t>Short run: </a:t>
            </a:r>
            <a:r>
              <a:rPr lang="en-US" sz="2400" dirty="0">
                <a:solidFill>
                  <a:schemeClr val="tx1"/>
                </a:solidFill>
              </a:rPr>
              <a:t>the longest period of time during which at least one of the inputs used in a production process cannot be varied.</a:t>
            </a:r>
          </a:p>
          <a:p>
            <a:pPr marL="0" indent="0">
              <a:lnSpc>
                <a:spcPct val="90000"/>
              </a:lnSpc>
              <a:buNone/>
            </a:pPr>
            <a:endParaRPr lang="en-US" sz="2400" dirty="0">
              <a:solidFill>
                <a:schemeClr val="tx1"/>
              </a:solidFill>
            </a:endParaRPr>
          </a:p>
          <a:p>
            <a:pPr>
              <a:lnSpc>
                <a:spcPct val="90000"/>
              </a:lnSpc>
            </a:pPr>
            <a:r>
              <a:rPr lang="en-US" sz="2400" b="1" i="1" dirty="0">
                <a:solidFill>
                  <a:schemeClr val="tx1"/>
                </a:solidFill>
              </a:rPr>
              <a:t>Variable input: </a:t>
            </a:r>
            <a:r>
              <a:rPr lang="en-US" sz="2400" dirty="0">
                <a:solidFill>
                  <a:schemeClr val="tx1"/>
                </a:solidFill>
              </a:rPr>
              <a:t>an input that can be varied in the short run.</a:t>
            </a:r>
          </a:p>
          <a:p>
            <a:pPr>
              <a:lnSpc>
                <a:spcPct val="90000"/>
              </a:lnSpc>
            </a:pPr>
            <a:endParaRPr lang="en-US" sz="2400" dirty="0">
              <a:solidFill>
                <a:schemeClr val="tx1"/>
              </a:solidFill>
            </a:endParaRPr>
          </a:p>
          <a:p>
            <a:pPr>
              <a:lnSpc>
                <a:spcPct val="90000"/>
              </a:lnSpc>
            </a:pPr>
            <a:r>
              <a:rPr lang="en-US" sz="2400" b="1" i="1" dirty="0">
                <a:solidFill>
                  <a:schemeClr val="tx1"/>
                </a:solidFill>
              </a:rPr>
              <a:t>Fixed input: </a:t>
            </a:r>
            <a:r>
              <a:rPr lang="en-US" sz="2400" dirty="0">
                <a:solidFill>
                  <a:schemeClr val="tx1"/>
                </a:solidFill>
              </a:rPr>
              <a:t>an input that cannot vary in the short run.</a:t>
            </a:r>
          </a:p>
        </p:txBody>
      </p:sp>
    </p:spTree>
    <p:extLst>
      <p:ext uri="{BB962C8B-B14F-4D97-AF65-F5344CB8AC3E}">
        <p14:creationId xmlns:p14="http://schemas.microsoft.com/office/powerpoint/2010/main" val="3938768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tr-TR"/>
              <a:t>Production function</a:t>
            </a:r>
          </a:p>
        </p:txBody>
      </p:sp>
      <p:sp>
        <p:nvSpPr>
          <p:cNvPr id="9219" name="Rectangle 3"/>
          <p:cNvSpPr>
            <a:spLocks noGrp="1" noChangeArrowheads="1"/>
          </p:cNvSpPr>
          <p:nvPr>
            <p:ph idx="1"/>
          </p:nvPr>
        </p:nvSpPr>
        <p:spPr/>
        <p:txBody>
          <a:bodyPr>
            <a:normAutofit fontScale="92500" lnSpcReduction="10000"/>
          </a:bodyPr>
          <a:lstStyle/>
          <a:p>
            <a:pPr>
              <a:lnSpc>
                <a:spcPct val="90000"/>
              </a:lnSpc>
            </a:pPr>
            <a:r>
              <a:rPr lang="en-US" altLang="tr-TR" b="1"/>
              <a:t>Short-run production function</a:t>
            </a:r>
            <a:r>
              <a:rPr lang="en-US" altLang="tr-TR"/>
              <a:t> shows the maximum quantity of output that can be produced by a set of inputs, assuming the amount of at least one of the inputs used remains unchanged</a:t>
            </a:r>
          </a:p>
          <a:p>
            <a:pPr>
              <a:lnSpc>
                <a:spcPct val="90000"/>
              </a:lnSpc>
              <a:buFont typeface="Wingdings" pitchFamily="2" charset="2"/>
              <a:buNone/>
            </a:pPr>
            <a:endParaRPr lang="en-US" altLang="tr-TR"/>
          </a:p>
          <a:p>
            <a:pPr>
              <a:lnSpc>
                <a:spcPct val="90000"/>
              </a:lnSpc>
            </a:pPr>
            <a:r>
              <a:rPr lang="en-US" altLang="tr-TR" b="1"/>
              <a:t>Long-run production function</a:t>
            </a:r>
            <a:r>
              <a:rPr lang="en-US" altLang="tr-TR"/>
              <a:t> shows the maximum quantity of output that can be produced by a set of inputs, assuming the firm is free to vary the amount of all the inputs being used</a:t>
            </a:r>
          </a:p>
        </p:txBody>
      </p:sp>
      <p:sp>
        <p:nvSpPr>
          <p:cNvPr id="6" name="Slayt Numarası Yer Tutucusu 5"/>
          <p:cNvSpPr>
            <a:spLocks noGrp="1"/>
          </p:cNvSpPr>
          <p:nvPr>
            <p:ph type="sldNum" sz="quarter" idx="12"/>
          </p:nvPr>
        </p:nvSpPr>
        <p:spPr/>
        <p:txBody>
          <a:bodyPr/>
          <a:lstStyle/>
          <a:p>
            <a:fld id="{A02782A7-4B57-4121-B814-1FD16C7F4B7D}" type="slidenum">
              <a:rPr lang="en-US" altLang="tr-TR"/>
              <a:pPr/>
              <a:t>11</a:t>
            </a:fld>
            <a:endParaRPr lang="en-US" altLang="tr-TR"/>
          </a:p>
        </p:txBody>
      </p:sp>
    </p:spTree>
    <p:extLst>
      <p:ext uri="{BB962C8B-B14F-4D97-AF65-F5344CB8AC3E}">
        <p14:creationId xmlns:p14="http://schemas.microsoft.com/office/powerpoint/2010/main" val="3077159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type="title"/>
          </p:nvPr>
        </p:nvSpPr>
        <p:spPr/>
        <p:txBody>
          <a:bodyPr lIns="90487" tIns="44450" rIns="90487" bIns="44450"/>
          <a:lstStyle/>
          <a:p>
            <a:pPr algn="ctr" eaLnBrk="1" hangingPunct="1"/>
            <a:r>
              <a:rPr lang="en-US" altLang="en-US" smtClean="0"/>
              <a:t>Production and Utility Functions</a:t>
            </a:r>
          </a:p>
        </p:txBody>
      </p:sp>
      <p:sp>
        <p:nvSpPr>
          <p:cNvPr id="412676" name="Rectangle 4"/>
          <p:cNvSpPr>
            <a:spLocks noGrp="1" noChangeArrowheads="1"/>
          </p:cNvSpPr>
          <p:nvPr>
            <p:ph idx="1"/>
          </p:nvPr>
        </p:nvSpPr>
        <p:spPr>
          <a:xfrm>
            <a:off x="304800" y="1600200"/>
            <a:ext cx="8610600" cy="4648200"/>
          </a:xfrm>
        </p:spPr>
        <p:txBody>
          <a:bodyPr lIns="90487" tIns="44450" rIns="90487" bIns="44450">
            <a:normAutofit/>
          </a:bodyPr>
          <a:lstStyle/>
          <a:p>
            <a:pPr marL="0" indent="0" eaLnBrk="1" hangingPunct="1">
              <a:lnSpc>
                <a:spcPct val="80000"/>
              </a:lnSpc>
            </a:pPr>
            <a:endParaRPr lang="en-US" altLang="en-US" dirty="0" smtClean="0"/>
          </a:p>
          <a:p>
            <a:pPr marL="0" indent="0" eaLnBrk="1" hangingPunct="1">
              <a:lnSpc>
                <a:spcPct val="80000"/>
              </a:lnSpc>
            </a:pPr>
            <a:r>
              <a:rPr lang="en-US" altLang="en-US" sz="2600" dirty="0" smtClean="0"/>
              <a:t>In Consumer Theory, consumption of GOODS lead to UTILITY:</a:t>
            </a:r>
          </a:p>
          <a:p>
            <a:pPr marL="0" indent="0" eaLnBrk="1" hangingPunct="1">
              <a:lnSpc>
                <a:spcPct val="80000"/>
              </a:lnSpc>
            </a:pPr>
            <a:endParaRPr lang="en-CA" altLang="en-US" sz="2600" dirty="0" smtClean="0"/>
          </a:p>
          <a:p>
            <a:pPr marL="0" indent="0" algn="ctr">
              <a:lnSpc>
                <a:spcPct val="80000"/>
              </a:lnSpc>
              <a:buNone/>
            </a:pPr>
            <a:r>
              <a:rPr lang="en-CA" altLang="en-US" sz="2600" dirty="0" smtClean="0"/>
              <a:t>U=f</a:t>
            </a:r>
            <a:r>
              <a:rPr lang="tr-TR" altLang="en-US" sz="2600" dirty="0" smtClean="0"/>
              <a:t>(</a:t>
            </a:r>
            <a:r>
              <a:rPr lang="en-CA" altLang="en-US" sz="2600" dirty="0" smtClean="0"/>
              <a:t>dinner, </a:t>
            </a:r>
            <a:r>
              <a:rPr lang="en-CA" altLang="en-US" sz="2600" dirty="0"/>
              <a:t>variety </a:t>
            </a:r>
            <a:r>
              <a:rPr lang="en-CA" altLang="en-US" sz="2600" dirty="0" smtClean="0"/>
              <a:t>meat</a:t>
            </a:r>
            <a:r>
              <a:rPr lang="tr-TR" altLang="en-US" sz="2600" dirty="0" smtClean="0"/>
              <a:t>…</a:t>
            </a:r>
            <a:r>
              <a:rPr lang="en-CA" altLang="en-US" sz="2600" dirty="0" smtClean="0"/>
              <a:t>)</a:t>
            </a:r>
            <a:endParaRPr lang="en-US" altLang="en-US" sz="2600" dirty="0" smtClean="0"/>
          </a:p>
          <a:p>
            <a:pPr marL="0" indent="0" eaLnBrk="1" hangingPunct="1">
              <a:lnSpc>
                <a:spcPct val="80000"/>
              </a:lnSpc>
            </a:pPr>
            <a:endParaRPr lang="en-US" altLang="en-US" sz="2600" dirty="0" smtClean="0"/>
          </a:p>
          <a:p>
            <a:pPr marL="0" indent="0" eaLnBrk="1" hangingPunct="1">
              <a:lnSpc>
                <a:spcPct val="80000"/>
              </a:lnSpc>
            </a:pPr>
            <a:r>
              <a:rPr lang="en-US" altLang="en-US" sz="2600" dirty="0" smtClean="0"/>
              <a:t>In Production Theory, use of INPUTS causes PRODUCTION:</a:t>
            </a:r>
          </a:p>
          <a:p>
            <a:pPr marL="0" indent="0" eaLnBrk="1" hangingPunct="1">
              <a:lnSpc>
                <a:spcPct val="80000"/>
              </a:lnSpc>
            </a:pPr>
            <a:endParaRPr lang="en-CA" altLang="en-US" sz="2600" dirty="0" smtClean="0"/>
          </a:p>
          <a:p>
            <a:pPr marL="0" indent="0" algn="ctr" eaLnBrk="1" hangingPunct="1">
              <a:lnSpc>
                <a:spcPct val="80000"/>
              </a:lnSpc>
              <a:buFontTx/>
              <a:buNone/>
            </a:pPr>
            <a:r>
              <a:rPr lang="en-CA" altLang="en-US" sz="2600" dirty="0" smtClean="0"/>
              <a:t>Q=f(Labor, Capital, Technology</a:t>
            </a:r>
            <a:r>
              <a:rPr lang="tr-TR" altLang="en-US" sz="2600" dirty="0" smtClean="0"/>
              <a:t>…</a:t>
            </a:r>
            <a:r>
              <a:rPr lang="en-CA" altLang="en-US" sz="2600" dirty="0" smtClean="0"/>
              <a:t>)</a:t>
            </a:r>
            <a:endParaRPr lang="en-US" altLang="en-US" sz="2600" dirty="0" smtClean="0"/>
          </a:p>
        </p:txBody>
      </p:sp>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fld id="{2B88C4BA-E823-4A4F-9AB7-0B7FE1A87DD5}" type="slidenum">
              <a:rPr lang="en-CA" altLang="en-US" sz="1400"/>
              <a:pPr>
                <a:spcBef>
                  <a:spcPct val="0"/>
                </a:spcBef>
                <a:buFontTx/>
                <a:buNone/>
              </a:pPr>
              <a:t>12</a:t>
            </a:fld>
            <a:endParaRPr lang="en-CA" altLang="en-US" sz="1400"/>
          </a:p>
        </p:txBody>
      </p:sp>
      <p:sp>
        <p:nvSpPr>
          <p:cNvPr id="14339" name="Rectangle 2"/>
          <p:cNvSpPr>
            <a:spLocks noChangeArrowheads="1"/>
          </p:cNvSpPr>
          <p:nvPr/>
        </p:nvSpPr>
        <p:spPr bwMode="auto">
          <a:xfrm>
            <a:off x="8534400" y="64770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eaLnBrk="1" hangingPunct="1">
              <a:spcBef>
                <a:spcPct val="0"/>
              </a:spcBef>
              <a:buFontTx/>
              <a:buNone/>
            </a:pPr>
            <a:endParaRPr lang="en-US" altLang="en-US" sz="2400">
              <a:latin typeface="Times New Roman" pitchFamily="18" charset="0"/>
            </a:endParaRPr>
          </a:p>
        </p:txBody>
      </p:sp>
    </p:spTree>
    <p:extLst>
      <p:ext uri="{BB962C8B-B14F-4D97-AF65-F5344CB8AC3E}">
        <p14:creationId xmlns:p14="http://schemas.microsoft.com/office/powerpoint/2010/main" val="1767301945"/>
      </p:ext>
    </p:extLst>
  </p:cSld>
  <p:clrMapOvr>
    <a:masterClrMapping/>
  </p:clrMapOvr>
  <p:transition spd="med">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12676">
                                            <p:txEl>
                                              <p:pRg st="3" end="3"/>
                                            </p:txEl>
                                          </p:spTgt>
                                        </p:tgtEl>
                                        <p:attrNameLst>
                                          <p:attrName>style.visibility</p:attrName>
                                        </p:attrNameLst>
                                      </p:cBhvr>
                                      <p:to>
                                        <p:strVal val="visible"/>
                                      </p:to>
                                    </p:set>
                                    <p:anim calcmode="lin" valueType="num">
                                      <p:cBhvr additive="base">
                                        <p:cTn id="7" dur="500" fill="hold"/>
                                        <p:tgtEl>
                                          <p:spTgt spid="412676">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267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12676">
                                            <p:txEl>
                                              <p:pRg st="5" end="5"/>
                                            </p:txEl>
                                          </p:spTgt>
                                        </p:tgtEl>
                                        <p:attrNameLst>
                                          <p:attrName>style.visibility</p:attrName>
                                        </p:attrNameLst>
                                      </p:cBhvr>
                                      <p:to>
                                        <p:strVal val="visible"/>
                                      </p:to>
                                    </p:set>
                                    <p:anim calcmode="lin" valueType="num">
                                      <p:cBhvr additive="base">
                                        <p:cTn id="13" dur="500" fill="hold"/>
                                        <p:tgtEl>
                                          <p:spTgt spid="412676">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267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12676">
                                            <p:txEl>
                                              <p:pRg st="7" end="7"/>
                                            </p:txEl>
                                          </p:spTgt>
                                        </p:tgtEl>
                                        <p:attrNameLst>
                                          <p:attrName>style.visibility</p:attrName>
                                        </p:attrNameLst>
                                      </p:cBhvr>
                                      <p:to>
                                        <p:strVal val="visible"/>
                                      </p:to>
                                    </p:set>
                                    <p:anim calcmode="lin" valueType="num">
                                      <p:cBhvr additive="base">
                                        <p:cTn id="19" dur="500" fill="hold"/>
                                        <p:tgtEl>
                                          <p:spTgt spid="412676">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267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en-US" smtClean="0"/>
              <a:t>©2015 McGraw-Hill Education. All Rights Reserved.</a:t>
            </a:r>
            <a:endParaRPr lang="en-US"/>
          </a:p>
        </p:txBody>
      </p:sp>
      <p:sp>
        <p:nvSpPr>
          <p:cNvPr id="3" name="Slayt Numarası Yer Tutucusu 2"/>
          <p:cNvSpPr>
            <a:spLocks noGrp="1"/>
          </p:cNvSpPr>
          <p:nvPr>
            <p:ph type="sldNum" sz="quarter" idx="12"/>
          </p:nvPr>
        </p:nvSpPr>
        <p:spPr/>
        <p:txBody>
          <a:bodyPr/>
          <a:lstStyle/>
          <a:p>
            <a:fld id="{277EE247-7E3D-4F38-A267-86CBA1DF41EF}" type="slidenum">
              <a:rPr lang="en-US" smtClean="0"/>
              <a:t>13</a:t>
            </a:fld>
            <a:endParaRPr lang="en-US"/>
          </a:p>
        </p:txBody>
      </p:sp>
      <p:sp>
        <p:nvSpPr>
          <p:cNvPr id="4" name="Dikdörtgen 3"/>
          <p:cNvSpPr/>
          <p:nvPr/>
        </p:nvSpPr>
        <p:spPr>
          <a:xfrm>
            <a:off x="152400" y="381000"/>
            <a:ext cx="8763000" cy="3600986"/>
          </a:xfrm>
          <a:prstGeom prst="rect">
            <a:avLst/>
          </a:prstGeom>
        </p:spPr>
        <p:txBody>
          <a:bodyPr wrap="square">
            <a:spAutoFit/>
          </a:bodyPr>
          <a:lstStyle/>
          <a:p>
            <a:r>
              <a:rPr lang="en-US" sz="2800" b="1" dirty="0"/>
              <a:t>PRODUCTION IN THE SHORT </a:t>
            </a:r>
            <a:r>
              <a:rPr lang="en-US" sz="2800" b="1" dirty="0" smtClean="0"/>
              <a:t>RUN</a:t>
            </a:r>
            <a:endParaRPr lang="tr-TR" sz="2800" b="1" dirty="0" smtClean="0"/>
          </a:p>
          <a:p>
            <a:endParaRPr lang="tr-TR" sz="2000" dirty="0"/>
          </a:p>
          <a:p>
            <a:pPr algn="just"/>
            <a:r>
              <a:rPr lang="en-US" sz="2000" dirty="0" smtClean="0"/>
              <a:t>Consider </a:t>
            </a:r>
            <a:r>
              <a:rPr lang="en-US" sz="2000" dirty="0"/>
              <a:t>again the production process described by </a:t>
            </a:r>
            <a:r>
              <a:rPr lang="en-US" sz="2000" i="1" dirty="0"/>
              <a:t>Q </a:t>
            </a:r>
            <a:r>
              <a:rPr lang="tr-TR" sz="2000" i="1" dirty="0" smtClean="0"/>
              <a:t>=</a:t>
            </a:r>
            <a:r>
              <a:rPr lang="en-US" sz="2000" dirty="0" smtClean="0"/>
              <a:t> </a:t>
            </a:r>
            <a:r>
              <a:rPr lang="en-US" sz="2000" i="1" dirty="0"/>
              <a:t>F</a:t>
            </a:r>
            <a:r>
              <a:rPr lang="en-US" sz="2000" dirty="0"/>
              <a:t>(</a:t>
            </a:r>
            <a:r>
              <a:rPr lang="en-US" sz="2000" i="1" dirty="0"/>
              <a:t>K, L</a:t>
            </a:r>
            <a:r>
              <a:rPr lang="en-US" sz="2000" dirty="0"/>
              <a:t>) </a:t>
            </a:r>
            <a:r>
              <a:rPr lang="tr-TR" sz="2000" dirty="0" smtClean="0"/>
              <a:t>=</a:t>
            </a:r>
            <a:r>
              <a:rPr lang="en-US" sz="2000" dirty="0" smtClean="0"/>
              <a:t> </a:t>
            </a:r>
            <a:r>
              <a:rPr lang="en-US" sz="2000" dirty="0"/>
              <a:t>2</a:t>
            </a:r>
            <a:r>
              <a:rPr lang="en-US" sz="2000" i="1" dirty="0"/>
              <a:t>KL, </a:t>
            </a:r>
            <a:r>
              <a:rPr lang="en-US" sz="2000" dirty="0"/>
              <a:t>the </a:t>
            </a:r>
            <a:r>
              <a:rPr lang="en-US" sz="2000" dirty="0" smtClean="0"/>
              <a:t>simple</a:t>
            </a:r>
            <a:r>
              <a:rPr lang="tr-TR" sz="2000" dirty="0" smtClean="0"/>
              <a:t> </a:t>
            </a:r>
            <a:r>
              <a:rPr lang="en-US" sz="2000" dirty="0" smtClean="0"/>
              <a:t>two-input </a:t>
            </a:r>
            <a:r>
              <a:rPr lang="en-US" sz="2000" dirty="0"/>
              <a:t>production </a:t>
            </a:r>
            <a:r>
              <a:rPr lang="en-US" sz="2000" dirty="0" smtClean="0"/>
              <a:t>function</a:t>
            </a:r>
            <a:r>
              <a:rPr lang="tr-TR" sz="2000" dirty="0" smtClean="0"/>
              <a:t>.</a:t>
            </a:r>
            <a:r>
              <a:rPr lang="en-US" sz="2000" dirty="0" smtClean="0"/>
              <a:t> </a:t>
            </a:r>
            <a:r>
              <a:rPr lang="en-US" sz="2000" dirty="0"/>
              <a:t>And suppose we </a:t>
            </a:r>
            <a:r>
              <a:rPr lang="en-US" sz="2000" dirty="0" smtClean="0"/>
              <a:t>are</a:t>
            </a:r>
            <a:r>
              <a:rPr lang="tr-TR" sz="2000" dirty="0" smtClean="0"/>
              <a:t> </a:t>
            </a:r>
            <a:r>
              <a:rPr lang="en-US" sz="2000" dirty="0" smtClean="0"/>
              <a:t>concerned </a:t>
            </a:r>
            <a:r>
              <a:rPr lang="en-US" sz="2000" dirty="0"/>
              <a:t>with production in the short run—here, a period of time in which </a:t>
            </a:r>
            <a:r>
              <a:rPr lang="en-US" sz="2000" dirty="0" smtClean="0"/>
              <a:t>the</a:t>
            </a:r>
            <a:r>
              <a:rPr lang="tr-TR" sz="2000" dirty="0" smtClean="0"/>
              <a:t> </a:t>
            </a:r>
            <a:r>
              <a:rPr lang="en-US" sz="2000" dirty="0" smtClean="0"/>
              <a:t>labor </a:t>
            </a:r>
            <a:r>
              <a:rPr lang="en-US" sz="2000" dirty="0"/>
              <a:t>input is variable but the capital input is fixed, say, at the value </a:t>
            </a:r>
            <a:r>
              <a:rPr lang="en-US" sz="2000" i="1" dirty="0"/>
              <a:t>K </a:t>
            </a:r>
            <a:r>
              <a:rPr lang="tr-TR" sz="2000" i="1" dirty="0" smtClean="0"/>
              <a:t>=</a:t>
            </a:r>
            <a:r>
              <a:rPr lang="en-US" sz="2000" dirty="0" smtClean="0"/>
              <a:t> </a:t>
            </a:r>
            <a:r>
              <a:rPr lang="en-US" sz="2000" i="1" dirty="0"/>
              <a:t>K</a:t>
            </a:r>
            <a:r>
              <a:rPr lang="en-US" sz="2000" baseline="-25000" dirty="0"/>
              <a:t>0</a:t>
            </a:r>
            <a:r>
              <a:rPr lang="en-US" sz="2000" dirty="0"/>
              <a:t> </a:t>
            </a:r>
            <a:r>
              <a:rPr lang="tr-TR" sz="2000" dirty="0" smtClean="0"/>
              <a:t>=</a:t>
            </a:r>
            <a:r>
              <a:rPr lang="en-US" sz="2000" dirty="0" smtClean="0"/>
              <a:t> </a:t>
            </a:r>
            <a:r>
              <a:rPr lang="en-US" sz="2000" dirty="0"/>
              <a:t>1</a:t>
            </a:r>
            <a:r>
              <a:rPr lang="en-US" sz="2000" dirty="0" smtClean="0"/>
              <a:t>.</a:t>
            </a:r>
            <a:r>
              <a:rPr lang="tr-TR" sz="2000" dirty="0" smtClean="0"/>
              <a:t>  </a:t>
            </a:r>
            <a:r>
              <a:rPr lang="en-US" sz="2000" dirty="0" smtClean="0"/>
              <a:t>With </a:t>
            </a:r>
            <a:r>
              <a:rPr lang="en-US" sz="2000" dirty="0"/>
              <a:t>capital held constant, output becomes, in effect, a function of only the </a:t>
            </a:r>
            <a:r>
              <a:rPr lang="en-US" sz="2000" dirty="0" smtClean="0"/>
              <a:t>variable</a:t>
            </a:r>
            <a:r>
              <a:rPr lang="tr-TR" sz="2000" dirty="0" smtClean="0"/>
              <a:t> </a:t>
            </a:r>
            <a:r>
              <a:rPr lang="en-US" sz="2000" dirty="0" smtClean="0"/>
              <a:t>input</a:t>
            </a:r>
            <a:r>
              <a:rPr lang="en-US" sz="2000" dirty="0"/>
              <a:t>, labor: </a:t>
            </a:r>
            <a:r>
              <a:rPr lang="en-US" sz="2000" i="1" dirty="0"/>
              <a:t>F</a:t>
            </a:r>
            <a:r>
              <a:rPr lang="en-US" sz="2000" dirty="0"/>
              <a:t>(</a:t>
            </a:r>
            <a:r>
              <a:rPr lang="en-US" sz="2000" i="1" dirty="0"/>
              <a:t>K, L</a:t>
            </a:r>
            <a:r>
              <a:rPr lang="en-US" sz="2000" dirty="0"/>
              <a:t>) </a:t>
            </a:r>
            <a:r>
              <a:rPr lang="tr-TR" sz="2000" dirty="0" smtClean="0"/>
              <a:t>=</a:t>
            </a:r>
            <a:r>
              <a:rPr lang="en-US" sz="2000" dirty="0" smtClean="0"/>
              <a:t> </a:t>
            </a:r>
            <a:r>
              <a:rPr lang="en-US" sz="2000" dirty="0"/>
              <a:t>2</a:t>
            </a:r>
            <a:r>
              <a:rPr lang="en-US" sz="2000" i="1" dirty="0"/>
              <a:t>K</a:t>
            </a:r>
            <a:r>
              <a:rPr lang="en-US" sz="2000" baseline="-25000" dirty="0"/>
              <a:t>0</a:t>
            </a:r>
            <a:r>
              <a:rPr lang="en-US" sz="2000" i="1" dirty="0"/>
              <a:t>L </a:t>
            </a:r>
            <a:r>
              <a:rPr lang="tr-TR" sz="2000" dirty="0" smtClean="0"/>
              <a:t>=</a:t>
            </a:r>
            <a:r>
              <a:rPr lang="en-US" sz="2000" dirty="0" smtClean="0"/>
              <a:t> </a:t>
            </a:r>
            <a:r>
              <a:rPr lang="en-US" sz="2000" dirty="0"/>
              <a:t>2</a:t>
            </a:r>
            <a:r>
              <a:rPr lang="en-US" sz="2000" i="1" dirty="0"/>
              <a:t>L. </a:t>
            </a:r>
            <a:r>
              <a:rPr lang="en-US" sz="2000" dirty="0"/>
              <a:t>This means we can plot the </a:t>
            </a:r>
            <a:r>
              <a:rPr lang="en-US" sz="2000" dirty="0" smtClean="0"/>
              <a:t>production</a:t>
            </a:r>
            <a:r>
              <a:rPr lang="tr-TR" sz="2000" dirty="0" smtClean="0"/>
              <a:t> </a:t>
            </a:r>
            <a:r>
              <a:rPr lang="en-US" sz="2000" dirty="0" smtClean="0"/>
              <a:t>function </a:t>
            </a:r>
            <a:r>
              <a:rPr lang="en-US" sz="2000" dirty="0"/>
              <a:t>in a two-dimensional diagram, as in Figure 8.2</a:t>
            </a:r>
            <a:r>
              <a:rPr lang="en-US" sz="2000" i="1" dirty="0"/>
              <a:t>a</a:t>
            </a:r>
            <a:r>
              <a:rPr lang="en-US" sz="2000" dirty="0"/>
              <a:t>. For this particular </a:t>
            </a:r>
            <a:r>
              <a:rPr lang="en-US" sz="2000" i="1" dirty="0"/>
              <a:t>F</a:t>
            </a:r>
            <a:r>
              <a:rPr lang="en-US" sz="2000" dirty="0"/>
              <a:t>(</a:t>
            </a:r>
            <a:r>
              <a:rPr lang="en-US" sz="2000" i="1" dirty="0"/>
              <a:t>K, L</a:t>
            </a:r>
            <a:r>
              <a:rPr lang="en-US" sz="2000" dirty="0" smtClean="0"/>
              <a:t>),</a:t>
            </a:r>
            <a:r>
              <a:rPr lang="tr-TR" sz="2000" dirty="0" smtClean="0"/>
              <a:t> </a:t>
            </a:r>
            <a:r>
              <a:rPr lang="en-US" sz="2000" dirty="0" smtClean="0"/>
              <a:t>the </a:t>
            </a:r>
            <a:r>
              <a:rPr lang="en-US" sz="2000" dirty="0"/>
              <a:t>short-run production function is a straight line through the origin whose </a:t>
            </a:r>
            <a:r>
              <a:rPr lang="en-US" sz="2000" dirty="0" smtClean="0"/>
              <a:t>slope</a:t>
            </a:r>
            <a:r>
              <a:rPr lang="tr-TR" sz="2000" dirty="0" smtClean="0"/>
              <a:t> </a:t>
            </a:r>
            <a:r>
              <a:rPr lang="en-US" sz="2000" dirty="0" smtClean="0"/>
              <a:t>is </a:t>
            </a:r>
            <a:r>
              <a:rPr lang="en-US" sz="2000" dirty="0"/>
              <a:t>2 times the fixed value of </a:t>
            </a:r>
            <a:r>
              <a:rPr lang="en-US" sz="2000" i="1" dirty="0"/>
              <a:t>K</a:t>
            </a:r>
            <a:r>
              <a:rPr lang="en-US" sz="2000" dirty="0"/>
              <a:t>: Thus, </a:t>
            </a:r>
            <a:r>
              <a:rPr lang="en-US" sz="2000" dirty="0" smtClean="0"/>
              <a:t>∆</a:t>
            </a:r>
            <a:r>
              <a:rPr lang="en-US" sz="2000" i="1" dirty="0" smtClean="0"/>
              <a:t>Q</a:t>
            </a:r>
            <a:r>
              <a:rPr lang="tr-TR" sz="2000" i="1" dirty="0"/>
              <a:t>/</a:t>
            </a:r>
            <a:r>
              <a:rPr lang="tr-TR" sz="2000" i="1" dirty="0" smtClean="0"/>
              <a:t>∆</a:t>
            </a:r>
            <a:r>
              <a:rPr lang="en-US" sz="2000" i="1" dirty="0" smtClean="0"/>
              <a:t>L </a:t>
            </a:r>
            <a:r>
              <a:rPr lang="tr-TR" sz="2000" i="1" dirty="0" smtClean="0"/>
              <a:t>=</a:t>
            </a:r>
            <a:r>
              <a:rPr lang="en-US" sz="2000" dirty="0" smtClean="0"/>
              <a:t> </a:t>
            </a:r>
            <a:r>
              <a:rPr lang="en-US" sz="2000" dirty="0"/>
              <a:t>2</a:t>
            </a:r>
            <a:r>
              <a:rPr lang="en-US" sz="2000" i="1" dirty="0"/>
              <a:t>K</a:t>
            </a:r>
            <a:r>
              <a:rPr lang="en-US" sz="2000" baseline="-25000" dirty="0"/>
              <a:t>0</a:t>
            </a:r>
            <a:r>
              <a:rPr lang="en-US" sz="2000" dirty="0"/>
              <a:t>.</a:t>
            </a:r>
            <a:endParaRPr lang="tr-TR" sz="2000" dirty="0"/>
          </a:p>
        </p:txBody>
      </p:sp>
      <p:pic>
        <p:nvPicPr>
          <p:cNvPr id="501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6999" y="3886200"/>
            <a:ext cx="2994053" cy="2728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4800600" y="4927260"/>
            <a:ext cx="4038600" cy="338554"/>
          </a:xfrm>
          <a:prstGeom prst="rect">
            <a:avLst/>
          </a:prstGeom>
        </p:spPr>
        <p:txBody>
          <a:bodyPr wrap="square">
            <a:spAutoFit/>
          </a:bodyPr>
          <a:lstStyle/>
          <a:p>
            <a:pPr algn="just"/>
            <a:r>
              <a:rPr lang="tr-TR" sz="1600" b="1" dirty="0"/>
              <a:t>A </a:t>
            </a:r>
            <a:r>
              <a:rPr lang="tr-TR" sz="1600" b="1" dirty="0" err="1"/>
              <a:t>Specific</a:t>
            </a:r>
            <a:r>
              <a:rPr lang="tr-TR" sz="1600" b="1" dirty="0"/>
              <a:t> </a:t>
            </a:r>
            <a:r>
              <a:rPr lang="tr-TR" sz="1600" b="1" dirty="0" err="1" smtClean="0"/>
              <a:t>Short</a:t>
            </a:r>
            <a:r>
              <a:rPr lang="tr-TR" sz="1600" b="1" dirty="0" smtClean="0"/>
              <a:t>-Run </a:t>
            </a:r>
            <a:r>
              <a:rPr lang="tr-TR" sz="1600" b="1" dirty="0" err="1" smtClean="0"/>
              <a:t>Production</a:t>
            </a:r>
            <a:r>
              <a:rPr lang="tr-TR" sz="1600" b="1" dirty="0" smtClean="0"/>
              <a:t> </a:t>
            </a:r>
            <a:r>
              <a:rPr lang="tr-TR" sz="1600" b="1" dirty="0" err="1"/>
              <a:t>Function</a:t>
            </a:r>
            <a:endParaRPr lang="tr-TR" sz="1600" dirty="0"/>
          </a:p>
        </p:txBody>
      </p:sp>
    </p:spTree>
    <p:extLst>
      <p:ext uri="{BB962C8B-B14F-4D97-AF65-F5344CB8AC3E}">
        <p14:creationId xmlns:p14="http://schemas.microsoft.com/office/powerpoint/2010/main" val="541722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en-US" smtClean="0"/>
              <a:t>©2015 McGraw-Hill Education. All Rights Reserved.</a:t>
            </a:r>
            <a:endParaRPr lang="en-US"/>
          </a:p>
        </p:txBody>
      </p:sp>
      <p:sp>
        <p:nvSpPr>
          <p:cNvPr id="3" name="Slayt Numarası Yer Tutucusu 2"/>
          <p:cNvSpPr>
            <a:spLocks noGrp="1"/>
          </p:cNvSpPr>
          <p:nvPr>
            <p:ph type="sldNum" sz="quarter" idx="12"/>
          </p:nvPr>
        </p:nvSpPr>
        <p:spPr/>
        <p:txBody>
          <a:bodyPr/>
          <a:lstStyle/>
          <a:p>
            <a:fld id="{277EE247-7E3D-4F38-A267-86CBA1DF41EF}" type="slidenum">
              <a:rPr lang="en-US" smtClean="0"/>
              <a:t>14</a:t>
            </a:fld>
            <a:endParaRPr lang="en-US"/>
          </a:p>
        </p:txBody>
      </p:sp>
      <p:pic>
        <p:nvPicPr>
          <p:cNvPr id="512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80" y="1371600"/>
            <a:ext cx="8912426"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990600" y="5657165"/>
            <a:ext cx="7620000" cy="646331"/>
          </a:xfrm>
          <a:prstGeom prst="rect">
            <a:avLst/>
          </a:prstGeom>
        </p:spPr>
        <p:txBody>
          <a:bodyPr wrap="square">
            <a:spAutoFit/>
          </a:bodyPr>
          <a:lstStyle/>
          <a:p>
            <a:pPr algn="just"/>
            <a:r>
              <a:rPr lang="en-US" b="1" i="1" dirty="0">
                <a:solidFill>
                  <a:srgbClr val="007373"/>
                </a:solidFill>
                <a:latin typeface="GillSansStd-BoldItalic"/>
              </a:rPr>
              <a:t>law of diminishing returns </a:t>
            </a:r>
            <a:r>
              <a:rPr lang="en-US" dirty="0" smtClean="0">
                <a:solidFill>
                  <a:srgbClr val="000000"/>
                </a:solidFill>
                <a:latin typeface="GillSansStd"/>
              </a:rPr>
              <a:t>if</a:t>
            </a:r>
            <a:r>
              <a:rPr lang="tr-TR" dirty="0" smtClean="0">
                <a:solidFill>
                  <a:srgbClr val="000000"/>
                </a:solidFill>
                <a:latin typeface="GillSansStd"/>
              </a:rPr>
              <a:t> </a:t>
            </a:r>
            <a:r>
              <a:rPr lang="en-US" dirty="0" smtClean="0">
                <a:solidFill>
                  <a:srgbClr val="000000"/>
                </a:solidFill>
                <a:latin typeface="GillSansStd"/>
              </a:rPr>
              <a:t>other </a:t>
            </a:r>
            <a:r>
              <a:rPr lang="en-US" dirty="0">
                <a:solidFill>
                  <a:srgbClr val="000000"/>
                </a:solidFill>
                <a:latin typeface="GillSansStd"/>
              </a:rPr>
              <a:t>inputs are fixed, </a:t>
            </a:r>
            <a:r>
              <a:rPr lang="en-US" dirty="0" smtClean="0">
                <a:solidFill>
                  <a:srgbClr val="000000"/>
                </a:solidFill>
                <a:latin typeface="GillSansStd"/>
              </a:rPr>
              <a:t>the</a:t>
            </a:r>
            <a:r>
              <a:rPr lang="tr-TR" dirty="0" smtClean="0">
                <a:solidFill>
                  <a:srgbClr val="000000"/>
                </a:solidFill>
                <a:latin typeface="GillSansStd"/>
              </a:rPr>
              <a:t> </a:t>
            </a:r>
            <a:r>
              <a:rPr lang="en-US" dirty="0" smtClean="0">
                <a:solidFill>
                  <a:srgbClr val="000000"/>
                </a:solidFill>
                <a:latin typeface="GillSansStd"/>
              </a:rPr>
              <a:t>increase </a:t>
            </a:r>
            <a:r>
              <a:rPr lang="en-US" dirty="0">
                <a:solidFill>
                  <a:srgbClr val="000000"/>
                </a:solidFill>
                <a:latin typeface="GillSansStd"/>
              </a:rPr>
              <a:t>in output from </a:t>
            </a:r>
            <a:r>
              <a:rPr lang="en-US" dirty="0" smtClean="0">
                <a:solidFill>
                  <a:srgbClr val="000000"/>
                </a:solidFill>
                <a:latin typeface="GillSansStd"/>
              </a:rPr>
              <a:t>an</a:t>
            </a:r>
            <a:r>
              <a:rPr lang="tr-TR" dirty="0" smtClean="0">
                <a:solidFill>
                  <a:srgbClr val="000000"/>
                </a:solidFill>
                <a:latin typeface="GillSansStd"/>
              </a:rPr>
              <a:t> </a:t>
            </a:r>
            <a:r>
              <a:rPr lang="en-US" dirty="0" smtClean="0">
                <a:solidFill>
                  <a:srgbClr val="000000"/>
                </a:solidFill>
                <a:latin typeface="GillSansStd"/>
              </a:rPr>
              <a:t>increase </a:t>
            </a:r>
            <a:r>
              <a:rPr lang="en-US" dirty="0">
                <a:solidFill>
                  <a:srgbClr val="000000"/>
                </a:solidFill>
                <a:latin typeface="GillSansStd"/>
              </a:rPr>
              <a:t>in the variable </a:t>
            </a:r>
            <a:r>
              <a:rPr lang="en-US" dirty="0" smtClean="0">
                <a:solidFill>
                  <a:srgbClr val="000000"/>
                </a:solidFill>
                <a:latin typeface="GillSansStd"/>
              </a:rPr>
              <a:t>input</a:t>
            </a:r>
            <a:r>
              <a:rPr lang="tr-TR" dirty="0" smtClean="0">
                <a:solidFill>
                  <a:srgbClr val="000000"/>
                </a:solidFill>
                <a:latin typeface="GillSansStd"/>
              </a:rPr>
              <a:t> </a:t>
            </a:r>
            <a:r>
              <a:rPr lang="tr-TR" dirty="0" err="1" smtClean="0">
                <a:solidFill>
                  <a:srgbClr val="000000"/>
                </a:solidFill>
                <a:latin typeface="GillSansStd"/>
              </a:rPr>
              <a:t>must</a:t>
            </a:r>
            <a:r>
              <a:rPr lang="tr-TR" dirty="0" smtClean="0">
                <a:solidFill>
                  <a:srgbClr val="000000"/>
                </a:solidFill>
                <a:latin typeface="GillSansStd"/>
              </a:rPr>
              <a:t> </a:t>
            </a:r>
            <a:r>
              <a:rPr lang="tr-TR" dirty="0" err="1">
                <a:solidFill>
                  <a:srgbClr val="000000"/>
                </a:solidFill>
                <a:latin typeface="GillSansStd"/>
              </a:rPr>
              <a:t>eventually</a:t>
            </a:r>
            <a:r>
              <a:rPr lang="tr-TR" dirty="0">
                <a:solidFill>
                  <a:srgbClr val="000000"/>
                </a:solidFill>
                <a:latin typeface="GillSansStd"/>
              </a:rPr>
              <a:t> </a:t>
            </a:r>
            <a:r>
              <a:rPr lang="tr-TR" dirty="0" err="1">
                <a:solidFill>
                  <a:srgbClr val="000000"/>
                </a:solidFill>
                <a:latin typeface="GillSansStd"/>
              </a:rPr>
              <a:t>decline</a:t>
            </a:r>
            <a:r>
              <a:rPr lang="tr-TR" dirty="0">
                <a:solidFill>
                  <a:srgbClr val="000000"/>
                </a:solidFill>
                <a:latin typeface="GillSansStd"/>
              </a:rPr>
              <a:t>.</a:t>
            </a:r>
            <a:endParaRPr lang="tr-TR" dirty="0"/>
          </a:p>
        </p:txBody>
      </p:sp>
    </p:spTree>
    <p:extLst>
      <p:ext uri="{BB962C8B-B14F-4D97-AF65-F5344CB8AC3E}">
        <p14:creationId xmlns:p14="http://schemas.microsoft.com/office/powerpoint/2010/main" val="2184575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fld id="{054B5487-9E53-4C3C-9C4F-F3495D2DB92D}" type="slidenum">
              <a:rPr lang="en-CA" altLang="en-US" sz="1400"/>
              <a:pPr>
                <a:spcBef>
                  <a:spcPct val="0"/>
                </a:spcBef>
                <a:buFontTx/>
                <a:buNone/>
              </a:pPr>
              <a:t>15</a:t>
            </a:fld>
            <a:endParaRPr lang="en-CA" altLang="en-US" sz="1400"/>
          </a:p>
        </p:txBody>
      </p:sp>
      <p:sp>
        <p:nvSpPr>
          <p:cNvPr id="409602" name="Text Box 2"/>
          <p:cNvSpPr txBox="1">
            <a:spLocks noChangeArrowheads="1"/>
          </p:cNvSpPr>
          <p:nvPr/>
        </p:nvSpPr>
        <p:spPr bwMode="auto">
          <a:xfrm>
            <a:off x="228600" y="860474"/>
            <a:ext cx="85344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endParaRPr lang="en-US" altLang="en-US" sz="3600" u="sng" dirty="0">
              <a:latin typeface="Tahoma" pitchFamily="34" charset="0"/>
            </a:endParaRPr>
          </a:p>
          <a:p>
            <a:pPr>
              <a:spcBef>
                <a:spcPct val="0"/>
              </a:spcBef>
              <a:buFontTx/>
              <a:buNone/>
            </a:pPr>
            <a:endParaRPr lang="en-US" altLang="en-US" sz="3600" dirty="0">
              <a:latin typeface="Tahoma" pitchFamily="34" charset="0"/>
            </a:endParaRPr>
          </a:p>
          <a:p>
            <a:pPr lvl="2" algn="just">
              <a:spcBef>
                <a:spcPct val="0"/>
              </a:spcBef>
              <a:buFont typeface="Symbol" pitchFamily="18" charset="2"/>
              <a:buChar char="·"/>
            </a:pPr>
            <a:r>
              <a:rPr lang="en-US" altLang="en-US" sz="2400" dirty="0">
                <a:latin typeface="+mj-lt"/>
              </a:rPr>
              <a:t>A </a:t>
            </a:r>
            <a:r>
              <a:rPr lang="en-US" altLang="en-US" sz="2400" b="1" u="sng" dirty="0">
                <a:latin typeface="+mj-lt"/>
              </a:rPr>
              <a:t>technically efficient</a:t>
            </a:r>
            <a:r>
              <a:rPr lang="en-US" altLang="en-US" sz="2400" u="sng" dirty="0">
                <a:latin typeface="+mj-lt"/>
              </a:rPr>
              <a:t> </a:t>
            </a:r>
            <a:r>
              <a:rPr lang="en-US" altLang="en-US" sz="2400" dirty="0">
                <a:latin typeface="+mj-lt"/>
              </a:rPr>
              <a:t>firm is attaining the maximum possible output from its inputs (using whatever technology is appropriate)</a:t>
            </a:r>
          </a:p>
          <a:p>
            <a:pPr lvl="2" algn="just">
              <a:spcBef>
                <a:spcPct val="0"/>
              </a:spcBef>
              <a:buFont typeface="Symbol" pitchFamily="18" charset="2"/>
              <a:buChar char="·"/>
            </a:pPr>
            <a:r>
              <a:rPr lang="en-US" altLang="en-US" sz="2400" dirty="0">
                <a:latin typeface="+mj-lt"/>
              </a:rPr>
              <a:t>A </a:t>
            </a:r>
            <a:r>
              <a:rPr lang="en-US" altLang="en-US" sz="2400" b="1" u="sng" dirty="0">
                <a:latin typeface="+mj-lt"/>
              </a:rPr>
              <a:t>technically inefficient</a:t>
            </a:r>
            <a:r>
              <a:rPr lang="en-US" altLang="en-US" sz="2400" u="sng" dirty="0">
                <a:latin typeface="+mj-lt"/>
              </a:rPr>
              <a:t> </a:t>
            </a:r>
            <a:r>
              <a:rPr lang="en-US" altLang="en-US" sz="2400" dirty="0">
                <a:latin typeface="+mj-lt"/>
              </a:rPr>
              <a:t>firm is attaining less than the maximum possible output from its inputs (using whatever technology is appropriate</a:t>
            </a:r>
            <a:r>
              <a:rPr lang="en-US" altLang="en-US" sz="2400" dirty="0" smtClean="0">
                <a:latin typeface="+mj-lt"/>
              </a:rPr>
              <a:t>)</a:t>
            </a:r>
            <a:endParaRPr lang="en-US" altLang="en-US" sz="2400" dirty="0">
              <a:latin typeface="+mj-lt"/>
            </a:endParaRPr>
          </a:p>
        </p:txBody>
      </p:sp>
    </p:spTree>
    <p:extLst>
      <p:ext uri="{BB962C8B-B14F-4D97-AF65-F5344CB8AC3E}">
        <p14:creationId xmlns:p14="http://schemas.microsoft.com/office/powerpoint/2010/main" val="34021305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602">
                                            <p:txEl>
                                              <p:pRg st="3" end="3"/>
                                            </p:txEl>
                                          </p:spTgt>
                                        </p:tgtEl>
                                        <p:attrNameLst>
                                          <p:attrName>style.visibility</p:attrName>
                                        </p:attrNameLst>
                                      </p:cBhvr>
                                      <p:to>
                                        <p:strVal val="visible"/>
                                      </p:to>
                                    </p:set>
                                    <p:anim calcmode="lin" valueType="num">
                                      <p:cBhvr additive="base">
                                        <p:cTn id="7" dur="500" fill="hold"/>
                                        <p:tgtEl>
                                          <p:spTgt spid="40960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0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fld id="{57CD72CA-ECFB-4B5E-B888-6452B9FF6239}" type="slidenum">
              <a:rPr lang="en-CA" altLang="en-US" sz="1400"/>
              <a:pPr>
                <a:spcBef>
                  <a:spcPct val="0"/>
                </a:spcBef>
                <a:buFontTx/>
                <a:buNone/>
              </a:pPr>
              <a:t>16</a:t>
            </a:fld>
            <a:endParaRPr lang="en-CA" altLang="en-US" sz="1400"/>
          </a:p>
        </p:txBody>
      </p:sp>
      <p:sp>
        <p:nvSpPr>
          <p:cNvPr id="409602" name="Text Box 2"/>
          <p:cNvSpPr txBox="1">
            <a:spLocks noChangeArrowheads="1"/>
          </p:cNvSpPr>
          <p:nvPr/>
        </p:nvSpPr>
        <p:spPr bwMode="auto">
          <a:xfrm>
            <a:off x="0" y="838200"/>
            <a:ext cx="91440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endParaRPr lang="en-US" altLang="en-US" sz="3600" u="sng" dirty="0">
              <a:latin typeface="Tahoma" pitchFamily="34" charset="0"/>
            </a:endParaRPr>
          </a:p>
          <a:p>
            <a:pPr>
              <a:spcBef>
                <a:spcPct val="0"/>
              </a:spcBef>
              <a:buFontTx/>
              <a:buNone/>
            </a:pPr>
            <a:endParaRPr lang="en-US" altLang="en-US" sz="3600" dirty="0">
              <a:latin typeface="Tahoma" pitchFamily="34" charset="0"/>
            </a:endParaRPr>
          </a:p>
          <a:p>
            <a:pPr lvl="2">
              <a:spcBef>
                <a:spcPct val="0"/>
              </a:spcBef>
              <a:buFont typeface="Symbol" pitchFamily="18" charset="2"/>
              <a:buChar char="·"/>
            </a:pPr>
            <a:r>
              <a:rPr lang="en-US" altLang="en-US" sz="2400" b="1" u="sng" dirty="0">
                <a:latin typeface="+mn-lt"/>
              </a:rPr>
              <a:t>production set :</a:t>
            </a:r>
            <a:r>
              <a:rPr lang="en-US" altLang="en-US" sz="2400" dirty="0">
                <a:latin typeface="+mn-lt"/>
              </a:rPr>
              <a:t> all points on or below the production function</a:t>
            </a:r>
          </a:p>
          <a:p>
            <a:pPr lvl="2">
              <a:spcBef>
                <a:spcPct val="0"/>
              </a:spcBef>
              <a:buFont typeface="Symbol" pitchFamily="18" charset="2"/>
              <a:buNone/>
            </a:pPr>
            <a:endParaRPr lang="en-CA" altLang="en-US" sz="2400" dirty="0">
              <a:latin typeface="+mn-lt"/>
            </a:endParaRPr>
          </a:p>
          <a:p>
            <a:pPr lvl="2" eaLnBrk="1" hangingPunct="1">
              <a:spcBef>
                <a:spcPct val="0"/>
              </a:spcBef>
              <a:buFontTx/>
              <a:buNone/>
            </a:pPr>
            <a:r>
              <a:rPr lang="en-US" altLang="en-US" sz="2400" dirty="0">
                <a:latin typeface="+mn-lt"/>
              </a:rPr>
              <a:t>Note: Capital refers to </a:t>
            </a:r>
            <a:r>
              <a:rPr lang="en-US" altLang="en-US" sz="2400" b="1" dirty="0">
                <a:latin typeface="+mn-lt"/>
              </a:rPr>
              <a:t>physical capital</a:t>
            </a:r>
            <a:r>
              <a:rPr lang="en-US" altLang="en-US" sz="2400" dirty="0">
                <a:latin typeface="+mn-lt"/>
              </a:rPr>
              <a:t> </a:t>
            </a:r>
            <a:r>
              <a:rPr lang="en-US" altLang="en-US" sz="2400" dirty="0" smtClean="0">
                <a:latin typeface="+mn-lt"/>
              </a:rPr>
              <a:t>(</a:t>
            </a:r>
            <a:r>
              <a:rPr lang="en-US" altLang="en-US" sz="2400" dirty="0">
                <a:latin typeface="+mn-lt"/>
              </a:rPr>
              <a:t>goods that are themselves produced goods) and not </a:t>
            </a:r>
            <a:r>
              <a:rPr lang="en-US" altLang="en-US" sz="2400" b="1" dirty="0">
                <a:latin typeface="+mn-lt"/>
              </a:rPr>
              <a:t>financial capital</a:t>
            </a:r>
            <a:r>
              <a:rPr lang="en-US" altLang="en-US" sz="2400" dirty="0">
                <a:latin typeface="+mn-lt"/>
              </a:rPr>
              <a:t> (the money required to start or maintain production).</a:t>
            </a:r>
          </a:p>
          <a:p>
            <a:pPr>
              <a:spcBef>
                <a:spcPct val="50000"/>
              </a:spcBef>
              <a:buFontTx/>
              <a:buNone/>
            </a:pPr>
            <a:endParaRPr lang="en-US" altLang="en-US" dirty="0">
              <a:latin typeface="Times New Roman" pitchFamily="18" charset="0"/>
            </a:endParaRPr>
          </a:p>
        </p:txBody>
      </p:sp>
    </p:spTree>
    <p:extLst>
      <p:ext uri="{BB962C8B-B14F-4D97-AF65-F5344CB8AC3E}">
        <p14:creationId xmlns:p14="http://schemas.microsoft.com/office/powerpoint/2010/main" val="28114548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602">
                                            <p:txEl>
                                              <p:pRg st="4" end="4"/>
                                            </p:txEl>
                                          </p:spTgt>
                                        </p:tgtEl>
                                        <p:attrNameLst>
                                          <p:attrName>style.visibility</p:attrName>
                                        </p:attrNameLst>
                                      </p:cBhvr>
                                      <p:to>
                                        <p:strVal val="visible"/>
                                      </p:to>
                                    </p:set>
                                    <p:anim calcmode="lin" valueType="num">
                                      <p:cBhvr additive="base">
                                        <p:cTn id="7" dur="500" fill="hold"/>
                                        <p:tgtEl>
                                          <p:spTgt spid="40960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0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23"/>
          <p:cNvSpPr/>
          <p:nvPr/>
        </p:nvSpPr>
        <p:spPr>
          <a:xfrm>
            <a:off x="257175" y="3200400"/>
            <a:ext cx="5076825" cy="3028950"/>
          </a:xfrm>
          <a:custGeom>
            <a:avLst/>
            <a:gdLst>
              <a:gd name="connsiteX0" fmla="*/ 0 w 5072063"/>
              <a:gd name="connsiteY0" fmla="*/ 2957512 h 3014662"/>
              <a:gd name="connsiteX1" fmla="*/ 5072063 w 5072063"/>
              <a:gd name="connsiteY1" fmla="*/ 2971800 h 3014662"/>
              <a:gd name="connsiteX2" fmla="*/ 4914900 w 5072063"/>
              <a:gd name="connsiteY2" fmla="*/ 0 h 3014662"/>
              <a:gd name="connsiteX3" fmla="*/ 3386138 w 5072063"/>
              <a:gd name="connsiteY3" fmla="*/ 300037 h 3014662"/>
              <a:gd name="connsiteX4" fmla="*/ 2200275 w 5072063"/>
              <a:gd name="connsiteY4" fmla="*/ 728662 h 3014662"/>
              <a:gd name="connsiteX5" fmla="*/ 1271588 w 5072063"/>
              <a:gd name="connsiteY5" fmla="*/ 1314450 h 3014662"/>
              <a:gd name="connsiteX6" fmla="*/ 900113 w 5072063"/>
              <a:gd name="connsiteY6" fmla="*/ 1600200 h 3014662"/>
              <a:gd name="connsiteX7" fmla="*/ 414338 w 5072063"/>
              <a:gd name="connsiteY7" fmla="*/ 2157412 h 3014662"/>
              <a:gd name="connsiteX8" fmla="*/ 171450 w 5072063"/>
              <a:gd name="connsiteY8" fmla="*/ 2571750 h 3014662"/>
              <a:gd name="connsiteX9" fmla="*/ 0 w 5072063"/>
              <a:gd name="connsiteY9" fmla="*/ 3014662 h 3014662"/>
              <a:gd name="connsiteX10" fmla="*/ 0 w 5072063"/>
              <a:gd name="connsiteY10" fmla="*/ 3014662 h 3014662"/>
              <a:gd name="connsiteX0" fmla="*/ 0 w 5076825"/>
              <a:gd name="connsiteY0" fmla="*/ 2971800 h 3028950"/>
              <a:gd name="connsiteX1" fmla="*/ 5072063 w 5076825"/>
              <a:gd name="connsiteY1" fmla="*/ 2986088 h 3028950"/>
              <a:gd name="connsiteX2" fmla="*/ 5076825 w 5076825"/>
              <a:gd name="connsiteY2" fmla="*/ 0 h 3028950"/>
              <a:gd name="connsiteX3" fmla="*/ 3386138 w 5076825"/>
              <a:gd name="connsiteY3" fmla="*/ 314325 h 3028950"/>
              <a:gd name="connsiteX4" fmla="*/ 2200275 w 5076825"/>
              <a:gd name="connsiteY4" fmla="*/ 742950 h 3028950"/>
              <a:gd name="connsiteX5" fmla="*/ 1271588 w 5076825"/>
              <a:gd name="connsiteY5" fmla="*/ 1328738 h 3028950"/>
              <a:gd name="connsiteX6" fmla="*/ 900113 w 5076825"/>
              <a:gd name="connsiteY6" fmla="*/ 1614488 h 3028950"/>
              <a:gd name="connsiteX7" fmla="*/ 414338 w 5076825"/>
              <a:gd name="connsiteY7" fmla="*/ 2171700 h 3028950"/>
              <a:gd name="connsiteX8" fmla="*/ 171450 w 5076825"/>
              <a:gd name="connsiteY8" fmla="*/ 2586038 h 3028950"/>
              <a:gd name="connsiteX9" fmla="*/ 0 w 5076825"/>
              <a:gd name="connsiteY9" fmla="*/ 3028950 h 3028950"/>
              <a:gd name="connsiteX10" fmla="*/ 0 w 5076825"/>
              <a:gd name="connsiteY10" fmla="*/ 3028950 h 3028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076825" h="3028950">
                <a:moveTo>
                  <a:pt x="0" y="2971800"/>
                </a:moveTo>
                <a:lnTo>
                  <a:pt x="5072063" y="2986088"/>
                </a:lnTo>
                <a:cubicBezTo>
                  <a:pt x="5073650" y="1990725"/>
                  <a:pt x="5075238" y="995363"/>
                  <a:pt x="5076825" y="0"/>
                </a:cubicBezTo>
                <a:lnTo>
                  <a:pt x="3386138" y="314325"/>
                </a:lnTo>
                <a:lnTo>
                  <a:pt x="2200275" y="742950"/>
                </a:lnTo>
                <a:lnTo>
                  <a:pt x="1271588" y="1328738"/>
                </a:lnTo>
                <a:lnTo>
                  <a:pt x="900113" y="1614488"/>
                </a:lnTo>
                <a:lnTo>
                  <a:pt x="414338" y="2171700"/>
                </a:lnTo>
                <a:lnTo>
                  <a:pt x="171450" y="2586038"/>
                </a:lnTo>
                <a:lnTo>
                  <a:pt x="0" y="3028950"/>
                </a:lnTo>
                <a:lnTo>
                  <a:pt x="0" y="3028950"/>
                </a:lnTo>
              </a:path>
            </a:pathLst>
          </a:custGeom>
          <a:solidFill>
            <a:schemeClr val="accent2">
              <a:lumMod val="75000"/>
              <a:alpha val="35000"/>
            </a:schemeClr>
          </a:solidFill>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CA"/>
          </a:p>
        </p:txBody>
      </p:sp>
      <p:sp>
        <p:nvSpPr>
          <p:cNvPr id="184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fld id="{FFA35232-EB41-4582-9B9A-23F425B25BBB}" type="slidenum">
              <a:rPr lang="en-CA" altLang="en-US" sz="1400"/>
              <a:pPr>
                <a:spcBef>
                  <a:spcPct val="0"/>
                </a:spcBef>
                <a:buFontTx/>
                <a:buNone/>
              </a:pPr>
              <a:t>17</a:t>
            </a:fld>
            <a:endParaRPr lang="en-CA" altLang="en-US" sz="1400"/>
          </a:p>
        </p:txBody>
      </p:sp>
      <p:sp>
        <p:nvSpPr>
          <p:cNvPr id="18436" name="Text Box 2"/>
          <p:cNvSpPr txBox="1">
            <a:spLocks noChangeArrowheads="1"/>
          </p:cNvSpPr>
          <p:nvPr/>
        </p:nvSpPr>
        <p:spPr bwMode="auto">
          <a:xfrm>
            <a:off x="1066800" y="381000"/>
            <a:ext cx="7772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50000"/>
              </a:spcBef>
              <a:buFontTx/>
              <a:buNone/>
            </a:pPr>
            <a:r>
              <a:rPr lang="en-US" altLang="en-US" sz="2000" u="sng" dirty="0">
                <a:latin typeface="Tahoma" pitchFamily="34" charset="0"/>
              </a:rPr>
              <a:t>Example:</a:t>
            </a:r>
            <a:r>
              <a:rPr lang="en-US" altLang="en-US" sz="2000" dirty="0">
                <a:latin typeface="Tahoma" pitchFamily="34" charset="0"/>
              </a:rPr>
              <a:t>  The Production Function and Technical Efficiency</a:t>
            </a:r>
          </a:p>
        </p:txBody>
      </p:sp>
      <p:sp>
        <p:nvSpPr>
          <p:cNvPr id="18437" name="Line 3"/>
          <p:cNvSpPr>
            <a:spLocks noChangeShapeType="1"/>
          </p:cNvSpPr>
          <p:nvPr/>
        </p:nvSpPr>
        <p:spPr bwMode="auto">
          <a:xfrm>
            <a:off x="244475" y="6227763"/>
            <a:ext cx="64008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8438" name="Line 4"/>
          <p:cNvSpPr>
            <a:spLocks noChangeShapeType="1"/>
          </p:cNvSpPr>
          <p:nvPr/>
        </p:nvSpPr>
        <p:spPr bwMode="auto">
          <a:xfrm flipV="1">
            <a:off x="244475" y="741363"/>
            <a:ext cx="0" cy="5486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410629" name="Arc 5"/>
          <p:cNvSpPr>
            <a:spLocks/>
          </p:cNvSpPr>
          <p:nvPr/>
        </p:nvSpPr>
        <p:spPr bwMode="auto">
          <a:xfrm>
            <a:off x="246063" y="3225800"/>
            <a:ext cx="5824537" cy="3632200"/>
          </a:xfrm>
          <a:custGeom>
            <a:avLst/>
            <a:gdLst>
              <a:gd name="T0" fmla="*/ 0 w 21287"/>
              <a:gd name="T1" fmla="*/ 2147483646 h 21337"/>
              <a:gd name="T2" fmla="*/ 2147483646 w 21287"/>
              <a:gd name="T3" fmla="*/ 0 h 21337"/>
              <a:gd name="T4" fmla="*/ 2147483646 w 21287"/>
              <a:gd name="T5" fmla="*/ 2147483646 h 21337"/>
              <a:gd name="T6" fmla="*/ 0 60000 65536"/>
              <a:gd name="T7" fmla="*/ 0 60000 65536"/>
              <a:gd name="T8" fmla="*/ 0 60000 65536"/>
              <a:gd name="T9" fmla="*/ 0 w 21287"/>
              <a:gd name="T10" fmla="*/ 0 h 21337"/>
              <a:gd name="T11" fmla="*/ 21287 w 21287"/>
              <a:gd name="T12" fmla="*/ 21337 h 21337"/>
            </a:gdLst>
            <a:ahLst/>
            <a:cxnLst>
              <a:cxn ang="T6">
                <a:pos x="T0" y="T1"/>
              </a:cxn>
              <a:cxn ang="T7">
                <a:pos x="T2" y="T3"/>
              </a:cxn>
              <a:cxn ang="T8">
                <a:pos x="T4" y="T5"/>
              </a:cxn>
            </a:cxnLst>
            <a:rect l="T9" t="T10" r="T11" b="T12"/>
            <a:pathLst>
              <a:path w="21287" h="21337" fill="none" extrusionOk="0">
                <a:moveTo>
                  <a:pt x="0" y="17671"/>
                </a:moveTo>
                <a:cubicBezTo>
                  <a:pt x="1571" y="8546"/>
                  <a:pt x="8783" y="1438"/>
                  <a:pt x="17929" y="-1"/>
                </a:cubicBezTo>
              </a:path>
              <a:path w="21287" h="21337" stroke="0" extrusionOk="0">
                <a:moveTo>
                  <a:pt x="0" y="17671"/>
                </a:moveTo>
                <a:cubicBezTo>
                  <a:pt x="1571" y="8546"/>
                  <a:pt x="8783" y="1438"/>
                  <a:pt x="17929" y="-1"/>
                </a:cubicBezTo>
                <a:lnTo>
                  <a:pt x="21287" y="21337"/>
                </a:lnTo>
                <a:lnTo>
                  <a:pt x="0" y="17671"/>
                </a:lnTo>
                <a:close/>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410630" name="Text Box 6"/>
          <p:cNvSpPr txBox="1">
            <a:spLocks noChangeArrowheads="1"/>
          </p:cNvSpPr>
          <p:nvPr/>
        </p:nvSpPr>
        <p:spPr bwMode="auto">
          <a:xfrm>
            <a:off x="5257800" y="2916238"/>
            <a:ext cx="1254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Q = f(L)</a:t>
            </a:r>
          </a:p>
        </p:txBody>
      </p:sp>
      <p:sp>
        <p:nvSpPr>
          <p:cNvPr id="18441" name="Text Box 7"/>
          <p:cNvSpPr txBox="1">
            <a:spLocks noChangeArrowheads="1"/>
          </p:cNvSpPr>
          <p:nvPr/>
        </p:nvSpPr>
        <p:spPr bwMode="auto">
          <a:xfrm>
            <a:off x="6629400" y="6116638"/>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L</a:t>
            </a:r>
          </a:p>
        </p:txBody>
      </p:sp>
      <p:sp>
        <p:nvSpPr>
          <p:cNvPr id="18442" name="Text Box 8"/>
          <p:cNvSpPr txBox="1">
            <a:spLocks noChangeArrowheads="1"/>
          </p:cNvSpPr>
          <p:nvPr/>
        </p:nvSpPr>
        <p:spPr bwMode="auto">
          <a:xfrm>
            <a:off x="0" y="325438"/>
            <a:ext cx="496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Q </a:t>
            </a:r>
          </a:p>
        </p:txBody>
      </p:sp>
      <p:sp>
        <p:nvSpPr>
          <p:cNvPr id="410638" name="Text Box 14"/>
          <p:cNvSpPr txBox="1">
            <a:spLocks noChangeArrowheads="1"/>
          </p:cNvSpPr>
          <p:nvPr/>
        </p:nvSpPr>
        <p:spPr bwMode="auto">
          <a:xfrm>
            <a:off x="3140075" y="4017963"/>
            <a:ext cx="396875"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4800" b="1">
                <a:latin typeface="Times New Roman" pitchFamily="18" charset="0"/>
              </a:rPr>
              <a:t>•</a:t>
            </a:r>
          </a:p>
        </p:txBody>
      </p:sp>
      <p:sp>
        <p:nvSpPr>
          <p:cNvPr id="410639" name="Text Box 15"/>
          <p:cNvSpPr txBox="1">
            <a:spLocks noChangeArrowheads="1"/>
          </p:cNvSpPr>
          <p:nvPr/>
        </p:nvSpPr>
        <p:spPr bwMode="auto">
          <a:xfrm>
            <a:off x="1387475" y="4017963"/>
            <a:ext cx="396875"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4800" b="1">
                <a:latin typeface="Times New Roman" pitchFamily="18" charset="0"/>
              </a:rPr>
              <a:t>•</a:t>
            </a:r>
          </a:p>
        </p:txBody>
      </p:sp>
      <p:sp>
        <p:nvSpPr>
          <p:cNvPr id="410640" name="Text Box 16"/>
          <p:cNvSpPr txBox="1">
            <a:spLocks noChangeArrowheads="1"/>
          </p:cNvSpPr>
          <p:nvPr/>
        </p:nvSpPr>
        <p:spPr bwMode="auto">
          <a:xfrm>
            <a:off x="3063875" y="3179763"/>
            <a:ext cx="396875"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4800" b="1">
                <a:latin typeface="Times New Roman" pitchFamily="18" charset="0"/>
              </a:rPr>
              <a:t>•</a:t>
            </a:r>
          </a:p>
        </p:txBody>
      </p:sp>
      <p:sp>
        <p:nvSpPr>
          <p:cNvPr id="410641" name="Text Box 17"/>
          <p:cNvSpPr txBox="1">
            <a:spLocks noChangeArrowheads="1"/>
          </p:cNvSpPr>
          <p:nvPr/>
        </p:nvSpPr>
        <p:spPr bwMode="auto">
          <a:xfrm>
            <a:off x="1387475" y="3941763"/>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C</a:t>
            </a:r>
          </a:p>
        </p:txBody>
      </p:sp>
      <p:sp>
        <p:nvSpPr>
          <p:cNvPr id="410642" name="Text Box 18"/>
          <p:cNvSpPr txBox="1">
            <a:spLocks noChangeArrowheads="1"/>
          </p:cNvSpPr>
          <p:nvPr/>
        </p:nvSpPr>
        <p:spPr bwMode="auto">
          <a:xfrm>
            <a:off x="3140075" y="3103563"/>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D</a:t>
            </a:r>
          </a:p>
        </p:txBody>
      </p:sp>
      <p:sp>
        <p:nvSpPr>
          <p:cNvPr id="410644" name="Text Box 20"/>
          <p:cNvSpPr txBox="1">
            <a:spLocks noChangeArrowheads="1"/>
          </p:cNvSpPr>
          <p:nvPr/>
        </p:nvSpPr>
        <p:spPr bwMode="auto">
          <a:xfrm>
            <a:off x="3352800" y="4211638"/>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B</a:t>
            </a:r>
          </a:p>
        </p:txBody>
      </p:sp>
      <p:sp>
        <p:nvSpPr>
          <p:cNvPr id="410645" name="Text Box 21"/>
          <p:cNvSpPr txBox="1">
            <a:spLocks noChangeArrowheads="1"/>
          </p:cNvSpPr>
          <p:nvPr/>
        </p:nvSpPr>
        <p:spPr bwMode="auto">
          <a:xfrm>
            <a:off x="2362200" y="5181600"/>
            <a:ext cx="2122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Production Set</a:t>
            </a:r>
          </a:p>
        </p:txBody>
      </p:sp>
      <p:sp>
        <p:nvSpPr>
          <p:cNvPr id="410646" name="Text Box 22"/>
          <p:cNvSpPr txBox="1">
            <a:spLocks noChangeArrowheads="1"/>
          </p:cNvSpPr>
          <p:nvPr/>
        </p:nvSpPr>
        <p:spPr bwMode="auto">
          <a:xfrm>
            <a:off x="4114800" y="3962400"/>
            <a:ext cx="2274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Inefficient point</a:t>
            </a:r>
          </a:p>
        </p:txBody>
      </p:sp>
      <p:sp>
        <p:nvSpPr>
          <p:cNvPr id="410647" name="Line 23"/>
          <p:cNvSpPr>
            <a:spLocks noChangeShapeType="1"/>
          </p:cNvSpPr>
          <p:nvPr/>
        </p:nvSpPr>
        <p:spPr bwMode="auto">
          <a:xfrm flipH="1">
            <a:off x="4816475" y="2951163"/>
            <a:ext cx="152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410648" name="Text Box 24"/>
          <p:cNvSpPr txBox="1">
            <a:spLocks noChangeArrowheads="1"/>
          </p:cNvSpPr>
          <p:nvPr/>
        </p:nvSpPr>
        <p:spPr bwMode="auto">
          <a:xfrm>
            <a:off x="4648200" y="2362200"/>
            <a:ext cx="2884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Production Function</a:t>
            </a:r>
          </a:p>
        </p:txBody>
      </p:sp>
      <p:sp>
        <p:nvSpPr>
          <p:cNvPr id="410649" name="Line 25"/>
          <p:cNvSpPr>
            <a:spLocks noChangeShapeType="1"/>
          </p:cNvSpPr>
          <p:nvPr/>
        </p:nvSpPr>
        <p:spPr bwMode="auto">
          <a:xfrm flipH="1">
            <a:off x="3657600" y="4267200"/>
            <a:ext cx="4572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Tree>
    <p:extLst>
      <p:ext uri="{BB962C8B-B14F-4D97-AF65-F5344CB8AC3E}">
        <p14:creationId xmlns:p14="http://schemas.microsoft.com/office/powerpoint/2010/main" val="5664412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0629"/>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410640"/>
                                        </p:tgtEl>
                                        <p:attrNameLst>
                                          <p:attrName>style.visibility</p:attrName>
                                        </p:attrNameLst>
                                      </p:cBhvr>
                                      <p:to>
                                        <p:strVal val="visible"/>
                                      </p:to>
                                    </p:set>
                                    <p:anim calcmode="lin" valueType="num">
                                      <p:cBhvr additive="base">
                                        <p:cTn id="9" dur="500" fill="hold"/>
                                        <p:tgtEl>
                                          <p:spTgt spid="410640"/>
                                        </p:tgtEl>
                                        <p:attrNameLst>
                                          <p:attrName>ppt_x</p:attrName>
                                        </p:attrNameLst>
                                      </p:cBhvr>
                                      <p:tavLst>
                                        <p:tav tm="0">
                                          <p:val>
                                            <p:strVal val="#ppt_x"/>
                                          </p:val>
                                        </p:tav>
                                        <p:tav tm="100000">
                                          <p:val>
                                            <p:strVal val="#ppt_x"/>
                                          </p:val>
                                        </p:tav>
                                      </p:tavLst>
                                    </p:anim>
                                    <p:anim calcmode="lin" valueType="num">
                                      <p:cBhvr additive="base">
                                        <p:cTn id="10" dur="500" fill="hold"/>
                                        <p:tgtEl>
                                          <p:spTgt spid="410640"/>
                                        </p:tgtEl>
                                        <p:attrNameLst>
                                          <p:attrName>ppt_y</p:attrName>
                                        </p:attrNameLst>
                                      </p:cBhvr>
                                      <p:tavLst>
                                        <p:tav tm="0">
                                          <p:val>
                                            <p:strVal val="1+#ppt_h/2"/>
                                          </p:val>
                                        </p:tav>
                                        <p:tav tm="100000">
                                          <p:val>
                                            <p:strVal val="#ppt_y"/>
                                          </p:val>
                                        </p:tav>
                                      </p:tavLst>
                                    </p:anim>
                                  </p:childTnLst>
                                </p:cTn>
                              </p:par>
                              <p:par>
                                <p:cTn id="11" presetID="2" presetClass="entr" presetSubtype="4" fill="hold" grpId="0" nodeType="withEffect">
                                  <p:stCondLst>
                                    <p:cond delay="0"/>
                                  </p:stCondLst>
                                  <p:childTnLst>
                                    <p:set>
                                      <p:cBhvr>
                                        <p:cTn id="12" dur="1" fill="hold">
                                          <p:stCondLst>
                                            <p:cond delay="0"/>
                                          </p:stCondLst>
                                        </p:cTn>
                                        <p:tgtEl>
                                          <p:spTgt spid="410639"/>
                                        </p:tgtEl>
                                        <p:attrNameLst>
                                          <p:attrName>style.visibility</p:attrName>
                                        </p:attrNameLst>
                                      </p:cBhvr>
                                      <p:to>
                                        <p:strVal val="visible"/>
                                      </p:to>
                                    </p:set>
                                    <p:anim calcmode="lin" valueType="num">
                                      <p:cBhvr additive="base">
                                        <p:cTn id="13" dur="500" fill="hold"/>
                                        <p:tgtEl>
                                          <p:spTgt spid="410639"/>
                                        </p:tgtEl>
                                        <p:attrNameLst>
                                          <p:attrName>ppt_x</p:attrName>
                                        </p:attrNameLst>
                                      </p:cBhvr>
                                      <p:tavLst>
                                        <p:tav tm="0">
                                          <p:val>
                                            <p:strVal val="#ppt_x"/>
                                          </p:val>
                                        </p:tav>
                                        <p:tav tm="100000">
                                          <p:val>
                                            <p:strVal val="#ppt_x"/>
                                          </p:val>
                                        </p:tav>
                                      </p:tavLst>
                                    </p:anim>
                                    <p:anim calcmode="lin" valueType="num">
                                      <p:cBhvr additive="base">
                                        <p:cTn id="14" dur="500" fill="hold"/>
                                        <p:tgtEl>
                                          <p:spTgt spid="410639"/>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499"/>
                                          </p:stCondLst>
                                        </p:cTn>
                                        <p:tgtEl>
                                          <p:spTgt spid="410648"/>
                                        </p:tgtEl>
                                        <p:attrNameLst>
                                          <p:attrName>style.visibility</p:attrName>
                                        </p:attrNameLst>
                                      </p:cBhvr>
                                      <p:to>
                                        <p:strVal val="visible"/>
                                      </p:to>
                                    </p:set>
                                  </p:childTnLst>
                                </p:cTn>
                              </p:par>
                              <p:par>
                                <p:cTn id="17" presetID="2" presetClass="entr" presetSubtype="4" fill="hold" grpId="0" nodeType="withEffect">
                                  <p:stCondLst>
                                    <p:cond delay="0"/>
                                  </p:stCondLst>
                                  <p:childTnLst>
                                    <p:set>
                                      <p:cBhvr>
                                        <p:cTn id="18" dur="1" fill="hold">
                                          <p:stCondLst>
                                            <p:cond delay="0"/>
                                          </p:stCondLst>
                                        </p:cTn>
                                        <p:tgtEl>
                                          <p:spTgt spid="410641"/>
                                        </p:tgtEl>
                                        <p:attrNameLst>
                                          <p:attrName>style.visibility</p:attrName>
                                        </p:attrNameLst>
                                      </p:cBhvr>
                                      <p:to>
                                        <p:strVal val="visible"/>
                                      </p:to>
                                    </p:set>
                                    <p:anim calcmode="lin" valueType="num">
                                      <p:cBhvr additive="base">
                                        <p:cTn id="19" dur="500" fill="hold"/>
                                        <p:tgtEl>
                                          <p:spTgt spid="410641"/>
                                        </p:tgtEl>
                                        <p:attrNameLst>
                                          <p:attrName>ppt_x</p:attrName>
                                        </p:attrNameLst>
                                      </p:cBhvr>
                                      <p:tavLst>
                                        <p:tav tm="0">
                                          <p:val>
                                            <p:strVal val="#ppt_x"/>
                                          </p:val>
                                        </p:tav>
                                        <p:tav tm="100000">
                                          <p:val>
                                            <p:strVal val="#ppt_x"/>
                                          </p:val>
                                        </p:tav>
                                      </p:tavLst>
                                    </p:anim>
                                    <p:anim calcmode="lin" valueType="num">
                                      <p:cBhvr additive="base">
                                        <p:cTn id="20" dur="500" fill="hold"/>
                                        <p:tgtEl>
                                          <p:spTgt spid="41064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10642"/>
                                        </p:tgtEl>
                                        <p:attrNameLst>
                                          <p:attrName>style.visibility</p:attrName>
                                        </p:attrNameLst>
                                      </p:cBhvr>
                                      <p:to>
                                        <p:strVal val="visible"/>
                                      </p:to>
                                    </p:set>
                                    <p:anim calcmode="lin" valueType="num">
                                      <p:cBhvr additive="base">
                                        <p:cTn id="23" dur="500" fill="hold"/>
                                        <p:tgtEl>
                                          <p:spTgt spid="410642"/>
                                        </p:tgtEl>
                                        <p:attrNameLst>
                                          <p:attrName>ppt_x</p:attrName>
                                        </p:attrNameLst>
                                      </p:cBhvr>
                                      <p:tavLst>
                                        <p:tav tm="0">
                                          <p:val>
                                            <p:strVal val="#ppt_x"/>
                                          </p:val>
                                        </p:tav>
                                        <p:tav tm="100000">
                                          <p:val>
                                            <p:strVal val="#ppt_x"/>
                                          </p:val>
                                        </p:tav>
                                      </p:tavLst>
                                    </p:anim>
                                    <p:anim calcmode="lin" valueType="num">
                                      <p:cBhvr additive="base">
                                        <p:cTn id="24" dur="500" fill="hold"/>
                                        <p:tgtEl>
                                          <p:spTgt spid="410642"/>
                                        </p:tgtEl>
                                        <p:attrNameLst>
                                          <p:attrName>ppt_y</p:attrName>
                                        </p:attrNameLst>
                                      </p:cBhvr>
                                      <p:tavLst>
                                        <p:tav tm="0">
                                          <p:val>
                                            <p:strVal val="1+#ppt_h/2"/>
                                          </p:val>
                                        </p:tav>
                                        <p:tav tm="100000">
                                          <p:val>
                                            <p:strVal val="#ppt_y"/>
                                          </p:val>
                                        </p:tav>
                                      </p:tavLst>
                                    </p:anim>
                                  </p:childTnLst>
                                </p:cTn>
                              </p:par>
                              <p:par>
                                <p:cTn id="25" presetID="1" presetClass="entr" presetSubtype="0" fill="hold" grpId="0" nodeType="withEffect">
                                  <p:stCondLst>
                                    <p:cond delay="0"/>
                                  </p:stCondLst>
                                  <p:childTnLst>
                                    <p:set>
                                      <p:cBhvr>
                                        <p:cTn id="26" dur="1" fill="hold">
                                          <p:stCondLst>
                                            <p:cond delay="499"/>
                                          </p:stCondLst>
                                        </p:cTn>
                                        <p:tgtEl>
                                          <p:spTgt spid="41064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10630"/>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41064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410649"/>
                                        </p:tgtEl>
                                        <p:attrNameLst>
                                          <p:attrName>style.visibility</p:attrName>
                                        </p:attrNameLst>
                                      </p:cBhvr>
                                      <p:to>
                                        <p:strVal val="visible"/>
                                      </p:to>
                                    </p:set>
                                  </p:childTnLst>
                                </p:cTn>
                              </p:par>
                              <p:par>
                                <p:cTn id="35" presetID="2" presetClass="entr" presetSubtype="4" fill="hold" grpId="0" nodeType="withEffect">
                                  <p:stCondLst>
                                    <p:cond delay="0"/>
                                  </p:stCondLst>
                                  <p:childTnLst>
                                    <p:set>
                                      <p:cBhvr>
                                        <p:cTn id="36" dur="1" fill="hold">
                                          <p:stCondLst>
                                            <p:cond delay="0"/>
                                          </p:stCondLst>
                                        </p:cTn>
                                        <p:tgtEl>
                                          <p:spTgt spid="410638"/>
                                        </p:tgtEl>
                                        <p:attrNameLst>
                                          <p:attrName>style.visibility</p:attrName>
                                        </p:attrNameLst>
                                      </p:cBhvr>
                                      <p:to>
                                        <p:strVal val="visible"/>
                                      </p:to>
                                    </p:set>
                                    <p:anim calcmode="lin" valueType="num">
                                      <p:cBhvr additive="base">
                                        <p:cTn id="37" dur="500" fill="hold"/>
                                        <p:tgtEl>
                                          <p:spTgt spid="410638"/>
                                        </p:tgtEl>
                                        <p:attrNameLst>
                                          <p:attrName>ppt_x</p:attrName>
                                        </p:attrNameLst>
                                      </p:cBhvr>
                                      <p:tavLst>
                                        <p:tav tm="0">
                                          <p:val>
                                            <p:strVal val="#ppt_x"/>
                                          </p:val>
                                        </p:tav>
                                        <p:tav tm="100000">
                                          <p:val>
                                            <p:strVal val="#ppt_x"/>
                                          </p:val>
                                        </p:tav>
                                      </p:tavLst>
                                    </p:anim>
                                    <p:anim calcmode="lin" valueType="num">
                                      <p:cBhvr additive="base">
                                        <p:cTn id="38" dur="500" fill="hold"/>
                                        <p:tgtEl>
                                          <p:spTgt spid="410638"/>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10644"/>
                                        </p:tgtEl>
                                        <p:attrNameLst>
                                          <p:attrName>style.visibility</p:attrName>
                                        </p:attrNameLst>
                                      </p:cBhvr>
                                      <p:to>
                                        <p:strVal val="visible"/>
                                      </p:to>
                                    </p:set>
                                    <p:anim calcmode="lin" valueType="num">
                                      <p:cBhvr additive="base">
                                        <p:cTn id="41" dur="500" fill="hold"/>
                                        <p:tgtEl>
                                          <p:spTgt spid="410644"/>
                                        </p:tgtEl>
                                        <p:attrNameLst>
                                          <p:attrName>ppt_x</p:attrName>
                                        </p:attrNameLst>
                                      </p:cBhvr>
                                      <p:tavLst>
                                        <p:tav tm="0">
                                          <p:val>
                                            <p:strVal val="#ppt_x"/>
                                          </p:val>
                                        </p:tav>
                                        <p:tav tm="100000">
                                          <p:val>
                                            <p:strVal val="#ppt_x"/>
                                          </p:val>
                                        </p:tav>
                                      </p:tavLst>
                                    </p:anim>
                                    <p:anim calcmode="lin" valueType="num">
                                      <p:cBhvr additive="base">
                                        <p:cTn id="42" dur="500" fill="hold"/>
                                        <p:tgtEl>
                                          <p:spTgt spid="410644"/>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10645"/>
                                        </p:tgtEl>
                                        <p:attrNameLst>
                                          <p:attrName>style.visibility</p:attrName>
                                        </p:attrNameLst>
                                      </p:cBhvr>
                                      <p:to>
                                        <p:strVal val="visible"/>
                                      </p:to>
                                    </p:set>
                                  </p:childTnLst>
                                </p:cTn>
                              </p:par>
                              <p:par>
                                <p:cTn id="47" presetID="2" presetClass="entr" presetSubtype="4"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29" grpId="0" animBg="1"/>
      <p:bldP spid="410630" grpId="0" autoUpdateAnimBg="0"/>
      <p:bldP spid="410638" grpId="0"/>
      <p:bldP spid="410639" grpId="0"/>
      <p:bldP spid="410640" grpId="0"/>
      <p:bldP spid="410641" grpId="0"/>
      <p:bldP spid="410642" grpId="0"/>
      <p:bldP spid="410644" grpId="0"/>
      <p:bldP spid="410645" grpId="0" autoUpdateAnimBg="0"/>
      <p:bldP spid="410646" grpId="0" autoUpdateAnimBg="0"/>
      <p:bldP spid="410647" grpId="0" animBg="1"/>
      <p:bldP spid="410648" grpId="0" autoUpdateAnimBg="0"/>
      <p:bldP spid="41064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fld id="{0594718C-1A56-432C-85A1-A6109F156060}" type="slidenum">
              <a:rPr lang="en-CA" altLang="en-US" sz="1400"/>
              <a:pPr>
                <a:spcBef>
                  <a:spcPct val="0"/>
                </a:spcBef>
                <a:buFontTx/>
                <a:buNone/>
              </a:pPr>
              <a:t>18</a:t>
            </a:fld>
            <a:endParaRPr lang="en-CA" altLang="en-US" sz="1400"/>
          </a:p>
        </p:txBody>
      </p:sp>
      <p:sp>
        <p:nvSpPr>
          <p:cNvPr id="411651" name="Text Box 3"/>
          <p:cNvSpPr txBox="1">
            <a:spLocks noChangeArrowheads="1"/>
          </p:cNvSpPr>
          <p:nvPr/>
        </p:nvSpPr>
        <p:spPr bwMode="auto">
          <a:xfrm>
            <a:off x="400929" y="838200"/>
            <a:ext cx="8153400" cy="4524315"/>
          </a:xfrm>
          <a:prstGeom prst="rect">
            <a:avLst/>
          </a:prstGeom>
          <a:noFill/>
          <a:ln w="9525">
            <a:noFill/>
            <a:miter lim="800000"/>
            <a:headEnd/>
            <a:tailEnd/>
          </a:ln>
        </p:spPr>
        <p:txBody>
          <a:bodyPr wrap="square">
            <a:spAutoFit/>
          </a:bodyPr>
          <a:lstStyle/>
          <a:p>
            <a:pPr>
              <a:defRPr/>
            </a:pPr>
            <a:r>
              <a:rPr lang="en-US" sz="2400" b="1" dirty="0">
                <a:latin typeface="+mj-lt"/>
                <a:cs typeface="Arial" charset="0"/>
              </a:rPr>
              <a:t>Causes of technical inefficiency:</a:t>
            </a:r>
          </a:p>
          <a:p>
            <a:pPr>
              <a:defRPr/>
            </a:pPr>
            <a:endParaRPr lang="en-US" sz="2400" b="1" i="1" dirty="0">
              <a:latin typeface="+mj-lt"/>
              <a:cs typeface="Arial" charset="0"/>
            </a:endParaRPr>
          </a:p>
          <a:p>
            <a:pPr marL="1428750" lvl="2" indent="-514350">
              <a:buFontTx/>
              <a:buAutoNum type="arabicParenR"/>
              <a:defRPr/>
            </a:pPr>
            <a:r>
              <a:rPr lang="en-US" sz="2400" i="1" dirty="0" smtClean="0">
                <a:latin typeface="+mj-lt"/>
                <a:cs typeface="Arial" charset="0"/>
              </a:rPr>
              <a:t>Shirking</a:t>
            </a:r>
            <a:r>
              <a:rPr lang="tr-TR" sz="2400" i="1" dirty="0" smtClean="0">
                <a:latin typeface="+mj-lt"/>
                <a:cs typeface="Arial" charset="0"/>
              </a:rPr>
              <a:t> </a:t>
            </a:r>
            <a:r>
              <a:rPr lang="tr-TR" i="1" dirty="0" smtClean="0">
                <a:latin typeface="+mj-lt"/>
                <a:cs typeface="Arial" charset="0"/>
              </a:rPr>
              <a:t>(kaçınmak)</a:t>
            </a:r>
            <a:endParaRPr lang="en-US" i="1" dirty="0" smtClean="0">
              <a:latin typeface="+mj-lt"/>
              <a:cs typeface="Arial" charset="0"/>
            </a:endParaRPr>
          </a:p>
          <a:p>
            <a:pPr marL="1428750" lvl="2" indent="-514350">
              <a:defRPr/>
            </a:pPr>
            <a:r>
              <a:rPr lang="en-US" sz="2400" i="1" dirty="0" smtClean="0">
                <a:latin typeface="+mj-lt"/>
                <a:cs typeface="Arial" charset="0"/>
              </a:rPr>
              <a:t>	-</a:t>
            </a:r>
            <a:r>
              <a:rPr lang="en-US" sz="2400" dirty="0" smtClean="0">
                <a:latin typeface="+mj-lt"/>
                <a:cs typeface="Arial" charset="0"/>
              </a:rPr>
              <a:t>Workers don’t work as hard as they can</a:t>
            </a:r>
          </a:p>
          <a:p>
            <a:pPr marL="1428750" lvl="2" indent="-514350">
              <a:defRPr/>
            </a:pPr>
            <a:r>
              <a:rPr lang="en-US" sz="2400" dirty="0">
                <a:latin typeface="+mj-lt"/>
                <a:cs typeface="Arial" charset="0"/>
              </a:rPr>
              <a:t>	-Can be due to idleness </a:t>
            </a:r>
            <a:r>
              <a:rPr lang="tr-TR" sz="2400" dirty="0" smtClean="0">
                <a:latin typeface="+mj-lt"/>
                <a:cs typeface="Arial" charset="0"/>
              </a:rPr>
              <a:t>(</a:t>
            </a:r>
            <a:r>
              <a:rPr lang="tr-TR" sz="1600" dirty="0" smtClean="0">
                <a:latin typeface="+mj-lt"/>
                <a:cs typeface="Arial" charset="0"/>
              </a:rPr>
              <a:t>tembellik</a:t>
            </a:r>
            <a:r>
              <a:rPr lang="tr-TR" sz="2400" dirty="0" smtClean="0">
                <a:latin typeface="+mj-lt"/>
                <a:cs typeface="Arial" charset="0"/>
              </a:rPr>
              <a:t>) </a:t>
            </a:r>
            <a:r>
              <a:rPr lang="en-US" sz="2400" dirty="0" smtClean="0">
                <a:latin typeface="+mj-lt"/>
                <a:cs typeface="Arial" charset="0"/>
              </a:rPr>
              <a:t>or </a:t>
            </a:r>
            <a:r>
              <a:rPr lang="en-US" sz="2400" dirty="0">
                <a:latin typeface="+mj-lt"/>
                <a:cs typeface="Arial" charset="0"/>
              </a:rPr>
              <a:t>a union strategy</a:t>
            </a:r>
          </a:p>
          <a:p>
            <a:pPr lvl="2">
              <a:defRPr/>
            </a:pPr>
            <a:r>
              <a:rPr lang="en-US" sz="2400" i="1" dirty="0">
                <a:latin typeface="+mj-lt"/>
                <a:cs typeface="Arial" charset="0"/>
              </a:rPr>
              <a:t>2) Strategic reasons for technical inefficiency</a:t>
            </a:r>
          </a:p>
          <a:p>
            <a:pPr marL="1435100" lvl="2" indent="-520700">
              <a:defRPr/>
            </a:pPr>
            <a:r>
              <a:rPr lang="en-US" sz="2400" dirty="0">
                <a:latin typeface="+mj-lt"/>
                <a:cs typeface="Arial" charset="0"/>
              </a:rPr>
              <a:t>	-Poor production may get government grants</a:t>
            </a:r>
          </a:p>
          <a:p>
            <a:pPr marL="1435100" lvl="2" indent="-520700">
              <a:defRPr/>
            </a:pPr>
            <a:r>
              <a:rPr lang="en-US" sz="2400" dirty="0">
                <a:latin typeface="+mj-lt"/>
                <a:cs typeface="Arial" charset="0"/>
              </a:rPr>
              <a:t>	-Low profits may prevent competition</a:t>
            </a:r>
          </a:p>
          <a:p>
            <a:pPr lvl="2">
              <a:defRPr/>
            </a:pPr>
            <a:r>
              <a:rPr lang="en-US" sz="2400" i="1" dirty="0">
                <a:latin typeface="+mj-lt"/>
                <a:cs typeface="Arial" charset="0"/>
              </a:rPr>
              <a:t>3) Imperfect information on “best practices”</a:t>
            </a:r>
          </a:p>
          <a:p>
            <a:pPr marL="1435100" lvl="2" indent="-520700">
              <a:defRPr/>
            </a:pPr>
            <a:r>
              <a:rPr lang="en-US" sz="2400" i="1" dirty="0">
                <a:latin typeface="+mj-lt"/>
                <a:cs typeface="Arial" charset="0"/>
              </a:rPr>
              <a:t>	-</a:t>
            </a:r>
            <a:r>
              <a:rPr lang="en-US" sz="2400" dirty="0">
                <a:latin typeface="+mj-lt"/>
                <a:cs typeface="Arial" charset="0"/>
              </a:rPr>
              <a:t>inferior technology</a:t>
            </a:r>
          </a:p>
          <a:p>
            <a:pPr marL="1524000" indent="-1524000">
              <a:spcBef>
                <a:spcPct val="50000"/>
              </a:spcBef>
              <a:defRPr/>
            </a:pPr>
            <a:r>
              <a:rPr lang="en-US" sz="3200" dirty="0">
                <a:cs typeface="Arial" charset="0"/>
              </a:rPr>
              <a:t>	</a:t>
            </a:r>
          </a:p>
        </p:txBody>
      </p:sp>
    </p:spTree>
    <p:extLst>
      <p:ext uri="{BB962C8B-B14F-4D97-AF65-F5344CB8AC3E}">
        <p14:creationId xmlns:p14="http://schemas.microsoft.com/office/powerpoint/2010/main" val="16847991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11651">
                                            <p:txEl>
                                              <p:pRg st="0" end="0"/>
                                            </p:txEl>
                                          </p:spTgt>
                                        </p:tgtEl>
                                        <p:attrNameLst>
                                          <p:attrName>style.visibility</p:attrName>
                                        </p:attrNameLst>
                                      </p:cBhvr>
                                      <p:to>
                                        <p:strVal val="visible"/>
                                      </p:to>
                                    </p:set>
                                    <p:anim calcmode="lin" valueType="num">
                                      <p:cBhvr additive="base">
                                        <p:cTn id="7" dur="500" fill="hold"/>
                                        <p:tgtEl>
                                          <p:spTgt spid="411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1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11651">
                                            <p:txEl>
                                              <p:pRg st="2" end="2"/>
                                            </p:txEl>
                                          </p:spTgt>
                                        </p:tgtEl>
                                        <p:attrNameLst>
                                          <p:attrName>style.visibility</p:attrName>
                                        </p:attrNameLst>
                                      </p:cBhvr>
                                      <p:to>
                                        <p:strVal val="visible"/>
                                      </p:to>
                                    </p:set>
                                    <p:anim calcmode="lin" valueType="num">
                                      <p:cBhvr additive="base">
                                        <p:cTn id="13" dur="500" fill="hold"/>
                                        <p:tgtEl>
                                          <p:spTgt spid="41165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1651">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11651">
                                            <p:txEl>
                                              <p:pRg st="3" end="3"/>
                                            </p:txEl>
                                          </p:spTgt>
                                        </p:tgtEl>
                                        <p:attrNameLst>
                                          <p:attrName>style.visibility</p:attrName>
                                        </p:attrNameLst>
                                      </p:cBhvr>
                                      <p:to>
                                        <p:strVal val="visible"/>
                                      </p:to>
                                    </p:set>
                                    <p:anim calcmode="lin" valueType="num">
                                      <p:cBhvr additive="base">
                                        <p:cTn id="17" dur="500" fill="hold"/>
                                        <p:tgtEl>
                                          <p:spTgt spid="41165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11651">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11651">
                                            <p:txEl>
                                              <p:pRg st="4" end="4"/>
                                            </p:txEl>
                                          </p:spTgt>
                                        </p:tgtEl>
                                        <p:attrNameLst>
                                          <p:attrName>style.visibility</p:attrName>
                                        </p:attrNameLst>
                                      </p:cBhvr>
                                      <p:to>
                                        <p:strVal val="visible"/>
                                      </p:to>
                                    </p:set>
                                    <p:anim calcmode="lin" valueType="num">
                                      <p:cBhvr additive="base">
                                        <p:cTn id="21" dur="500" fill="hold"/>
                                        <p:tgtEl>
                                          <p:spTgt spid="41165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116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411651">
                                            <p:txEl>
                                              <p:pRg st="5" end="5"/>
                                            </p:txEl>
                                          </p:spTgt>
                                        </p:tgtEl>
                                        <p:attrNameLst>
                                          <p:attrName>style.visibility</p:attrName>
                                        </p:attrNameLst>
                                      </p:cBhvr>
                                      <p:to>
                                        <p:strVal val="visible"/>
                                      </p:to>
                                    </p:set>
                                    <p:anim calcmode="lin" valueType="num">
                                      <p:cBhvr additive="base">
                                        <p:cTn id="27" dur="500" fill="hold"/>
                                        <p:tgtEl>
                                          <p:spTgt spid="41165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11651">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11651">
                                            <p:txEl>
                                              <p:pRg st="6" end="6"/>
                                            </p:txEl>
                                          </p:spTgt>
                                        </p:tgtEl>
                                        <p:attrNameLst>
                                          <p:attrName>style.visibility</p:attrName>
                                        </p:attrNameLst>
                                      </p:cBhvr>
                                      <p:to>
                                        <p:strVal val="visible"/>
                                      </p:to>
                                    </p:set>
                                    <p:anim calcmode="lin" valueType="num">
                                      <p:cBhvr additive="base">
                                        <p:cTn id="31" dur="500" fill="hold"/>
                                        <p:tgtEl>
                                          <p:spTgt spid="41165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11651">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11651">
                                            <p:txEl>
                                              <p:pRg st="7" end="7"/>
                                            </p:txEl>
                                          </p:spTgt>
                                        </p:tgtEl>
                                        <p:attrNameLst>
                                          <p:attrName>style.visibility</p:attrName>
                                        </p:attrNameLst>
                                      </p:cBhvr>
                                      <p:to>
                                        <p:strVal val="visible"/>
                                      </p:to>
                                    </p:set>
                                    <p:anim calcmode="lin" valueType="num">
                                      <p:cBhvr additive="base">
                                        <p:cTn id="35" dur="500" fill="hold"/>
                                        <p:tgtEl>
                                          <p:spTgt spid="411651">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116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411651">
                                            <p:txEl>
                                              <p:pRg st="8" end="8"/>
                                            </p:txEl>
                                          </p:spTgt>
                                        </p:tgtEl>
                                        <p:attrNameLst>
                                          <p:attrName>style.visibility</p:attrName>
                                        </p:attrNameLst>
                                      </p:cBhvr>
                                      <p:to>
                                        <p:strVal val="visible"/>
                                      </p:to>
                                    </p:set>
                                    <p:anim calcmode="lin" valueType="num">
                                      <p:cBhvr additive="base">
                                        <p:cTn id="41" dur="500" fill="hold"/>
                                        <p:tgtEl>
                                          <p:spTgt spid="411651">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11651">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11651">
                                            <p:txEl>
                                              <p:pRg st="9" end="9"/>
                                            </p:txEl>
                                          </p:spTgt>
                                        </p:tgtEl>
                                        <p:attrNameLst>
                                          <p:attrName>style.visibility</p:attrName>
                                        </p:attrNameLst>
                                      </p:cBhvr>
                                      <p:to>
                                        <p:strVal val="visible"/>
                                      </p:to>
                                    </p:set>
                                    <p:anim calcmode="lin" valueType="num">
                                      <p:cBhvr additive="base">
                                        <p:cTn id="45" dur="500" fill="hold"/>
                                        <p:tgtEl>
                                          <p:spTgt spid="411651">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11651">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11651">
                                            <p:txEl>
                                              <p:pRg st="10" end="10"/>
                                            </p:txEl>
                                          </p:spTgt>
                                        </p:tgtEl>
                                        <p:attrNameLst>
                                          <p:attrName>style.visibility</p:attrName>
                                        </p:attrNameLst>
                                      </p:cBhvr>
                                      <p:to>
                                        <p:strVal val="visible"/>
                                      </p:to>
                                    </p:set>
                                    <p:anim calcmode="lin" valueType="num">
                                      <p:cBhvr additive="base">
                                        <p:cTn id="49" dur="500" fill="hold"/>
                                        <p:tgtEl>
                                          <p:spTgt spid="411651">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116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fld id="{D20D61BD-7348-4288-B431-B6885AD5A3F4}" type="slidenum">
              <a:rPr lang="en-CA" altLang="en-US" sz="1400"/>
              <a:pPr>
                <a:spcBef>
                  <a:spcPct val="0"/>
                </a:spcBef>
                <a:buFontTx/>
                <a:buNone/>
              </a:pPr>
              <a:t>19</a:t>
            </a:fld>
            <a:endParaRPr lang="en-CA" altLang="en-US" sz="1400"/>
          </a:p>
        </p:txBody>
      </p:sp>
      <p:sp>
        <p:nvSpPr>
          <p:cNvPr id="416774" name="Text Box 6"/>
          <p:cNvSpPr txBox="1">
            <a:spLocks noChangeArrowheads="1"/>
          </p:cNvSpPr>
          <p:nvPr/>
        </p:nvSpPr>
        <p:spPr bwMode="auto">
          <a:xfrm>
            <a:off x="297766" y="589671"/>
            <a:ext cx="84582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50000"/>
              </a:spcBef>
              <a:buFontTx/>
              <a:buNone/>
            </a:pPr>
            <a:r>
              <a:rPr lang="tr-TR" altLang="en-US" sz="2800" b="1" dirty="0" err="1" smtClean="0">
                <a:latin typeface="+mj-lt"/>
              </a:rPr>
              <a:t>Example</a:t>
            </a:r>
            <a:r>
              <a:rPr lang="tr-TR" altLang="en-US" sz="2800" b="1" dirty="0" smtClean="0">
                <a:latin typeface="+mj-lt"/>
              </a:rPr>
              <a:t>:</a:t>
            </a:r>
          </a:p>
          <a:p>
            <a:pPr>
              <a:spcBef>
                <a:spcPct val="50000"/>
              </a:spcBef>
              <a:buFontTx/>
              <a:buNone/>
            </a:pPr>
            <a:r>
              <a:rPr lang="en-US" altLang="en-US" sz="2800" dirty="0" smtClean="0">
                <a:latin typeface="+mj-lt"/>
              </a:rPr>
              <a:t>Acme </a:t>
            </a:r>
            <a:r>
              <a:rPr lang="en-US" altLang="en-US" sz="2800" dirty="0">
                <a:latin typeface="+mj-lt"/>
              </a:rPr>
              <a:t>medical equipment faces the production function:</a:t>
            </a:r>
          </a:p>
          <a:p>
            <a:pPr>
              <a:spcBef>
                <a:spcPct val="50000"/>
              </a:spcBef>
              <a:buFontTx/>
              <a:buNone/>
            </a:pPr>
            <a:r>
              <a:rPr lang="en-US" altLang="en-US" sz="2800" dirty="0">
                <a:latin typeface="+mj-lt"/>
              </a:rPr>
              <a:t>Q=K</a:t>
            </a:r>
            <a:r>
              <a:rPr lang="en-US" altLang="en-US" sz="2800" baseline="30000" dirty="0">
                <a:latin typeface="+mj-lt"/>
              </a:rPr>
              <a:t>1/2</a:t>
            </a:r>
            <a:r>
              <a:rPr lang="en-US" altLang="en-US" sz="2800" dirty="0">
                <a:latin typeface="+mj-lt"/>
              </a:rPr>
              <a:t>L</a:t>
            </a:r>
            <a:r>
              <a:rPr lang="en-US" altLang="en-US" sz="2800" baseline="30000" dirty="0">
                <a:latin typeface="+mj-lt"/>
              </a:rPr>
              <a:t>1/2</a:t>
            </a:r>
          </a:p>
          <a:p>
            <a:pPr>
              <a:spcBef>
                <a:spcPct val="50000"/>
              </a:spcBef>
              <a:buFontTx/>
              <a:buNone/>
            </a:pPr>
            <a:endParaRPr lang="en-CA" altLang="en-US" sz="2800" baseline="30000" dirty="0">
              <a:latin typeface="+mj-lt"/>
            </a:endParaRPr>
          </a:p>
          <a:p>
            <a:pPr>
              <a:spcBef>
                <a:spcPct val="50000"/>
              </a:spcBef>
              <a:buFontTx/>
              <a:buNone/>
            </a:pPr>
            <a:r>
              <a:rPr lang="en-CA" altLang="en-US" sz="2800" dirty="0">
                <a:latin typeface="+mj-lt"/>
              </a:rPr>
              <a:t>Given </a:t>
            </a:r>
            <a:r>
              <a:rPr lang="en-CA" altLang="en-US" sz="2800" dirty="0" smtClean="0">
                <a:latin typeface="+mj-lt"/>
              </a:rPr>
              <a:t>labor </a:t>
            </a:r>
            <a:r>
              <a:rPr lang="en-CA" altLang="en-US" sz="2800" dirty="0">
                <a:latin typeface="+mj-lt"/>
              </a:rPr>
              <a:t>of 10 and capital of 20, is Acme producing efficiently by producing 12 units?  </a:t>
            </a:r>
          </a:p>
          <a:p>
            <a:pPr>
              <a:spcBef>
                <a:spcPct val="50000"/>
              </a:spcBef>
              <a:buFontTx/>
              <a:buNone/>
            </a:pPr>
            <a:r>
              <a:rPr lang="en-CA" altLang="en-US" sz="2800" dirty="0">
                <a:latin typeface="+mj-lt"/>
              </a:rPr>
              <a:t>What level of production is technically efficient?</a:t>
            </a:r>
            <a:endParaRPr lang="en-US" altLang="en-US" sz="2800" dirty="0">
              <a:latin typeface="+mj-lt"/>
            </a:endParaRPr>
          </a:p>
        </p:txBody>
      </p:sp>
    </p:spTree>
    <p:extLst>
      <p:ext uri="{BB962C8B-B14F-4D97-AF65-F5344CB8AC3E}">
        <p14:creationId xmlns:p14="http://schemas.microsoft.com/office/powerpoint/2010/main" val="12469351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16774">
                                            <p:txEl>
                                              <p:pRg st="2" end="2"/>
                                            </p:txEl>
                                          </p:spTgt>
                                        </p:tgtEl>
                                        <p:attrNameLst>
                                          <p:attrName>style.visibility</p:attrName>
                                        </p:attrNameLst>
                                      </p:cBhvr>
                                      <p:to>
                                        <p:strVal val="visible"/>
                                      </p:to>
                                    </p:set>
                                    <p:anim calcmode="lin" valueType="num">
                                      <p:cBhvr additive="base">
                                        <p:cTn id="7" dur="500" fill="hold"/>
                                        <p:tgtEl>
                                          <p:spTgt spid="41677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677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16774">
                                            <p:txEl>
                                              <p:pRg st="4" end="4"/>
                                            </p:txEl>
                                          </p:spTgt>
                                        </p:tgtEl>
                                        <p:attrNameLst>
                                          <p:attrName>style.visibility</p:attrName>
                                        </p:attrNameLst>
                                      </p:cBhvr>
                                      <p:to>
                                        <p:strVal val="visible"/>
                                      </p:to>
                                    </p:set>
                                    <p:anim calcmode="lin" valueType="num">
                                      <p:cBhvr additive="base">
                                        <p:cTn id="13" dur="500" fill="hold"/>
                                        <p:tgtEl>
                                          <p:spTgt spid="41677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677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16774">
                                            <p:txEl>
                                              <p:pRg st="5" end="5"/>
                                            </p:txEl>
                                          </p:spTgt>
                                        </p:tgtEl>
                                        <p:attrNameLst>
                                          <p:attrName>style.visibility</p:attrName>
                                        </p:attrNameLst>
                                      </p:cBhvr>
                                      <p:to>
                                        <p:strVal val="visible"/>
                                      </p:to>
                                    </p:set>
                                    <p:anim calcmode="lin" valueType="num">
                                      <p:cBhvr additive="base">
                                        <p:cTn id="19" dur="500" fill="hold"/>
                                        <p:tgtEl>
                                          <p:spTgt spid="41677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677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en-US" smtClean="0"/>
              <a:t>©2015 McGraw-Hill Education. All Rights Reserved.</a:t>
            </a:r>
            <a:endParaRPr lang="en-US"/>
          </a:p>
        </p:txBody>
      </p:sp>
      <p:sp>
        <p:nvSpPr>
          <p:cNvPr id="3" name="Slayt Numarası Yer Tutucusu 2"/>
          <p:cNvSpPr>
            <a:spLocks noGrp="1"/>
          </p:cNvSpPr>
          <p:nvPr>
            <p:ph type="sldNum" sz="quarter" idx="12"/>
          </p:nvPr>
        </p:nvSpPr>
        <p:spPr/>
        <p:txBody>
          <a:bodyPr/>
          <a:lstStyle/>
          <a:p>
            <a:fld id="{277EE247-7E3D-4F38-A267-86CBA1DF41EF}" type="slidenum">
              <a:rPr lang="en-US" smtClean="0"/>
              <a:t>2</a:t>
            </a:fld>
            <a:endParaRPr lang="en-US"/>
          </a:p>
        </p:txBody>
      </p:sp>
      <p:sp>
        <p:nvSpPr>
          <p:cNvPr id="4" name="Dikdörtgen 3"/>
          <p:cNvSpPr/>
          <p:nvPr/>
        </p:nvSpPr>
        <p:spPr>
          <a:xfrm>
            <a:off x="431408" y="533400"/>
            <a:ext cx="8331591" cy="5509200"/>
          </a:xfrm>
          <a:prstGeom prst="rect">
            <a:avLst/>
          </a:prstGeom>
        </p:spPr>
        <p:txBody>
          <a:bodyPr wrap="square">
            <a:spAutoFit/>
          </a:bodyPr>
          <a:lstStyle/>
          <a:p>
            <a:pPr algn="just"/>
            <a:r>
              <a:rPr lang="en-US" sz="2200" dirty="0"/>
              <a:t>In our discussions of consumer choice during the preceding chapters, an </a:t>
            </a:r>
            <a:r>
              <a:rPr lang="en-US" sz="2200" dirty="0" smtClean="0"/>
              <a:t>existing</a:t>
            </a:r>
            <a:r>
              <a:rPr lang="tr-TR" sz="2200" dirty="0" smtClean="0"/>
              <a:t> </a:t>
            </a:r>
            <a:r>
              <a:rPr lang="en-US" sz="2200" dirty="0" smtClean="0"/>
              <a:t>menu </a:t>
            </a:r>
            <a:r>
              <a:rPr lang="en-US" sz="2200" dirty="0"/>
              <a:t>of goods and services was taken for granted. But where do these </a:t>
            </a:r>
            <a:r>
              <a:rPr lang="en-US" sz="2200" dirty="0" smtClean="0"/>
              <a:t>goods</a:t>
            </a:r>
            <a:r>
              <a:rPr lang="tr-TR" sz="2200" dirty="0" smtClean="0"/>
              <a:t> </a:t>
            </a:r>
            <a:r>
              <a:rPr lang="en-US" sz="2200" dirty="0" smtClean="0"/>
              <a:t>and </a:t>
            </a:r>
            <a:r>
              <a:rPr lang="en-US" sz="2200" dirty="0"/>
              <a:t>services come from? In this chapter we’ll see that their production </a:t>
            </a:r>
            <a:r>
              <a:rPr lang="en-US" sz="2200" dirty="0" smtClean="0"/>
              <a:t>involves</a:t>
            </a:r>
            <a:r>
              <a:rPr lang="tr-TR" sz="2200" dirty="0" smtClean="0"/>
              <a:t> </a:t>
            </a:r>
            <a:r>
              <a:rPr lang="en-US" sz="2200" dirty="0" smtClean="0"/>
              <a:t>a </a:t>
            </a:r>
            <a:r>
              <a:rPr lang="en-US" sz="2200" dirty="0"/>
              <a:t>decision process very similar to the one we examined in earlier </a:t>
            </a:r>
            <a:r>
              <a:rPr lang="en-US" sz="2200" dirty="0" smtClean="0"/>
              <a:t>chapters.</a:t>
            </a:r>
            <a:r>
              <a:rPr lang="tr-TR" sz="2200" dirty="0" smtClean="0"/>
              <a:t> </a:t>
            </a:r>
            <a:r>
              <a:rPr lang="en-US" sz="2200" dirty="0" smtClean="0"/>
              <a:t>Whereas </a:t>
            </a:r>
            <a:r>
              <a:rPr lang="en-US" sz="2200" dirty="0"/>
              <a:t>our focus in earlier chapters was on the economic decisions that </a:t>
            </a:r>
            <a:r>
              <a:rPr lang="en-US" sz="2200" dirty="0" smtClean="0"/>
              <a:t>underlie</a:t>
            </a:r>
            <a:r>
              <a:rPr lang="tr-TR" sz="2200" dirty="0" smtClean="0"/>
              <a:t> </a:t>
            </a:r>
            <a:r>
              <a:rPr lang="en-US" sz="2200" dirty="0" smtClean="0"/>
              <a:t>the </a:t>
            </a:r>
            <a:r>
              <a:rPr lang="en-US" sz="2200" dirty="0"/>
              <a:t>demand side of the market relationship, our focus in </a:t>
            </a:r>
            <a:r>
              <a:rPr lang="tr-TR" sz="2200" dirty="0" err="1" smtClean="0"/>
              <a:t>this</a:t>
            </a:r>
            <a:r>
              <a:rPr lang="tr-TR" sz="2200" dirty="0" smtClean="0"/>
              <a:t> </a:t>
            </a:r>
            <a:r>
              <a:rPr lang="en-US" sz="2200" dirty="0" smtClean="0"/>
              <a:t>chapter</a:t>
            </a:r>
            <a:r>
              <a:rPr lang="tr-TR" sz="2200" dirty="0" smtClean="0"/>
              <a:t> </a:t>
            </a:r>
            <a:r>
              <a:rPr lang="en-US" sz="2200" dirty="0" smtClean="0"/>
              <a:t>is </a:t>
            </a:r>
            <a:r>
              <a:rPr lang="en-US" sz="2200" dirty="0"/>
              <a:t>on the economic decisions that underlie the supply side</a:t>
            </a:r>
            <a:r>
              <a:rPr lang="en-US" sz="2200" dirty="0" smtClean="0"/>
              <a:t>.</a:t>
            </a:r>
            <a:endParaRPr lang="tr-TR" sz="2200" dirty="0" smtClean="0"/>
          </a:p>
          <a:p>
            <a:pPr algn="just"/>
            <a:endParaRPr lang="en-US" sz="2200" dirty="0"/>
          </a:p>
          <a:p>
            <a:pPr algn="just"/>
            <a:r>
              <a:rPr lang="en-US" sz="2200" dirty="0"/>
              <a:t>In this chapter we describe the production possibilities available to us for </a:t>
            </a:r>
            <a:r>
              <a:rPr lang="en-US" sz="2200" dirty="0" smtClean="0"/>
              <a:t>a</a:t>
            </a:r>
            <a:r>
              <a:rPr lang="tr-TR" sz="2200" dirty="0" smtClean="0"/>
              <a:t> </a:t>
            </a:r>
            <a:r>
              <a:rPr lang="en-US" sz="2200" dirty="0" smtClean="0"/>
              <a:t>given </a:t>
            </a:r>
            <a:r>
              <a:rPr lang="en-US" sz="2200" dirty="0"/>
              <a:t>state of technology and resource endowments. We want to know </a:t>
            </a:r>
            <a:r>
              <a:rPr lang="en-US" sz="2200" dirty="0" smtClean="0"/>
              <a:t>how</a:t>
            </a:r>
            <a:r>
              <a:rPr lang="tr-TR" sz="2200" dirty="0" smtClean="0"/>
              <a:t> </a:t>
            </a:r>
            <a:r>
              <a:rPr lang="en-US" sz="2200" dirty="0" smtClean="0"/>
              <a:t>output </a:t>
            </a:r>
            <a:r>
              <a:rPr lang="en-US" sz="2200" dirty="0"/>
              <a:t>varies with the application of productive inputs in both the short </a:t>
            </a:r>
            <a:r>
              <a:rPr lang="en-US" sz="2200" dirty="0" smtClean="0"/>
              <a:t>run</a:t>
            </a:r>
            <a:r>
              <a:rPr lang="tr-TR" sz="2200" dirty="0" smtClean="0"/>
              <a:t> </a:t>
            </a:r>
            <a:r>
              <a:rPr lang="en-US" sz="2200" dirty="0" smtClean="0"/>
              <a:t>and </a:t>
            </a:r>
            <a:r>
              <a:rPr lang="en-US" sz="2200" dirty="0"/>
              <a:t>the long run. Answers to these questions will set the stage for our efforts </a:t>
            </a:r>
            <a:r>
              <a:rPr lang="en-US" sz="2200" dirty="0" smtClean="0"/>
              <a:t>in</a:t>
            </a:r>
            <a:r>
              <a:rPr lang="tr-TR" sz="2200" dirty="0" smtClean="0"/>
              <a:t> </a:t>
            </a:r>
            <a:r>
              <a:rPr lang="en-US" sz="2200" dirty="0" smtClean="0"/>
              <a:t>the </a:t>
            </a:r>
            <a:r>
              <a:rPr lang="en-US" sz="2200" dirty="0"/>
              <a:t>next chapter to describe how firms choose among technically feasible </a:t>
            </a:r>
            <a:r>
              <a:rPr lang="en-US" sz="2200" dirty="0" smtClean="0"/>
              <a:t>alternative</a:t>
            </a:r>
            <a:r>
              <a:rPr lang="tr-TR" sz="2200" dirty="0" smtClean="0"/>
              <a:t> </a:t>
            </a:r>
            <a:r>
              <a:rPr lang="en-US" sz="2200" dirty="0" smtClean="0"/>
              <a:t>methods </a:t>
            </a:r>
            <a:r>
              <a:rPr lang="en-US" sz="2200" dirty="0"/>
              <a:t>of producing a given level of output.</a:t>
            </a:r>
            <a:endParaRPr lang="tr-TR" sz="2200" dirty="0"/>
          </a:p>
        </p:txBody>
      </p:sp>
    </p:spTree>
    <p:extLst>
      <p:ext uri="{BB962C8B-B14F-4D97-AF65-F5344CB8AC3E}">
        <p14:creationId xmlns:p14="http://schemas.microsoft.com/office/powerpoint/2010/main" val="940712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fld id="{E125FB42-854A-4502-A744-4E71050E4879}" type="slidenum">
              <a:rPr lang="en-CA" altLang="en-US" sz="1400"/>
              <a:pPr>
                <a:spcBef>
                  <a:spcPct val="0"/>
                </a:spcBef>
                <a:buFontTx/>
                <a:buNone/>
              </a:pPr>
              <a:t>20</a:t>
            </a:fld>
            <a:endParaRPr lang="en-CA" altLang="en-US" sz="1400"/>
          </a:p>
        </p:txBody>
      </p:sp>
      <p:sp>
        <p:nvSpPr>
          <p:cNvPr id="21507" name="WordArt 2"/>
          <p:cNvSpPr>
            <a:spLocks noChangeArrowheads="1" noChangeShapeType="1" noTextEdit="1"/>
          </p:cNvSpPr>
          <p:nvPr/>
        </p:nvSpPr>
        <p:spPr bwMode="auto">
          <a:xfrm>
            <a:off x="381000" y="457200"/>
            <a:ext cx="4191000" cy="10271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tr-TR" sz="3600" kern="10">
                <a:solidFill>
                  <a:schemeClr val="tx2"/>
                </a:solidFill>
                <a:effectLst>
                  <a:outerShdw dist="45791" dir="2021404" algn="ctr" rotWithShape="0">
                    <a:srgbClr val="C0C0C0"/>
                  </a:outerShdw>
                </a:effectLst>
                <a:latin typeface="Times New Roman"/>
                <a:cs typeface="Times New Roman"/>
              </a:rPr>
              <a:t>Example:</a:t>
            </a:r>
          </a:p>
        </p:txBody>
      </p:sp>
      <p:sp>
        <p:nvSpPr>
          <p:cNvPr id="417795" name="Text Box 3"/>
          <p:cNvSpPr txBox="1">
            <a:spLocks noChangeArrowheads="1"/>
          </p:cNvSpPr>
          <p:nvPr/>
        </p:nvSpPr>
        <p:spPr bwMode="auto">
          <a:xfrm>
            <a:off x="381000" y="1447800"/>
            <a:ext cx="84582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50000"/>
              </a:spcBef>
              <a:buFontTx/>
              <a:buNone/>
            </a:pPr>
            <a:r>
              <a:rPr lang="en-CA" altLang="en-US">
                <a:latin typeface="Tahoma" pitchFamily="34" charset="0"/>
              </a:rPr>
              <a:t>Q	=K</a:t>
            </a:r>
            <a:r>
              <a:rPr lang="en-CA" altLang="en-US" baseline="30000">
                <a:latin typeface="Tahoma" pitchFamily="34" charset="0"/>
              </a:rPr>
              <a:t>1/2</a:t>
            </a:r>
            <a:r>
              <a:rPr lang="en-CA" altLang="en-US">
                <a:latin typeface="Tahoma" pitchFamily="34" charset="0"/>
              </a:rPr>
              <a:t>L</a:t>
            </a:r>
            <a:r>
              <a:rPr lang="en-CA" altLang="en-US" baseline="30000">
                <a:latin typeface="Tahoma" pitchFamily="34" charset="0"/>
              </a:rPr>
              <a:t>1/2</a:t>
            </a:r>
            <a:br>
              <a:rPr lang="en-CA" altLang="en-US" baseline="30000">
                <a:latin typeface="Tahoma" pitchFamily="34" charset="0"/>
              </a:rPr>
            </a:br>
            <a:r>
              <a:rPr lang="en-CA" altLang="en-US">
                <a:latin typeface="Tahoma" pitchFamily="34" charset="0"/>
              </a:rPr>
              <a:t>	=20</a:t>
            </a:r>
            <a:r>
              <a:rPr lang="en-CA" altLang="en-US" baseline="30000">
                <a:latin typeface="Tahoma" pitchFamily="34" charset="0"/>
              </a:rPr>
              <a:t>1/2</a:t>
            </a:r>
            <a:r>
              <a:rPr lang="en-CA" altLang="en-US">
                <a:latin typeface="Tahoma" pitchFamily="34" charset="0"/>
              </a:rPr>
              <a:t>10</a:t>
            </a:r>
            <a:r>
              <a:rPr lang="en-CA" altLang="en-US" baseline="30000">
                <a:latin typeface="Tahoma" pitchFamily="34" charset="0"/>
              </a:rPr>
              <a:t>1/2</a:t>
            </a:r>
            <a:br>
              <a:rPr lang="en-CA" altLang="en-US" baseline="30000">
                <a:latin typeface="Tahoma" pitchFamily="34" charset="0"/>
              </a:rPr>
            </a:br>
            <a:r>
              <a:rPr lang="en-CA" altLang="en-US" baseline="30000">
                <a:latin typeface="Tahoma" pitchFamily="34" charset="0"/>
              </a:rPr>
              <a:t>	</a:t>
            </a:r>
            <a:r>
              <a:rPr lang="en-CA" altLang="en-US">
                <a:latin typeface="Tahoma" pitchFamily="34" charset="0"/>
              </a:rPr>
              <a:t>=14.14</a:t>
            </a:r>
          </a:p>
          <a:p>
            <a:pPr>
              <a:spcBef>
                <a:spcPct val="50000"/>
              </a:spcBef>
              <a:buFontTx/>
              <a:buNone/>
            </a:pPr>
            <a:r>
              <a:rPr lang="en-US" altLang="en-US">
                <a:latin typeface="Tahoma" pitchFamily="34" charset="0"/>
              </a:rPr>
              <a:t>Acme is not operating efficiently by producing 12 units.  Given labour of 10 and capital of 20, Acme should be producing 14.14 units i</a:t>
            </a:r>
            <a:r>
              <a:rPr lang="en-CA" altLang="en-US">
                <a:latin typeface="Tahoma" pitchFamily="34" charset="0"/>
              </a:rPr>
              <a:t>n order to be technically efficient.</a:t>
            </a:r>
            <a:endParaRPr lang="en-US" altLang="en-US">
              <a:latin typeface="Tahoma" pitchFamily="34" charset="0"/>
            </a:endParaRPr>
          </a:p>
        </p:txBody>
      </p:sp>
    </p:spTree>
    <p:extLst>
      <p:ext uri="{BB962C8B-B14F-4D97-AF65-F5344CB8AC3E}">
        <p14:creationId xmlns:p14="http://schemas.microsoft.com/office/powerpoint/2010/main" val="2344931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7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177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7795" grpId="0" build="p" bldLvl="5"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lstStyle/>
          <a:p>
            <a:r>
              <a:rPr lang="en-US" altLang="tr-TR" b="0"/>
              <a:t>Short-Run Production</a:t>
            </a:r>
          </a:p>
        </p:txBody>
      </p:sp>
      <p:sp>
        <p:nvSpPr>
          <p:cNvPr id="621571" name="Rectangle 3"/>
          <p:cNvSpPr>
            <a:spLocks noGrp="1" noChangeArrowheads="1"/>
          </p:cNvSpPr>
          <p:nvPr>
            <p:ph idx="1"/>
          </p:nvPr>
        </p:nvSpPr>
        <p:spPr/>
        <p:txBody>
          <a:bodyPr/>
          <a:lstStyle/>
          <a:p>
            <a:r>
              <a:rPr lang="en-US" altLang="tr-TR" dirty="0"/>
              <a:t>In the short run, the firm’s production function is</a:t>
            </a:r>
          </a:p>
          <a:p>
            <a:pPr algn="ctr">
              <a:buFont typeface="Wingdings" pitchFamily="2" charset="2"/>
              <a:buNone/>
            </a:pPr>
            <a:r>
              <a:rPr lang="en-US" altLang="tr-TR" i="1" dirty="0">
                <a:latin typeface="Times New Roman" pitchFamily="18" charset="0"/>
              </a:rPr>
              <a:t>q = f(L, K)</a:t>
            </a:r>
          </a:p>
          <a:p>
            <a:pPr algn="ctr">
              <a:buFont typeface="Wingdings" pitchFamily="2" charset="2"/>
              <a:buNone/>
            </a:pPr>
            <a:endParaRPr lang="en-US" altLang="tr-TR" dirty="0">
              <a:latin typeface="Times New Roman" pitchFamily="18" charset="0"/>
            </a:endParaRPr>
          </a:p>
          <a:p>
            <a:pPr lvl="1"/>
            <a:r>
              <a:rPr lang="en-US" altLang="tr-TR" dirty="0"/>
              <a:t>where </a:t>
            </a:r>
            <a:r>
              <a:rPr lang="en-US" altLang="tr-TR" i="1" dirty="0">
                <a:latin typeface="Times New Roman" pitchFamily="18" charset="0"/>
              </a:rPr>
              <a:t>q</a:t>
            </a:r>
            <a:r>
              <a:rPr lang="en-US" altLang="tr-TR" i="1" dirty="0"/>
              <a:t> </a:t>
            </a:r>
            <a:r>
              <a:rPr lang="en-US" altLang="tr-TR" dirty="0"/>
              <a:t>is output, </a:t>
            </a:r>
            <a:r>
              <a:rPr lang="en-US" altLang="tr-TR" i="1" dirty="0">
                <a:latin typeface="Times New Roman" pitchFamily="18" charset="0"/>
              </a:rPr>
              <a:t>L</a:t>
            </a:r>
            <a:r>
              <a:rPr lang="en-US" altLang="tr-TR" i="1" dirty="0"/>
              <a:t> </a:t>
            </a:r>
            <a:r>
              <a:rPr lang="en-US" altLang="tr-TR" dirty="0"/>
              <a:t>is workers, and </a:t>
            </a:r>
            <a:r>
              <a:rPr lang="en-US" altLang="tr-TR" i="1" dirty="0">
                <a:latin typeface="Times New Roman" pitchFamily="18" charset="0"/>
              </a:rPr>
              <a:t>K</a:t>
            </a:r>
            <a:r>
              <a:rPr lang="en-US" altLang="tr-TR" i="1" dirty="0"/>
              <a:t> </a:t>
            </a:r>
            <a:r>
              <a:rPr lang="en-US" altLang="tr-TR" dirty="0"/>
              <a:t>is the fixed number of units of capital.</a:t>
            </a:r>
          </a:p>
        </p:txBody>
      </p:sp>
      <p:sp>
        <p:nvSpPr>
          <p:cNvPr id="621572" name="Line 4"/>
          <p:cNvSpPr>
            <a:spLocks noChangeShapeType="1"/>
          </p:cNvSpPr>
          <p:nvPr/>
        </p:nvSpPr>
        <p:spPr bwMode="auto">
          <a:xfrm>
            <a:off x="5022574" y="2743200"/>
            <a:ext cx="304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1573" name="Line 5"/>
          <p:cNvSpPr>
            <a:spLocks noChangeShapeType="1"/>
          </p:cNvSpPr>
          <p:nvPr/>
        </p:nvSpPr>
        <p:spPr bwMode="auto">
          <a:xfrm>
            <a:off x="6515100" y="3806687"/>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2569778707"/>
      </p:ext>
    </p:extLst>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Production in the Short Run</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22</a:t>
            </a:fld>
            <a:endParaRPr lang="en-US"/>
          </a:p>
        </p:txBody>
      </p:sp>
      <p:sp>
        <p:nvSpPr>
          <p:cNvPr id="6" name="Rectangle 5"/>
          <p:cNvSpPr>
            <a:spLocks noGrp="1" noChangeArrowheads="1"/>
          </p:cNvSpPr>
          <p:nvPr/>
        </p:nvSpPr>
        <p:spPr bwMode="auto">
          <a:xfrm>
            <a:off x="990600" y="16002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dirty="0">
                <a:solidFill>
                  <a:schemeClr val="tx1"/>
                </a:solidFill>
              </a:rPr>
              <a:t>Three properties:</a:t>
            </a:r>
          </a:p>
          <a:p>
            <a:pPr lvl="1">
              <a:buFontTx/>
              <a:buAutoNum type="arabicPeriod"/>
            </a:pPr>
            <a:r>
              <a:rPr lang="en-US" dirty="0">
                <a:solidFill>
                  <a:schemeClr val="tx1"/>
                </a:solidFill>
              </a:rPr>
              <a:t>It passes through the origin</a:t>
            </a:r>
          </a:p>
          <a:p>
            <a:pPr lvl="1">
              <a:buFontTx/>
              <a:buAutoNum type="arabicPeriod"/>
            </a:pPr>
            <a:r>
              <a:rPr lang="en-US" dirty="0">
                <a:solidFill>
                  <a:schemeClr val="tx1"/>
                </a:solidFill>
              </a:rPr>
              <a:t>Initially the addition of variable inputs augments output an increasing rate</a:t>
            </a:r>
          </a:p>
          <a:p>
            <a:pPr lvl="1">
              <a:buFontTx/>
              <a:buAutoNum type="arabicPeriod"/>
            </a:pPr>
            <a:r>
              <a:rPr lang="en-US" dirty="0">
                <a:solidFill>
                  <a:schemeClr val="tx1"/>
                </a:solidFill>
              </a:rPr>
              <a:t>beyond some point additional units of the variable input give rise to smaller and smaller increments in output. </a:t>
            </a:r>
          </a:p>
        </p:txBody>
      </p:sp>
    </p:spTree>
    <p:extLst>
      <p:ext uri="{BB962C8B-B14F-4D97-AF65-F5344CB8AC3E}">
        <p14:creationId xmlns:p14="http://schemas.microsoft.com/office/powerpoint/2010/main" val="13002275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Important Characteristic of       Short-Run </a:t>
            </a:r>
            <a:r>
              <a:rPr lang="en-US" dirty="0"/>
              <a:t>Production </a:t>
            </a:r>
            <a:r>
              <a:rPr lang="en-US" dirty="0" smtClean="0"/>
              <a:t>Functions</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23</a:t>
            </a:fld>
            <a:endParaRPr lang="en-US"/>
          </a:p>
        </p:txBody>
      </p:sp>
      <p:sp>
        <p:nvSpPr>
          <p:cNvPr id="6" name="Rectangle 5"/>
          <p:cNvSpPr>
            <a:spLocks noGrp="1" noChangeArrowheads="1"/>
          </p:cNvSpPr>
          <p:nvPr/>
        </p:nvSpPr>
        <p:spPr bwMode="auto">
          <a:xfrm>
            <a:off x="762000" y="2133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b="1" i="1" dirty="0">
                <a:solidFill>
                  <a:schemeClr val="tx1"/>
                </a:solidFill>
              </a:rPr>
              <a:t>Law of diminishing returns: </a:t>
            </a:r>
            <a:r>
              <a:rPr lang="en-US" dirty="0">
                <a:solidFill>
                  <a:schemeClr val="tx1"/>
                </a:solidFill>
              </a:rPr>
              <a:t>if other inputs are fixed, the increase in output from an increase in the variable input must eventually decline.</a:t>
            </a:r>
          </a:p>
        </p:txBody>
      </p:sp>
    </p:spTree>
    <p:extLst>
      <p:ext uri="{BB962C8B-B14F-4D97-AF65-F5344CB8AC3E}">
        <p14:creationId xmlns:p14="http://schemas.microsoft.com/office/powerpoint/2010/main" val="18072414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9939" y="304800"/>
            <a:ext cx="9144000" cy="1295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altLang="tr-TR" sz="3200" dirty="0"/>
              <a:t>LAW OF DIMINISHING MARGINAL RETURNS</a:t>
            </a:r>
            <a:br>
              <a:rPr lang="en-US" altLang="tr-TR" sz="3200" dirty="0"/>
            </a:br>
            <a:endParaRPr lang="en-GB" altLang="tr-TR" sz="3200" dirty="0" smtClean="0"/>
          </a:p>
        </p:txBody>
      </p:sp>
      <p:sp>
        <p:nvSpPr>
          <p:cNvPr id="167939" name="Rectangle 3"/>
          <p:cNvSpPr>
            <a:spLocks noGrp="1" noChangeArrowheads="1"/>
          </p:cNvSpPr>
          <p:nvPr>
            <p:ph idx="1"/>
          </p:nvPr>
        </p:nvSpPr>
        <p:spPr>
          <a:xfrm>
            <a:off x="457200" y="1447800"/>
            <a:ext cx="8305800" cy="4837113"/>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algn="just" eaLnBrk="1" hangingPunct="1">
              <a:lnSpc>
                <a:spcPct val="150000"/>
              </a:lnSpc>
            </a:pPr>
            <a:r>
              <a:rPr lang="en-GB" altLang="tr-TR" sz="2400" dirty="0" smtClean="0"/>
              <a:t>As the quantity of a variable input (</a:t>
            </a:r>
            <a:r>
              <a:rPr lang="en-GB" altLang="tr-TR" sz="2400" dirty="0" err="1" smtClean="0"/>
              <a:t>labor</a:t>
            </a:r>
            <a:r>
              <a:rPr lang="en-GB" altLang="tr-TR" sz="2400" dirty="0" smtClean="0"/>
              <a:t>, in the example) increases while all other inputs are fixed, output rises.  Initially, output will rise more and more rapidly, but eventually it will slow down and perhaps even decline.</a:t>
            </a:r>
          </a:p>
          <a:p>
            <a:pPr algn="just" eaLnBrk="1" hangingPunct="1">
              <a:lnSpc>
                <a:spcPct val="150000"/>
              </a:lnSpc>
            </a:pPr>
            <a:r>
              <a:rPr lang="en-GB" altLang="tr-TR" sz="2400" dirty="0" smtClean="0"/>
              <a:t>This is called the </a:t>
            </a:r>
            <a:r>
              <a:rPr lang="en-GB" altLang="tr-TR" sz="2400" dirty="0" smtClean="0">
                <a:solidFill>
                  <a:schemeClr val="hlink"/>
                </a:solidFill>
              </a:rPr>
              <a:t>LAW OF DIMINISHING MARGINAL RETURNS</a:t>
            </a:r>
          </a:p>
        </p:txBody>
      </p:sp>
    </p:spTree>
    <p:extLst>
      <p:ext uri="{BB962C8B-B14F-4D97-AF65-F5344CB8AC3E}">
        <p14:creationId xmlns:p14="http://schemas.microsoft.com/office/powerpoint/2010/main" val="1400030003"/>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 calcmode="lin" valueType="num">
                                      <p:cBhvr additive="base">
                                        <p:cTn id="7" dur="500" fill="hold"/>
                                        <p:tgtEl>
                                          <p:spTgt spid="1679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793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67939">
                                            <p:txEl>
                                              <p:pRg st="0" end="0"/>
                                            </p:txEl>
                                          </p:spTgt>
                                        </p:tgtEl>
                                        <p:attrNameLst>
                                          <p:attrName>ppt_c</p:attrName>
                                        </p:attrNameLst>
                                      </p:cBhvr>
                                      <p:to>
                                        <a:schemeClr val="accent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7939">
                                            <p:txEl>
                                              <p:pRg st="1" end="1"/>
                                            </p:txEl>
                                          </p:spTgt>
                                        </p:tgtEl>
                                        <p:attrNameLst>
                                          <p:attrName>style.visibility</p:attrName>
                                        </p:attrNameLst>
                                      </p:cBhvr>
                                      <p:to>
                                        <p:strVal val="visible"/>
                                      </p:to>
                                    </p:set>
                                    <p:anim calcmode="lin" valueType="num">
                                      <p:cBhvr additive="base">
                                        <p:cTn id="13" dur="500" fill="hold"/>
                                        <p:tgtEl>
                                          <p:spTgt spid="1679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793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67939">
                                            <p:txEl>
                                              <p:pRg st="1" end="1"/>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57347" name="Rectangle 4"/>
          <p:cNvSpPr>
            <a:spLocks noGrp="1" noChangeArrowheads="1"/>
          </p:cNvSpPr>
          <p:nvPr>
            <p:ph type="title"/>
          </p:nvPr>
        </p:nvSpPr>
        <p:spPr>
          <a:xfrm>
            <a:off x="609600" y="609600"/>
            <a:ext cx="7759700" cy="901700"/>
          </a:xfrm>
          <a:noFill/>
          <a:extLst>
            <a:ext uri="{91240B29-F687-4F45-9708-019B960494DF}">
              <a14:hiddenLine xmlns:a14="http://schemas.microsoft.com/office/drawing/2010/main" w="12700" cap="flat" cmpd="sng">
                <a:solidFill>
                  <a:schemeClr val="tx1"/>
                </a:solidFill>
                <a:prstDash val="solid"/>
                <a:miter lim="800000"/>
                <a:headEnd/>
                <a:tailEnd/>
              </a14:hiddenLine>
            </a:ext>
          </a:extLst>
        </p:spPr>
        <p:txBody>
          <a:bodyPr/>
          <a:lstStyle/>
          <a:p>
            <a:r>
              <a:rPr lang="en-US" altLang="tr-TR" smtClean="0">
                <a:solidFill>
                  <a:srgbClr val="990000"/>
                </a:solidFill>
                <a:latin typeface="Comic Sans MS" pitchFamily="66" charset="0"/>
              </a:rPr>
              <a:t>Law of Diminishing Returns</a:t>
            </a:r>
          </a:p>
        </p:txBody>
      </p:sp>
      <p:sp>
        <p:nvSpPr>
          <p:cNvPr id="57348" name="Rectangle 5"/>
          <p:cNvSpPr>
            <a:spLocks noChangeArrowheads="1"/>
          </p:cNvSpPr>
          <p:nvPr/>
        </p:nvSpPr>
        <p:spPr bwMode="auto">
          <a:xfrm>
            <a:off x="444500" y="1828800"/>
            <a:ext cx="8699500" cy="179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tr-TR" sz="2800">
                <a:solidFill>
                  <a:srgbClr val="000000"/>
                </a:solidFill>
                <a:latin typeface="Arial" pitchFamily="34" charset="0"/>
              </a:rPr>
              <a:t>INCREASES IN ONE FACTOR OF  PRODUCTION, </a:t>
            </a:r>
          </a:p>
          <a:p>
            <a:r>
              <a:rPr lang="en-US" altLang="tr-TR" sz="2800">
                <a:solidFill>
                  <a:srgbClr val="000000"/>
                </a:solidFill>
                <a:latin typeface="Arial" pitchFamily="34" charset="0"/>
              </a:rPr>
              <a:t>HOLDING ONE OR OTHER FACTORS FIXED, </a:t>
            </a:r>
          </a:p>
          <a:p>
            <a:r>
              <a:rPr lang="en-US" altLang="tr-TR" sz="2800" b="1">
                <a:solidFill>
                  <a:srgbClr val="000000"/>
                </a:solidFill>
                <a:latin typeface="Arial" pitchFamily="34" charset="0"/>
              </a:rPr>
              <a:t>AFTER SOME POINT</a:t>
            </a:r>
            <a:r>
              <a:rPr lang="en-US" altLang="tr-TR" sz="2800">
                <a:solidFill>
                  <a:srgbClr val="000000"/>
                </a:solidFill>
                <a:latin typeface="Arial" pitchFamily="34" charset="0"/>
              </a:rPr>
              <a:t>, </a:t>
            </a:r>
          </a:p>
          <a:p>
            <a:r>
              <a:rPr lang="en-US" altLang="tr-TR" sz="2800" b="1">
                <a:solidFill>
                  <a:srgbClr val="008000"/>
                </a:solidFill>
                <a:latin typeface="Arial" pitchFamily="34" charset="0"/>
              </a:rPr>
              <a:t>MARGINAL PRODUCT DIMINISHES.</a:t>
            </a:r>
          </a:p>
        </p:txBody>
      </p:sp>
      <p:sp>
        <p:nvSpPr>
          <p:cNvPr id="57349" name="Rectangle 6"/>
          <p:cNvSpPr>
            <a:spLocks noChangeArrowheads="1"/>
          </p:cNvSpPr>
          <p:nvPr/>
        </p:nvSpPr>
        <p:spPr bwMode="auto">
          <a:xfrm>
            <a:off x="60325" y="5699125"/>
            <a:ext cx="56372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57350" name="Rectangle 7"/>
          <p:cNvSpPr>
            <a:spLocks noChangeArrowheads="1"/>
          </p:cNvSpPr>
          <p:nvPr/>
        </p:nvSpPr>
        <p:spPr bwMode="auto">
          <a:xfrm>
            <a:off x="1833563" y="4703763"/>
            <a:ext cx="2505075" cy="831850"/>
          </a:xfrm>
          <a:prstGeom prst="rect">
            <a:avLst/>
          </a:prstGeom>
          <a:noFill/>
          <a:ln w="127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tr-TR">
                <a:solidFill>
                  <a:srgbClr val="000000"/>
                </a:solidFill>
                <a:latin typeface="Arial" pitchFamily="34" charset="0"/>
              </a:rPr>
              <a:t>    A SHORT</a:t>
            </a:r>
          </a:p>
          <a:p>
            <a:r>
              <a:rPr lang="en-US" altLang="tr-TR">
                <a:solidFill>
                  <a:srgbClr val="000000"/>
                </a:solidFill>
                <a:latin typeface="Arial" pitchFamily="34" charset="0"/>
              </a:rPr>
              <a:t>   RUN LAW</a:t>
            </a:r>
          </a:p>
        </p:txBody>
      </p:sp>
      <p:sp>
        <p:nvSpPr>
          <p:cNvPr id="57351" name="AutoShape 8"/>
          <p:cNvSpPr>
            <a:spLocks noChangeArrowheads="1"/>
          </p:cNvSpPr>
          <p:nvPr/>
        </p:nvSpPr>
        <p:spPr bwMode="auto">
          <a:xfrm rot="-5400000">
            <a:off x="2711450" y="2482850"/>
            <a:ext cx="673100" cy="3340100"/>
          </a:xfrm>
          <a:prstGeom prst="rightArrow">
            <a:avLst>
              <a:gd name="adj1" fmla="val 75000"/>
              <a:gd name="adj2" fmla="val 50032"/>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57352" name="Rectangle 13"/>
          <p:cNvSpPr>
            <a:spLocks noChangeArrowheads="1"/>
          </p:cNvSpPr>
          <p:nvPr/>
        </p:nvSpPr>
        <p:spPr bwMode="auto">
          <a:xfrm>
            <a:off x="5867400" y="4876800"/>
            <a:ext cx="1709738" cy="118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tr-TR">
                <a:solidFill>
                  <a:srgbClr val="000000"/>
                </a:solidFill>
                <a:latin typeface="Arial" pitchFamily="34" charset="0"/>
              </a:rPr>
              <a:t>point of</a:t>
            </a:r>
          </a:p>
          <a:p>
            <a:pPr algn="ctr"/>
            <a:r>
              <a:rPr lang="en-US" altLang="tr-TR">
                <a:solidFill>
                  <a:srgbClr val="000000"/>
                </a:solidFill>
                <a:latin typeface="Arial" pitchFamily="34" charset="0"/>
              </a:rPr>
              <a:t>diminishing</a:t>
            </a:r>
          </a:p>
          <a:p>
            <a:pPr algn="ctr"/>
            <a:r>
              <a:rPr lang="en-US" altLang="tr-TR">
                <a:solidFill>
                  <a:srgbClr val="000000"/>
                </a:solidFill>
                <a:latin typeface="Arial" pitchFamily="34" charset="0"/>
              </a:rPr>
              <a:t>returns</a:t>
            </a:r>
          </a:p>
        </p:txBody>
      </p:sp>
      <p:sp>
        <p:nvSpPr>
          <p:cNvPr id="57353" name="Line 15"/>
          <p:cNvSpPr>
            <a:spLocks noChangeShapeType="1"/>
          </p:cNvSpPr>
          <p:nvPr/>
        </p:nvSpPr>
        <p:spPr bwMode="auto">
          <a:xfrm>
            <a:off x="5715000" y="3733800"/>
            <a:ext cx="0" cy="2362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4" name="Line 16"/>
          <p:cNvSpPr>
            <a:spLocks noChangeShapeType="1"/>
          </p:cNvSpPr>
          <p:nvPr/>
        </p:nvSpPr>
        <p:spPr bwMode="auto">
          <a:xfrm>
            <a:off x="5715000" y="6096000"/>
            <a:ext cx="3200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5" name="Freeform 17"/>
          <p:cNvSpPr>
            <a:spLocks/>
          </p:cNvSpPr>
          <p:nvPr/>
        </p:nvSpPr>
        <p:spPr bwMode="auto">
          <a:xfrm>
            <a:off x="5715000" y="4038600"/>
            <a:ext cx="3276600" cy="1250950"/>
          </a:xfrm>
          <a:custGeom>
            <a:avLst/>
            <a:gdLst>
              <a:gd name="T0" fmla="*/ 0 w 1893"/>
              <a:gd name="T1" fmla="*/ 2147483647 h 788"/>
              <a:gd name="T2" fmla="*/ 2147483647 w 1893"/>
              <a:gd name="T3" fmla="*/ 2147483647 h 788"/>
              <a:gd name="T4" fmla="*/ 2147483647 w 1893"/>
              <a:gd name="T5" fmla="*/ 2147483647 h 788"/>
              <a:gd name="T6" fmla="*/ 2147483647 w 1893"/>
              <a:gd name="T7" fmla="*/ 2147483647 h 788"/>
              <a:gd name="T8" fmla="*/ 2147483647 w 1893"/>
              <a:gd name="T9" fmla="*/ 2147483647 h 788"/>
              <a:gd name="T10" fmla="*/ 2147483647 w 1893"/>
              <a:gd name="T11" fmla="*/ 2147483647 h 788"/>
              <a:gd name="T12" fmla="*/ 2147483647 w 1893"/>
              <a:gd name="T13" fmla="*/ 2147483647 h 788"/>
              <a:gd name="T14" fmla="*/ 2147483647 w 1893"/>
              <a:gd name="T15" fmla="*/ 2147483647 h 788"/>
              <a:gd name="T16" fmla="*/ 2147483647 w 1893"/>
              <a:gd name="T17" fmla="*/ 2147483647 h 788"/>
              <a:gd name="T18" fmla="*/ 2147483647 w 1893"/>
              <a:gd name="T19" fmla="*/ 2147483647 h 788"/>
              <a:gd name="T20" fmla="*/ 2147483647 w 1893"/>
              <a:gd name="T21" fmla="*/ 0 h 788"/>
              <a:gd name="T22" fmla="*/ 2147483647 w 1893"/>
              <a:gd name="T23" fmla="*/ 2147483647 h 788"/>
              <a:gd name="T24" fmla="*/ 2147483647 w 1893"/>
              <a:gd name="T25" fmla="*/ 2147483647 h 788"/>
              <a:gd name="T26" fmla="*/ 2147483647 w 1893"/>
              <a:gd name="T27" fmla="*/ 2147483647 h 788"/>
              <a:gd name="T28" fmla="*/ 2147483647 w 1893"/>
              <a:gd name="T29" fmla="*/ 2147483647 h 788"/>
              <a:gd name="T30" fmla="*/ 2147483647 w 1893"/>
              <a:gd name="T31" fmla="*/ 2147483647 h 788"/>
              <a:gd name="T32" fmla="*/ 2147483647 w 1893"/>
              <a:gd name="T33" fmla="*/ 2147483647 h 788"/>
              <a:gd name="T34" fmla="*/ 2147483647 w 1893"/>
              <a:gd name="T35" fmla="*/ 2147483647 h 788"/>
              <a:gd name="T36" fmla="*/ 2147483647 w 1893"/>
              <a:gd name="T37" fmla="*/ 2147483647 h 788"/>
              <a:gd name="T38" fmla="*/ 2147483647 w 1893"/>
              <a:gd name="T39" fmla="*/ 2147483647 h 788"/>
              <a:gd name="T40" fmla="*/ 2147483647 w 1893"/>
              <a:gd name="T41" fmla="*/ 2147483647 h 788"/>
              <a:gd name="T42" fmla="*/ 2147483647 w 1893"/>
              <a:gd name="T43" fmla="*/ 2147483647 h 788"/>
              <a:gd name="T44" fmla="*/ 2147483647 w 1893"/>
              <a:gd name="T45" fmla="*/ 2147483647 h 788"/>
              <a:gd name="T46" fmla="*/ 2147483647 w 1893"/>
              <a:gd name="T47" fmla="*/ 2147483647 h 788"/>
              <a:gd name="T48" fmla="*/ 2147483647 w 1893"/>
              <a:gd name="T49" fmla="*/ 2147483647 h 788"/>
              <a:gd name="T50" fmla="*/ 2147483647 w 1893"/>
              <a:gd name="T51" fmla="*/ 2147483647 h 78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893" h="788">
                <a:moveTo>
                  <a:pt x="0" y="577"/>
                </a:moveTo>
                <a:cubicBezTo>
                  <a:pt x="21" y="545"/>
                  <a:pt x="38" y="504"/>
                  <a:pt x="70" y="484"/>
                </a:cubicBezTo>
                <a:cubicBezTo>
                  <a:pt x="120" y="378"/>
                  <a:pt x="50" y="511"/>
                  <a:pt x="109" y="437"/>
                </a:cubicBezTo>
                <a:cubicBezTo>
                  <a:pt x="114" y="430"/>
                  <a:pt x="111" y="419"/>
                  <a:pt x="116" y="413"/>
                </a:cubicBezTo>
                <a:cubicBezTo>
                  <a:pt x="124" y="403"/>
                  <a:pt x="139" y="399"/>
                  <a:pt x="148" y="390"/>
                </a:cubicBezTo>
                <a:cubicBezTo>
                  <a:pt x="176" y="363"/>
                  <a:pt x="193" y="334"/>
                  <a:pt x="226" y="312"/>
                </a:cubicBezTo>
                <a:cubicBezTo>
                  <a:pt x="242" y="260"/>
                  <a:pt x="219" y="317"/>
                  <a:pt x="257" y="273"/>
                </a:cubicBezTo>
                <a:cubicBezTo>
                  <a:pt x="282" y="244"/>
                  <a:pt x="295" y="201"/>
                  <a:pt x="319" y="172"/>
                </a:cubicBezTo>
                <a:cubicBezTo>
                  <a:pt x="339" y="148"/>
                  <a:pt x="418" y="94"/>
                  <a:pt x="444" y="78"/>
                </a:cubicBezTo>
                <a:cubicBezTo>
                  <a:pt x="462" y="51"/>
                  <a:pt x="475" y="41"/>
                  <a:pt x="506" y="32"/>
                </a:cubicBezTo>
                <a:cubicBezTo>
                  <a:pt x="546" y="4"/>
                  <a:pt x="581" y="6"/>
                  <a:pt x="631" y="0"/>
                </a:cubicBezTo>
                <a:cubicBezTo>
                  <a:pt x="662" y="8"/>
                  <a:pt x="693" y="16"/>
                  <a:pt x="724" y="24"/>
                </a:cubicBezTo>
                <a:cubicBezTo>
                  <a:pt x="734" y="27"/>
                  <a:pt x="755" y="32"/>
                  <a:pt x="755" y="32"/>
                </a:cubicBezTo>
                <a:cubicBezTo>
                  <a:pt x="796" y="72"/>
                  <a:pt x="849" y="106"/>
                  <a:pt x="903" y="125"/>
                </a:cubicBezTo>
                <a:cubicBezTo>
                  <a:pt x="927" y="148"/>
                  <a:pt x="949" y="151"/>
                  <a:pt x="974" y="172"/>
                </a:cubicBezTo>
                <a:cubicBezTo>
                  <a:pt x="1000" y="194"/>
                  <a:pt x="1003" y="216"/>
                  <a:pt x="1036" y="226"/>
                </a:cubicBezTo>
                <a:cubicBezTo>
                  <a:pt x="1059" y="240"/>
                  <a:pt x="1086" y="247"/>
                  <a:pt x="1106" y="265"/>
                </a:cubicBezTo>
                <a:lnTo>
                  <a:pt x="1176" y="343"/>
                </a:lnTo>
                <a:cubicBezTo>
                  <a:pt x="1176" y="343"/>
                  <a:pt x="1176" y="343"/>
                  <a:pt x="1176" y="343"/>
                </a:cubicBezTo>
                <a:cubicBezTo>
                  <a:pt x="1233" y="387"/>
                  <a:pt x="1294" y="430"/>
                  <a:pt x="1363" y="452"/>
                </a:cubicBezTo>
                <a:cubicBezTo>
                  <a:pt x="1430" y="504"/>
                  <a:pt x="1482" y="544"/>
                  <a:pt x="1566" y="569"/>
                </a:cubicBezTo>
                <a:cubicBezTo>
                  <a:pt x="1589" y="587"/>
                  <a:pt x="1639" y="648"/>
                  <a:pt x="1659" y="655"/>
                </a:cubicBezTo>
                <a:cubicBezTo>
                  <a:pt x="1679" y="663"/>
                  <a:pt x="1722" y="671"/>
                  <a:pt x="1722" y="671"/>
                </a:cubicBezTo>
                <a:cubicBezTo>
                  <a:pt x="1748" y="688"/>
                  <a:pt x="1758" y="708"/>
                  <a:pt x="1784" y="725"/>
                </a:cubicBezTo>
                <a:cubicBezTo>
                  <a:pt x="1787" y="733"/>
                  <a:pt x="1785" y="744"/>
                  <a:pt x="1792" y="749"/>
                </a:cubicBezTo>
                <a:cubicBezTo>
                  <a:pt x="1819" y="767"/>
                  <a:pt x="1893" y="744"/>
                  <a:pt x="1893" y="788"/>
                </a:cubicBezTo>
              </a:path>
            </a:pathLst>
          </a:custGeom>
          <a:noFill/>
          <a:ln w="571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6" name="Text Box 18"/>
          <p:cNvSpPr txBox="1">
            <a:spLocks noChangeArrowheads="1"/>
          </p:cNvSpPr>
          <p:nvPr/>
        </p:nvSpPr>
        <p:spPr bwMode="auto">
          <a:xfrm>
            <a:off x="7086600" y="6096000"/>
            <a:ext cx="1933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tr-TR">
                <a:solidFill>
                  <a:srgbClr val="000000"/>
                </a:solidFill>
              </a:rPr>
              <a:t>Variable input</a:t>
            </a:r>
          </a:p>
        </p:txBody>
      </p:sp>
      <p:sp>
        <p:nvSpPr>
          <p:cNvPr id="57357" name="Text Box 20"/>
          <p:cNvSpPr txBox="1">
            <a:spLocks noChangeArrowheads="1"/>
          </p:cNvSpPr>
          <p:nvPr/>
        </p:nvSpPr>
        <p:spPr bwMode="auto">
          <a:xfrm>
            <a:off x="5029200" y="38100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tr-TR">
                <a:solidFill>
                  <a:srgbClr val="000000"/>
                </a:solidFill>
              </a:rPr>
              <a:t> MP</a:t>
            </a:r>
          </a:p>
        </p:txBody>
      </p:sp>
      <p:sp>
        <p:nvSpPr>
          <p:cNvPr id="57358" name="AutoShape 21"/>
          <p:cNvSpPr>
            <a:spLocks noChangeArrowheads="1"/>
          </p:cNvSpPr>
          <p:nvPr/>
        </p:nvSpPr>
        <p:spPr bwMode="auto">
          <a:xfrm>
            <a:off x="6553200" y="4114800"/>
            <a:ext cx="381000" cy="762000"/>
          </a:xfrm>
          <a:prstGeom prst="upArrow">
            <a:avLst>
              <a:gd name="adj1" fmla="val 50000"/>
              <a:gd name="adj2" fmla="val 50000"/>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Tree>
    <p:extLst>
      <p:ext uri="{BB962C8B-B14F-4D97-AF65-F5344CB8AC3E}">
        <p14:creationId xmlns:p14="http://schemas.microsoft.com/office/powerpoint/2010/main" val="156677839"/>
      </p:ext>
    </p:extLst>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r>
              <a:rPr lang="en-US" altLang="tr-TR" b="1">
                <a:cs typeface="Times New Roman" pitchFamily="18" charset="0"/>
              </a:rPr>
              <a:t>Law of Diminishing MP</a:t>
            </a:r>
            <a:br>
              <a:rPr lang="en-US" altLang="tr-TR" b="1">
                <a:cs typeface="Times New Roman" pitchFamily="18" charset="0"/>
              </a:rPr>
            </a:br>
            <a:endParaRPr lang="en-US" altLang="tr-TR" b="1">
              <a:cs typeface="Times New Roman" pitchFamily="18" charset="0"/>
            </a:endParaRPr>
          </a:p>
        </p:txBody>
      </p:sp>
      <p:sp>
        <p:nvSpPr>
          <p:cNvPr id="11267" name="Rectangle 3"/>
          <p:cNvSpPr>
            <a:spLocks noGrp="1" noChangeArrowheads="1"/>
          </p:cNvSpPr>
          <p:nvPr>
            <p:ph idx="1"/>
          </p:nvPr>
        </p:nvSpPr>
        <p:spPr/>
        <p:txBody>
          <a:bodyPr/>
          <a:lstStyle/>
          <a:p>
            <a:pPr algn="just">
              <a:spcBef>
                <a:spcPts val="0"/>
              </a:spcBef>
            </a:pPr>
            <a:r>
              <a:rPr lang="en-US" altLang="tr-TR" sz="2400" i="1" dirty="0">
                <a:cs typeface="Times New Roman" pitchFamily="18" charset="0"/>
              </a:rPr>
              <a:t>For example</a:t>
            </a:r>
            <a:r>
              <a:rPr lang="en-US" altLang="tr-TR" sz="2400" dirty="0">
                <a:cs typeface="Times New Roman" pitchFamily="18" charset="0"/>
              </a:rPr>
              <a:t>:  Consider a factory with 10 jean machines.  Suppose one machine can be used by one worker.  The first ten workers can each have a machine.  The next few can carry raw materials for those on the machines.  However eventually you get to a point where additional workers are just standing around getting in each others way.  Eventually the MP of each additional hour worked will decline due to the bottleneck in the number of machines. </a:t>
            </a:r>
          </a:p>
          <a:p>
            <a:pPr algn="just">
              <a:spcBef>
                <a:spcPts val="0"/>
              </a:spcBef>
            </a:pPr>
            <a:r>
              <a:rPr lang="en-US" altLang="tr-TR" sz="2400" dirty="0">
                <a:cs typeface="Times New Roman" pitchFamily="18" charset="0"/>
              </a:rPr>
              <a:t>The law of diminishing MP is the reason why TP, AP and MP curves rise reach a max and then fall.</a:t>
            </a:r>
          </a:p>
          <a:p>
            <a:pPr>
              <a:lnSpc>
                <a:spcPct val="90000"/>
              </a:lnSpc>
            </a:pPr>
            <a:endParaRPr lang="en-US" altLang="tr-TR" sz="2400" dirty="0"/>
          </a:p>
          <a:p>
            <a:pPr>
              <a:lnSpc>
                <a:spcPct val="90000"/>
              </a:lnSpc>
            </a:pPr>
            <a:endParaRPr lang="en-US" altLang="tr-TR" sz="2800" dirty="0"/>
          </a:p>
        </p:txBody>
      </p:sp>
    </p:spTree>
    <p:extLst>
      <p:ext uri="{BB962C8B-B14F-4D97-AF65-F5344CB8AC3E}">
        <p14:creationId xmlns:p14="http://schemas.microsoft.com/office/powerpoint/2010/main" val="88076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Short-Run </a:t>
            </a:r>
            <a:r>
              <a:rPr lang="en-US" dirty="0"/>
              <a:t>Production </a:t>
            </a:r>
            <a:r>
              <a:rPr lang="en-US" dirty="0" smtClean="0"/>
              <a:t>Function Components</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27</a:t>
            </a:fld>
            <a:endParaRPr lang="en-US"/>
          </a:p>
        </p:txBody>
      </p:sp>
      <p:sp>
        <p:nvSpPr>
          <p:cNvPr id="6" name="Rectangle 5"/>
          <p:cNvSpPr>
            <a:spLocks noGrp="1" noChangeArrowheads="1"/>
          </p:cNvSpPr>
          <p:nvPr/>
        </p:nvSpPr>
        <p:spPr bwMode="auto">
          <a:xfrm>
            <a:off x="990600"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800" b="1" i="1" dirty="0">
                <a:solidFill>
                  <a:schemeClr val="tx1"/>
                </a:solidFill>
              </a:rPr>
              <a:t>Total product curve: </a:t>
            </a:r>
            <a:r>
              <a:rPr lang="en-US" sz="2800" dirty="0" smtClean="0">
                <a:solidFill>
                  <a:schemeClr val="tx1"/>
                </a:solidFill>
              </a:rPr>
              <a:t>shows </a:t>
            </a:r>
            <a:r>
              <a:rPr lang="en-US" sz="2800" dirty="0">
                <a:solidFill>
                  <a:schemeClr val="tx1"/>
                </a:solidFill>
              </a:rPr>
              <a:t>the amount of output as a function of the amount of variable input</a:t>
            </a:r>
            <a:r>
              <a:rPr lang="en-US" sz="2800" dirty="0" smtClean="0">
                <a:solidFill>
                  <a:schemeClr val="tx1"/>
                </a:solidFill>
              </a:rPr>
              <a:t>.</a:t>
            </a:r>
          </a:p>
          <a:p>
            <a:pPr marL="0" indent="0">
              <a:lnSpc>
                <a:spcPct val="90000"/>
              </a:lnSpc>
              <a:buNone/>
            </a:pPr>
            <a:endParaRPr lang="en-US" sz="2800" dirty="0" smtClean="0">
              <a:solidFill>
                <a:schemeClr val="tx1"/>
              </a:solidFill>
            </a:endParaRPr>
          </a:p>
          <a:p>
            <a:pPr>
              <a:lnSpc>
                <a:spcPct val="90000"/>
              </a:lnSpc>
            </a:pPr>
            <a:r>
              <a:rPr lang="en-US" sz="2800" b="1" i="1" dirty="0" smtClean="0">
                <a:solidFill>
                  <a:schemeClr val="tx1"/>
                </a:solidFill>
              </a:rPr>
              <a:t>Marginal </a:t>
            </a:r>
            <a:r>
              <a:rPr lang="en-US" sz="2800" b="1" i="1" dirty="0">
                <a:solidFill>
                  <a:schemeClr val="tx1"/>
                </a:solidFill>
              </a:rPr>
              <a:t>product: </a:t>
            </a:r>
            <a:r>
              <a:rPr lang="en-US" sz="2800" dirty="0">
                <a:solidFill>
                  <a:schemeClr val="tx1"/>
                </a:solidFill>
              </a:rPr>
              <a:t>change in total product due to a 1-unit change in the variable input.</a:t>
            </a:r>
          </a:p>
          <a:p>
            <a:pPr marL="0" indent="0" algn="ctr">
              <a:lnSpc>
                <a:spcPct val="90000"/>
              </a:lnSpc>
              <a:buNone/>
            </a:pPr>
            <a:r>
              <a:rPr lang="en-US" sz="2800" dirty="0" smtClean="0">
                <a:solidFill>
                  <a:schemeClr val="tx1"/>
                </a:solidFill>
              </a:rPr>
              <a:t>MP</a:t>
            </a:r>
            <a:r>
              <a:rPr lang="en-US" sz="2800" baseline="-25000" dirty="0" smtClean="0">
                <a:solidFill>
                  <a:schemeClr val="tx1"/>
                </a:solidFill>
              </a:rPr>
              <a:t>L </a:t>
            </a:r>
            <a:r>
              <a:rPr lang="en-US" sz="2800" dirty="0" smtClean="0">
                <a:solidFill>
                  <a:schemeClr val="tx1"/>
                </a:solidFill>
              </a:rPr>
              <a:t>= ΔQ</a:t>
            </a:r>
            <a:r>
              <a:rPr lang="en-US" sz="2800" dirty="0">
                <a:solidFill>
                  <a:schemeClr val="tx1"/>
                </a:solidFill>
              </a:rPr>
              <a:t>/</a:t>
            </a:r>
            <a:r>
              <a:rPr lang="en-US" sz="2800" dirty="0" smtClean="0">
                <a:solidFill>
                  <a:schemeClr val="tx1"/>
                </a:solidFill>
              </a:rPr>
              <a:t>ΔL </a:t>
            </a:r>
          </a:p>
          <a:p>
            <a:pPr marL="0" indent="0" algn="ctr">
              <a:lnSpc>
                <a:spcPct val="90000"/>
              </a:lnSpc>
              <a:buNone/>
            </a:pPr>
            <a:endParaRPr lang="en-US" sz="2800" dirty="0">
              <a:solidFill>
                <a:schemeClr val="tx1"/>
              </a:solidFill>
            </a:endParaRPr>
          </a:p>
          <a:p>
            <a:pPr>
              <a:lnSpc>
                <a:spcPct val="90000"/>
              </a:lnSpc>
            </a:pPr>
            <a:r>
              <a:rPr lang="en-US" sz="2800" b="1" i="1" dirty="0">
                <a:solidFill>
                  <a:schemeClr val="tx1"/>
                </a:solidFill>
              </a:rPr>
              <a:t>Average </a:t>
            </a:r>
            <a:r>
              <a:rPr lang="en-US" sz="2800" b="1" i="1" dirty="0" smtClean="0">
                <a:solidFill>
                  <a:schemeClr val="tx1"/>
                </a:solidFill>
              </a:rPr>
              <a:t>product (Labor productivity): </a:t>
            </a:r>
            <a:r>
              <a:rPr lang="en-US" sz="2800" dirty="0">
                <a:solidFill>
                  <a:schemeClr val="tx1"/>
                </a:solidFill>
              </a:rPr>
              <a:t>total output divided by the quantity of the variable input</a:t>
            </a:r>
            <a:r>
              <a:rPr lang="en-US" sz="2800" dirty="0" smtClean="0">
                <a:solidFill>
                  <a:schemeClr val="tx1"/>
                </a:solidFill>
              </a:rPr>
              <a:t>.</a:t>
            </a:r>
          </a:p>
          <a:p>
            <a:pPr marL="0" indent="0" algn="ctr">
              <a:lnSpc>
                <a:spcPct val="90000"/>
              </a:lnSpc>
              <a:buNone/>
            </a:pPr>
            <a:r>
              <a:rPr lang="en-US" sz="2800" dirty="0" smtClean="0">
                <a:solidFill>
                  <a:schemeClr val="tx1"/>
                </a:solidFill>
              </a:rPr>
              <a:t>AP</a:t>
            </a:r>
            <a:r>
              <a:rPr lang="en-US" sz="2800" baseline="-25000" dirty="0" smtClean="0">
                <a:solidFill>
                  <a:schemeClr val="tx1"/>
                </a:solidFill>
              </a:rPr>
              <a:t>L </a:t>
            </a:r>
            <a:r>
              <a:rPr lang="en-US" sz="2800" dirty="0" smtClean="0">
                <a:solidFill>
                  <a:schemeClr val="tx1"/>
                </a:solidFill>
              </a:rPr>
              <a:t>=Q/L</a:t>
            </a:r>
            <a:endParaRPr lang="en-US" sz="2800" dirty="0">
              <a:solidFill>
                <a:schemeClr val="tx1"/>
              </a:solidFill>
            </a:endParaRPr>
          </a:p>
        </p:txBody>
      </p:sp>
    </p:spTree>
    <p:extLst>
      <p:ext uri="{BB962C8B-B14F-4D97-AF65-F5344CB8AC3E}">
        <p14:creationId xmlns:p14="http://schemas.microsoft.com/office/powerpoint/2010/main" val="36794279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tr-TR"/>
              <a:t>TP, AP &amp; MP Numerical Example</a:t>
            </a:r>
          </a:p>
        </p:txBody>
      </p:sp>
      <p:pic>
        <p:nvPicPr>
          <p:cNvPr id="5124"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a:xfrm>
            <a:off x="2578608" y="2924397"/>
            <a:ext cx="3986784" cy="1877568"/>
          </a:xfrm>
          <a:noFill/>
          <a:ln/>
        </p:spPr>
      </p:pic>
    </p:spTree>
    <p:extLst>
      <p:ext uri="{BB962C8B-B14F-4D97-AF65-F5344CB8AC3E}">
        <p14:creationId xmlns:p14="http://schemas.microsoft.com/office/powerpoint/2010/main" val="2026418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4"/>
          <p:cNvSpPr txBox="1">
            <a:spLocks noChangeArrowheads="1"/>
          </p:cNvSpPr>
          <p:nvPr/>
        </p:nvSpPr>
        <p:spPr bwMode="auto">
          <a:xfrm>
            <a:off x="1295400" y="198438"/>
            <a:ext cx="73152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altLang="tr-TR" sz="2800" b="1">
                <a:solidFill>
                  <a:srgbClr val="008FD0"/>
                </a:solidFill>
                <a:cs typeface="Arial" pitchFamily="34" charset="0"/>
              </a:rPr>
              <a:t>Production with One</a:t>
            </a:r>
            <a:br>
              <a:rPr lang="en-US" altLang="tr-TR" sz="2800" b="1">
                <a:solidFill>
                  <a:srgbClr val="008FD0"/>
                </a:solidFill>
                <a:cs typeface="Arial" pitchFamily="34" charset="0"/>
              </a:rPr>
            </a:br>
            <a:r>
              <a:rPr lang="en-US" altLang="tr-TR" sz="2800" b="1">
                <a:solidFill>
                  <a:srgbClr val="008FD0"/>
                </a:solidFill>
                <a:cs typeface="Arial" pitchFamily="34" charset="0"/>
              </a:rPr>
              <a:t>Variable Input (Labor) - SR</a:t>
            </a:r>
          </a:p>
        </p:txBody>
      </p:sp>
      <p:graphicFrame>
        <p:nvGraphicFramePr>
          <p:cNvPr id="15" name="Table 14"/>
          <p:cNvGraphicFramePr>
            <a:graphicFrameLocks noGrp="1"/>
          </p:cNvGraphicFramePr>
          <p:nvPr/>
        </p:nvGraphicFramePr>
        <p:xfrm>
          <a:off x="762000" y="1295400"/>
          <a:ext cx="7924800" cy="4975842"/>
        </p:xfrm>
        <a:graphic>
          <a:graphicData uri="http://schemas.openxmlformats.org/drawingml/2006/table">
            <a:tbl>
              <a:tblPr/>
              <a:tblGrid>
                <a:gridCol w="1295400"/>
                <a:gridCol w="1371600"/>
                <a:gridCol w="1295400"/>
                <a:gridCol w="1600200"/>
                <a:gridCol w="2362200"/>
              </a:tblGrid>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600" b="1" i="0" u="none" strike="noStrike" cap="none" normalizeH="0" baseline="0" smtClean="0">
                          <a:ln>
                            <a:noFill/>
                          </a:ln>
                          <a:solidFill>
                            <a:srgbClr val="FFFFFF"/>
                          </a:solidFill>
                          <a:effectLst/>
                          <a:latin typeface="Calibri" pitchFamily="34" charset="0"/>
                          <a:ea typeface="MS PGothic" pitchFamily="34" charset="-128"/>
                        </a:rPr>
                        <a:t>TABLE 6.1</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rgbClr val="950057"/>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950057"/>
                      </a:solidFill>
                      <a:prstDash val="solid"/>
                      <a:round/>
                      <a:headEnd type="none" w="med" len="med"/>
                      <a:tailEnd type="none" w="med" len="med"/>
                    </a:lnB>
                    <a:lnTlToBr>
                      <a:noFill/>
                    </a:lnTlToBr>
                    <a:lnBlToTr>
                      <a:noFill/>
                    </a:lnBlToTr>
                    <a:solidFill>
                      <a:srgbClr val="950057"/>
                    </a:solidFill>
                  </a:tcPr>
                </a:tc>
                <a:tc gridSpan="4">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600" b="1" i="0" u="none" strike="noStrike" cap="none" normalizeH="0" baseline="0" smtClean="0">
                          <a:ln>
                            <a:noFill/>
                          </a:ln>
                          <a:solidFill>
                            <a:srgbClr val="FFFFFF"/>
                          </a:solidFill>
                          <a:effectLst/>
                          <a:latin typeface="Calibri" pitchFamily="34" charset="0"/>
                          <a:ea typeface="MS PGothic" pitchFamily="34" charset="-128"/>
                        </a:rPr>
                        <a:t>PRODUCTION WITH ONE VARIABLE INPUT</a:t>
                      </a:r>
                    </a:p>
                  </a:txBody>
                  <a:tcPr marT="45711" marB="45711" anchor="ctr" horzOverflow="overflow">
                    <a:lnL w="12700" cap="flat" cmpd="sng" algn="ctr">
                      <a:solidFill>
                        <a:srgbClr val="950057"/>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rgbClr val="00AB4E"/>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400" b="1" i="0" u="none" strike="noStrike" cap="none" normalizeH="0" baseline="0" smtClean="0">
                          <a:ln>
                            <a:noFill/>
                          </a:ln>
                          <a:solidFill>
                            <a:srgbClr val="000000"/>
                          </a:solidFill>
                          <a:effectLst/>
                          <a:latin typeface="Calibri" pitchFamily="34" charset="0"/>
                          <a:ea typeface="MS PGothic" pitchFamily="34" charset="-128"/>
                        </a:rPr>
                        <a:t>AMOUNT OF LABOR (</a:t>
                      </a:r>
                      <a:r>
                        <a:rPr kumimoji="0" lang="en-US" altLang="tr-TR" sz="1400" b="1" i="1" u="none" strike="noStrike" cap="none" normalizeH="0" baseline="0" smtClean="0">
                          <a:ln>
                            <a:noFill/>
                          </a:ln>
                          <a:solidFill>
                            <a:srgbClr val="000000"/>
                          </a:solidFill>
                          <a:effectLst/>
                          <a:latin typeface="Calibri" pitchFamily="34" charset="0"/>
                          <a:ea typeface="MS PGothic" pitchFamily="34" charset="-128"/>
                        </a:rPr>
                        <a:t>L</a:t>
                      </a:r>
                      <a:r>
                        <a:rPr kumimoji="0" lang="en-US" altLang="tr-TR" sz="1400" b="1" i="0" u="none" strike="noStrike" cap="none" normalizeH="0" baseline="0" smtClean="0">
                          <a:ln>
                            <a:noFill/>
                          </a:ln>
                          <a:solidFill>
                            <a:srgbClr val="000000"/>
                          </a:solidFill>
                          <a:effectLst/>
                          <a:latin typeface="Calibri" pitchFamily="34" charset="0"/>
                          <a:ea typeface="MS PGothic" pitchFamily="34" charset="-128"/>
                        </a:rPr>
                        <a:t>)</a:t>
                      </a:r>
                    </a:p>
                  </a:txBody>
                  <a:tcPr marT="45711" marB="45711" anchor="ctr" horzOverflow="overflow">
                    <a:lnL w="28575" cap="flat" cmpd="sng" algn="ctr">
                      <a:solidFill>
                        <a:srgbClr val="00AB4E"/>
                      </a:solidFill>
                      <a:prstDash val="solid"/>
                      <a:round/>
                      <a:headEnd type="none" w="med" len="med"/>
                      <a:tailEnd type="none" w="med" len="med"/>
                    </a:lnL>
                    <a:lnR>
                      <a:noFill/>
                    </a:lnR>
                    <a:lnT w="28575" cap="flat" cmpd="sng" algn="ctr">
                      <a:solidFill>
                        <a:srgbClr val="950057"/>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400" b="1" i="0" u="none" strike="noStrike" cap="none" normalizeH="0" baseline="0" smtClean="0">
                          <a:ln>
                            <a:noFill/>
                          </a:ln>
                          <a:solidFill>
                            <a:srgbClr val="000000"/>
                          </a:solidFill>
                          <a:effectLst/>
                          <a:latin typeface="Calibri" pitchFamily="34" charset="0"/>
                          <a:ea typeface="MS PGothic" pitchFamily="34" charset="-128"/>
                        </a:rPr>
                        <a:t>AMOUNT OF CAPITAL (</a:t>
                      </a:r>
                      <a:r>
                        <a:rPr kumimoji="0" lang="en-US" altLang="tr-TR" sz="1400" b="1" i="1" u="none" strike="noStrike" cap="none" normalizeH="0" baseline="0" smtClean="0">
                          <a:ln>
                            <a:noFill/>
                          </a:ln>
                          <a:solidFill>
                            <a:srgbClr val="000000"/>
                          </a:solidFill>
                          <a:effectLst/>
                          <a:latin typeface="Calibri" pitchFamily="34" charset="0"/>
                          <a:ea typeface="MS PGothic" pitchFamily="34" charset="-128"/>
                        </a:rPr>
                        <a:t>K</a:t>
                      </a:r>
                      <a:r>
                        <a:rPr kumimoji="0" lang="en-US" altLang="tr-TR" sz="1400" b="1" i="0" u="none" strike="noStrike" cap="none" normalizeH="0" baseline="0" smtClean="0">
                          <a:ln>
                            <a:noFill/>
                          </a:ln>
                          <a:solidFill>
                            <a:srgbClr val="000000"/>
                          </a:solidFill>
                          <a:effectLst/>
                          <a:latin typeface="Calibri" pitchFamily="34" charset="0"/>
                          <a:ea typeface="MS PGothic" pitchFamily="34" charset="-128"/>
                        </a:rPr>
                        <a:t>)</a:t>
                      </a:r>
                    </a:p>
                  </a:txBody>
                  <a:tcPr marT="45711" marB="45711" anchor="ctr" horzOverflow="overflow">
                    <a:lnL>
                      <a:noFill/>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1" i="0" u="none" strike="noStrike" cap="none" normalizeH="0" baseline="0" smtClean="0">
                          <a:ln>
                            <a:noFill/>
                          </a:ln>
                          <a:solidFill>
                            <a:srgbClr val="000000"/>
                          </a:solidFill>
                          <a:effectLst/>
                          <a:latin typeface="Calibri" pitchFamily="34" charset="0"/>
                          <a:ea typeface="MS PGothic" pitchFamily="34" charset="-128"/>
                        </a:rPr>
                        <a:t>TOTAL OUTPUT (</a:t>
                      </a:r>
                      <a:r>
                        <a:rPr kumimoji="0" lang="en-US" altLang="tr-TR" sz="1400" b="1" i="1" u="none" strike="noStrike" cap="none" normalizeH="0" baseline="0" smtClean="0">
                          <a:ln>
                            <a:noFill/>
                          </a:ln>
                          <a:solidFill>
                            <a:srgbClr val="000000"/>
                          </a:solidFill>
                          <a:effectLst/>
                          <a:latin typeface="Calibri" pitchFamily="34" charset="0"/>
                          <a:ea typeface="MS PGothic" pitchFamily="34" charset="-128"/>
                        </a:rPr>
                        <a:t>q</a:t>
                      </a:r>
                      <a:r>
                        <a:rPr kumimoji="0" lang="en-US" altLang="tr-TR" sz="1400" b="1" i="0" u="none" strike="noStrike" cap="none" normalizeH="0" baseline="0" smtClean="0">
                          <a:ln>
                            <a:noFill/>
                          </a:ln>
                          <a:solidFill>
                            <a:srgbClr val="000000"/>
                          </a:solidFill>
                          <a:effectLst/>
                          <a:latin typeface="Calibri" pitchFamily="34" charset="0"/>
                          <a:ea typeface="MS PGothic" pitchFamily="34" charset="-128"/>
                        </a:rPr>
                        <a:t>)</a:t>
                      </a:r>
                    </a:p>
                  </a:txBody>
                  <a:tcPr marL="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400" b="1" i="0" u="none" strike="noStrike" cap="none" normalizeH="0" baseline="0" smtClean="0">
                          <a:ln>
                            <a:noFill/>
                          </a:ln>
                          <a:solidFill>
                            <a:srgbClr val="000000"/>
                          </a:solidFill>
                          <a:effectLst/>
                          <a:latin typeface="Calibri" pitchFamily="34" charset="0"/>
                          <a:ea typeface="MS PGothic" pitchFamily="34" charset="-128"/>
                        </a:rPr>
                        <a:t>AVERAGE PRODUCT </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1" i="0" u="none" strike="noStrike" cap="none" normalizeH="0" baseline="0" smtClean="0">
                          <a:ln>
                            <a:noFill/>
                          </a:ln>
                          <a:solidFill>
                            <a:srgbClr val="000000"/>
                          </a:solidFill>
                          <a:effectLst/>
                          <a:latin typeface="Calibri" pitchFamily="34" charset="0"/>
                          <a:ea typeface="MS PGothic" pitchFamily="34" charset="-128"/>
                        </a:rPr>
                        <a:t>MARGINAL PRODUCT </a:t>
                      </a:r>
                    </a:p>
                  </a:txBody>
                  <a:tcPr marL="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no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0</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0</a:t>
                      </a:r>
                    </a:p>
                  </a:txBody>
                  <a:tcPr marL="18288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a:t>
                      </a:r>
                    </a:p>
                  </a:txBody>
                  <a:tcPr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L="0" marR="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2</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30</a:t>
                      </a:r>
                    </a:p>
                  </a:txBody>
                  <a:tcPr marL="0" marR="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15</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20</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3</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60</a:t>
                      </a:r>
                    </a:p>
                  </a:txBody>
                  <a:tcPr marL="0" marR="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20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30</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4</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80</a:t>
                      </a:r>
                    </a:p>
                  </a:txBody>
                  <a:tcPr marL="0" marR="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20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20</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5</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95</a:t>
                      </a:r>
                    </a:p>
                  </a:txBody>
                  <a:tcPr marL="0" marR="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19</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15</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6</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108</a:t>
                      </a:r>
                    </a:p>
                  </a:txBody>
                  <a:tcPr marL="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18</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13</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7</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112</a:t>
                      </a:r>
                    </a:p>
                  </a:txBody>
                  <a:tcPr marL="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16</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4</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8</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112</a:t>
                      </a:r>
                    </a:p>
                  </a:txBody>
                  <a:tcPr marL="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14</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0</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9</a:t>
                      </a:r>
                    </a:p>
                  </a:txBody>
                  <a:tcPr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108</a:t>
                      </a:r>
                    </a:p>
                  </a:txBody>
                  <a:tcPr marL="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12</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Symbol" pitchFamily="18" charset="2"/>
                          <a:ea typeface="MS PGothic" pitchFamily="34" charset="-128"/>
                        </a:rPr>
                        <a:t>-</a:t>
                      </a: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4</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R="182880" marT="45711" marB="45711" anchor="ctr" horzOverflow="overflow">
                    <a:lnL w="28575" cap="flat" cmpd="sng" algn="ctr">
                      <a:solidFill>
                        <a:srgbClr val="00AB4E"/>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100</a:t>
                      </a:r>
                    </a:p>
                  </a:txBody>
                  <a:tcPr marL="0"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10</a:t>
                      </a:r>
                    </a:p>
                  </a:txBody>
                  <a:tcPr marT="45711" marB="457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400" b="0" i="0" u="none" strike="noStrike" cap="none" normalizeH="0" baseline="0" smtClean="0">
                          <a:ln>
                            <a:noFill/>
                          </a:ln>
                          <a:solidFill>
                            <a:srgbClr val="000000"/>
                          </a:solidFill>
                          <a:effectLst/>
                          <a:latin typeface="Symbol" pitchFamily="18" charset="2"/>
                          <a:ea typeface="MS PGothic" pitchFamily="34" charset="-128"/>
                        </a:rPr>
                        <a:t>-</a:t>
                      </a:r>
                      <a:r>
                        <a:rPr kumimoji="0" lang="en-US" altLang="tr-TR" sz="1400" b="0" i="0" u="none" strike="noStrike" cap="none" normalizeH="0" baseline="0" smtClean="0">
                          <a:ln>
                            <a:noFill/>
                          </a:ln>
                          <a:solidFill>
                            <a:srgbClr val="000000"/>
                          </a:solidFill>
                          <a:effectLst/>
                          <a:latin typeface="Calibri" pitchFamily="34" charset="0"/>
                          <a:ea typeface="MS PGothic" pitchFamily="34" charset="-128"/>
                        </a:rPr>
                        <a:t>8</a:t>
                      </a:r>
                    </a:p>
                  </a:txBody>
                  <a:tcPr marL="0" marR="1097280" marT="45711" marB="45711" anchor="ctr" horzOverflow="overflow">
                    <a:lnL w="12700" cap="flat" cmpd="sng" algn="ctr">
                      <a:solidFill>
                        <a:schemeClr val="bg1"/>
                      </a:solidFill>
                      <a:prstDash val="solid"/>
                      <a:round/>
                      <a:headEnd type="none" w="med" len="med"/>
                      <a:tailEnd type="none" w="med" len="med"/>
                    </a:lnL>
                    <a:lnR w="28575" cap="flat" cmpd="sng" algn="ctr">
                      <a:solidFill>
                        <a:srgbClr val="00AB4E"/>
                      </a:solidFill>
                      <a:prstDash val="solid"/>
                      <a:round/>
                      <a:headEnd type="none" w="med" len="med"/>
                      <a:tailEnd type="none" w="med" len="med"/>
                    </a:lnR>
                    <a:lnT w="28575" cap="flat" cmpd="sng" algn="ctr">
                      <a:solidFill>
                        <a:srgbClr val="00AB4E"/>
                      </a:solidFill>
                      <a:prstDash val="solid"/>
                      <a:round/>
                      <a:headEnd type="none" w="med" len="med"/>
                      <a:tailEnd type="none" w="med" len="med"/>
                    </a:lnT>
                    <a:lnB w="28575" cap="flat" cmpd="sng" algn="ctr">
                      <a:solidFill>
                        <a:srgbClr val="00AB4E"/>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21818744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en-US" smtClean="0"/>
              <a:t>©2015 McGraw-Hill Education. All Rights Reserved.</a:t>
            </a:r>
            <a:endParaRPr lang="en-US"/>
          </a:p>
        </p:txBody>
      </p:sp>
      <p:sp>
        <p:nvSpPr>
          <p:cNvPr id="3" name="Slayt Numarası Yer Tutucusu 2"/>
          <p:cNvSpPr>
            <a:spLocks noGrp="1"/>
          </p:cNvSpPr>
          <p:nvPr>
            <p:ph type="sldNum" sz="quarter" idx="12"/>
          </p:nvPr>
        </p:nvSpPr>
        <p:spPr/>
        <p:txBody>
          <a:bodyPr/>
          <a:lstStyle/>
          <a:p>
            <a:fld id="{277EE247-7E3D-4F38-A267-86CBA1DF41EF}" type="slidenum">
              <a:rPr lang="en-US" smtClean="0"/>
              <a:t>3</a:t>
            </a:fld>
            <a:endParaRPr lang="en-US"/>
          </a:p>
        </p:txBody>
      </p:sp>
      <p:sp>
        <p:nvSpPr>
          <p:cNvPr id="4" name="Dikdörtgen 3"/>
          <p:cNvSpPr/>
          <p:nvPr/>
        </p:nvSpPr>
        <p:spPr>
          <a:xfrm>
            <a:off x="381000" y="533400"/>
            <a:ext cx="8458200" cy="5262979"/>
          </a:xfrm>
          <a:prstGeom prst="rect">
            <a:avLst/>
          </a:prstGeom>
        </p:spPr>
        <p:txBody>
          <a:bodyPr wrap="square">
            <a:spAutoFit/>
          </a:bodyPr>
          <a:lstStyle/>
          <a:p>
            <a:pPr algn="just"/>
            <a:r>
              <a:rPr lang="en-US" sz="2400" dirty="0"/>
              <a:t>There are several ways to define production. One definition, mentioned above, </a:t>
            </a:r>
            <a:r>
              <a:rPr lang="en-US" sz="2400" dirty="0" smtClean="0"/>
              <a:t>is</a:t>
            </a:r>
            <a:r>
              <a:rPr lang="tr-TR" sz="2400" dirty="0" smtClean="0"/>
              <a:t> </a:t>
            </a:r>
            <a:r>
              <a:rPr lang="en-US" sz="2400" dirty="0" smtClean="0"/>
              <a:t>that </a:t>
            </a:r>
            <a:r>
              <a:rPr lang="en-US" sz="2400" dirty="0"/>
              <a:t>it is any activity that creates present or future utility. </a:t>
            </a:r>
            <a:endParaRPr lang="tr-TR" sz="2400" dirty="0" smtClean="0"/>
          </a:p>
          <a:p>
            <a:pPr algn="just"/>
            <a:endParaRPr lang="tr-TR" sz="2400" dirty="0"/>
          </a:p>
          <a:p>
            <a:pPr algn="just"/>
            <a:r>
              <a:rPr lang="en-US" sz="2400" dirty="0" smtClean="0"/>
              <a:t>Production </a:t>
            </a:r>
            <a:r>
              <a:rPr lang="en-US" sz="2400" dirty="0"/>
              <a:t>may be </a:t>
            </a:r>
            <a:r>
              <a:rPr lang="en-US" sz="2400" dirty="0" smtClean="0"/>
              <a:t>equivalently</a:t>
            </a:r>
            <a:r>
              <a:rPr lang="tr-TR" sz="2400" dirty="0" smtClean="0"/>
              <a:t> </a:t>
            </a:r>
            <a:r>
              <a:rPr lang="en-US" sz="2400" dirty="0" smtClean="0"/>
              <a:t>described </a:t>
            </a:r>
            <a:r>
              <a:rPr lang="en-US" sz="2400" dirty="0"/>
              <a:t>as a process that transforms inputs (factors of production) </a:t>
            </a:r>
            <a:r>
              <a:rPr lang="en-US" sz="2400" dirty="0" smtClean="0"/>
              <a:t>into</a:t>
            </a:r>
            <a:r>
              <a:rPr lang="tr-TR" sz="2400" dirty="0" smtClean="0"/>
              <a:t> </a:t>
            </a:r>
            <a:r>
              <a:rPr lang="en-US" sz="2400" dirty="0" smtClean="0"/>
              <a:t>outputs</a:t>
            </a:r>
            <a:r>
              <a:rPr lang="en-US" sz="2400" dirty="0"/>
              <a:t>. (The two descriptions are equivalent because output is something </a:t>
            </a:r>
            <a:r>
              <a:rPr lang="en-US" sz="2400" dirty="0" smtClean="0"/>
              <a:t>that</a:t>
            </a:r>
            <a:r>
              <a:rPr lang="tr-TR" sz="2400" dirty="0" smtClean="0"/>
              <a:t> </a:t>
            </a:r>
            <a:r>
              <a:rPr lang="en-US" sz="2400" dirty="0" smtClean="0"/>
              <a:t>creates </a:t>
            </a:r>
            <a:r>
              <a:rPr lang="en-US" sz="2400" dirty="0"/>
              <a:t>present or future utility.) </a:t>
            </a:r>
            <a:endParaRPr lang="tr-TR" sz="2400" dirty="0" smtClean="0"/>
          </a:p>
          <a:p>
            <a:pPr algn="just"/>
            <a:endParaRPr lang="tr-TR" sz="2400" dirty="0"/>
          </a:p>
          <a:p>
            <a:pPr algn="just"/>
            <a:r>
              <a:rPr lang="en-US" sz="2400" dirty="0" smtClean="0"/>
              <a:t>Among </a:t>
            </a:r>
            <a:r>
              <a:rPr lang="en-US" sz="2400" dirty="0"/>
              <a:t>the inputs into production, </a:t>
            </a:r>
            <a:r>
              <a:rPr lang="en-US" sz="2400" dirty="0" smtClean="0"/>
              <a:t>economists</a:t>
            </a:r>
            <a:r>
              <a:rPr lang="tr-TR" sz="2400" dirty="0" smtClean="0"/>
              <a:t> </a:t>
            </a:r>
            <a:r>
              <a:rPr lang="en-US" sz="2400" dirty="0" smtClean="0"/>
              <a:t>have </a:t>
            </a:r>
            <a:r>
              <a:rPr lang="en-US" sz="2400" dirty="0"/>
              <a:t>traditionally included land, labor, capital, and the more elusive category called</a:t>
            </a:r>
          </a:p>
          <a:p>
            <a:pPr algn="just"/>
            <a:r>
              <a:rPr lang="en-US" sz="2400" dirty="0" smtClean="0"/>
              <a:t>entrepreneurship.</a:t>
            </a:r>
            <a:r>
              <a:rPr lang="tr-TR" sz="2400" dirty="0" smtClean="0"/>
              <a:t> </a:t>
            </a:r>
            <a:r>
              <a:rPr lang="en-US" sz="2400" dirty="0" smtClean="0"/>
              <a:t>To </a:t>
            </a:r>
            <a:r>
              <a:rPr lang="en-US" sz="2400" dirty="0"/>
              <a:t>this list, it has become increasingly common to add such </a:t>
            </a:r>
            <a:r>
              <a:rPr lang="en-US" sz="2400" dirty="0" smtClean="0"/>
              <a:t>factors</a:t>
            </a:r>
            <a:r>
              <a:rPr lang="tr-TR" sz="2400" dirty="0" smtClean="0"/>
              <a:t> </a:t>
            </a:r>
            <a:r>
              <a:rPr lang="en-US" sz="2400" dirty="0" smtClean="0"/>
              <a:t>as </a:t>
            </a:r>
            <a:r>
              <a:rPr lang="en-US" sz="2400" dirty="0"/>
              <a:t>knowledge or technology, organization, and energy.</a:t>
            </a:r>
            <a:endParaRPr lang="tr-TR" sz="2400" dirty="0"/>
          </a:p>
        </p:txBody>
      </p:sp>
    </p:spTree>
    <p:extLst>
      <p:ext uri="{BB962C8B-B14F-4D97-AF65-F5344CB8AC3E}">
        <p14:creationId xmlns:p14="http://schemas.microsoft.com/office/powerpoint/2010/main" val="22870550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fld id="{3454FB29-43BB-4202-82B6-6C6F3F4052DE}" type="slidenum">
              <a:rPr lang="en-CA" altLang="en-US" sz="1400"/>
              <a:pPr>
                <a:spcBef>
                  <a:spcPct val="0"/>
                </a:spcBef>
                <a:buFontTx/>
                <a:buNone/>
              </a:pPr>
              <a:t>30</a:t>
            </a:fld>
            <a:endParaRPr lang="en-CA" altLang="en-US" sz="1400"/>
          </a:p>
        </p:txBody>
      </p:sp>
      <p:sp>
        <p:nvSpPr>
          <p:cNvPr id="29699" name="Text Box 2"/>
          <p:cNvSpPr txBox="1">
            <a:spLocks noChangeArrowheads="1"/>
          </p:cNvSpPr>
          <p:nvPr/>
        </p:nvSpPr>
        <p:spPr bwMode="auto">
          <a:xfrm>
            <a:off x="990600" y="228600"/>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50000"/>
              </a:spcBef>
              <a:buFontTx/>
              <a:buNone/>
            </a:pPr>
            <a:r>
              <a:rPr lang="en-US" altLang="en-US" sz="2400" u="sng">
                <a:latin typeface="Tahoma" pitchFamily="34" charset="0"/>
              </a:rPr>
              <a:t>Example:</a:t>
            </a:r>
            <a:r>
              <a:rPr lang="en-US" altLang="en-US" sz="2400">
                <a:latin typeface="Tahoma" pitchFamily="34" charset="0"/>
              </a:rPr>
              <a:t> Production as workers increase</a:t>
            </a:r>
          </a:p>
        </p:txBody>
      </p:sp>
      <p:sp>
        <p:nvSpPr>
          <p:cNvPr id="29700" name="Line 3"/>
          <p:cNvSpPr>
            <a:spLocks noChangeShapeType="1"/>
          </p:cNvSpPr>
          <p:nvPr/>
        </p:nvSpPr>
        <p:spPr bwMode="auto">
          <a:xfrm>
            <a:off x="685800" y="6248400"/>
            <a:ext cx="69342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29701" name="Line 4"/>
          <p:cNvSpPr>
            <a:spLocks noChangeShapeType="1"/>
          </p:cNvSpPr>
          <p:nvPr/>
        </p:nvSpPr>
        <p:spPr bwMode="auto">
          <a:xfrm flipV="1">
            <a:off x="685800" y="0"/>
            <a:ext cx="15875" cy="6248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29702" name="Line 9"/>
          <p:cNvSpPr>
            <a:spLocks noChangeShapeType="1"/>
          </p:cNvSpPr>
          <p:nvPr/>
        </p:nvSpPr>
        <p:spPr bwMode="auto">
          <a:xfrm flipH="1" flipV="1">
            <a:off x="4876800" y="3810000"/>
            <a:ext cx="15875" cy="251460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29703" name="Freeform 11"/>
          <p:cNvSpPr>
            <a:spLocks/>
          </p:cNvSpPr>
          <p:nvPr/>
        </p:nvSpPr>
        <p:spPr bwMode="auto">
          <a:xfrm>
            <a:off x="2057400" y="3733800"/>
            <a:ext cx="5410200" cy="1714500"/>
          </a:xfrm>
          <a:custGeom>
            <a:avLst/>
            <a:gdLst>
              <a:gd name="T0" fmla="*/ 0 w 3408"/>
              <a:gd name="T1" fmla="*/ 2147483646 h 1080"/>
              <a:gd name="T2" fmla="*/ 2147483646 w 3408"/>
              <a:gd name="T3" fmla="*/ 2147483646 h 1080"/>
              <a:gd name="T4" fmla="*/ 2147483646 w 3408"/>
              <a:gd name="T5" fmla="*/ 2147483646 h 1080"/>
              <a:gd name="T6" fmla="*/ 2147483646 w 3408"/>
              <a:gd name="T7" fmla="*/ 2147483646 h 1080"/>
              <a:gd name="T8" fmla="*/ 2147483646 w 3408"/>
              <a:gd name="T9" fmla="*/ 2147483646 h 1080"/>
              <a:gd name="T10" fmla="*/ 2147483646 w 3408"/>
              <a:gd name="T11" fmla="*/ 2147483646 h 1080"/>
              <a:gd name="T12" fmla="*/ 2147483646 w 3408"/>
              <a:gd name="T13" fmla="*/ 2147483646 h 1080"/>
              <a:gd name="T14" fmla="*/ 0 60000 65536"/>
              <a:gd name="T15" fmla="*/ 0 60000 65536"/>
              <a:gd name="T16" fmla="*/ 0 60000 65536"/>
              <a:gd name="T17" fmla="*/ 0 60000 65536"/>
              <a:gd name="T18" fmla="*/ 0 60000 65536"/>
              <a:gd name="T19" fmla="*/ 0 60000 65536"/>
              <a:gd name="T20" fmla="*/ 0 60000 65536"/>
              <a:gd name="T21" fmla="*/ 0 w 3408"/>
              <a:gd name="T22" fmla="*/ 0 h 1080"/>
              <a:gd name="T23" fmla="*/ 3408 w 3408"/>
              <a:gd name="T24" fmla="*/ 1080 h 10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08" h="1080">
                <a:moveTo>
                  <a:pt x="0" y="1080"/>
                </a:moveTo>
                <a:cubicBezTo>
                  <a:pt x="20" y="1048"/>
                  <a:pt x="40" y="1016"/>
                  <a:pt x="192" y="888"/>
                </a:cubicBezTo>
                <a:cubicBezTo>
                  <a:pt x="344" y="760"/>
                  <a:pt x="736" y="440"/>
                  <a:pt x="912" y="312"/>
                </a:cubicBezTo>
                <a:cubicBezTo>
                  <a:pt x="1088" y="184"/>
                  <a:pt x="1088" y="168"/>
                  <a:pt x="1248" y="120"/>
                </a:cubicBezTo>
                <a:cubicBezTo>
                  <a:pt x="1408" y="72"/>
                  <a:pt x="1632" y="0"/>
                  <a:pt x="1872" y="24"/>
                </a:cubicBezTo>
                <a:cubicBezTo>
                  <a:pt x="2112" y="48"/>
                  <a:pt x="2432" y="144"/>
                  <a:pt x="2688" y="264"/>
                </a:cubicBezTo>
                <a:cubicBezTo>
                  <a:pt x="2944" y="384"/>
                  <a:pt x="3288" y="664"/>
                  <a:pt x="3408" y="744"/>
                </a:cubicBez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29704" name="Freeform 12"/>
          <p:cNvSpPr>
            <a:spLocks/>
          </p:cNvSpPr>
          <p:nvPr/>
        </p:nvSpPr>
        <p:spPr bwMode="auto">
          <a:xfrm>
            <a:off x="685800" y="5410200"/>
            <a:ext cx="1371600" cy="762000"/>
          </a:xfrm>
          <a:custGeom>
            <a:avLst/>
            <a:gdLst>
              <a:gd name="T0" fmla="*/ 2147483646 w 768"/>
              <a:gd name="T1" fmla="*/ 0 h 384"/>
              <a:gd name="T2" fmla="*/ 2147483646 w 768"/>
              <a:gd name="T3" fmla="*/ 2147483646 h 384"/>
              <a:gd name="T4" fmla="*/ 0 w 768"/>
              <a:gd name="T5" fmla="*/ 2147483646 h 384"/>
              <a:gd name="T6" fmla="*/ 0 60000 65536"/>
              <a:gd name="T7" fmla="*/ 0 60000 65536"/>
              <a:gd name="T8" fmla="*/ 0 60000 65536"/>
              <a:gd name="T9" fmla="*/ 0 w 768"/>
              <a:gd name="T10" fmla="*/ 0 h 384"/>
              <a:gd name="T11" fmla="*/ 768 w 768"/>
              <a:gd name="T12" fmla="*/ 384 h 384"/>
            </a:gdLst>
            <a:ahLst/>
            <a:cxnLst>
              <a:cxn ang="T6">
                <a:pos x="T0" y="T1"/>
              </a:cxn>
              <a:cxn ang="T7">
                <a:pos x="T2" y="T3"/>
              </a:cxn>
              <a:cxn ang="T8">
                <a:pos x="T4" y="T5"/>
              </a:cxn>
            </a:cxnLst>
            <a:rect l="T9" t="T10" r="T11" b="T12"/>
            <a:pathLst>
              <a:path w="768" h="384">
                <a:moveTo>
                  <a:pt x="768" y="0"/>
                </a:moveTo>
                <a:cubicBezTo>
                  <a:pt x="688" y="64"/>
                  <a:pt x="608" y="128"/>
                  <a:pt x="480" y="192"/>
                </a:cubicBezTo>
                <a:cubicBezTo>
                  <a:pt x="352" y="256"/>
                  <a:pt x="80" y="352"/>
                  <a:pt x="0" y="384"/>
                </a:cubicBez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29705" name="Line 13"/>
          <p:cNvSpPr>
            <a:spLocks noChangeShapeType="1"/>
          </p:cNvSpPr>
          <p:nvPr/>
        </p:nvSpPr>
        <p:spPr bwMode="auto">
          <a:xfrm flipH="1" flipV="1">
            <a:off x="3429000" y="4267200"/>
            <a:ext cx="15875" cy="20574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29706" name="Line 14"/>
          <p:cNvSpPr>
            <a:spLocks noChangeShapeType="1"/>
          </p:cNvSpPr>
          <p:nvPr/>
        </p:nvSpPr>
        <p:spPr bwMode="auto">
          <a:xfrm flipH="1" flipV="1">
            <a:off x="2057400" y="5410200"/>
            <a:ext cx="15875" cy="9144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29707" name="Text Box 15"/>
          <p:cNvSpPr txBox="1">
            <a:spLocks noChangeArrowheads="1"/>
          </p:cNvSpPr>
          <p:nvPr/>
        </p:nvSpPr>
        <p:spPr bwMode="auto">
          <a:xfrm>
            <a:off x="7620000" y="617220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L</a:t>
            </a:r>
          </a:p>
        </p:txBody>
      </p:sp>
      <p:sp>
        <p:nvSpPr>
          <p:cNvPr id="29708" name="Text Box 17"/>
          <p:cNvSpPr txBox="1">
            <a:spLocks noChangeArrowheads="1"/>
          </p:cNvSpPr>
          <p:nvPr/>
        </p:nvSpPr>
        <p:spPr bwMode="auto">
          <a:xfrm>
            <a:off x="228600" y="193675"/>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400" b="1">
                <a:latin typeface="Times New Roman" pitchFamily="18" charset="0"/>
              </a:rPr>
              <a:t>Q</a:t>
            </a:r>
          </a:p>
        </p:txBody>
      </p:sp>
      <p:sp>
        <p:nvSpPr>
          <p:cNvPr id="418837" name="Text Box 21"/>
          <p:cNvSpPr txBox="1">
            <a:spLocks noChangeArrowheads="1"/>
          </p:cNvSpPr>
          <p:nvPr/>
        </p:nvSpPr>
        <p:spPr bwMode="auto">
          <a:xfrm>
            <a:off x="838200" y="2971800"/>
            <a:ext cx="140335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000" b="1">
                <a:latin typeface="Times New Roman" pitchFamily="18" charset="0"/>
              </a:rPr>
              <a:t>Each </a:t>
            </a:r>
          </a:p>
          <a:p>
            <a:pPr>
              <a:spcBef>
                <a:spcPct val="0"/>
              </a:spcBef>
              <a:buFontTx/>
              <a:buNone/>
            </a:pPr>
            <a:r>
              <a:rPr lang="en-GB" altLang="en-US" sz="2000" b="1">
                <a:latin typeface="Times New Roman" pitchFamily="18" charset="0"/>
              </a:rPr>
              <a:t>Additional </a:t>
            </a:r>
          </a:p>
          <a:p>
            <a:pPr>
              <a:spcBef>
                <a:spcPct val="0"/>
              </a:spcBef>
              <a:buFontTx/>
              <a:buNone/>
            </a:pPr>
            <a:r>
              <a:rPr lang="en-GB" altLang="en-US" sz="2000" b="1">
                <a:latin typeface="Times New Roman" pitchFamily="18" charset="0"/>
              </a:rPr>
              <a:t>worker</a:t>
            </a:r>
          </a:p>
          <a:p>
            <a:pPr>
              <a:spcBef>
                <a:spcPct val="0"/>
              </a:spcBef>
              <a:buFontTx/>
              <a:buNone/>
            </a:pPr>
            <a:r>
              <a:rPr lang="en-GB" altLang="en-US" sz="2000" b="1">
                <a:latin typeface="Times New Roman" pitchFamily="18" charset="0"/>
              </a:rPr>
              <a:t>Is more </a:t>
            </a:r>
          </a:p>
          <a:p>
            <a:pPr>
              <a:spcBef>
                <a:spcPct val="0"/>
              </a:spcBef>
              <a:buFontTx/>
              <a:buNone/>
            </a:pPr>
            <a:r>
              <a:rPr lang="en-GB" altLang="en-US" sz="2000" b="1">
                <a:latin typeface="Times New Roman" pitchFamily="18" charset="0"/>
              </a:rPr>
              <a:t>productive</a:t>
            </a:r>
            <a:endParaRPr lang="en-GB" altLang="en-US" sz="1600" b="1">
              <a:latin typeface="Times New Roman" pitchFamily="18" charset="0"/>
            </a:endParaRPr>
          </a:p>
        </p:txBody>
      </p:sp>
      <p:sp>
        <p:nvSpPr>
          <p:cNvPr id="29710" name="Text Box 24"/>
          <p:cNvSpPr txBox="1">
            <a:spLocks noChangeArrowheads="1"/>
          </p:cNvSpPr>
          <p:nvPr/>
        </p:nvSpPr>
        <p:spPr bwMode="auto">
          <a:xfrm>
            <a:off x="7010400" y="4038600"/>
            <a:ext cx="17002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000" b="1">
                <a:latin typeface="Times New Roman" pitchFamily="18" charset="0"/>
              </a:rPr>
              <a:t>Total Product</a:t>
            </a:r>
            <a:endParaRPr lang="en-GB" altLang="en-US" sz="1600" b="1">
              <a:latin typeface="Times New Roman" pitchFamily="18" charset="0"/>
            </a:endParaRPr>
          </a:p>
        </p:txBody>
      </p:sp>
      <p:sp>
        <p:nvSpPr>
          <p:cNvPr id="22543" name="Line 26"/>
          <p:cNvSpPr>
            <a:spLocks noChangeShapeType="1"/>
          </p:cNvSpPr>
          <p:nvPr/>
        </p:nvSpPr>
        <p:spPr bwMode="auto">
          <a:xfrm flipH="1">
            <a:off x="1295400" y="4572000"/>
            <a:ext cx="22860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418844" name="Text Box 28"/>
          <p:cNvSpPr txBox="1">
            <a:spLocks noChangeArrowheads="1"/>
          </p:cNvSpPr>
          <p:nvPr/>
        </p:nvSpPr>
        <p:spPr bwMode="auto">
          <a:xfrm>
            <a:off x="1447800" y="1143000"/>
            <a:ext cx="1354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000" b="1">
                <a:latin typeface="Times New Roman" pitchFamily="18" charset="0"/>
              </a:rPr>
              <a:t>Each </a:t>
            </a:r>
          </a:p>
          <a:p>
            <a:pPr>
              <a:spcBef>
                <a:spcPct val="0"/>
              </a:spcBef>
              <a:buFontTx/>
              <a:buNone/>
            </a:pPr>
            <a:r>
              <a:rPr lang="en-GB" altLang="en-US" sz="2000" b="1">
                <a:latin typeface="Times New Roman" pitchFamily="18" charset="0"/>
              </a:rPr>
              <a:t>Additional</a:t>
            </a:r>
          </a:p>
          <a:p>
            <a:pPr>
              <a:spcBef>
                <a:spcPct val="0"/>
              </a:spcBef>
              <a:buFontTx/>
              <a:buNone/>
            </a:pPr>
            <a:r>
              <a:rPr lang="en-GB" altLang="en-US" sz="2000" b="1">
                <a:latin typeface="Times New Roman" pitchFamily="18" charset="0"/>
              </a:rPr>
              <a:t>worker</a:t>
            </a:r>
          </a:p>
          <a:p>
            <a:pPr>
              <a:spcBef>
                <a:spcPct val="0"/>
              </a:spcBef>
              <a:buFontTx/>
              <a:buNone/>
            </a:pPr>
            <a:r>
              <a:rPr lang="en-GB" altLang="en-US" sz="2000" b="1">
                <a:latin typeface="Times New Roman" pitchFamily="18" charset="0"/>
              </a:rPr>
              <a:t>Is equally</a:t>
            </a:r>
          </a:p>
          <a:p>
            <a:pPr>
              <a:spcBef>
                <a:spcPct val="0"/>
              </a:spcBef>
              <a:buFontTx/>
              <a:buNone/>
            </a:pPr>
            <a:r>
              <a:rPr lang="en-GB" altLang="en-US" sz="2000" b="1">
                <a:latin typeface="Times New Roman" pitchFamily="18" charset="0"/>
              </a:rPr>
              <a:t>productive</a:t>
            </a:r>
            <a:endParaRPr lang="en-GB" altLang="en-US" sz="1600" b="1">
              <a:latin typeface="Times New Roman" pitchFamily="18" charset="0"/>
            </a:endParaRPr>
          </a:p>
        </p:txBody>
      </p:sp>
      <p:sp>
        <p:nvSpPr>
          <p:cNvPr id="22545" name="Line 29"/>
          <p:cNvSpPr>
            <a:spLocks noChangeShapeType="1"/>
          </p:cNvSpPr>
          <p:nvPr/>
        </p:nvSpPr>
        <p:spPr bwMode="auto">
          <a:xfrm>
            <a:off x="2362200" y="2743200"/>
            <a:ext cx="381000" cy="1828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22546" name="Line 30"/>
          <p:cNvSpPr>
            <a:spLocks noChangeShapeType="1"/>
          </p:cNvSpPr>
          <p:nvPr/>
        </p:nvSpPr>
        <p:spPr bwMode="auto">
          <a:xfrm flipH="1">
            <a:off x="4267200" y="25908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418847" name="Text Box 31"/>
          <p:cNvSpPr txBox="1">
            <a:spLocks noChangeArrowheads="1"/>
          </p:cNvSpPr>
          <p:nvPr/>
        </p:nvSpPr>
        <p:spPr bwMode="auto">
          <a:xfrm>
            <a:off x="3429000" y="838200"/>
            <a:ext cx="1354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000" b="1">
                <a:latin typeface="Times New Roman" pitchFamily="18" charset="0"/>
              </a:rPr>
              <a:t>Each </a:t>
            </a:r>
          </a:p>
          <a:p>
            <a:pPr>
              <a:spcBef>
                <a:spcPct val="0"/>
              </a:spcBef>
              <a:buFontTx/>
              <a:buNone/>
            </a:pPr>
            <a:r>
              <a:rPr lang="en-GB" altLang="en-US" sz="2000" b="1">
                <a:latin typeface="Times New Roman" pitchFamily="18" charset="0"/>
              </a:rPr>
              <a:t>Additional</a:t>
            </a:r>
          </a:p>
          <a:p>
            <a:pPr>
              <a:spcBef>
                <a:spcPct val="0"/>
              </a:spcBef>
              <a:buFontTx/>
              <a:buNone/>
            </a:pPr>
            <a:r>
              <a:rPr lang="en-GB" altLang="en-US" sz="2000" b="1">
                <a:latin typeface="Times New Roman" pitchFamily="18" charset="0"/>
              </a:rPr>
              <a:t>worker</a:t>
            </a:r>
          </a:p>
          <a:p>
            <a:pPr>
              <a:spcBef>
                <a:spcPct val="0"/>
              </a:spcBef>
              <a:buFontTx/>
              <a:buNone/>
            </a:pPr>
            <a:r>
              <a:rPr lang="en-GB" altLang="en-US" sz="2000" b="1">
                <a:latin typeface="Times New Roman" pitchFamily="18" charset="0"/>
              </a:rPr>
              <a:t>Is less</a:t>
            </a:r>
          </a:p>
          <a:p>
            <a:pPr>
              <a:spcBef>
                <a:spcPct val="0"/>
              </a:spcBef>
              <a:buFontTx/>
              <a:buNone/>
            </a:pPr>
            <a:r>
              <a:rPr lang="en-GB" altLang="en-US" sz="2000" b="1">
                <a:latin typeface="Times New Roman" pitchFamily="18" charset="0"/>
              </a:rPr>
              <a:t>productive</a:t>
            </a:r>
            <a:endParaRPr lang="en-GB" altLang="en-US" sz="1600" b="1">
              <a:latin typeface="Times New Roman" pitchFamily="18" charset="0"/>
            </a:endParaRPr>
          </a:p>
        </p:txBody>
      </p:sp>
      <p:sp>
        <p:nvSpPr>
          <p:cNvPr id="418848" name="Text Box 32"/>
          <p:cNvSpPr txBox="1">
            <a:spLocks noChangeArrowheads="1"/>
          </p:cNvSpPr>
          <p:nvPr/>
        </p:nvSpPr>
        <p:spPr bwMode="auto">
          <a:xfrm>
            <a:off x="6019800" y="914400"/>
            <a:ext cx="14605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3200">
                <a:solidFill>
                  <a:schemeClr val="tx1"/>
                </a:solidFill>
                <a:latin typeface="Arial" pitchFamily="34" charset="0"/>
              </a:defRPr>
            </a:lvl2pPr>
            <a:lvl3pPr marL="1143000" indent="-228600">
              <a:spcBef>
                <a:spcPct val="20000"/>
              </a:spcBef>
              <a:buChar char="•"/>
              <a:defRPr sz="3200">
                <a:solidFill>
                  <a:schemeClr val="tx1"/>
                </a:solidFill>
                <a:latin typeface="Arial" pitchFamily="34" charset="0"/>
              </a:defRPr>
            </a:lvl3pPr>
            <a:lvl4pPr marL="1600200" indent="-228600">
              <a:spcBef>
                <a:spcPct val="20000"/>
              </a:spcBef>
              <a:buChar char="–"/>
              <a:defRPr sz="3200">
                <a:solidFill>
                  <a:schemeClr val="tx1"/>
                </a:solidFill>
                <a:latin typeface="Arial" pitchFamily="34" charset="0"/>
              </a:defRPr>
            </a:lvl4pPr>
            <a:lvl5pPr marL="2057400" indent="-228600">
              <a:spcBef>
                <a:spcPct val="20000"/>
              </a:spcBef>
              <a:buChar char="»"/>
              <a:defRPr sz="3200">
                <a:solidFill>
                  <a:schemeClr val="tx1"/>
                </a:solidFill>
                <a:latin typeface="Arial" pitchFamily="34" charset="0"/>
              </a:defRPr>
            </a:lvl5pPr>
            <a:lvl6pPr marL="2514600" indent="-228600" eaLnBrk="0" fontAlgn="base" hangingPunct="0">
              <a:spcBef>
                <a:spcPct val="20000"/>
              </a:spcBef>
              <a:spcAft>
                <a:spcPct val="0"/>
              </a:spcAft>
              <a:buChar char="»"/>
              <a:defRPr sz="3200">
                <a:solidFill>
                  <a:schemeClr val="tx1"/>
                </a:solidFill>
                <a:latin typeface="Arial" pitchFamily="34" charset="0"/>
              </a:defRPr>
            </a:lvl6pPr>
            <a:lvl7pPr marL="2971800" indent="-228600" eaLnBrk="0" fontAlgn="base" hangingPunct="0">
              <a:spcBef>
                <a:spcPct val="20000"/>
              </a:spcBef>
              <a:spcAft>
                <a:spcPct val="0"/>
              </a:spcAft>
              <a:buChar char="»"/>
              <a:defRPr sz="3200">
                <a:solidFill>
                  <a:schemeClr val="tx1"/>
                </a:solidFill>
                <a:latin typeface="Arial" pitchFamily="34" charset="0"/>
              </a:defRPr>
            </a:lvl7pPr>
            <a:lvl8pPr marL="3429000" indent="-228600" eaLnBrk="0" fontAlgn="base" hangingPunct="0">
              <a:spcBef>
                <a:spcPct val="20000"/>
              </a:spcBef>
              <a:spcAft>
                <a:spcPct val="0"/>
              </a:spcAft>
              <a:buChar char="»"/>
              <a:defRPr sz="3200">
                <a:solidFill>
                  <a:schemeClr val="tx1"/>
                </a:solidFill>
                <a:latin typeface="Arial" pitchFamily="34" charset="0"/>
              </a:defRPr>
            </a:lvl8pPr>
            <a:lvl9pPr marL="3886200" indent="-228600" eaLnBrk="0" fontAlgn="base" hangingPunct="0">
              <a:spcBef>
                <a:spcPct val="20000"/>
              </a:spcBef>
              <a:spcAft>
                <a:spcPct val="0"/>
              </a:spcAft>
              <a:buChar char="»"/>
              <a:defRPr sz="3200">
                <a:solidFill>
                  <a:schemeClr val="tx1"/>
                </a:solidFill>
                <a:latin typeface="Arial" pitchFamily="34" charset="0"/>
              </a:defRPr>
            </a:lvl9pPr>
          </a:lstStyle>
          <a:p>
            <a:pPr>
              <a:spcBef>
                <a:spcPct val="0"/>
              </a:spcBef>
              <a:buFontTx/>
              <a:buNone/>
            </a:pPr>
            <a:r>
              <a:rPr lang="en-GB" altLang="en-US" sz="2000" b="1">
                <a:latin typeface="Times New Roman" pitchFamily="18" charset="0"/>
              </a:rPr>
              <a:t>Each </a:t>
            </a:r>
          </a:p>
          <a:p>
            <a:pPr>
              <a:spcBef>
                <a:spcPct val="0"/>
              </a:spcBef>
              <a:buFontTx/>
              <a:buNone/>
            </a:pPr>
            <a:r>
              <a:rPr lang="en-GB" altLang="en-US" sz="2000" b="1">
                <a:latin typeface="Times New Roman" pitchFamily="18" charset="0"/>
              </a:rPr>
              <a:t>Additional</a:t>
            </a:r>
          </a:p>
          <a:p>
            <a:pPr>
              <a:spcBef>
                <a:spcPct val="0"/>
              </a:spcBef>
              <a:buFontTx/>
              <a:buNone/>
            </a:pPr>
            <a:r>
              <a:rPr lang="en-GB" altLang="en-US" sz="2000" b="1">
                <a:latin typeface="Times New Roman" pitchFamily="18" charset="0"/>
              </a:rPr>
              <a:t>worker</a:t>
            </a:r>
          </a:p>
          <a:p>
            <a:pPr>
              <a:spcBef>
                <a:spcPct val="0"/>
              </a:spcBef>
              <a:buFontTx/>
              <a:buNone/>
            </a:pPr>
            <a:r>
              <a:rPr lang="en-GB" altLang="en-US" sz="2000" b="1">
                <a:latin typeface="Times New Roman" pitchFamily="18" charset="0"/>
              </a:rPr>
              <a:t>Decreases </a:t>
            </a:r>
          </a:p>
          <a:p>
            <a:pPr>
              <a:spcBef>
                <a:spcPct val="0"/>
              </a:spcBef>
              <a:buFontTx/>
              <a:buNone/>
            </a:pPr>
            <a:r>
              <a:rPr lang="en-GB" altLang="en-US" sz="2000" b="1">
                <a:latin typeface="Times New Roman" pitchFamily="18" charset="0"/>
              </a:rPr>
              <a:t>Production </a:t>
            </a:r>
            <a:endParaRPr lang="en-GB" altLang="en-US" sz="1600" b="1">
              <a:latin typeface="Times New Roman" pitchFamily="18" charset="0"/>
            </a:endParaRPr>
          </a:p>
        </p:txBody>
      </p:sp>
      <p:sp>
        <p:nvSpPr>
          <p:cNvPr id="22549" name="Line 33"/>
          <p:cNvSpPr>
            <a:spLocks noChangeShapeType="1"/>
          </p:cNvSpPr>
          <p:nvPr/>
        </p:nvSpPr>
        <p:spPr bwMode="auto">
          <a:xfrm flipH="1">
            <a:off x="6172200" y="2590800"/>
            <a:ext cx="5334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Tree>
    <p:extLst>
      <p:ext uri="{BB962C8B-B14F-4D97-AF65-F5344CB8AC3E}">
        <p14:creationId xmlns:p14="http://schemas.microsoft.com/office/powerpoint/2010/main" val="5410435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8837"/>
                                        </p:tgtEl>
                                        <p:attrNameLst>
                                          <p:attrName>style.visibility</p:attrName>
                                        </p:attrNameLst>
                                      </p:cBhvr>
                                      <p:to>
                                        <p:strVal val="visible"/>
                                      </p:to>
                                    </p:set>
                                    <p:anim calcmode="lin" valueType="num">
                                      <p:cBhvr additive="base">
                                        <p:cTn id="7" dur="500" fill="hold"/>
                                        <p:tgtEl>
                                          <p:spTgt spid="418837"/>
                                        </p:tgtEl>
                                        <p:attrNameLst>
                                          <p:attrName>ppt_x</p:attrName>
                                        </p:attrNameLst>
                                      </p:cBhvr>
                                      <p:tavLst>
                                        <p:tav tm="0">
                                          <p:val>
                                            <p:strVal val="#ppt_x"/>
                                          </p:val>
                                        </p:tav>
                                        <p:tav tm="100000">
                                          <p:val>
                                            <p:strVal val="#ppt_x"/>
                                          </p:val>
                                        </p:tav>
                                      </p:tavLst>
                                    </p:anim>
                                    <p:anim calcmode="lin" valueType="num">
                                      <p:cBhvr additive="base">
                                        <p:cTn id="8" dur="500" fill="hold"/>
                                        <p:tgtEl>
                                          <p:spTgt spid="41883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543"/>
                                        </p:tgtEl>
                                        <p:attrNameLst>
                                          <p:attrName>style.visibility</p:attrName>
                                        </p:attrNameLst>
                                      </p:cBhvr>
                                      <p:to>
                                        <p:strVal val="visible"/>
                                      </p:to>
                                    </p:set>
                                    <p:anim calcmode="lin" valueType="num">
                                      <p:cBhvr additive="base">
                                        <p:cTn id="11" dur="500" fill="hold"/>
                                        <p:tgtEl>
                                          <p:spTgt spid="22543"/>
                                        </p:tgtEl>
                                        <p:attrNameLst>
                                          <p:attrName>ppt_x</p:attrName>
                                        </p:attrNameLst>
                                      </p:cBhvr>
                                      <p:tavLst>
                                        <p:tav tm="0">
                                          <p:val>
                                            <p:strVal val="#ppt_x"/>
                                          </p:val>
                                        </p:tav>
                                        <p:tav tm="100000">
                                          <p:val>
                                            <p:strVal val="#ppt_x"/>
                                          </p:val>
                                        </p:tav>
                                      </p:tavLst>
                                    </p:anim>
                                    <p:anim calcmode="lin" valueType="num">
                                      <p:cBhvr additive="base">
                                        <p:cTn id="12" dur="500" fill="hold"/>
                                        <p:tgtEl>
                                          <p:spTgt spid="2254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18844"/>
                                        </p:tgtEl>
                                        <p:attrNameLst>
                                          <p:attrName>style.visibility</p:attrName>
                                        </p:attrNameLst>
                                      </p:cBhvr>
                                      <p:to>
                                        <p:strVal val="visible"/>
                                      </p:to>
                                    </p:set>
                                    <p:anim calcmode="lin" valueType="num">
                                      <p:cBhvr additive="base">
                                        <p:cTn id="17" dur="500" fill="hold"/>
                                        <p:tgtEl>
                                          <p:spTgt spid="418844"/>
                                        </p:tgtEl>
                                        <p:attrNameLst>
                                          <p:attrName>ppt_x</p:attrName>
                                        </p:attrNameLst>
                                      </p:cBhvr>
                                      <p:tavLst>
                                        <p:tav tm="0">
                                          <p:val>
                                            <p:strVal val="#ppt_x"/>
                                          </p:val>
                                        </p:tav>
                                        <p:tav tm="100000">
                                          <p:val>
                                            <p:strVal val="#ppt_x"/>
                                          </p:val>
                                        </p:tav>
                                      </p:tavLst>
                                    </p:anim>
                                    <p:anim calcmode="lin" valueType="num">
                                      <p:cBhvr additive="base">
                                        <p:cTn id="18" dur="500" fill="hold"/>
                                        <p:tgtEl>
                                          <p:spTgt spid="41884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545"/>
                                        </p:tgtEl>
                                        <p:attrNameLst>
                                          <p:attrName>style.visibility</p:attrName>
                                        </p:attrNameLst>
                                      </p:cBhvr>
                                      <p:to>
                                        <p:strVal val="visible"/>
                                      </p:to>
                                    </p:set>
                                    <p:anim calcmode="lin" valueType="num">
                                      <p:cBhvr additive="base">
                                        <p:cTn id="21" dur="500" fill="hold"/>
                                        <p:tgtEl>
                                          <p:spTgt spid="22545"/>
                                        </p:tgtEl>
                                        <p:attrNameLst>
                                          <p:attrName>ppt_x</p:attrName>
                                        </p:attrNameLst>
                                      </p:cBhvr>
                                      <p:tavLst>
                                        <p:tav tm="0">
                                          <p:val>
                                            <p:strVal val="#ppt_x"/>
                                          </p:val>
                                        </p:tav>
                                        <p:tav tm="100000">
                                          <p:val>
                                            <p:strVal val="#ppt_x"/>
                                          </p:val>
                                        </p:tav>
                                      </p:tavLst>
                                    </p:anim>
                                    <p:anim calcmode="lin" valueType="num">
                                      <p:cBhvr additive="base">
                                        <p:cTn id="22" dur="500" fill="hold"/>
                                        <p:tgtEl>
                                          <p:spTgt spid="22545"/>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18847"/>
                                        </p:tgtEl>
                                        <p:attrNameLst>
                                          <p:attrName>style.visibility</p:attrName>
                                        </p:attrNameLst>
                                      </p:cBhvr>
                                      <p:to>
                                        <p:strVal val="visible"/>
                                      </p:to>
                                    </p:set>
                                    <p:anim calcmode="lin" valueType="num">
                                      <p:cBhvr additive="base">
                                        <p:cTn id="27" dur="500" fill="hold"/>
                                        <p:tgtEl>
                                          <p:spTgt spid="418847"/>
                                        </p:tgtEl>
                                        <p:attrNameLst>
                                          <p:attrName>ppt_x</p:attrName>
                                        </p:attrNameLst>
                                      </p:cBhvr>
                                      <p:tavLst>
                                        <p:tav tm="0">
                                          <p:val>
                                            <p:strVal val="#ppt_x"/>
                                          </p:val>
                                        </p:tav>
                                        <p:tav tm="100000">
                                          <p:val>
                                            <p:strVal val="#ppt_x"/>
                                          </p:val>
                                        </p:tav>
                                      </p:tavLst>
                                    </p:anim>
                                    <p:anim calcmode="lin" valueType="num">
                                      <p:cBhvr additive="base">
                                        <p:cTn id="28" dur="500" fill="hold"/>
                                        <p:tgtEl>
                                          <p:spTgt spid="41884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2546"/>
                                        </p:tgtEl>
                                        <p:attrNameLst>
                                          <p:attrName>style.visibility</p:attrName>
                                        </p:attrNameLst>
                                      </p:cBhvr>
                                      <p:to>
                                        <p:strVal val="visible"/>
                                      </p:to>
                                    </p:set>
                                    <p:anim calcmode="lin" valueType="num">
                                      <p:cBhvr additive="base">
                                        <p:cTn id="31" dur="500" fill="hold"/>
                                        <p:tgtEl>
                                          <p:spTgt spid="22546"/>
                                        </p:tgtEl>
                                        <p:attrNameLst>
                                          <p:attrName>ppt_x</p:attrName>
                                        </p:attrNameLst>
                                      </p:cBhvr>
                                      <p:tavLst>
                                        <p:tav tm="0">
                                          <p:val>
                                            <p:strVal val="#ppt_x"/>
                                          </p:val>
                                        </p:tav>
                                        <p:tav tm="100000">
                                          <p:val>
                                            <p:strVal val="#ppt_x"/>
                                          </p:val>
                                        </p:tav>
                                      </p:tavLst>
                                    </p:anim>
                                    <p:anim calcmode="lin" valueType="num">
                                      <p:cBhvr additive="base">
                                        <p:cTn id="32" dur="500" fill="hold"/>
                                        <p:tgtEl>
                                          <p:spTgt spid="22546"/>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18848"/>
                                        </p:tgtEl>
                                        <p:attrNameLst>
                                          <p:attrName>style.visibility</p:attrName>
                                        </p:attrNameLst>
                                      </p:cBhvr>
                                      <p:to>
                                        <p:strVal val="visible"/>
                                      </p:to>
                                    </p:set>
                                    <p:anim calcmode="lin" valueType="num">
                                      <p:cBhvr additive="base">
                                        <p:cTn id="37" dur="500" fill="hold"/>
                                        <p:tgtEl>
                                          <p:spTgt spid="418848"/>
                                        </p:tgtEl>
                                        <p:attrNameLst>
                                          <p:attrName>ppt_x</p:attrName>
                                        </p:attrNameLst>
                                      </p:cBhvr>
                                      <p:tavLst>
                                        <p:tav tm="0">
                                          <p:val>
                                            <p:strVal val="#ppt_x"/>
                                          </p:val>
                                        </p:tav>
                                        <p:tav tm="100000">
                                          <p:val>
                                            <p:strVal val="#ppt_x"/>
                                          </p:val>
                                        </p:tav>
                                      </p:tavLst>
                                    </p:anim>
                                    <p:anim calcmode="lin" valueType="num">
                                      <p:cBhvr additive="base">
                                        <p:cTn id="38" dur="500" fill="hold"/>
                                        <p:tgtEl>
                                          <p:spTgt spid="418848"/>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2549"/>
                                        </p:tgtEl>
                                        <p:attrNameLst>
                                          <p:attrName>style.visibility</p:attrName>
                                        </p:attrNameLst>
                                      </p:cBhvr>
                                      <p:to>
                                        <p:strVal val="visible"/>
                                      </p:to>
                                    </p:set>
                                    <p:anim calcmode="lin" valueType="num">
                                      <p:cBhvr additive="base">
                                        <p:cTn id="41" dur="500" fill="hold"/>
                                        <p:tgtEl>
                                          <p:spTgt spid="22549"/>
                                        </p:tgtEl>
                                        <p:attrNameLst>
                                          <p:attrName>ppt_x</p:attrName>
                                        </p:attrNameLst>
                                      </p:cBhvr>
                                      <p:tavLst>
                                        <p:tav tm="0">
                                          <p:val>
                                            <p:strVal val="#ppt_x"/>
                                          </p:val>
                                        </p:tav>
                                        <p:tav tm="100000">
                                          <p:val>
                                            <p:strVal val="#ppt_x"/>
                                          </p:val>
                                        </p:tav>
                                      </p:tavLst>
                                    </p:anim>
                                    <p:anim calcmode="lin" valueType="num">
                                      <p:cBhvr additive="base">
                                        <p:cTn id="42" dur="500" fill="hold"/>
                                        <p:tgtEl>
                                          <p:spTgt spid="225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8837" grpId="0"/>
      <p:bldP spid="22543" grpId="0" animBg="1"/>
      <p:bldP spid="418844" grpId="0"/>
      <p:bldP spid="22545" grpId="0" animBg="1"/>
      <p:bldP spid="22546" grpId="0" animBg="1"/>
      <p:bldP spid="418847" grpId="0"/>
      <p:bldP spid="418848" grpId="0"/>
      <p:bldP spid="2254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8"/>
            <a:ext cx="8229600" cy="1143000"/>
          </a:xfrm>
        </p:spPr>
        <p:txBody>
          <a:bodyPr>
            <a:normAutofit fontScale="90000"/>
          </a:bodyPr>
          <a:lstStyle/>
          <a:p>
            <a:r>
              <a:rPr lang="en-US" dirty="0"/>
              <a:t>Figure </a:t>
            </a:r>
            <a:r>
              <a:rPr lang="en-US" dirty="0" smtClean="0"/>
              <a:t>8.6: </a:t>
            </a:r>
            <a:r>
              <a:rPr lang="en-US" dirty="0"/>
              <a:t>Total, Marginal, and</a:t>
            </a:r>
            <a:br>
              <a:rPr lang="en-US" dirty="0"/>
            </a:br>
            <a:r>
              <a:rPr lang="en-US" dirty="0"/>
              <a:t>Average Product Curves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31</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7325" y="1524000"/>
            <a:ext cx="622935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85035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2"/>
          <p:cNvSpPr txBox="1">
            <a:spLocks noChangeArrowheads="1"/>
          </p:cNvSpPr>
          <p:nvPr/>
        </p:nvSpPr>
        <p:spPr bwMode="auto">
          <a:xfrm>
            <a:off x="457200" y="0"/>
            <a:ext cx="73755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marL="342900" indent="-342900"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r>
              <a:rPr lang="en-US" altLang="tr-TR" sz="2000" b="1">
                <a:solidFill>
                  <a:srgbClr val="950057"/>
                </a:solidFill>
                <a:cs typeface="Arial" pitchFamily="34" charset="0"/>
              </a:rPr>
              <a:t>The Slopes of the Production Curve</a:t>
            </a:r>
          </a:p>
        </p:txBody>
      </p:sp>
      <p:sp>
        <p:nvSpPr>
          <p:cNvPr id="10" name="Rectangle 5"/>
          <p:cNvSpPr>
            <a:spLocks noChangeArrowheads="1"/>
          </p:cNvSpPr>
          <p:nvPr/>
        </p:nvSpPr>
        <p:spPr bwMode="auto">
          <a:xfrm>
            <a:off x="450850" y="1293813"/>
            <a:ext cx="25209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r>
              <a:rPr lang="en-US" altLang="tr-TR" sz="1600" b="1"/>
              <a:t>PRODUCTION WITH ONE VARIABLE INPUT</a:t>
            </a:r>
          </a:p>
        </p:txBody>
      </p:sp>
      <p:sp>
        <p:nvSpPr>
          <p:cNvPr id="11" name="Rectangle 10"/>
          <p:cNvSpPr>
            <a:spLocks noChangeArrowheads="1"/>
          </p:cNvSpPr>
          <p:nvPr/>
        </p:nvSpPr>
        <p:spPr bwMode="auto">
          <a:xfrm>
            <a:off x="450850" y="969963"/>
            <a:ext cx="36941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marL="342900" indent="-342900"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endParaRPr lang="en-US" altLang="tr-TR" sz="1600" b="1" dirty="0">
              <a:solidFill>
                <a:srgbClr val="BFBFBF"/>
              </a:solidFill>
            </a:endParaRPr>
          </a:p>
        </p:txBody>
      </p:sp>
      <p:pic>
        <p:nvPicPr>
          <p:cNvPr id="12" name="Picture 42" descr="fig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p:nvSpPr>
        <p:spPr bwMode="auto">
          <a:xfrm>
            <a:off x="457200" y="1836738"/>
            <a:ext cx="3657600" cy="4410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spcAft>
                <a:spcPct val="20000"/>
              </a:spcAft>
            </a:pPr>
            <a:r>
              <a:rPr lang="en-US" altLang="tr-TR" sz="1600"/>
              <a:t>The total product curve in (a) shows the output produced for different amounts of labor input. </a:t>
            </a:r>
          </a:p>
          <a:p>
            <a:pPr eaLnBrk="1" hangingPunct="1">
              <a:spcBef>
                <a:spcPct val="20000"/>
              </a:spcBef>
              <a:spcAft>
                <a:spcPct val="20000"/>
              </a:spcAft>
            </a:pPr>
            <a:r>
              <a:rPr lang="en-US" altLang="tr-TR" sz="1600"/>
              <a:t>The average and marginal products in (b) can be obtained (using the data in Table 6.1) from the total product curve.</a:t>
            </a:r>
          </a:p>
          <a:p>
            <a:pPr eaLnBrk="1" hangingPunct="1">
              <a:spcBef>
                <a:spcPct val="20000"/>
              </a:spcBef>
              <a:spcAft>
                <a:spcPct val="20000"/>
              </a:spcAft>
            </a:pPr>
            <a:r>
              <a:rPr lang="en-US" altLang="tr-TR" sz="1600"/>
              <a:t>At point </a:t>
            </a:r>
            <a:r>
              <a:rPr lang="en-US" altLang="tr-TR" sz="1600" i="1"/>
              <a:t>A</a:t>
            </a:r>
            <a:r>
              <a:rPr lang="en-US" altLang="tr-TR" sz="1600"/>
              <a:t> in (a), the marginal product is 20 because the tangent to the total product curve has a slope of 20. </a:t>
            </a:r>
          </a:p>
          <a:p>
            <a:pPr eaLnBrk="1" hangingPunct="1">
              <a:spcBef>
                <a:spcPct val="20000"/>
              </a:spcBef>
              <a:spcAft>
                <a:spcPct val="20000"/>
              </a:spcAft>
            </a:pPr>
            <a:r>
              <a:rPr lang="en-US" altLang="tr-TR" sz="1600"/>
              <a:t>At point </a:t>
            </a:r>
            <a:r>
              <a:rPr lang="en-US" altLang="tr-TR" sz="1600" i="1"/>
              <a:t>B</a:t>
            </a:r>
            <a:r>
              <a:rPr lang="en-US" altLang="tr-TR" sz="1600"/>
              <a:t> in (a) the average product of labor is 20, which is the slope of the line from the origin to </a:t>
            </a:r>
            <a:r>
              <a:rPr lang="en-US" altLang="tr-TR" sz="1600" i="1"/>
              <a:t>B</a:t>
            </a:r>
            <a:r>
              <a:rPr lang="en-US" altLang="tr-TR" sz="1600"/>
              <a:t>.</a:t>
            </a:r>
          </a:p>
          <a:p>
            <a:pPr eaLnBrk="1" hangingPunct="1">
              <a:spcBef>
                <a:spcPct val="20000"/>
              </a:spcBef>
              <a:spcAft>
                <a:spcPct val="20000"/>
              </a:spcAft>
            </a:pPr>
            <a:r>
              <a:rPr lang="en-US" altLang="tr-TR" sz="1600"/>
              <a:t> The average product of labor at point </a:t>
            </a:r>
            <a:r>
              <a:rPr lang="en-US" altLang="tr-TR" sz="1600" i="1"/>
              <a:t>C</a:t>
            </a:r>
            <a:r>
              <a:rPr lang="en-US" altLang="tr-TR" sz="1600"/>
              <a:t> in (a) is given by the slope of the line 0</a:t>
            </a:r>
            <a:r>
              <a:rPr lang="en-US" altLang="tr-TR" sz="1600" i="1"/>
              <a:t>C</a:t>
            </a:r>
            <a:r>
              <a:rPr lang="en-US" altLang="tr-TR" sz="1600"/>
              <a:t>.</a:t>
            </a:r>
          </a:p>
        </p:txBody>
      </p:sp>
      <p:pic>
        <p:nvPicPr>
          <p:cNvPr id="14" name="Picture 33" descr="fig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34" descr="fig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35" descr="fig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36" descr="fig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7" descr="fig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38" descr="fig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39" descr="fig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0" descr="fig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41" descr="fig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43" descr="fig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44" descr="fig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45" descr="fig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46" descr="fig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26"/>
          <p:cNvGrpSpPr>
            <a:grpSpLocks/>
          </p:cNvGrpSpPr>
          <p:nvPr/>
        </p:nvGrpSpPr>
        <p:grpSpPr bwMode="auto">
          <a:xfrm>
            <a:off x="4238625" y="6505575"/>
            <a:ext cx="4767263" cy="123825"/>
            <a:chOff x="3657600" y="1678781"/>
            <a:chExt cx="4800600" cy="152400"/>
          </a:xfrm>
        </p:grpSpPr>
        <p:cxnSp>
          <p:nvCxnSpPr>
            <p:cNvPr id="25630" name="Straight Connector 27"/>
            <p:cNvCxnSpPr>
              <a:cxnSpLocks noChangeShapeType="1"/>
            </p:cNvCxnSpPr>
            <p:nvPr/>
          </p:nvCxnSpPr>
          <p:spPr bwMode="auto">
            <a:xfrm>
              <a:off x="3657600" y="1752600"/>
              <a:ext cx="4800600" cy="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25631" name="Straight Connector 28"/>
            <p:cNvCxnSpPr>
              <a:cxnSpLocks noChangeShapeType="1"/>
            </p:cNvCxnSpPr>
            <p:nvPr/>
          </p:nvCxnSpPr>
          <p:spPr bwMode="auto">
            <a:xfrm>
              <a:off x="8458200" y="1678781"/>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grpSp>
        <p:nvGrpSpPr>
          <p:cNvPr id="4" name="Group 29"/>
          <p:cNvGrpSpPr>
            <a:grpSpLocks/>
          </p:cNvGrpSpPr>
          <p:nvPr/>
        </p:nvGrpSpPr>
        <p:grpSpPr bwMode="auto">
          <a:xfrm>
            <a:off x="4144963" y="969963"/>
            <a:ext cx="198437" cy="5595937"/>
            <a:chOff x="3574256" y="2209800"/>
            <a:chExt cx="152400" cy="4114800"/>
          </a:xfrm>
        </p:grpSpPr>
        <p:cxnSp>
          <p:nvCxnSpPr>
            <p:cNvPr id="25628" name="Straight Connector 19"/>
            <p:cNvCxnSpPr>
              <a:cxnSpLocks noChangeShapeType="1"/>
            </p:cNvCxnSpPr>
            <p:nvPr/>
          </p:nvCxnSpPr>
          <p:spPr bwMode="auto">
            <a:xfrm flipV="1">
              <a:off x="3648075" y="2209800"/>
              <a:ext cx="0" cy="41148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25629" name="Straight Connector 31"/>
            <p:cNvCxnSpPr>
              <a:cxnSpLocks noChangeShapeType="1"/>
            </p:cNvCxnSpPr>
            <p:nvPr/>
          </p:nvCxnSpPr>
          <p:spPr bwMode="auto">
            <a:xfrm rot="-5400000">
              <a:off x="3650456" y="2133600"/>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grpSp>
        <p:nvGrpSpPr>
          <p:cNvPr id="5" name="Group 32"/>
          <p:cNvGrpSpPr>
            <a:grpSpLocks/>
          </p:cNvGrpSpPr>
          <p:nvPr/>
        </p:nvGrpSpPr>
        <p:grpSpPr bwMode="auto">
          <a:xfrm>
            <a:off x="457200" y="6237288"/>
            <a:ext cx="3786188" cy="163512"/>
            <a:chOff x="457199" y="5791200"/>
            <a:chExt cx="3193257" cy="152400"/>
          </a:xfrm>
        </p:grpSpPr>
        <p:cxnSp>
          <p:nvCxnSpPr>
            <p:cNvPr id="25626" name="Straight Connector 22"/>
            <p:cNvCxnSpPr>
              <a:cxnSpLocks noChangeShapeType="1"/>
            </p:cNvCxnSpPr>
            <p:nvPr/>
          </p:nvCxnSpPr>
          <p:spPr bwMode="auto">
            <a:xfrm flipH="1">
              <a:off x="457200" y="5869781"/>
              <a:ext cx="3193256" cy="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25627" name="Straight Connector 23"/>
            <p:cNvCxnSpPr>
              <a:cxnSpLocks noChangeShapeType="1"/>
            </p:cNvCxnSpPr>
            <p:nvPr/>
          </p:nvCxnSpPr>
          <p:spPr bwMode="auto">
            <a:xfrm rot="10800000">
              <a:off x="457199" y="5791200"/>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sp>
        <p:nvSpPr>
          <p:cNvPr id="3" name="TextBox 2"/>
          <p:cNvSpPr txBox="1">
            <a:spLocks noChangeArrowheads="1"/>
          </p:cNvSpPr>
          <p:nvPr/>
        </p:nvSpPr>
        <p:spPr bwMode="auto">
          <a:xfrm>
            <a:off x="4886325" y="4876800"/>
            <a:ext cx="3000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altLang="tr-TR" sz="900"/>
              <a:t>20</a:t>
            </a:r>
          </a:p>
        </p:txBody>
      </p:sp>
      <p:cxnSp>
        <p:nvCxnSpPr>
          <p:cNvPr id="37" name="Straight Connector 36"/>
          <p:cNvCxnSpPr/>
          <p:nvPr/>
        </p:nvCxnSpPr>
        <p:spPr bwMode="auto">
          <a:xfrm>
            <a:off x="5972175" y="2895600"/>
            <a:ext cx="0" cy="766763"/>
          </a:xfrm>
          <a:prstGeom prst="line">
            <a:avLst/>
          </a:prstGeom>
          <a:noFill/>
          <a:ln w="6350" cap="flat" cmpd="sng" algn="ctr">
            <a:solidFill>
              <a:schemeClr val="bg2">
                <a:lumMod val="50000"/>
              </a:schemeClr>
            </a:solidFill>
            <a:prstDash val="dash"/>
            <a:round/>
            <a:headEnd type="none" w="med" len="med"/>
            <a:tailEnd type="none" w="med" len="med"/>
          </a:ln>
          <a:effectLst/>
        </p:spPr>
      </p:cxnSp>
      <p:cxnSp>
        <p:nvCxnSpPr>
          <p:cNvPr id="38" name="Straight Connector 37"/>
          <p:cNvCxnSpPr/>
          <p:nvPr/>
        </p:nvCxnSpPr>
        <p:spPr bwMode="auto">
          <a:xfrm>
            <a:off x="5972175" y="3881438"/>
            <a:ext cx="0" cy="2138362"/>
          </a:xfrm>
          <a:prstGeom prst="line">
            <a:avLst/>
          </a:prstGeom>
          <a:noFill/>
          <a:ln w="6350" cap="flat" cmpd="sng" algn="ctr">
            <a:solidFill>
              <a:schemeClr val="bg2">
                <a:lumMod val="50000"/>
              </a:schemeClr>
            </a:solidFill>
            <a:prstDash val="dash"/>
            <a:round/>
            <a:headEnd type="none" w="med" len="med"/>
            <a:tailEnd type="none" w="med" len="med"/>
          </a:ln>
          <a:effectLst/>
        </p:spPr>
      </p:cxnSp>
    </p:spTree>
    <p:extLst>
      <p:ext uri="{BB962C8B-B14F-4D97-AF65-F5344CB8AC3E}">
        <p14:creationId xmlns:p14="http://schemas.microsoft.com/office/powerpoint/2010/main" val="33266717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nodeType="afterGroup">
                            <p:stCondLst>
                              <p:cond delay="500"/>
                            </p:stCondLst>
                            <p:childTnLst>
                              <p:par>
                                <p:cTn id="9" presetID="22" presetClass="entr" presetSubtype="8" fill="hold" grpId="0" nodeType="afterEffect" nodePh="1">
                                  <p:stCondLst>
                                    <p:cond delay="0"/>
                                  </p:stCondLst>
                                  <p:endCondLst>
                                    <p:cond evt="begin" delay="0">
                                      <p:tn val="9"/>
                                    </p:cond>
                                  </p:end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3">
                                            <p:bg/>
                                          </p:spTgt>
                                        </p:tgtEl>
                                        <p:attrNameLst>
                                          <p:attrName>style.visibility</p:attrName>
                                        </p:attrNameLst>
                                      </p:cBhvr>
                                      <p:to>
                                        <p:strVal val="visible"/>
                                      </p:to>
                                    </p:set>
                                    <p:animEffect transition="in" filter="wipe(left)">
                                      <p:cBhvr>
                                        <p:cTn id="27" dur="500"/>
                                        <p:tgtEl>
                                          <p:spTgt spid="13">
                                            <p:bg/>
                                          </p:spTgt>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500"/>
                                        <p:tgtEl>
                                          <p:spTgt spid="14"/>
                                        </p:tgtEl>
                                      </p:cBhvr>
                                    </p:animEffect>
                                  </p:childTnLst>
                                </p:cTn>
                              </p:par>
                            </p:childTnLst>
                          </p:cTn>
                        </p:par>
                        <p:par>
                          <p:cTn id="32" fill="hold" nodeType="afterGroup">
                            <p:stCondLst>
                              <p:cond delay="3500"/>
                            </p:stCondLst>
                            <p:childTnLst>
                              <p:par>
                                <p:cTn id="33" presetID="22" presetClass="entr" presetSubtype="8"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750"/>
                                        <p:tgtEl>
                                          <p:spTgt spid="15"/>
                                        </p:tgtEl>
                                      </p:cBhvr>
                                    </p:animEffect>
                                  </p:childTnLst>
                                </p:cTn>
                              </p:par>
                            </p:childTnLst>
                          </p:cTn>
                        </p:par>
                        <p:par>
                          <p:cTn id="36" fill="hold" nodeType="afterGroup">
                            <p:stCondLst>
                              <p:cond delay="4250"/>
                            </p:stCondLst>
                            <p:childTnLst>
                              <p:par>
                                <p:cTn id="37" presetID="22" presetClass="entr" presetSubtype="2" fill="hold"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right)">
                                      <p:cBhvr>
                                        <p:cTn id="39" dur="750"/>
                                        <p:tgtEl>
                                          <p:spTgt spid="16"/>
                                        </p:tgtEl>
                                      </p:cBhvr>
                                    </p:animEffect>
                                  </p:childTnLst>
                                </p:cTn>
                              </p:par>
                            </p:childTnLst>
                          </p:cTn>
                        </p:par>
                        <p:par>
                          <p:cTn id="40" fill="hold" nodeType="afterGroup">
                            <p:stCondLst>
                              <p:cond delay="5000"/>
                            </p:stCondLst>
                            <p:childTnLst>
                              <p:par>
                                <p:cTn id="41" presetID="22" presetClass="entr" presetSubtype="8" fill="hold" grpId="0" nodeType="afterEffect">
                                  <p:stCondLst>
                                    <p:cond delay="0"/>
                                  </p:stCondLst>
                                  <p:childTnLst>
                                    <p:set>
                                      <p:cBhvr>
                                        <p:cTn id="42" dur="1" fill="hold">
                                          <p:stCondLst>
                                            <p:cond delay="0"/>
                                          </p:stCondLst>
                                        </p:cTn>
                                        <p:tgtEl>
                                          <p:spTgt spid="13">
                                            <p:txEl>
                                              <p:pRg st="0" end="0"/>
                                            </p:txEl>
                                          </p:spTgt>
                                        </p:tgtEl>
                                        <p:attrNameLst>
                                          <p:attrName>style.visibility</p:attrName>
                                        </p:attrNameLst>
                                      </p:cBhvr>
                                      <p:to>
                                        <p:strVal val="visible"/>
                                      </p:to>
                                    </p:set>
                                    <p:animEffect transition="in" filter="wipe(left)">
                                      <p:cBhvr>
                                        <p:cTn id="43" dur="500"/>
                                        <p:tgtEl>
                                          <p:spTgt spid="13">
                                            <p:txEl>
                                              <p:pRg st="0" end="0"/>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left)">
                                      <p:cBhvr>
                                        <p:cTn id="48" dur="750"/>
                                        <p:tgtEl>
                                          <p:spTgt spid="17"/>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animEffect transition="in" filter="wipe(up)">
                                      <p:cBhvr>
                                        <p:cTn id="51" dur="500"/>
                                        <p:tgtEl>
                                          <p:spTgt spid="3"/>
                                        </p:tgtEl>
                                      </p:cBhvr>
                                    </p:animEffect>
                                  </p:childTnLst>
                                </p:cTn>
                              </p:par>
                            </p:childTnLst>
                          </p:cTn>
                        </p:par>
                        <p:par>
                          <p:cTn id="52" fill="hold" nodeType="afterGroup">
                            <p:stCondLst>
                              <p:cond delay="750"/>
                            </p:stCondLst>
                            <p:childTnLst>
                              <p:par>
                                <p:cTn id="53" presetID="22" presetClass="entr" presetSubtype="8" fill="hold"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left)">
                                      <p:cBhvr>
                                        <p:cTn id="55" dur="750"/>
                                        <p:tgtEl>
                                          <p:spTgt spid="18"/>
                                        </p:tgtEl>
                                      </p:cBhvr>
                                    </p:animEffect>
                                  </p:childTnLst>
                                </p:cTn>
                              </p:par>
                            </p:childTnLst>
                          </p:cTn>
                        </p:par>
                        <p:par>
                          <p:cTn id="56" fill="hold" nodeType="afterGroup">
                            <p:stCondLst>
                              <p:cond delay="1500"/>
                            </p:stCondLst>
                            <p:childTnLst>
                              <p:par>
                                <p:cTn id="57" presetID="22" presetClass="entr" presetSubtype="2" fill="hold"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right)">
                                      <p:cBhvr>
                                        <p:cTn id="59" dur="750"/>
                                        <p:tgtEl>
                                          <p:spTgt spid="19"/>
                                        </p:tgtEl>
                                      </p:cBhvr>
                                    </p:animEffect>
                                  </p:childTnLst>
                                </p:cTn>
                              </p:par>
                            </p:childTnLst>
                          </p:cTn>
                        </p:par>
                        <p:par>
                          <p:cTn id="60" fill="hold" nodeType="afterGroup">
                            <p:stCondLst>
                              <p:cond delay="2250"/>
                            </p:stCondLst>
                            <p:childTnLst>
                              <p:par>
                                <p:cTn id="61" presetID="22" presetClass="entr" presetSubtype="8" fill="hold" nodeType="after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wipe(left)">
                                      <p:cBhvr>
                                        <p:cTn id="63" dur="750"/>
                                        <p:tgtEl>
                                          <p:spTgt spid="20"/>
                                        </p:tgtEl>
                                      </p:cBhvr>
                                    </p:animEffect>
                                  </p:childTnLst>
                                </p:cTn>
                              </p:par>
                            </p:childTnLst>
                          </p:cTn>
                        </p:par>
                        <p:par>
                          <p:cTn id="64" fill="hold" nodeType="afterGroup">
                            <p:stCondLst>
                              <p:cond delay="3000"/>
                            </p:stCondLst>
                            <p:childTnLst>
                              <p:par>
                                <p:cTn id="65" presetID="22" presetClass="entr" presetSubtype="2"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right)">
                                      <p:cBhvr>
                                        <p:cTn id="67" dur="750"/>
                                        <p:tgtEl>
                                          <p:spTgt spid="21"/>
                                        </p:tgtEl>
                                      </p:cBhvr>
                                    </p:animEffect>
                                  </p:childTnLst>
                                </p:cTn>
                              </p:par>
                            </p:childTnLst>
                          </p:cTn>
                        </p:par>
                        <p:par>
                          <p:cTn id="68" fill="hold" nodeType="afterGroup">
                            <p:stCondLst>
                              <p:cond delay="3750"/>
                            </p:stCondLst>
                            <p:childTnLst>
                              <p:par>
                                <p:cTn id="69" presetID="22" presetClass="entr" presetSubtype="8" fill="hold" grpId="0" nodeType="afterEffect">
                                  <p:stCondLst>
                                    <p:cond delay="0"/>
                                  </p:stCondLst>
                                  <p:childTnLst>
                                    <p:set>
                                      <p:cBhvr>
                                        <p:cTn id="70" dur="1" fill="hold">
                                          <p:stCondLst>
                                            <p:cond delay="0"/>
                                          </p:stCondLst>
                                        </p:cTn>
                                        <p:tgtEl>
                                          <p:spTgt spid="13">
                                            <p:txEl>
                                              <p:pRg st="1" end="1"/>
                                            </p:txEl>
                                          </p:spTgt>
                                        </p:tgtEl>
                                        <p:attrNameLst>
                                          <p:attrName>style.visibility</p:attrName>
                                        </p:attrNameLst>
                                      </p:cBhvr>
                                      <p:to>
                                        <p:strVal val="visible"/>
                                      </p:to>
                                    </p:set>
                                    <p:animEffect transition="in" filter="wipe(left)">
                                      <p:cBhvr>
                                        <p:cTn id="71" dur="500"/>
                                        <p:tgtEl>
                                          <p:spTgt spid="13">
                                            <p:txEl>
                                              <p:pRg st="1" end="1"/>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wipe(left)">
                                      <p:cBhvr>
                                        <p:cTn id="76" dur="750"/>
                                        <p:tgtEl>
                                          <p:spTgt spid="22"/>
                                        </p:tgtEl>
                                      </p:cBhvr>
                                    </p:animEffect>
                                  </p:childTnLst>
                                </p:cTn>
                              </p:par>
                            </p:childTnLst>
                          </p:cTn>
                        </p:par>
                        <p:par>
                          <p:cTn id="77" fill="hold" nodeType="afterGroup">
                            <p:stCondLst>
                              <p:cond delay="750"/>
                            </p:stCondLst>
                            <p:childTnLst>
                              <p:par>
                                <p:cTn id="78" presetID="22" presetClass="entr" presetSubtype="4" fill="hold" nodeType="after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wipe(down)">
                                      <p:cBhvr>
                                        <p:cTn id="80" dur="750"/>
                                        <p:tgtEl>
                                          <p:spTgt spid="12"/>
                                        </p:tgtEl>
                                      </p:cBhvr>
                                    </p:animEffect>
                                  </p:childTnLst>
                                </p:cTn>
                              </p:par>
                            </p:childTnLst>
                          </p:cTn>
                        </p:par>
                        <p:par>
                          <p:cTn id="81" fill="hold" nodeType="afterGroup">
                            <p:stCondLst>
                              <p:cond delay="1500"/>
                            </p:stCondLst>
                            <p:childTnLst>
                              <p:par>
                                <p:cTn id="82" presetID="22" presetClass="entr" presetSubtype="8" fill="hold" grpId="0" nodeType="afterEffect">
                                  <p:stCondLst>
                                    <p:cond delay="0"/>
                                  </p:stCondLst>
                                  <p:childTnLst>
                                    <p:set>
                                      <p:cBhvr>
                                        <p:cTn id="83" dur="1" fill="hold">
                                          <p:stCondLst>
                                            <p:cond delay="0"/>
                                          </p:stCondLst>
                                        </p:cTn>
                                        <p:tgtEl>
                                          <p:spTgt spid="13">
                                            <p:txEl>
                                              <p:pRg st="2" end="2"/>
                                            </p:txEl>
                                          </p:spTgt>
                                        </p:tgtEl>
                                        <p:attrNameLst>
                                          <p:attrName>style.visibility</p:attrName>
                                        </p:attrNameLst>
                                      </p:cBhvr>
                                      <p:to>
                                        <p:strVal val="visible"/>
                                      </p:to>
                                    </p:set>
                                    <p:animEffect transition="in" filter="wipe(left)">
                                      <p:cBhvr>
                                        <p:cTn id="84" dur="500"/>
                                        <p:tgtEl>
                                          <p:spTgt spid="13">
                                            <p:txEl>
                                              <p:pRg st="2" end="2"/>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1" fill="hold" nodeType="clickEffect">
                                  <p:stCondLst>
                                    <p:cond delay="0"/>
                                  </p:stCondLst>
                                  <p:childTnLst>
                                    <p:set>
                                      <p:cBhvr>
                                        <p:cTn id="88" dur="1" fill="hold">
                                          <p:stCondLst>
                                            <p:cond delay="0"/>
                                          </p:stCondLst>
                                        </p:cTn>
                                        <p:tgtEl>
                                          <p:spTgt spid="37"/>
                                        </p:tgtEl>
                                        <p:attrNameLst>
                                          <p:attrName>style.visibility</p:attrName>
                                        </p:attrNameLst>
                                      </p:cBhvr>
                                      <p:to>
                                        <p:strVal val="visible"/>
                                      </p:to>
                                    </p:set>
                                    <p:animEffect transition="in" filter="wipe(up)">
                                      <p:cBhvr>
                                        <p:cTn id="89" dur="250"/>
                                        <p:tgtEl>
                                          <p:spTgt spid="37"/>
                                        </p:tgtEl>
                                      </p:cBhvr>
                                    </p:animEffect>
                                  </p:childTnLst>
                                </p:cTn>
                              </p:par>
                            </p:childTnLst>
                          </p:cTn>
                        </p:par>
                        <p:par>
                          <p:cTn id="90" fill="hold" nodeType="afterGroup">
                            <p:stCondLst>
                              <p:cond delay="250"/>
                            </p:stCondLst>
                            <p:childTnLst>
                              <p:par>
                                <p:cTn id="91" presetID="22" presetClass="entr" presetSubtype="1" fill="hold" nodeType="afterEffect">
                                  <p:stCondLst>
                                    <p:cond delay="0"/>
                                  </p:stCondLst>
                                  <p:childTnLst>
                                    <p:set>
                                      <p:cBhvr>
                                        <p:cTn id="92" dur="1" fill="hold">
                                          <p:stCondLst>
                                            <p:cond delay="0"/>
                                          </p:stCondLst>
                                        </p:cTn>
                                        <p:tgtEl>
                                          <p:spTgt spid="38"/>
                                        </p:tgtEl>
                                        <p:attrNameLst>
                                          <p:attrName>style.visibility</p:attrName>
                                        </p:attrNameLst>
                                      </p:cBhvr>
                                      <p:to>
                                        <p:strVal val="visible"/>
                                      </p:to>
                                    </p:set>
                                    <p:animEffect transition="in" filter="wipe(up)">
                                      <p:cBhvr>
                                        <p:cTn id="93" dur="250"/>
                                        <p:tgtEl>
                                          <p:spTgt spid="38"/>
                                        </p:tgtEl>
                                      </p:cBhvr>
                                    </p:animEffect>
                                  </p:childTnLst>
                                </p:cTn>
                              </p:par>
                            </p:childTnLst>
                          </p:cTn>
                        </p:par>
                        <p:par>
                          <p:cTn id="94" fill="hold" nodeType="afterGroup">
                            <p:stCondLst>
                              <p:cond delay="500"/>
                            </p:stCondLst>
                            <p:childTnLst>
                              <p:par>
                                <p:cTn id="95" presetID="22" presetClass="entr" presetSubtype="8" fill="hold" nodeType="after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750"/>
                                        <p:tgtEl>
                                          <p:spTgt spid="23"/>
                                        </p:tgtEl>
                                      </p:cBhvr>
                                    </p:animEffect>
                                  </p:childTnLst>
                                </p:cTn>
                              </p:par>
                            </p:childTnLst>
                          </p:cTn>
                        </p:par>
                        <p:par>
                          <p:cTn id="98" fill="hold" nodeType="afterGroup">
                            <p:stCondLst>
                              <p:cond delay="1250"/>
                            </p:stCondLst>
                            <p:childTnLst>
                              <p:par>
                                <p:cTn id="99" presetID="22" presetClass="entr" presetSubtype="4" fill="hold" nodeType="afterEffect">
                                  <p:stCondLst>
                                    <p:cond delay="0"/>
                                  </p:stCondLst>
                                  <p:childTnLst>
                                    <p:set>
                                      <p:cBhvr>
                                        <p:cTn id="100" dur="1" fill="hold">
                                          <p:stCondLst>
                                            <p:cond delay="0"/>
                                          </p:stCondLst>
                                        </p:cTn>
                                        <p:tgtEl>
                                          <p:spTgt spid="24"/>
                                        </p:tgtEl>
                                        <p:attrNameLst>
                                          <p:attrName>style.visibility</p:attrName>
                                        </p:attrNameLst>
                                      </p:cBhvr>
                                      <p:to>
                                        <p:strVal val="visible"/>
                                      </p:to>
                                    </p:set>
                                    <p:animEffect transition="in" filter="wipe(down)">
                                      <p:cBhvr>
                                        <p:cTn id="101" dur="750"/>
                                        <p:tgtEl>
                                          <p:spTgt spid="24"/>
                                        </p:tgtEl>
                                      </p:cBhvr>
                                    </p:animEffect>
                                  </p:childTnLst>
                                </p:cTn>
                              </p:par>
                            </p:childTnLst>
                          </p:cTn>
                        </p:par>
                        <p:par>
                          <p:cTn id="102" fill="hold" nodeType="afterGroup">
                            <p:stCondLst>
                              <p:cond delay="2000"/>
                            </p:stCondLst>
                            <p:childTnLst>
                              <p:par>
                                <p:cTn id="103" presetID="22" presetClass="entr" presetSubtype="8" fill="hold" grpId="0" nodeType="afterEffect">
                                  <p:stCondLst>
                                    <p:cond delay="0"/>
                                  </p:stCondLst>
                                  <p:childTnLst>
                                    <p:set>
                                      <p:cBhvr>
                                        <p:cTn id="104" dur="1" fill="hold">
                                          <p:stCondLst>
                                            <p:cond delay="0"/>
                                          </p:stCondLst>
                                        </p:cTn>
                                        <p:tgtEl>
                                          <p:spTgt spid="13">
                                            <p:txEl>
                                              <p:pRg st="3" end="3"/>
                                            </p:txEl>
                                          </p:spTgt>
                                        </p:tgtEl>
                                        <p:attrNameLst>
                                          <p:attrName>style.visibility</p:attrName>
                                        </p:attrNameLst>
                                      </p:cBhvr>
                                      <p:to>
                                        <p:strVal val="visible"/>
                                      </p:to>
                                    </p:set>
                                    <p:animEffect transition="in" filter="wipe(left)">
                                      <p:cBhvr>
                                        <p:cTn id="105" dur="500"/>
                                        <p:tgtEl>
                                          <p:spTgt spid="13">
                                            <p:txEl>
                                              <p:pRg st="3" end="3"/>
                                            </p:txEl>
                                          </p:spTgt>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8" fill="hold" nodeType="clickEffect">
                                  <p:stCondLst>
                                    <p:cond delay="0"/>
                                  </p:stCondLst>
                                  <p:childTnLst>
                                    <p:set>
                                      <p:cBhvr>
                                        <p:cTn id="109" dur="1" fill="hold">
                                          <p:stCondLst>
                                            <p:cond delay="0"/>
                                          </p:stCondLst>
                                        </p:cTn>
                                        <p:tgtEl>
                                          <p:spTgt spid="25"/>
                                        </p:tgtEl>
                                        <p:attrNameLst>
                                          <p:attrName>style.visibility</p:attrName>
                                        </p:attrNameLst>
                                      </p:cBhvr>
                                      <p:to>
                                        <p:strVal val="visible"/>
                                      </p:to>
                                    </p:set>
                                    <p:animEffect transition="in" filter="wipe(left)">
                                      <p:cBhvr>
                                        <p:cTn id="110" dur="750"/>
                                        <p:tgtEl>
                                          <p:spTgt spid="25"/>
                                        </p:tgtEl>
                                      </p:cBhvr>
                                    </p:animEffect>
                                  </p:childTnLst>
                                </p:cTn>
                              </p:par>
                            </p:childTnLst>
                          </p:cTn>
                        </p:par>
                        <p:par>
                          <p:cTn id="111" fill="hold" nodeType="afterGroup">
                            <p:stCondLst>
                              <p:cond delay="750"/>
                            </p:stCondLst>
                            <p:childTnLst>
                              <p:par>
                                <p:cTn id="112" presetID="22" presetClass="entr" presetSubtype="4" fill="hold" nodeType="after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wipe(down)">
                                      <p:cBhvr>
                                        <p:cTn id="114" dur="750"/>
                                        <p:tgtEl>
                                          <p:spTgt spid="26"/>
                                        </p:tgtEl>
                                      </p:cBhvr>
                                    </p:animEffect>
                                  </p:childTnLst>
                                </p:cTn>
                              </p:par>
                            </p:childTnLst>
                          </p:cTn>
                        </p:par>
                        <p:par>
                          <p:cTn id="115" fill="hold" nodeType="afterGroup">
                            <p:stCondLst>
                              <p:cond delay="1500"/>
                            </p:stCondLst>
                            <p:childTnLst>
                              <p:par>
                                <p:cTn id="116" presetID="22" presetClass="entr" presetSubtype="8" fill="hold" grpId="0" nodeType="afterEffect">
                                  <p:stCondLst>
                                    <p:cond delay="0"/>
                                  </p:stCondLst>
                                  <p:childTnLst>
                                    <p:set>
                                      <p:cBhvr>
                                        <p:cTn id="117" dur="1" fill="hold">
                                          <p:stCondLst>
                                            <p:cond delay="0"/>
                                          </p:stCondLst>
                                        </p:cTn>
                                        <p:tgtEl>
                                          <p:spTgt spid="13">
                                            <p:txEl>
                                              <p:pRg st="4" end="4"/>
                                            </p:txEl>
                                          </p:spTgt>
                                        </p:tgtEl>
                                        <p:attrNameLst>
                                          <p:attrName>style.visibility</p:attrName>
                                        </p:attrNameLst>
                                      </p:cBhvr>
                                      <p:to>
                                        <p:strVal val="visible"/>
                                      </p:to>
                                    </p:set>
                                    <p:animEffect transition="in" filter="wipe(left)">
                                      <p:cBhvr>
                                        <p:cTn id="118" dur="500"/>
                                        <p:tgtEl>
                                          <p:spTgt spid="13">
                                            <p:txEl>
                                              <p:pRg st="4" end="4"/>
                                            </p:txEl>
                                          </p:spTgt>
                                        </p:tgtEl>
                                      </p:cBhvr>
                                    </p:animEffect>
                                  </p:childTnLst>
                                </p:cTn>
                              </p:par>
                            </p:childTnLst>
                          </p:cTn>
                        </p:par>
                        <p:par>
                          <p:cTn id="119" fill="hold" nodeType="afterGroup">
                            <p:stCondLst>
                              <p:cond delay="2000"/>
                            </p:stCondLst>
                            <p:childTnLst>
                              <p:par>
                                <p:cTn id="120" presetID="22" presetClass="entr" presetSubtype="2" fill="hold" nodeType="afterEffect">
                                  <p:stCondLst>
                                    <p:cond delay="0"/>
                                  </p:stCondLst>
                                  <p:childTnLst>
                                    <p:set>
                                      <p:cBhvr>
                                        <p:cTn id="121" dur="1" fill="hold">
                                          <p:stCondLst>
                                            <p:cond delay="0"/>
                                          </p:stCondLst>
                                        </p:cTn>
                                        <p:tgtEl>
                                          <p:spTgt spid="5"/>
                                        </p:tgtEl>
                                        <p:attrNameLst>
                                          <p:attrName>style.visibility</p:attrName>
                                        </p:attrNameLst>
                                      </p:cBhvr>
                                      <p:to>
                                        <p:strVal val="visible"/>
                                      </p:to>
                                    </p:set>
                                    <p:animEffect transition="in" filter="wipe(right)">
                                      <p:cBhvr>
                                        <p:cTn id="1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3" grpId="0" build="p" animBg="1"/>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1" descr="fig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52"/>
          <p:cNvSpPr txBox="1">
            <a:spLocks noChangeArrowheads="1"/>
          </p:cNvSpPr>
          <p:nvPr/>
        </p:nvSpPr>
        <p:spPr bwMode="auto">
          <a:xfrm>
            <a:off x="457200" y="0"/>
            <a:ext cx="73755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marL="342900" indent="-342900"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r>
              <a:rPr lang="en-US" altLang="tr-TR" sz="2000" b="1">
                <a:solidFill>
                  <a:srgbClr val="950057"/>
                </a:solidFill>
                <a:cs typeface="Arial" pitchFamily="34" charset="0"/>
              </a:rPr>
              <a:t>The Slopes of the Product Curve</a:t>
            </a:r>
          </a:p>
        </p:txBody>
      </p:sp>
      <p:sp>
        <p:nvSpPr>
          <p:cNvPr id="26628" name="Rectangle 5"/>
          <p:cNvSpPr>
            <a:spLocks noChangeArrowheads="1"/>
          </p:cNvSpPr>
          <p:nvPr/>
        </p:nvSpPr>
        <p:spPr bwMode="auto">
          <a:xfrm>
            <a:off x="450850" y="1293813"/>
            <a:ext cx="25209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r>
              <a:rPr lang="en-US" altLang="tr-TR" sz="1600" b="1"/>
              <a:t>PRODUCTION WITH ONE VARIABLE INPUT</a:t>
            </a:r>
          </a:p>
        </p:txBody>
      </p:sp>
      <p:sp>
        <p:nvSpPr>
          <p:cNvPr id="11" name="Rectangle 10"/>
          <p:cNvSpPr>
            <a:spLocks noChangeArrowheads="1"/>
          </p:cNvSpPr>
          <p:nvPr/>
        </p:nvSpPr>
        <p:spPr bwMode="auto">
          <a:xfrm>
            <a:off x="450850" y="969963"/>
            <a:ext cx="3694113" cy="314325"/>
          </a:xfrm>
          <a:prstGeom prst="rect">
            <a:avLst/>
          </a:prstGeom>
          <a:noFill/>
          <a:ln>
            <a:noFill/>
          </a:ln>
          <a:extLst/>
        </p:spPr>
        <p:txBody>
          <a:bodyPr lIns="45720" rIns="45720" anchor="ctr"/>
          <a:lstStyle/>
          <a:p>
            <a:pPr marL="342900" indent="-342900">
              <a:spcBef>
                <a:spcPct val="20000"/>
              </a:spcBef>
              <a:defRPr/>
            </a:pPr>
            <a:endParaRPr lang="en-US" sz="1600" b="1" dirty="0">
              <a:solidFill>
                <a:schemeClr val="bg1">
                  <a:lumMod val="75000"/>
                </a:schemeClr>
              </a:solidFill>
              <a:ea typeface="ＭＳ Ｐゴシック" pitchFamily="-102" charset="-128"/>
              <a:cs typeface="ＭＳ Ｐゴシック" pitchFamily="-102" charset="-128"/>
            </a:endParaRPr>
          </a:p>
        </p:txBody>
      </p:sp>
      <p:grpSp>
        <p:nvGrpSpPr>
          <p:cNvPr id="26630" name="Group 26"/>
          <p:cNvGrpSpPr>
            <a:grpSpLocks/>
          </p:cNvGrpSpPr>
          <p:nvPr/>
        </p:nvGrpSpPr>
        <p:grpSpPr bwMode="auto">
          <a:xfrm>
            <a:off x="4238625" y="6505575"/>
            <a:ext cx="4767263" cy="123825"/>
            <a:chOff x="3657600" y="1678781"/>
            <a:chExt cx="4800600" cy="152400"/>
          </a:xfrm>
        </p:grpSpPr>
        <p:cxnSp>
          <p:nvCxnSpPr>
            <p:cNvPr id="26658" name="Straight Connector 27"/>
            <p:cNvCxnSpPr>
              <a:cxnSpLocks noChangeShapeType="1"/>
            </p:cNvCxnSpPr>
            <p:nvPr/>
          </p:nvCxnSpPr>
          <p:spPr bwMode="auto">
            <a:xfrm>
              <a:off x="3657600" y="1752600"/>
              <a:ext cx="4800600" cy="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26659" name="Straight Connector 28"/>
            <p:cNvCxnSpPr>
              <a:cxnSpLocks noChangeShapeType="1"/>
            </p:cNvCxnSpPr>
            <p:nvPr/>
          </p:nvCxnSpPr>
          <p:spPr bwMode="auto">
            <a:xfrm>
              <a:off x="8458200" y="1678781"/>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grpSp>
        <p:nvGrpSpPr>
          <p:cNvPr id="26631" name="Group 29"/>
          <p:cNvGrpSpPr>
            <a:grpSpLocks/>
          </p:cNvGrpSpPr>
          <p:nvPr/>
        </p:nvGrpSpPr>
        <p:grpSpPr bwMode="auto">
          <a:xfrm>
            <a:off x="4144963" y="969963"/>
            <a:ext cx="198437" cy="5595937"/>
            <a:chOff x="3574256" y="2209800"/>
            <a:chExt cx="152400" cy="4114800"/>
          </a:xfrm>
        </p:grpSpPr>
        <p:cxnSp>
          <p:nvCxnSpPr>
            <p:cNvPr id="26656" name="Straight Connector 19"/>
            <p:cNvCxnSpPr>
              <a:cxnSpLocks noChangeShapeType="1"/>
            </p:cNvCxnSpPr>
            <p:nvPr/>
          </p:nvCxnSpPr>
          <p:spPr bwMode="auto">
            <a:xfrm flipV="1">
              <a:off x="3648075" y="2209800"/>
              <a:ext cx="0" cy="41148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26657" name="Straight Connector 31"/>
            <p:cNvCxnSpPr>
              <a:cxnSpLocks noChangeShapeType="1"/>
            </p:cNvCxnSpPr>
            <p:nvPr/>
          </p:nvCxnSpPr>
          <p:spPr bwMode="auto">
            <a:xfrm rot="-5400000">
              <a:off x="3650456" y="2133600"/>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grpSp>
        <p:nvGrpSpPr>
          <p:cNvPr id="4" name="Group 32"/>
          <p:cNvGrpSpPr>
            <a:grpSpLocks/>
          </p:cNvGrpSpPr>
          <p:nvPr/>
        </p:nvGrpSpPr>
        <p:grpSpPr bwMode="auto">
          <a:xfrm>
            <a:off x="457200" y="5562600"/>
            <a:ext cx="3786188" cy="163513"/>
            <a:chOff x="457199" y="5791200"/>
            <a:chExt cx="3193257" cy="152400"/>
          </a:xfrm>
        </p:grpSpPr>
        <p:cxnSp>
          <p:nvCxnSpPr>
            <p:cNvPr id="26654" name="Straight Connector 22"/>
            <p:cNvCxnSpPr>
              <a:cxnSpLocks noChangeShapeType="1"/>
            </p:cNvCxnSpPr>
            <p:nvPr/>
          </p:nvCxnSpPr>
          <p:spPr bwMode="auto">
            <a:xfrm flipH="1">
              <a:off x="457200" y="5869781"/>
              <a:ext cx="3193256" cy="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26655" name="Straight Connector 23"/>
            <p:cNvCxnSpPr>
              <a:cxnSpLocks noChangeShapeType="1"/>
            </p:cNvCxnSpPr>
            <p:nvPr/>
          </p:nvCxnSpPr>
          <p:spPr bwMode="auto">
            <a:xfrm rot="10800000">
              <a:off x="457199" y="5791200"/>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pic>
        <p:nvPicPr>
          <p:cNvPr id="36" name="Picture 31" descr="fig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8"/>
          <p:cNvSpPr>
            <a:spLocks noChangeArrowheads="1"/>
          </p:cNvSpPr>
          <p:nvPr/>
        </p:nvSpPr>
        <p:spPr bwMode="auto">
          <a:xfrm>
            <a:off x="457200" y="1836738"/>
            <a:ext cx="3694113" cy="3725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spcAft>
                <a:spcPct val="20000"/>
              </a:spcAft>
            </a:pPr>
            <a:r>
              <a:rPr lang="en-US" altLang="tr-TR" sz="1600" dirty="0"/>
              <a:t>To the left of point </a:t>
            </a:r>
            <a:r>
              <a:rPr lang="en-US" altLang="tr-TR" sz="1600" i="1" dirty="0"/>
              <a:t>E</a:t>
            </a:r>
            <a:r>
              <a:rPr lang="en-US" altLang="tr-TR" sz="1600" dirty="0"/>
              <a:t> in (b)</a:t>
            </a:r>
            <a:r>
              <a:rPr lang="en-US" altLang="tr-TR" sz="1600" b="1" dirty="0"/>
              <a:t>,</a:t>
            </a:r>
            <a:r>
              <a:rPr lang="en-US" altLang="tr-TR" sz="1600" dirty="0"/>
              <a:t> the marginal product is above the average product and the average is increasing; to the right of </a:t>
            </a:r>
            <a:r>
              <a:rPr lang="en-US" altLang="tr-TR" sz="1600" i="1" dirty="0"/>
              <a:t>E</a:t>
            </a:r>
            <a:r>
              <a:rPr lang="en-US" altLang="tr-TR" sz="1600" dirty="0"/>
              <a:t>, the marginal product is below the average product and the average is decreasing.</a:t>
            </a:r>
          </a:p>
          <a:p>
            <a:pPr eaLnBrk="1" hangingPunct="1">
              <a:spcBef>
                <a:spcPct val="20000"/>
              </a:spcBef>
              <a:spcAft>
                <a:spcPct val="20000"/>
              </a:spcAft>
            </a:pPr>
            <a:r>
              <a:rPr lang="en-US" altLang="tr-TR" sz="1600" dirty="0"/>
              <a:t>As a result, </a:t>
            </a:r>
            <a:r>
              <a:rPr lang="en-US" altLang="tr-TR" sz="1600" i="1" dirty="0"/>
              <a:t>E</a:t>
            </a:r>
            <a:r>
              <a:rPr lang="en-US" altLang="tr-TR" sz="1600" dirty="0"/>
              <a:t> represents the point at which the average and marginal products are equal, when the average product reaches its maximum.</a:t>
            </a:r>
          </a:p>
          <a:p>
            <a:pPr eaLnBrk="1" hangingPunct="1">
              <a:spcBef>
                <a:spcPct val="20000"/>
              </a:spcBef>
              <a:spcAft>
                <a:spcPct val="20000"/>
              </a:spcAft>
            </a:pPr>
            <a:r>
              <a:rPr lang="en-US" altLang="tr-TR" sz="1600" dirty="0"/>
              <a:t>At </a:t>
            </a:r>
            <a:r>
              <a:rPr lang="en-US" altLang="tr-TR" sz="1600" i="1" dirty="0"/>
              <a:t>D</a:t>
            </a:r>
            <a:r>
              <a:rPr lang="en-US" altLang="tr-TR" sz="1600" dirty="0"/>
              <a:t>, when total output is maximized, the slope of the tangent to the total product curve is 0, as is the marginal product.</a:t>
            </a:r>
          </a:p>
        </p:txBody>
      </p:sp>
      <p:pic>
        <p:nvPicPr>
          <p:cNvPr id="26635" name="Picture 12" descr="fig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6" name="Picture 13" descr="fig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7" name="Picture 14" descr="fig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8" name="Picture 15" descr="fig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9" name="Picture 16" descr="fig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0" name="Picture 17" descr="fig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1" name="Picture 18" descr="fig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2" name="Picture 19" descr="fig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3" name="Picture 20" descr="fig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4" name="Picture 22" descr="fig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5" name="Picture 23" descr="fig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6" name="Picture 24" descr="fig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7" name="Picture 25" descr="fig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32" descr="fig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Picture 34" descr="fig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33" descr="fig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476750" y="914400"/>
            <a:ext cx="405765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51" name="TextBox 54"/>
          <p:cNvSpPr txBox="1">
            <a:spLocks noChangeArrowheads="1"/>
          </p:cNvSpPr>
          <p:nvPr/>
        </p:nvSpPr>
        <p:spPr bwMode="auto">
          <a:xfrm>
            <a:off x="4886325" y="4876800"/>
            <a:ext cx="3000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altLang="tr-TR" sz="900"/>
              <a:t>20</a:t>
            </a:r>
          </a:p>
        </p:txBody>
      </p:sp>
      <p:cxnSp>
        <p:nvCxnSpPr>
          <p:cNvPr id="58" name="Straight Connector 57"/>
          <p:cNvCxnSpPr/>
          <p:nvPr/>
        </p:nvCxnSpPr>
        <p:spPr bwMode="auto">
          <a:xfrm>
            <a:off x="5972175" y="2895600"/>
            <a:ext cx="0" cy="766763"/>
          </a:xfrm>
          <a:prstGeom prst="line">
            <a:avLst/>
          </a:prstGeom>
          <a:noFill/>
          <a:ln w="6350" cap="flat" cmpd="sng" algn="ctr">
            <a:solidFill>
              <a:schemeClr val="bg2">
                <a:lumMod val="50000"/>
              </a:schemeClr>
            </a:solidFill>
            <a:prstDash val="dash"/>
            <a:round/>
            <a:headEnd type="none" w="med" len="med"/>
            <a:tailEnd type="none" w="med" len="med"/>
          </a:ln>
          <a:effectLst/>
        </p:spPr>
      </p:cxnSp>
      <p:cxnSp>
        <p:nvCxnSpPr>
          <p:cNvPr id="59" name="Straight Connector 58"/>
          <p:cNvCxnSpPr/>
          <p:nvPr/>
        </p:nvCxnSpPr>
        <p:spPr bwMode="auto">
          <a:xfrm>
            <a:off x="5972175" y="3881438"/>
            <a:ext cx="0" cy="2138362"/>
          </a:xfrm>
          <a:prstGeom prst="line">
            <a:avLst/>
          </a:prstGeom>
          <a:noFill/>
          <a:ln w="6350" cap="flat" cmpd="sng" algn="ctr">
            <a:solidFill>
              <a:schemeClr val="bg2">
                <a:lumMod val="50000"/>
              </a:schemeClr>
            </a:solidFill>
            <a:prstDash val="dash"/>
            <a:round/>
            <a:headEnd type="none" w="med" len="med"/>
            <a:tailEnd type="none" w="med" len="med"/>
          </a:ln>
          <a:effectLst/>
        </p:spPr>
      </p:cxnSp>
    </p:spTree>
    <p:extLst>
      <p:ext uri="{BB962C8B-B14F-4D97-AF65-F5344CB8AC3E}">
        <p14:creationId xmlns:p14="http://schemas.microsoft.com/office/powerpoint/2010/main" val="32234861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bg/>
                                          </p:spTgt>
                                        </p:tgtEl>
                                        <p:attrNameLst>
                                          <p:attrName>style.visibility</p:attrName>
                                        </p:attrNameLst>
                                      </p:cBhvr>
                                      <p:to>
                                        <p:strVal val="visible"/>
                                      </p:to>
                                    </p:set>
                                    <p:animEffect transition="in" filter="wipe(left)">
                                      <p:cBhvr>
                                        <p:cTn id="7" dur="500"/>
                                        <p:tgtEl>
                                          <p:spTgt spid="37">
                                            <p:bg/>
                                          </p:spTgt>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up)">
                                      <p:cBhvr>
                                        <p:cTn id="11" dur="750"/>
                                        <p:tgtEl>
                                          <p:spTgt spid="36"/>
                                        </p:tgtEl>
                                      </p:cBhvr>
                                    </p:animEffect>
                                  </p:childTnLst>
                                </p:cTn>
                              </p:par>
                            </p:childTnLst>
                          </p:cTn>
                        </p:par>
                        <p:par>
                          <p:cTn id="12" fill="hold" nodeType="afterGroup">
                            <p:stCondLst>
                              <p:cond delay="1250"/>
                            </p:stCondLst>
                            <p:childTnLst>
                              <p:par>
                                <p:cTn id="13" presetID="22" presetClass="entr" presetSubtype="1" fill="hold" nodeType="after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wipe(up)">
                                      <p:cBhvr>
                                        <p:cTn id="15" dur="750"/>
                                        <p:tgtEl>
                                          <p:spTgt spid="52"/>
                                        </p:tgtEl>
                                      </p:cBhvr>
                                    </p:animEffect>
                                  </p:childTnLst>
                                </p:cTn>
                              </p:par>
                            </p:childTnLst>
                          </p:cTn>
                        </p:par>
                        <p:par>
                          <p:cTn id="16" fill="hold" nodeType="afterGroup">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37">
                                            <p:txEl>
                                              <p:pRg st="0" end="0"/>
                                            </p:txEl>
                                          </p:spTgt>
                                        </p:tgtEl>
                                        <p:attrNameLst>
                                          <p:attrName>style.visibility</p:attrName>
                                        </p:attrNameLst>
                                      </p:cBhvr>
                                      <p:to>
                                        <p:strVal val="visible"/>
                                      </p:to>
                                    </p:set>
                                    <p:animEffect transition="in" filter="wipe(left)">
                                      <p:cBhvr>
                                        <p:cTn id="19" dur="500"/>
                                        <p:tgtEl>
                                          <p:spTgt spid="37">
                                            <p:txEl>
                                              <p:pRg st="0" end="0"/>
                                            </p:txEl>
                                          </p:spTgt>
                                        </p:tgtEl>
                                      </p:cBhvr>
                                    </p:animEffect>
                                  </p:childTnLst>
                                </p:cTn>
                              </p:par>
                            </p:childTnLst>
                          </p:cTn>
                        </p:par>
                        <p:par>
                          <p:cTn id="20" fill="hold" nodeType="afterGroup">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37">
                                            <p:txEl>
                                              <p:pRg st="1" end="1"/>
                                            </p:txEl>
                                          </p:spTgt>
                                        </p:tgtEl>
                                        <p:attrNameLst>
                                          <p:attrName>style.visibility</p:attrName>
                                        </p:attrNameLst>
                                      </p:cBhvr>
                                      <p:to>
                                        <p:strVal val="visible"/>
                                      </p:to>
                                    </p:set>
                                    <p:animEffect transition="in" filter="wipe(left)">
                                      <p:cBhvr>
                                        <p:cTn id="23" dur="500"/>
                                        <p:tgtEl>
                                          <p:spTgt spid="37">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wipe(up)">
                                      <p:cBhvr>
                                        <p:cTn id="28" dur="750"/>
                                        <p:tgtEl>
                                          <p:spTgt spid="54"/>
                                        </p:tgtEl>
                                      </p:cBhvr>
                                    </p:animEffect>
                                  </p:childTnLst>
                                </p:cTn>
                              </p:par>
                            </p:childTnLst>
                          </p:cTn>
                        </p:par>
                        <p:par>
                          <p:cTn id="29" fill="hold" nodeType="afterGroup">
                            <p:stCondLst>
                              <p:cond delay="750"/>
                            </p:stCondLst>
                            <p:childTnLst>
                              <p:par>
                                <p:cTn id="30" presetID="22" presetClass="entr" presetSubtype="1" fill="hold" nodeType="after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wipe(up)">
                                      <p:cBhvr>
                                        <p:cTn id="32" dur="750"/>
                                        <p:tgtEl>
                                          <p:spTgt spid="53"/>
                                        </p:tgtEl>
                                      </p:cBhvr>
                                    </p:animEffect>
                                  </p:childTnLst>
                                </p:cTn>
                              </p:par>
                            </p:childTnLst>
                          </p:cTn>
                        </p:par>
                        <p:par>
                          <p:cTn id="33" fill="hold" nodeType="afterGroup">
                            <p:stCondLst>
                              <p:cond delay="1500"/>
                            </p:stCondLst>
                            <p:childTnLst>
                              <p:par>
                                <p:cTn id="34" presetID="22" presetClass="entr" presetSubtype="8" fill="hold" grpId="0" nodeType="afterEffect">
                                  <p:stCondLst>
                                    <p:cond delay="0"/>
                                  </p:stCondLst>
                                  <p:childTnLst>
                                    <p:set>
                                      <p:cBhvr>
                                        <p:cTn id="35" dur="1" fill="hold">
                                          <p:stCondLst>
                                            <p:cond delay="0"/>
                                          </p:stCondLst>
                                        </p:cTn>
                                        <p:tgtEl>
                                          <p:spTgt spid="37">
                                            <p:txEl>
                                              <p:pRg st="2" end="2"/>
                                            </p:txEl>
                                          </p:spTgt>
                                        </p:tgtEl>
                                        <p:attrNameLst>
                                          <p:attrName>style.visibility</p:attrName>
                                        </p:attrNameLst>
                                      </p:cBhvr>
                                      <p:to>
                                        <p:strVal val="visible"/>
                                      </p:to>
                                    </p:set>
                                    <p:animEffect transition="in" filter="wipe(left)">
                                      <p:cBhvr>
                                        <p:cTn id="36" dur="500"/>
                                        <p:tgtEl>
                                          <p:spTgt spid="37">
                                            <p:txEl>
                                              <p:pRg st="2" end="2"/>
                                            </p:txEl>
                                          </p:spTgt>
                                        </p:tgtEl>
                                      </p:cBhvr>
                                    </p:animEffect>
                                  </p:childTnLst>
                                </p:cTn>
                              </p:par>
                            </p:childTnLst>
                          </p:cTn>
                        </p:par>
                        <p:par>
                          <p:cTn id="37" fill="hold" nodeType="afterGroup">
                            <p:stCondLst>
                              <p:cond delay="2000"/>
                            </p:stCondLst>
                            <p:childTnLst>
                              <p:par>
                                <p:cTn id="38" presetID="22" presetClass="entr" presetSubtype="2"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right)">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Relationships Among Total</a:t>
            </a:r>
            <a:r>
              <a:rPr lang="en-US" dirty="0"/>
              <a:t>, Marginal and Average Product Curves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34</a:t>
            </a:fld>
            <a:endParaRPr lang="en-US"/>
          </a:p>
        </p:txBody>
      </p:sp>
      <p:sp>
        <p:nvSpPr>
          <p:cNvPr id="6" name="Rectangle 5"/>
          <p:cNvSpPr>
            <a:spLocks noGrp="1" noChangeArrowheads="1"/>
          </p:cNvSpPr>
          <p:nvPr/>
        </p:nvSpPr>
        <p:spPr bwMode="auto">
          <a:xfrm>
            <a:off x="990600" y="1600200"/>
            <a:ext cx="7848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sz="2800" i="1" dirty="0">
                <a:solidFill>
                  <a:schemeClr val="tx1"/>
                </a:solidFill>
              </a:rPr>
              <a:t>When the marginal product curve lies above the average product curve, the average product curve must be rising</a:t>
            </a:r>
          </a:p>
          <a:p>
            <a:endParaRPr lang="en-US" sz="2800" i="1" dirty="0">
              <a:solidFill>
                <a:schemeClr val="tx1"/>
              </a:solidFill>
            </a:endParaRPr>
          </a:p>
          <a:p>
            <a:r>
              <a:rPr lang="en-US" sz="2800" i="1" dirty="0">
                <a:solidFill>
                  <a:schemeClr val="tx1"/>
                </a:solidFill>
              </a:rPr>
              <a:t>When the marginal product curve lies below the average product curve, the average product curve must be falling. </a:t>
            </a:r>
          </a:p>
          <a:p>
            <a:endParaRPr lang="en-US" sz="2800" i="1" dirty="0">
              <a:solidFill>
                <a:schemeClr val="tx1"/>
              </a:solidFill>
            </a:endParaRPr>
          </a:p>
          <a:p>
            <a:r>
              <a:rPr lang="en-US" sz="2800" i="1" dirty="0">
                <a:solidFill>
                  <a:schemeClr val="tx1"/>
                </a:solidFill>
              </a:rPr>
              <a:t>The two curves intersect at the maximum value of the average product curve.</a:t>
            </a:r>
          </a:p>
        </p:txBody>
      </p:sp>
    </p:spTree>
    <p:extLst>
      <p:ext uri="{BB962C8B-B14F-4D97-AF65-F5344CB8AC3E}">
        <p14:creationId xmlns:p14="http://schemas.microsoft.com/office/powerpoint/2010/main" val="42041445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tr-TR"/>
              <a:t>TP, AP &amp; MP Graphical Example</a:t>
            </a:r>
          </a:p>
        </p:txBody>
      </p:sp>
      <p:sp>
        <p:nvSpPr>
          <p:cNvPr id="6147" name="Rectangle 3"/>
          <p:cNvSpPr>
            <a:spLocks noGrp="1" noChangeArrowheads="1"/>
          </p:cNvSpPr>
          <p:nvPr>
            <p:ph idx="1"/>
          </p:nvPr>
        </p:nvSpPr>
        <p:spPr/>
        <p:txBody>
          <a:bodyPr/>
          <a:lstStyle/>
          <a:p>
            <a:pPr>
              <a:buFontTx/>
              <a:buNone/>
            </a:pPr>
            <a:r>
              <a:rPr lang="en-US" altLang="tr-TR"/>
              <a:t>Points to Note:</a:t>
            </a:r>
          </a:p>
          <a:p>
            <a:pPr lvl="1">
              <a:buFontTx/>
              <a:buChar char="•"/>
            </a:pPr>
            <a:r>
              <a:rPr lang="en-US" altLang="tr-TR"/>
              <a:t>When AP is rising it is always less than MP and when it is falling it is always greater than MP.  MP = AP when AP is at its max.</a:t>
            </a:r>
          </a:p>
          <a:p>
            <a:pPr lvl="1">
              <a:buFontTx/>
              <a:buNone/>
            </a:pPr>
            <a:endParaRPr lang="en-US" altLang="tr-TR"/>
          </a:p>
          <a:p>
            <a:pPr lvl="1">
              <a:buFontTx/>
              <a:buChar char="•"/>
            </a:pPr>
            <a:r>
              <a:rPr lang="en-US" altLang="tr-TR"/>
              <a:t>MP = 0 when TP reaches its max and AP = 0 when TP = 0</a:t>
            </a:r>
          </a:p>
        </p:txBody>
      </p:sp>
    </p:spTree>
    <p:extLst>
      <p:ext uri="{BB962C8B-B14F-4D97-AF65-F5344CB8AC3E}">
        <p14:creationId xmlns:p14="http://schemas.microsoft.com/office/powerpoint/2010/main" val="37391582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en-US" smtClean="0"/>
              <a:t>©2015 McGraw-Hill Education. All Rights Reserved.</a:t>
            </a:r>
            <a:endParaRPr lang="en-US"/>
          </a:p>
        </p:txBody>
      </p:sp>
      <p:sp>
        <p:nvSpPr>
          <p:cNvPr id="3" name="Slayt Numarası Yer Tutucusu 2"/>
          <p:cNvSpPr>
            <a:spLocks noGrp="1"/>
          </p:cNvSpPr>
          <p:nvPr>
            <p:ph type="sldNum" sz="quarter" idx="12"/>
          </p:nvPr>
        </p:nvSpPr>
        <p:spPr/>
        <p:txBody>
          <a:bodyPr/>
          <a:lstStyle/>
          <a:p>
            <a:fld id="{277EE247-7E3D-4F38-A267-86CBA1DF41EF}" type="slidenum">
              <a:rPr lang="en-US" smtClean="0"/>
              <a:t>36</a:t>
            </a:fld>
            <a:endParaRPr lang="en-US"/>
          </a:p>
        </p:txBody>
      </p:sp>
      <p:pic>
        <p:nvPicPr>
          <p:cNvPr id="3074" name="Picture 2" descr="production function ppt ile ilgili görsel sonucu">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338263"/>
            <a:ext cx="8534400" cy="3919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722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tr-TR" altLang="tr-TR">
              <a:solidFill>
                <a:srgbClr val="000000"/>
              </a:solidFill>
            </a:endParaRPr>
          </a:p>
        </p:txBody>
      </p:sp>
      <p:sp>
        <p:nvSpPr>
          <p:cNvPr id="58371" name="Rectangle 4"/>
          <p:cNvSpPr>
            <a:spLocks noGrp="1" noChangeArrowheads="1"/>
          </p:cNvSpPr>
          <p:nvPr>
            <p:ph type="title"/>
          </p:nvPr>
        </p:nvSpPr>
        <p:spPr>
          <a:xfrm>
            <a:off x="76200" y="228600"/>
            <a:ext cx="8991600" cy="1066800"/>
          </a:xfrm>
          <a:noFill/>
        </p:spPr>
        <p:txBody>
          <a:bodyPr>
            <a:normAutofit fontScale="90000"/>
          </a:bodyPr>
          <a:lstStyle/>
          <a:p>
            <a:r>
              <a:rPr lang="en-US" altLang="tr-TR" sz="3600" smtClean="0"/>
              <a:t>Short Run Production Function </a:t>
            </a:r>
            <a:br>
              <a:rPr lang="en-US" altLang="tr-TR" sz="3600" smtClean="0"/>
            </a:br>
            <a:r>
              <a:rPr lang="en-US" altLang="tr-TR" sz="3600" smtClean="0"/>
              <a:t>Numerical Example</a:t>
            </a:r>
          </a:p>
        </p:txBody>
      </p:sp>
      <p:graphicFrame>
        <p:nvGraphicFramePr>
          <p:cNvPr id="58372" name="Object 5">
            <a:hlinkClick r:id="" action="ppaction://ole?verb=0"/>
          </p:cNvPr>
          <p:cNvGraphicFramePr>
            <a:graphicFrameLocks/>
          </p:cNvGraphicFramePr>
          <p:nvPr/>
        </p:nvGraphicFramePr>
        <p:xfrm>
          <a:off x="0" y="2057400"/>
          <a:ext cx="5195888" cy="3733800"/>
        </p:xfrm>
        <a:graphic>
          <a:graphicData uri="http://schemas.openxmlformats.org/presentationml/2006/ole">
            <mc:AlternateContent xmlns:mc="http://schemas.openxmlformats.org/markup-compatibility/2006">
              <mc:Choice xmlns:v="urn:schemas-microsoft-com:vml" Requires="v">
                <p:oleObj spid="_x0000_s2119" name="Document" r:id="rId4" imgW="6117381" imgH="4331984" progId="Word.Document.8">
                  <p:embed/>
                </p:oleObj>
              </mc:Choice>
              <mc:Fallback>
                <p:oleObj name="Document" r:id="rId4" imgW="6117381" imgH="4331984"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057400"/>
                        <a:ext cx="5195888" cy="3733800"/>
                      </a:xfrm>
                      <a:prstGeom prst="rect">
                        <a:avLst/>
                      </a:prstGeom>
                      <a:noFill/>
                      <a:ln w="1270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8373" name="Rectangle 6"/>
          <p:cNvSpPr>
            <a:spLocks noChangeArrowheads="1"/>
          </p:cNvSpPr>
          <p:nvPr/>
        </p:nvSpPr>
        <p:spPr bwMode="auto">
          <a:xfrm>
            <a:off x="5867400" y="1676400"/>
            <a:ext cx="287496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tr-TR" sz="2800">
                <a:solidFill>
                  <a:srgbClr val="000000"/>
                </a:solidFill>
                <a:latin typeface="Arial" pitchFamily="34" charset="0"/>
              </a:rPr>
              <a:t>Marginal Product</a:t>
            </a:r>
          </a:p>
        </p:txBody>
      </p:sp>
      <p:sp>
        <p:nvSpPr>
          <p:cNvPr id="58374" name="Line 7"/>
          <p:cNvSpPr>
            <a:spLocks noChangeShapeType="1"/>
          </p:cNvSpPr>
          <p:nvPr/>
        </p:nvSpPr>
        <p:spPr bwMode="auto">
          <a:xfrm flipH="1">
            <a:off x="6781800" y="2057400"/>
            <a:ext cx="833438" cy="68580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8375" name="Line 8"/>
          <p:cNvSpPr>
            <a:spLocks noChangeShapeType="1"/>
          </p:cNvSpPr>
          <p:nvPr/>
        </p:nvSpPr>
        <p:spPr bwMode="auto">
          <a:xfrm>
            <a:off x="5334000" y="2290763"/>
            <a:ext cx="0" cy="3119437"/>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8376" name="Line 9"/>
          <p:cNvSpPr>
            <a:spLocks noChangeShapeType="1"/>
          </p:cNvSpPr>
          <p:nvPr/>
        </p:nvSpPr>
        <p:spPr bwMode="auto">
          <a:xfrm>
            <a:off x="5334000" y="5410200"/>
            <a:ext cx="3271838"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8377" name="Rectangle 10"/>
          <p:cNvSpPr>
            <a:spLocks noChangeArrowheads="1"/>
          </p:cNvSpPr>
          <p:nvPr/>
        </p:nvSpPr>
        <p:spPr bwMode="auto">
          <a:xfrm>
            <a:off x="8688388" y="5487988"/>
            <a:ext cx="7223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tr-TR" b="1">
                <a:solidFill>
                  <a:srgbClr val="000000"/>
                </a:solidFill>
                <a:latin typeface="Arial" pitchFamily="34" charset="0"/>
              </a:rPr>
              <a:t>L</a:t>
            </a:r>
          </a:p>
        </p:txBody>
      </p:sp>
      <p:sp>
        <p:nvSpPr>
          <p:cNvPr id="58378" name="Freeform 11"/>
          <p:cNvSpPr>
            <a:spLocks/>
          </p:cNvSpPr>
          <p:nvPr/>
        </p:nvSpPr>
        <p:spPr bwMode="auto">
          <a:xfrm>
            <a:off x="5565775" y="2619375"/>
            <a:ext cx="2857500" cy="2482850"/>
          </a:xfrm>
          <a:custGeom>
            <a:avLst/>
            <a:gdLst>
              <a:gd name="T0" fmla="*/ 2147483647 w 1800"/>
              <a:gd name="T1" fmla="*/ 2147483647 h 1564"/>
              <a:gd name="T2" fmla="*/ 2147483647 w 1800"/>
              <a:gd name="T3" fmla="*/ 2147483647 h 1564"/>
              <a:gd name="T4" fmla="*/ 2147483647 w 1800"/>
              <a:gd name="T5" fmla="*/ 2147483647 h 1564"/>
              <a:gd name="T6" fmla="*/ 2147483647 w 1800"/>
              <a:gd name="T7" fmla="*/ 2147483647 h 1564"/>
              <a:gd name="T8" fmla="*/ 2147483647 w 1800"/>
              <a:gd name="T9" fmla="*/ 2147483647 h 1564"/>
              <a:gd name="T10" fmla="*/ 2147483647 w 1800"/>
              <a:gd name="T11" fmla="*/ 2147483647 h 1564"/>
              <a:gd name="T12" fmla="*/ 2147483647 w 1800"/>
              <a:gd name="T13" fmla="*/ 2147483647 h 1564"/>
              <a:gd name="T14" fmla="*/ 2147483647 w 1800"/>
              <a:gd name="T15" fmla="*/ 2147483647 h 1564"/>
              <a:gd name="T16" fmla="*/ 2147483647 w 1800"/>
              <a:gd name="T17" fmla="*/ 2147483647 h 1564"/>
              <a:gd name="T18" fmla="*/ 2147483647 w 1800"/>
              <a:gd name="T19" fmla="*/ 2147483647 h 1564"/>
              <a:gd name="T20" fmla="*/ 2147483647 w 1800"/>
              <a:gd name="T21" fmla="*/ 2147483647 h 1564"/>
              <a:gd name="T22" fmla="*/ 2147483647 w 1800"/>
              <a:gd name="T23" fmla="*/ 2147483647 h 1564"/>
              <a:gd name="T24" fmla="*/ 2147483647 w 1800"/>
              <a:gd name="T25" fmla="*/ 0 h 1564"/>
              <a:gd name="T26" fmla="*/ 2147483647 w 1800"/>
              <a:gd name="T27" fmla="*/ 2147483647 h 1564"/>
              <a:gd name="T28" fmla="*/ 2147483647 w 1800"/>
              <a:gd name="T29" fmla="*/ 2147483647 h 1564"/>
              <a:gd name="T30" fmla="*/ 2147483647 w 1800"/>
              <a:gd name="T31" fmla="*/ 2147483647 h 1564"/>
              <a:gd name="T32" fmla="*/ 2147483647 w 1800"/>
              <a:gd name="T33" fmla="*/ 2147483647 h 1564"/>
              <a:gd name="T34" fmla="*/ 2147483647 w 1800"/>
              <a:gd name="T35" fmla="*/ 2147483647 h 1564"/>
              <a:gd name="T36" fmla="*/ 2147483647 w 1800"/>
              <a:gd name="T37" fmla="*/ 2147483647 h 1564"/>
              <a:gd name="T38" fmla="*/ 2147483647 w 1800"/>
              <a:gd name="T39" fmla="*/ 2147483647 h 1564"/>
              <a:gd name="T40" fmla="*/ 2147483647 w 1800"/>
              <a:gd name="T41" fmla="*/ 2147483647 h 1564"/>
              <a:gd name="T42" fmla="*/ 2147483647 w 1800"/>
              <a:gd name="T43" fmla="*/ 2147483647 h 1564"/>
              <a:gd name="T44" fmla="*/ 2147483647 w 1800"/>
              <a:gd name="T45" fmla="*/ 2147483647 h 1564"/>
              <a:gd name="T46" fmla="*/ 2147483647 w 1800"/>
              <a:gd name="T47" fmla="*/ 2147483647 h 1564"/>
              <a:gd name="T48" fmla="*/ 2147483647 w 1800"/>
              <a:gd name="T49" fmla="*/ 2147483647 h 1564"/>
              <a:gd name="T50" fmla="*/ 2147483647 w 1800"/>
              <a:gd name="T51" fmla="*/ 2147483647 h 1564"/>
              <a:gd name="T52" fmla="*/ 2147483647 w 1800"/>
              <a:gd name="T53" fmla="*/ 2147483647 h 1564"/>
              <a:gd name="T54" fmla="*/ 2147483647 w 1800"/>
              <a:gd name="T55" fmla="*/ 2147483647 h 1564"/>
              <a:gd name="T56" fmla="*/ 2147483647 w 1800"/>
              <a:gd name="T57" fmla="*/ 2147483647 h 1564"/>
              <a:gd name="T58" fmla="*/ 2147483647 w 1800"/>
              <a:gd name="T59" fmla="*/ 2147483647 h 1564"/>
              <a:gd name="T60" fmla="*/ 2147483647 w 1800"/>
              <a:gd name="T61" fmla="*/ 2147483647 h 1564"/>
              <a:gd name="T62" fmla="*/ 2147483647 w 1800"/>
              <a:gd name="T63" fmla="*/ 2147483647 h 1564"/>
              <a:gd name="T64" fmla="*/ 2147483647 w 1800"/>
              <a:gd name="T65" fmla="*/ 2147483647 h 1564"/>
              <a:gd name="T66" fmla="*/ 2147483647 w 1800"/>
              <a:gd name="T67" fmla="*/ 2147483647 h 15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800" h="1564">
                <a:moveTo>
                  <a:pt x="0" y="597"/>
                </a:moveTo>
                <a:lnTo>
                  <a:pt x="25" y="581"/>
                </a:lnTo>
                <a:lnTo>
                  <a:pt x="42" y="571"/>
                </a:lnTo>
                <a:lnTo>
                  <a:pt x="50" y="566"/>
                </a:lnTo>
                <a:lnTo>
                  <a:pt x="50" y="561"/>
                </a:lnTo>
                <a:lnTo>
                  <a:pt x="50" y="555"/>
                </a:lnTo>
                <a:lnTo>
                  <a:pt x="50" y="535"/>
                </a:lnTo>
                <a:lnTo>
                  <a:pt x="67" y="509"/>
                </a:lnTo>
                <a:lnTo>
                  <a:pt x="93" y="473"/>
                </a:lnTo>
                <a:lnTo>
                  <a:pt x="118" y="442"/>
                </a:lnTo>
                <a:lnTo>
                  <a:pt x="135" y="411"/>
                </a:lnTo>
                <a:lnTo>
                  <a:pt x="144" y="406"/>
                </a:lnTo>
                <a:lnTo>
                  <a:pt x="144" y="401"/>
                </a:lnTo>
                <a:lnTo>
                  <a:pt x="169" y="329"/>
                </a:lnTo>
                <a:lnTo>
                  <a:pt x="203" y="262"/>
                </a:lnTo>
                <a:lnTo>
                  <a:pt x="229" y="196"/>
                </a:lnTo>
                <a:lnTo>
                  <a:pt x="254" y="124"/>
                </a:lnTo>
                <a:lnTo>
                  <a:pt x="263" y="113"/>
                </a:lnTo>
                <a:lnTo>
                  <a:pt x="271" y="108"/>
                </a:lnTo>
                <a:lnTo>
                  <a:pt x="288" y="88"/>
                </a:lnTo>
                <a:lnTo>
                  <a:pt x="322" y="57"/>
                </a:lnTo>
                <a:lnTo>
                  <a:pt x="348" y="41"/>
                </a:lnTo>
                <a:lnTo>
                  <a:pt x="356" y="36"/>
                </a:lnTo>
                <a:lnTo>
                  <a:pt x="365" y="31"/>
                </a:lnTo>
                <a:lnTo>
                  <a:pt x="373" y="21"/>
                </a:lnTo>
                <a:lnTo>
                  <a:pt x="398" y="0"/>
                </a:lnTo>
                <a:lnTo>
                  <a:pt x="483" y="21"/>
                </a:lnTo>
                <a:lnTo>
                  <a:pt x="560" y="46"/>
                </a:lnTo>
                <a:lnTo>
                  <a:pt x="594" y="62"/>
                </a:lnTo>
                <a:lnTo>
                  <a:pt x="628" y="82"/>
                </a:lnTo>
                <a:lnTo>
                  <a:pt x="653" y="108"/>
                </a:lnTo>
                <a:lnTo>
                  <a:pt x="687" y="144"/>
                </a:lnTo>
                <a:lnTo>
                  <a:pt x="704" y="170"/>
                </a:lnTo>
                <a:lnTo>
                  <a:pt x="721" y="201"/>
                </a:lnTo>
                <a:lnTo>
                  <a:pt x="780" y="262"/>
                </a:lnTo>
                <a:lnTo>
                  <a:pt x="831" y="324"/>
                </a:lnTo>
                <a:lnTo>
                  <a:pt x="857" y="345"/>
                </a:lnTo>
                <a:lnTo>
                  <a:pt x="882" y="370"/>
                </a:lnTo>
                <a:lnTo>
                  <a:pt x="899" y="391"/>
                </a:lnTo>
                <a:lnTo>
                  <a:pt x="908" y="401"/>
                </a:lnTo>
                <a:lnTo>
                  <a:pt x="925" y="442"/>
                </a:lnTo>
                <a:lnTo>
                  <a:pt x="942" y="473"/>
                </a:lnTo>
                <a:lnTo>
                  <a:pt x="967" y="509"/>
                </a:lnTo>
                <a:lnTo>
                  <a:pt x="1001" y="545"/>
                </a:lnTo>
                <a:lnTo>
                  <a:pt x="1027" y="602"/>
                </a:lnTo>
                <a:lnTo>
                  <a:pt x="1052" y="653"/>
                </a:lnTo>
                <a:lnTo>
                  <a:pt x="1128" y="746"/>
                </a:lnTo>
                <a:lnTo>
                  <a:pt x="1145" y="766"/>
                </a:lnTo>
                <a:lnTo>
                  <a:pt x="1171" y="792"/>
                </a:lnTo>
                <a:lnTo>
                  <a:pt x="1188" y="812"/>
                </a:lnTo>
                <a:lnTo>
                  <a:pt x="1196" y="818"/>
                </a:lnTo>
                <a:lnTo>
                  <a:pt x="1239" y="895"/>
                </a:lnTo>
                <a:lnTo>
                  <a:pt x="1298" y="962"/>
                </a:lnTo>
                <a:lnTo>
                  <a:pt x="1417" y="1090"/>
                </a:lnTo>
                <a:lnTo>
                  <a:pt x="1434" y="1111"/>
                </a:lnTo>
                <a:lnTo>
                  <a:pt x="1451" y="1126"/>
                </a:lnTo>
                <a:lnTo>
                  <a:pt x="1451" y="1147"/>
                </a:lnTo>
                <a:lnTo>
                  <a:pt x="1459" y="1162"/>
                </a:lnTo>
                <a:lnTo>
                  <a:pt x="1459" y="1172"/>
                </a:lnTo>
                <a:lnTo>
                  <a:pt x="1468" y="1193"/>
                </a:lnTo>
                <a:lnTo>
                  <a:pt x="1485" y="1219"/>
                </a:lnTo>
                <a:lnTo>
                  <a:pt x="1510" y="1244"/>
                </a:lnTo>
                <a:lnTo>
                  <a:pt x="1544" y="1265"/>
                </a:lnTo>
                <a:lnTo>
                  <a:pt x="1570" y="1280"/>
                </a:lnTo>
                <a:lnTo>
                  <a:pt x="1595" y="1306"/>
                </a:lnTo>
                <a:lnTo>
                  <a:pt x="1646" y="1373"/>
                </a:lnTo>
                <a:lnTo>
                  <a:pt x="1697" y="1440"/>
                </a:lnTo>
                <a:lnTo>
                  <a:pt x="1748" y="1506"/>
                </a:lnTo>
                <a:lnTo>
                  <a:pt x="1799" y="1563"/>
                </a:lnTo>
              </a:path>
            </a:pathLst>
          </a:custGeom>
          <a:noFill/>
          <a:ln w="50800" cap="rnd"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8379" name="Line 12"/>
          <p:cNvSpPr>
            <a:spLocks noChangeShapeType="1"/>
          </p:cNvSpPr>
          <p:nvPr/>
        </p:nvSpPr>
        <p:spPr bwMode="auto">
          <a:xfrm>
            <a:off x="6324600" y="2843213"/>
            <a:ext cx="0" cy="2471737"/>
          </a:xfrm>
          <a:prstGeom prst="line">
            <a:avLst/>
          </a:prstGeom>
          <a:noFill/>
          <a:ln w="12700">
            <a:solidFill>
              <a:schemeClr val="tx1"/>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8380" name="Rectangle 13"/>
          <p:cNvSpPr>
            <a:spLocks noChangeArrowheads="1"/>
          </p:cNvSpPr>
          <p:nvPr/>
        </p:nvSpPr>
        <p:spPr bwMode="auto">
          <a:xfrm>
            <a:off x="5335588" y="5716588"/>
            <a:ext cx="30765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tr-TR">
                <a:solidFill>
                  <a:srgbClr val="000000"/>
                </a:solidFill>
              </a:rPr>
              <a:t> </a:t>
            </a:r>
            <a:r>
              <a:rPr lang="en-US" altLang="tr-TR" b="1">
                <a:solidFill>
                  <a:srgbClr val="000000"/>
                </a:solidFill>
              </a:rPr>
              <a:t>1        2       3      4      5</a:t>
            </a:r>
          </a:p>
        </p:txBody>
      </p:sp>
      <p:sp>
        <p:nvSpPr>
          <p:cNvPr id="58381" name="Freeform 14"/>
          <p:cNvSpPr>
            <a:spLocks/>
          </p:cNvSpPr>
          <p:nvPr/>
        </p:nvSpPr>
        <p:spPr bwMode="auto">
          <a:xfrm>
            <a:off x="5537200" y="3405188"/>
            <a:ext cx="3384550" cy="1012825"/>
          </a:xfrm>
          <a:custGeom>
            <a:avLst/>
            <a:gdLst>
              <a:gd name="T0" fmla="*/ 2147483647 w 2132"/>
              <a:gd name="T1" fmla="*/ 2147483647 h 638"/>
              <a:gd name="T2" fmla="*/ 2147483647 w 2132"/>
              <a:gd name="T3" fmla="*/ 2147483647 h 638"/>
              <a:gd name="T4" fmla="*/ 2147483647 w 2132"/>
              <a:gd name="T5" fmla="*/ 2147483647 h 638"/>
              <a:gd name="T6" fmla="*/ 2147483647 w 2132"/>
              <a:gd name="T7" fmla="*/ 2147483647 h 638"/>
              <a:gd name="T8" fmla="*/ 2147483647 w 2132"/>
              <a:gd name="T9" fmla="*/ 2147483647 h 638"/>
              <a:gd name="T10" fmla="*/ 2147483647 w 2132"/>
              <a:gd name="T11" fmla="*/ 2147483647 h 638"/>
              <a:gd name="T12" fmla="*/ 2147483647 w 2132"/>
              <a:gd name="T13" fmla="*/ 2147483647 h 638"/>
              <a:gd name="T14" fmla="*/ 2147483647 w 2132"/>
              <a:gd name="T15" fmla="*/ 2147483647 h 638"/>
              <a:gd name="T16" fmla="*/ 2147483647 w 2132"/>
              <a:gd name="T17" fmla="*/ 2147483647 h 638"/>
              <a:gd name="T18" fmla="*/ 2147483647 w 2132"/>
              <a:gd name="T19" fmla="*/ 2147483647 h 638"/>
              <a:gd name="T20" fmla="*/ 2147483647 w 2132"/>
              <a:gd name="T21" fmla="*/ 2147483647 h 638"/>
              <a:gd name="T22" fmla="*/ 2147483647 w 2132"/>
              <a:gd name="T23" fmla="*/ 2147483647 h 638"/>
              <a:gd name="T24" fmla="*/ 2147483647 w 2132"/>
              <a:gd name="T25" fmla="*/ 2147483647 h 638"/>
              <a:gd name="T26" fmla="*/ 2147483647 w 2132"/>
              <a:gd name="T27" fmla="*/ 0 h 638"/>
              <a:gd name="T28" fmla="*/ 2147483647 w 2132"/>
              <a:gd name="T29" fmla="*/ 2147483647 h 638"/>
              <a:gd name="T30" fmla="*/ 2147483647 w 2132"/>
              <a:gd name="T31" fmla="*/ 2147483647 h 638"/>
              <a:gd name="T32" fmla="*/ 2147483647 w 2132"/>
              <a:gd name="T33" fmla="*/ 2147483647 h 638"/>
              <a:gd name="T34" fmla="*/ 2147483647 w 2132"/>
              <a:gd name="T35" fmla="*/ 2147483647 h 638"/>
              <a:gd name="T36" fmla="*/ 2147483647 w 2132"/>
              <a:gd name="T37" fmla="*/ 2147483647 h 638"/>
              <a:gd name="T38" fmla="*/ 2147483647 w 2132"/>
              <a:gd name="T39" fmla="*/ 2147483647 h 638"/>
              <a:gd name="T40" fmla="*/ 2147483647 w 2132"/>
              <a:gd name="T41" fmla="*/ 2147483647 h 638"/>
              <a:gd name="T42" fmla="*/ 2147483647 w 2132"/>
              <a:gd name="T43" fmla="*/ 2147483647 h 638"/>
              <a:gd name="T44" fmla="*/ 2147483647 w 2132"/>
              <a:gd name="T45" fmla="*/ 2147483647 h 638"/>
              <a:gd name="T46" fmla="*/ 2147483647 w 2132"/>
              <a:gd name="T47" fmla="*/ 2147483647 h 638"/>
              <a:gd name="T48" fmla="*/ 2147483647 w 2132"/>
              <a:gd name="T49" fmla="*/ 2147483647 h 638"/>
              <a:gd name="T50" fmla="*/ 2147483647 w 2132"/>
              <a:gd name="T51" fmla="*/ 2147483647 h 638"/>
              <a:gd name="T52" fmla="*/ 2147483647 w 2132"/>
              <a:gd name="T53" fmla="*/ 2147483647 h 638"/>
              <a:gd name="T54" fmla="*/ 2147483647 w 2132"/>
              <a:gd name="T55" fmla="*/ 2147483647 h 638"/>
              <a:gd name="T56" fmla="*/ 2147483647 w 2132"/>
              <a:gd name="T57" fmla="*/ 2147483647 h 638"/>
              <a:gd name="T58" fmla="*/ 2147483647 w 2132"/>
              <a:gd name="T59" fmla="*/ 2147483647 h 638"/>
              <a:gd name="T60" fmla="*/ 2147483647 w 2132"/>
              <a:gd name="T61" fmla="*/ 2147483647 h 638"/>
              <a:gd name="T62" fmla="*/ 2147483647 w 2132"/>
              <a:gd name="T63" fmla="*/ 2147483647 h 638"/>
              <a:gd name="T64" fmla="*/ 2147483647 w 2132"/>
              <a:gd name="T65" fmla="*/ 2147483647 h 638"/>
              <a:gd name="T66" fmla="*/ 2147483647 w 2132"/>
              <a:gd name="T67" fmla="*/ 2147483647 h 638"/>
              <a:gd name="T68" fmla="*/ 2147483647 w 2132"/>
              <a:gd name="T69" fmla="*/ 2147483647 h 638"/>
              <a:gd name="T70" fmla="*/ 2147483647 w 2132"/>
              <a:gd name="T71" fmla="*/ 2147483647 h 638"/>
              <a:gd name="T72" fmla="*/ 2147483647 w 2132"/>
              <a:gd name="T73" fmla="*/ 2147483647 h 638"/>
              <a:gd name="T74" fmla="*/ 2147483647 w 2132"/>
              <a:gd name="T75" fmla="*/ 2147483647 h 63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132" h="638">
                <a:moveTo>
                  <a:pt x="0" y="637"/>
                </a:moveTo>
                <a:lnTo>
                  <a:pt x="63" y="606"/>
                </a:lnTo>
                <a:lnTo>
                  <a:pt x="108" y="566"/>
                </a:lnTo>
                <a:lnTo>
                  <a:pt x="153" y="521"/>
                </a:lnTo>
                <a:lnTo>
                  <a:pt x="207" y="472"/>
                </a:lnTo>
                <a:lnTo>
                  <a:pt x="216" y="459"/>
                </a:lnTo>
                <a:lnTo>
                  <a:pt x="225" y="446"/>
                </a:lnTo>
                <a:lnTo>
                  <a:pt x="234" y="432"/>
                </a:lnTo>
                <a:lnTo>
                  <a:pt x="243" y="419"/>
                </a:lnTo>
                <a:lnTo>
                  <a:pt x="252" y="410"/>
                </a:lnTo>
                <a:lnTo>
                  <a:pt x="270" y="401"/>
                </a:lnTo>
                <a:lnTo>
                  <a:pt x="297" y="383"/>
                </a:lnTo>
                <a:lnTo>
                  <a:pt x="405" y="290"/>
                </a:lnTo>
                <a:lnTo>
                  <a:pt x="423" y="272"/>
                </a:lnTo>
                <a:lnTo>
                  <a:pt x="441" y="254"/>
                </a:lnTo>
                <a:lnTo>
                  <a:pt x="459" y="245"/>
                </a:lnTo>
                <a:lnTo>
                  <a:pt x="477" y="241"/>
                </a:lnTo>
                <a:lnTo>
                  <a:pt x="513" y="236"/>
                </a:lnTo>
                <a:lnTo>
                  <a:pt x="558" y="192"/>
                </a:lnTo>
                <a:lnTo>
                  <a:pt x="603" y="143"/>
                </a:lnTo>
                <a:lnTo>
                  <a:pt x="612" y="134"/>
                </a:lnTo>
                <a:lnTo>
                  <a:pt x="630" y="134"/>
                </a:lnTo>
                <a:lnTo>
                  <a:pt x="639" y="130"/>
                </a:lnTo>
                <a:lnTo>
                  <a:pt x="657" y="125"/>
                </a:lnTo>
                <a:lnTo>
                  <a:pt x="720" y="94"/>
                </a:lnTo>
                <a:lnTo>
                  <a:pt x="782" y="58"/>
                </a:lnTo>
                <a:lnTo>
                  <a:pt x="845" y="27"/>
                </a:lnTo>
                <a:lnTo>
                  <a:pt x="908" y="0"/>
                </a:lnTo>
                <a:lnTo>
                  <a:pt x="980" y="5"/>
                </a:lnTo>
                <a:lnTo>
                  <a:pt x="1043" y="5"/>
                </a:lnTo>
                <a:lnTo>
                  <a:pt x="1115" y="14"/>
                </a:lnTo>
                <a:lnTo>
                  <a:pt x="1142" y="23"/>
                </a:lnTo>
                <a:lnTo>
                  <a:pt x="1169" y="36"/>
                </a:lnTo>
                <a:lnTo>
                  <a:pt x="1196" y="54"/>
                </a:lnTo>
                <a:lnTo>
                  <a:pt x="1223" y="72"/>
                </a:lnTo>
                <a:lnTo>
                  <a:pt x="1241" y="90"/>
                </a:lnTo>
                <a:lnTo>
                  <a:pt x="1250" y="103"/>
                </a:lnTo>
                <a:lnTo>
                  <a:pt x="1241" y="107"/>
                </a:lnTo>
                <a:lnTo>
                  <a:pt x="1241" y="112"/>
                </a:lnTo>
                <a:lnTo>
                  <a:pt x="1268" y="116"/>
                </a:lnTo>
                <a:lnTo>
                  <a:pt x="1313" y="125"/>
                </a:lnTo>
                <a:lnTo>
                  <a:pt x="1340" y="143"/>
                </a:lnTo>
                <a:lnTo>
                  <a:pt x="1358" y="156"/>
                </a:lnTo>
                <a:lnTo>
                  <a:pt x="1376" y="170"/>
                </a:lnTo>
                <a:lnTo>
                  <a:pt x="1367" y="165"/>
                </a:lnTo>
                <a:lnTo>
                  <a:pt x="1367" y="156"/>
                </a:lnTo>
                <a:lnTo>
                  <a:pt x="1376" y="161"/>
                </a:lnTo>
                <a:lnTo>
                  <a:pt x="1394" y="170"/>
                </a:lnTo>
                <a:lnTo>
                  <a:pt x="1421" y="183"/>
                </a:lnTo>
                <a:lnTo>
                  <a:pt x="1448" y="201"/>
                </a:lnTo>
                <a:lnTo>
                  <a:pt x="1475" y="219"/>
                </a:lnTo>
                <a:lnTo>
                  <a:pt x="1511" y="232"/>
                </a:lnTo>
                <a:lnTo>
                  <a:pt x="1547" y="241"/>
                </a:lnTo>
                <a:lnTo>
                  <a:pt x="1574" y="250"/>
                </a:lnTo>
                <a:lnTo>
                  <a:pt x="1583" y="254"/>
                </a:lnTo>
                <a:lnTo>
                  <a:pt x="1610" y="272"/>
                </a:lnTo>
                <a:lnTo>
                  <a:pt x="1637" y="281"/>
                </a:lnTo>
                <a:lnTo>
                  <a:pt x="1672" y="299"/>
                </a:lnTo>
                <a:lnTo>
                  <a:pt x="1717" y="308"/>
                </a:lnTo>
                <a:lnTo>
                  <a:pt x="1762" y="325"/>
                </a:lnTo>
                <a:lnTo>
                  <a:pt x="1798" y="343"/>
                </a:lnTo>
                <a:lnTo>
                  <a:pt x="1825" y="361"/>
                </a:lnTo>
                <a:lnTo>
                  <a:pt x="1843" y="370"/>
                </a:lnTo>
                <a:lnTo>
                  <a:pt x="1861" y="374"/>
                </a:lnTo>
                <a:lnTo>
                  <a:pt x="1897" y="383"/>
                </a:lnTo>
                <a:lnTo>
                  <a:pt x="1933" y="392"/>
                </a:lnTo>
                <a:lnTo>
                  <a:pt x="1969" y="406"/>
                </a:lnTo>
                <a:lnTo>
                  <a:pt x="1996" y="414"/>
                </a:lnTo>
                <a:lnTo>
                  <a:pt x="2005" y="419"/>
                </a:lnTo>
                <a:lnTo>
                  <a:pt x="2023" y="437"/>
                </a:lnTo>
                <a:lnTo>
                  <a:pt x="2032" y="459"/>
                </a:lnTo>
                <a:lnTo>
                  <a:pt x="2050" y="477"/>
                </a:lnTo>
                <a:lnTo>
                  <a:pt x="2077" y="490"/>
                </a:lnTo>
                <a:lnTo>
                  <a:pt x="2113" y="503"/>
                </a:lnTo>
                <a:lnTo>
                  <a:pt x="2122" y="508"/>
                </a:lnTo>
                <a:lnTo>
                  <a:pt x="2131" y="508"/>
                </a:lnTo>
              </a:path>
            </a:pathLst>
          </a:custGeom>
          <a:noFill/>
          <a:ln w="76200" cap="rnd"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8382" name="Rectangle 15"/>
          <p:cNvSpPr>
            <a:spLocks noChangeArrowheads="1"/>
          </p:cNvSpPr>
          <p:nvPr/>
        </p:nvSpPr>
        <p:spPr bwMode="auto">
          <a:xfrm>
            <a:off x="7558088" y="2668588"/>
            <a:ext cx="1584325"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tr-TR" b="1">
                <a:solidFill>
                  <a:srgbClr val="FF6600"/>
                </a:solidFill>
                <a:latin typeface="Arial" pitchFamily="34" charset="0"/>
              </a:rPr>
              <a:t>Average</a:t>
            </a:r>
          </a:p>
          <a:p>
            <a:r>
              <a:rPr lang="en-US" altLang="tr-TR" b="1">
                <a:solidFill>
                  <a:srgbClr val="FF6600"/>
                </a:solidFill>
                <a:latin typeface="Arial" pitchFamily="34" charset="0"/>
              </a:rPr>
              <a:t>   Product</a:t>
            </a:r>
          </a:p>
        </p:txBody>
      </p:sp>
      <p:sp>
        <p:nvSpPr>
          <p:cNvPr id="58383" name="Line 16"/>
          <p:cNvSpPr>
            <a:spLocks noChangeShapeType="1"/>
          </p:cNvSpPr>
          <p:nvPr/>
        </p:nvSpPr>
        <p:spPr bwMode="auto">
          <a:xfrm>
            <a:off x="7162800" y="3757613"/>
            <a:ext cx="0" cy="1557337"/>
          </a:xfrm>
          <a:prstGeom prst="line">
            <a:avLst/>
          </a:prstGeom>
          <a:noFill/>
          <a:ln w="12700">
            <a:solidFill>
              <a:srgbClr val="FF6600"/>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8384" name="Line 17"/>
          <p:cNvSpPr>
            <a:spLocks noChangeShapeType="1"/>
          </p:cNvSpPr>
          <p:nvPr/>
        </p:nvSpPr>
        <p:spPr bwMode="auto">
          <a:xfrm flipH="1">
            <a:off x="7543800" y="3124200"/>
            <a:ext cx="304800" cy="376238"/>
          </a:xfrm>
          <a:prstGeom prst="line">
            <a:avLst/>
          </a:prstGeom>
          <a:noFill/>
          <a:ln w="508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1152824543"/>
      </p:ext>
    </p:extLst>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Production In The Long Run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38</a:t>
            </a:fld>
            <a:endParaRPr lang="en-US"/>
          </a:p>
        </p:txBody>
      </p:sp>
      <p:sp>
        <p:nvSpPr>
          <p:cNvPr id="6" name="Rectangle 5"/>
          <p:cNvSpPr>
            <a:spLocks noGrp="1" noChangeArrowheads="1"/>
          </p:cNvSpPr>
          <p:nvPr/>
        </p:nvSpPr>
        <p:spPr bwMode="auto">
          <a:xfrm>
            <a:off x="990600" y="16764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sz="2800" dirty="0"/>
              <a:t>In the long run, by contrast, all </a:t>
            </a:r>
            <a:r>
              <a:rPr lang="en-US" sz="2800" dirty="0" smtClean="0"/>
              <a:t>factors </a:t>
            </a:r>
            <a:r>
              <a:rPr lang="en-US" sz="2800" dirty="0"/>
              <a:t>of production are by definition variable. </a:t>
            </a:r>
            <a:endParaRPr lang="en-US" sz="2800" dirty="0" smtClean="0">
              <a:solidFill>
                <a:schemeClr val="tx1"/>
              </a:solidFill>
            </a:endParaRPr>
          </a:p>
          <a:p>
            <a:r>
              <a:rPr lang="en-US" sz="2800" dirty="0"/>
              <a:t>To illustrate, consider again the production </a:t>
            </a:r>
            <a:r>
              <a:rPr lang="en-US" sz="2800" dirty="0" smtClean="0"/>
              <a:t>function Q=F(K,L)=2KL</a:t>
            </a:r>
          </a:p>
          <a:p>
            <a:r>
              <a:rPr lang="en-US" sz="2800" dirty="0" smtClean="0"/>
              <a:t>Suppose </a:t>
            </a:r>
            <a:r>
              <a:rPr lang="en-US" sz="2800" dirty="0"/>
              <a:t>we want to describe all possible combinations of </a:t>
            </a:r>
            <a:r>
              <a:rPr lang="en-US" sz="2800" i="1" dirty="0"/>
              <a:t>K </a:t>
            </a:r>
            <a:r>
              <a:rPr lang="en-US" sz="2800" dirty="0"/>
              <a:t>and </a:t>
            </a:r>
            <a:r>
              <a:rPr lang="en-US" sz="2800" i="1" dirty="0"/>
              <a:t>L </a:t>
            </a:r>
            <a:r>
              <a:rPr lang="en-US" sz="2800" dirty="0"/>
              <a:t>that give rise to a particular level of output—say, </a:t>
            </a:r>
            <a:r>
              <a:rPr lang="en-US" sz="2800" i="1" dirty="0"/>
              <a:t>Q </a:t>
            </a:r>
            <a:r>
              <a:rPr lang="en-US" sz="2800" dirty="0"/>
              <a:t>=</a:t>
            </a:r>
            <a:r>
              <a:rPr lang="en-US" sz="2800" dirty="0" smtClean="0"/>
              <a:t> </a:t>
            </a:r>
            <a:r>
              <a:rPr lang="en-US" sz="2800" dirty="0"/>
              <a:t>16 </a:t>
            </a:r>
          </a:p>
          <a:p>
            <a:r>
              <a:rPr lang="en-US" sz="2800" dirty="0"/>
              <a:t>To do this, we solve </a:t>
            </a:r>
            <a:r>
              <a:rPr lang="en-US" sz="2800" i="1" dirty="0"/>
              <a:t>Q </a:t>
            </a:r>
            <a:r>
              <a:rPr lang="en-US" sz="2800" dirty="0"/>
              <a:t>=</a:t>
            </a:r>
            <a:r>
              <a:rPr lang="en-US" sz="2800" dirty="0" smtClean="0"/>
              <a:t> </a:t>
            </a:r>
            <a:r>
              <a:rPr lang="en-US" sz="2800" dirty="0"/>
              <a:t>2</a:t>
            </a:r>
            <a:r>
              <a:rPr lang="en-US" sz="2800" i="1" dirty="0"/>
              <a:t>KL </a:t>
            </a:r>
            <a:r>
              <a:rPr lang="en-US" sz="2800" dirty="0"/>
              <a:t>=</a:t>
            </a:r>
            <a:r>
              <a:rPr lang="en-US" sz="2800" dirty="0" smtClean="0"/>
              <a:t> </a:t>
            </a:r>
            <a:r>
              <a:rPr lang="en-US" sz="2800" dirty="0"/>
              <a:t>16 for </a:t>
            </a:r>
            <a:r>
              <a:rPr lang="en-US" sz="2800" i="1" dirty="0"/>
              <a:t>K </a:t>
            </a:r>
            <a:r>
              <a:rPr lang="en-US" sz="2800" dirty="0"/>
              <a:t>in terms of </a:t>
            </a:r>
            <a:r>
              <a:rPr lang="en-US" sz="2800" i="1" dirty="0"/>
              <a:t>L </a:t>
            </a:r>
            <a:endParaRPr lang="en-US" sz="2800" dirty="0"/>
          </a:p>
          <a:p>
            <a:pPr marL="0" indent="0" algn="ctr">
              <a:buNone/>
            </a:pPr>
            <a:r>
              <a:rPr lang="en-US" sz="2800" dirty="0" smtClean="0"/>
              <a:t>K=8/L</a:t>
            </a:r>
            <a:endParaRPr lang="en-US" sz="2800" dirty="0"/>
          </a:p>
          <a:p>
            <a:endParaRPr lang="en-US" sz="2800" dirty="0"/>
          </a:p>
        </p:txBody>
      </p:sp>
    </p:spTree>
    <p:extLst>
      <p:ext uri="{BB962C8B-B14F-4D97-AF65-F5344CB8AC3E}">
        <p14:creationId xmlns:p14="http://schemas.microsoft.com/office/powerpoint/2010/main" val="18217202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71525" y="557213"/>
            <a:ext cx="7620000" cy="838200"/>
          </a:xfrm>
        </p:spPr>
        <p:txBody>
          <a:bodyPr/>
          <a:lstStyle/>
          <a:p>
            <a:pPr eaLnBrk="1" hangingPunct="1"/>
            <a:r>
              <a:rPr lang="en-US" altLang="tr-TR" smtClean="0"/>
              <a:t>Production Isoquants</a:t>
            </a:r>
          </a:p>
        </p:txBody>
      </p:sp>
      <p:sp>
        <p:nvSpPr>
          <p:cNvPr id="281603" name="Rectangle 3"/>
          <p:cNvSpPr>
            <a:spLocks noGrp="1" noChangeArrowheads="1"/>
          </p:cNvSpPr>
          <p:nvPr>
            <p:ph idx="1"/>
          </p:nvPr>
        </p:nvSpPr>
        <p:spPr/>
        <p:txBody>
          <a:bodyPr>
            <a:normAutofit/>
          </a:bodyPr>
          <a:lstStyle/>
          <a:p>
            <a:pPr eaLnBrk="1" hangingPunct="1"/>
            <a:r>
              <a:rPr lang="en-US" altLang="tr-TR" dirty="0" smtClean="0"/>
              <a:t>In the long run, all inputs are variable &amp; </a:t>
            </a:r>
            <a:r>
              <a:rPr lang="en-US" altLang="tr-TR" i="1" dirty="0" smtClean="0"/>
              <a:t>isoquants</a:t>
            </a:r>
            <a:r>
              <a:rPr lang="en-US" altLang="tr-TR" dirty="0" smtClean="0"/>
              <a:t> are used to study production decisions</a:t>
            </a:r>
          </a:p>
          <a:p>
            <a:pPr lvl="1" eaLnBrk="1" hangingPunct="1"/>
            <a:r>
              <a:rPr lang="en-US" altLang="tr-TR" dirty="0" smtClean="0"/>
              <a:t>An isoquant is a curve showing all possible input combinations capable of producing a given level of output</a:t>
            </a:r>
          </a:p>
          <a:p>
            <a:pPr lvl="1"/>
            <a:r>
              <a:rPr lang="en-US" altLang="tr-TR" dirty="0" smtClean="0"/>
              <a:t>Isoquants are downward sloping; if greater amounts of labor are used, less capital is required to produce a given output</a:t>
            </a:r>
            <a:endParaRPr lang="tr-TR" altLang="tr-TR" dirty="0" smtClean="0"/>
          </a:p>
          <a:p>
            <a:pPr lvl="1" eaLnBrk="1" hangingPunct="1"/>
            <a:endParaRPr lang="en-US" altLang="tr-TR" sz="3200" dirty="0" smtClean="0"/>
          </a:p>
        </p:txBody>
      </p:sp>
    </p:spTree>
    <p:extLst>
      <p:ext uri="{BB962C8B-B14F-4D97-AF65-F5344CB8AC3E}">
        <p14:creationId xmlns:p14="http://schemas.microsoft.com/office/powerpoint/2010/main" val="30988092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1603">
                                            <p:txEl>
                                              <p:pRg st="0" end="0"/>
                                            </p:txEl>
                                          </p:spTgt>
                                        </p:tgtEl>
                                        <p:attrNameLst>
                                          <p:attrName>style.visibility</p:attrName>
                                        </p:attrNameLst>
                                      </p:cBhvr>
                                      <p:to>
                                        <p:strVal val="visible"/>
                                      </p:to>
                                    </p:set>
                                    <p:animEffect transition="in" filter="wipe(left)">
                                      <p:cBhvr>
                                        <p:cTn id="7" dur="500"/>
                                        <p:tgtEl>
                                          <p:spTgt spid="281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1603">
                                            <p:txEl>
                                              <p:pRg st="1" end="1"/>
                                            </p:txEl>
                                          </p:spTgt>
                                        </p:tgtEl>
                                        <p:attrNameLst>
                                          <p:attrName>style.visibility</p:attrName>
                                        </p:attrNameLst>
                                      </p:cBhvr>
                                      <p:to>
                                        <p:strVal val="visible"/>
                                      </p:to>
                                    </p:set>
                                    <p:animEffect transition="in" filter="wipe(left)">
                                      <p:cBhvr>
                                        <p:cTn id="12" dur="500"/>
                                        <p:tgtEl>
                                          <p:spTgt spid="281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1603">
                                            <p:txEl>
                                              <p:pRg st="2" end="2"/>
                                            </p:txEl>
                                          </p:spTgt>
                                        </p:tgtEl>
                                        <p:attrNameLst>
                                          <p:attrName>style.visibility</p:attrName>
                                        </p:attrNameLst>
                                      </p:cBhvr>
                                      <p:to>
                                        <p:strVal val="visible"/>
                                      </p:to>
                                    </p:set>
                                    <p:animEffect transition="in" filter="wipe(left)">
                                      <p:cBhvr>
                                        <p:cTn id="17" dur="500"/>
                                        <p:tgtEl>
                                          <p:spTgt spid="281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3"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971800"/>
            <a:ext cx="4267200" cy="320756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Dikdörtgen 2"/>
          <p:cNvSpPr/>
          <p:nvPr/>
        </p:nvSpPr>
        <p:spPr>
          <a:xfrm>
            <a:off x="228600" y="304800"/>
            <a:ext cx="8686800" cy="2462213"/>
          </a:xfrm>
          <a:prstGeom prst="rect">
            <a:avLst/>
          </a:prstGeom>
        </p:spPr>
        <p:txBody>
          <a:bodyPr wrap="square">
            <a:spAutoFit/>
          </a:bodyPr>
          <a:lstStyle/>
          <a:p>
            <a:pPr algn="just"/>
            <a:r>
              <a:rPr lang="tr-TR" sz="2200" b="1" dirty="0" smtClean="0"/>
              <a:t>P</a:t>
            </a:r>
            <a:r>
              <a:rPr lang="en-US" sz="2200" b="1" dirty="0" err="1" smtClean="0"/>
              <a:t>roduction</a:t>
            </a:r>
            <a:r>
              <a:rPr lang="en-US" sz="2200" b="1" dirty="0" smtClean="0"/>
              <a:t> </a:t>
            </a:r>
            <a:r>
              <a:rPr lang="en-US" sz="2200" b="1" dirty="0"/>
              <a:t>function </a:t>
            </a:r>
            <a:r>
              <a:rPr lang="en-US" sz="2200" dirty="0"/>
              <a:t>is the relationship by which inputs are combined </a:t>
            </a:r>
            <a:r>
              <a:rPr lang="en-US" sz="2200" dirty="0" smtClean="0"/>
              <a:t>to</a:t>
            </a:r>
            <a:r>
              <a:rPr lang="tr-TR" sz="2200" dirty="0" smtClean="0"/>
              <a:t> </a:t>
            </a:r>
            <a:r>
              <a:rPr lang="en-US" sz="2200" dirty="0" smtClean="0"/>
              <a:t>produce </a:t>
            </a:r>
            <a:r>
              <a:rPr lang="en-US" sz="2200" dirty="0"/>
              <a:t>output. Schematically, it may be represented as the box in Figure </a:t>
            </a:r>
            <a:r>
              <a:rPr lang="tr-TR" sz="2200" dirty="0" smtClean="0"/>
              <a:t>8.1.</a:t>
            </a:r>
            <a:r>
              <a:rPr lang="en-US" sz="2200" dirty="0" smtClean="0"/>
              <a:t> Inputs</a:t>
            </a:r>
            <a:r>
              <a:rPr lang="tr-TR" sz="2200" dirty="0" smtClean="0"/>
              <a:t> </a:t>
            </a:r>
            <a:r>
              <a:rPr lang="en-US" sz="2200" dirty="0" smtClean="0"/>
              <a:t>are </a:t>
            </a:r>
            <a:r>
              <a:rPr lang="en-US" sz="2200" dirty="0"/>
              <a:t>fed into it, and output is discharged from it. The box implicitly </a:t>
            </a:r>
            <a:r>
              <a:rPr lang="en-US" sz="2200" dirty="0" smtClean="0"/>
              <a:t>embodies</a:t>
            </a:r>
            <a:r>
              <a:rPr lang="tr-TR" sz="2200" dirty="0" smtClean="0"/>
              <a:t> </a:t>
            </a:r>
            <a:r>
              <a:rPr lang="en-US" sz="2200" dirty="0" smtClean="0"/>
              <a:t>the </a:t>
            </a:r>
            <a:r>
              <a:rPr lang="en-US" sz="2200" dirty="0"/>
              <a:t>existing state of technology, which has been improving steadily over time. </a:t>
            </a:r>
            <a:r>
              <a:rPr lang="en-US" sz="2200" dirty="0" smtClean="0"/>
              <a:t>Thus,</a:t>
            </a:r>
            <a:r>
              <a:rPr lang="tr-TR" sz="2200" dirty="0" smtClean="0"/>
              <a:t> </a:t>
            </a:r>
            <a:r>
              <a:rPr lang="en-US" sz="2200" dirty="0" smtClean="0"/>
              <a:t>a </a:t>
            </a:r>
            <a:r>
              <a:rPr lang="en-US" sz="2200" dirty="0"/>
              <a:t>given combination of productive inputs will yield a larger number of cars </a:t>
            </a:r>
            <a:r>
              <a:rPr lang="en-US" sz="2200" dirty="0" smtClean="0"/>
              <a:t>with</a:t>
            </a:r>
            <a:r>
              <a:rPr lang="tr-TR" sz="2200" dirty="0" smtClean="0"/>
              <a:t> </a:t>
            </a:r>
            <a:r>
              <a:rPr lang="en-US" sz="2200" dirty="0" smtClean="0"/>
              <a:t>today’s </a:t>
            </a:r>
            <a:r>
              <a:rPr lang="en-US" sz="2200" dirty="0"/>
              <a:t>technology than with the technology of 1970.</a:t>
            </a:r>
            <a:endParaRPr lang="tr-TR" sz="2200" dirty="0"/>
          </a:p>
        </p:txBody>
      </p:sp>
    </p:spTree>
    <p:extLst>
      <p:ext uri="{BB962C8B-B14F-4D97-AF65-F5344CB8AC3E}">
        <p14:creationId xmlns:p14="http://schemas.microsoft.com/office/powerpoint/2010/main" val="23935115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en-US" smtClean="0"/>
              <a:t>©2015 McGraw-Hill Education. All Rights Reserved.</a:t>
            </a:r>
            <a:endParaRPr lang="en-US"/>
          </a:p>
        </p:txBody>
      </p:sp>
      <p:sp>
        <p:nvSpPr>
          <p:cNvPr id="3" name="Slayt Numarası Yer Tutucusu 2"/>
          <p:cNvSpPr>
            <a:spLocks noGrp="1"/>
          </p:cNvSpPr>
          <p:nvPr>
            <p:ph type="sldNum" sz="quarter" idx="12"/>
          </p:nvPr>
        </p:nvSpPr>
        <p:spPr/>
        <p:txBody>
          <a:bodyPr/>
          <a:lstStyle/>
          <a:p>
            <a:fld id="{277EE247-7E3D-4F38-A267-86CBA1DF41EF}" type="slidenum">
              <a:rPr lang="en-US" smtClean="0"/>
              <a:t>40</a:t>
            </a:fld>
            <a:endParaRPr lang="en-US"/>
          </a:p>
        </p:txBody>
      </p:sp>
      <p:sp>
        <p:nvSpPr>
          <p:cNvPr id="4" name="Dikdörtgen 3"/>
          <p:cNvSpPr/>
          <p:nvPr/>
        </p:nvSpPr>
        <p:spPr>
          <a:xfrm>
            <a:off x="2286000" y="2209800"/>
            <a:ext cx="4572000" cy="1384995"/>
          </a:xfrm>
          <a:prstGeom prst="rect">
            <a:avLst/>
          </a:prstGeom>
        </p:spPr>
        <p:txBody>
          <a:bodyPr>
            <a:spAutoFit/>
          </a:bodyPr>
          <a:lstStyle/>
          <a:p>
            <a:r>
              <a:rPr lang="en-US" altLang="tr-TR" sz="2800" dirty="0"/>
              <a:t>Equation for an Isoquant:</a:t>
            </a:r>
          </a:p>
          <a:p>
            <a:r>
              <a:rPr lang="tr-TR" altLang="tr-TR" sz="2800" dirty="0" smtClean="0"/>
              <a:t>                  </a:t>
            </a:r>
            <a:endParaRPr lang="en-US" altLang="tr-TR" sz="2800" dirty="0"/>
          </a:p>
          <a:p>
            <a:pPr algn="ctr">
              <a:buFont typeface="Wingdings" pitchFamily="2" charset="2"/>
              <a:buNone/>
            </a:pPr>
            <a:r>
              <a:rPr lang="en-US" altLang="tr-TR" sz="2800" i="1" dirty="0">
                <a:latin typeface="Times New Roman" pitchFamily="18" charset="0"/>
              </a:rPr>
              <a:t>q = f (L, K</a:t>
            </a:r>
            <a:r>
              <a:rPr lang="en-US" altLang="tr-TR" sz="2800" i="1" dirty="0" smtClean="0">
                <a:latin typeface="Times New Roman" pitchFamily="18" charset="0"/>
              </a:rPr>
              <a:t>)</a:t>
            </a:r>
            <a:endParaRPr lang="en-US" altLang="tr-TR" sz="2800" i="1" dirty="0">
              <a:latin typeface="Times New Roman" pitchFamily="18" charset="0"/>
            </a:endParaRPr>
          </a:p>
        </p:txBody>
      </p:sp>
      <p:sp>
        <p:nvSpPr>
          <p:cNvPr id="5" name="Dikdörtgen 4"/>
          <p:cNvSpPr/>
          <p:nvPr/>
        </p:nvSpPr>
        <p:spPr>
          <a:xfrm>
            <a:off x="304800" y="914400"/>
            <a:ext cx="8534400" cy="954107"/>
          </a:xfrm>
          <a:prstGeom prst="rect">
            <a:avLst/>
          </a:prstGeom>
        </p:spPr>
        <p:txBody>
          <a:bodyPr wrap="square">
            <a:spAutoFit/>
          </a:bodyPr>
          <a:lstStyle/>
          <a:p>
            <a:pPr lvl="1"/>
            <a:r>
              <a:rPr lang="en-US" altLang="tr-TR" sz="2800" b="1" dirty="0"/>
              <a:t>Isoquant:</a:t>
            </a:r>
            <a:r>
              <a:rPr lang="en-US" altLang="tr-TR" sz="2800" dirty="0"/>
              <a:t> the set of all input combinations that yield a given level of output.</a:t>
            </a:r>
          </a:p>
        </p:txBody>
      </p:sp>
      <p:sp>
        <p:nvSpPr>
          <p:cNvPr id="6" name="Line 5"/>
          <p:cNvSpPr>
            <a:spLocks noChangeShapeType="1"/>
          </p:cNvSpPr>
          <p:nvPr/>
        </p:nvSpPr>
        <p:spPr bwMode="auto">
          <a:xfrm>
            <a:off x="3733800" y="32004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5711113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
          <p:cNvSpPr>
            <a:spLocks noChangeArrowheads="1"/>
          </p:cNvSpPr>
          <p:nvPr/>
        </p:nvSpPr>
        <p:spPr bwMode="auto">
          <a:xfrm>
            <a:off x="457200" y="1033463"/>
            <a:ext cx="25908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r>
              <a:rPr lang="en-US" altLang="tr-TR" sz="1600" b="1"/>
              <a:t>PRODUCTION WITH TWO VARIABLE INPUTS</a:t>
            </a:r>
          </a:p>
        </p:txBody>
      </p:sp>
      <p:sp>
        <p:nvSpPr>
          <p:cNvPr id="10" name="Rectangle 10"/>
          <p:cNvSpPr>
            <a:spLocks noChangeArrowheads="1"/>
          </p:cNvSpPr>
          <p:nvPr/>
        </p:nvSpPr>
        <p:spPr bwMode="auto">
          <a:xfrm>
            <a:off x="457200" y="685800"/>
            <a:ext cx="1905000"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marL="342900" indent="-342900"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endParaRPr lang="en-US" altLang="tr-TR" sz="2000" b="1" dirty="0">
              <a:solidFill>
                <a:srgbClr val="ED1B2F"/>
              </a:solidFill>
            </a:endParaRPr>
          </a:p>
        </p:txBody>
      </p:sp>
      <p:sp>
        <p:nvSpPr>
          <p:cNvPr id="11" name="Rectangle 71"/>
          <p:cNvSpPr>
            <a:spLocks noChangeArrowheads="1"/>
          </p:cNvSpPr>
          <p:nvPr/>
        </p:nvSpPr>
        <p:spPr bwMode="auto">
          <a:xfrm>
            <a:off x="457200" y="1681163"/>
            <a:ext cx="3124200" cy="3505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spcAft>
                <a:spcPct val="20000"/>
              </a:spcAft>
            </a:pPr>
            <a:r>
              <a:rPr lang="en-US" altLang="tr-TR" sz="1600"/>
              <a:t>A set of isoquants, or isoquant map, describes the firm’s production function.</a:t>
            </a:r>
          </a:p>
          <a:p>
            <a:pPr eaLnBrk="1" hangingPunct="1">
              <a:spcBef>
                <a:spcPct val="20000"/>
              </a:spcBef>
              <a:spcAft>
                <a:spcPct val="20000"/>
              </a:spcAft>
            </a:pPr>
            <a:r>
              <a:rPr lang="en-US" altLang="tr-TR" sz="1600"/>
              <a:t>Output increases as we move from isoquant </a:t>
            </a:r>
            <a:r>
              <a:rPr lang="en-US" altLang="tr-TR" sz="1600" i="1"/>
              <a:t>q</a:t>
            </a:r>
            <a:r>
              <a:rPr lang="en-US" altLang="tr-TR" sz="1600" baseline="-25000"/>
              <a:t>1</a:t>
            </a:r>
            <a:r>
              <a:rPr lang="en-US" altLang="tr-TR" sz="1600"/>
              <a:t> (at which 55 units per year are produced at points such as </a:t>
            </a:r>
            <a:r>
              <a:rPr lang="en-US" altLang="tr-TR" sz="1600" i="1"/>
              <a:t>A</a:t>
            </a:r>
            <a:r>
              <a:rPr lang="en-US" altLang="tr-TR" sz="1600"/>
              <a:t> and </a:t>
            </a:r>
            <a:r>
              <a:rPr lang="en-US" altLang="tr-TR" sz="1600" i="1"/>
              <a:t>D</a:t>
            </a:r>
            <a:r>
              <a:rPr lang="en-US" altLang="tr-TR" sz="1600"/>
              <a:t>),</a:t>
            </a:r>
          </a:p>
          <a:p>
            <a:pPr eaLnBrk="1" hangingPunct="1">
              <a:spcBef>
                <a:spcPct val="20000"/>
              </a:spcBef>
              <a:spcAft>
                <a:spcPct val="20000"/>
              </a:spcAft>
            </a:pPr>
            <a:r>
              <a:rPr lang="en-US" altLang="tr-TR" sz="1600"/>
              <a:t>to isoquant </a:t>
            </a:r>
            <a:r>
              <a:rPr lang="en-US" altLang="tr-TR" sz="1600" i="1"/>
              <a:t>q</a:t>
            </a:r>
            <a:r>
              <a:rPr lang="en-US" altLang="tr-TR" sz="1600" baseline="-25000"/>
              <a:t>2</a:t>
            </a:r>
            <a:r>
              <a:rPr lang="en-US" altLang="tr-TR" sz="1600"/>
              <a:t> (75 units per year at points such as </a:t>
            </a:r>
            <a:r>
              <a:rPr lang="en-US" altLang="tr-TR" sz="1600" i="1"/>
              <a:t>B</a:t>
            </a:r>
            <a:r>
              <a:rPr lang="en-US" altLang="tr-TR" sz="1600"/>
              <a:t>), and</a:t>
            </a:r>
          </a:p>
          <a:p>
            <a:pPr eaLnBrk="1" hangingPunct="1">
              <a:spcBef>
                <a:spcPct val="20000"/>
              </a:spcBef>
              <a:spcAft>
                <a:spcPct val="20000"/>
              </a:spcAft>
            </a:pPr>
            <a:r>
              <a:rPr lang="en-US" altLang="tr-TR" sz="1600"/>
              <a:t>to isoquant </a:t>
            </a:r>
            <a:r>
              <a:rPr lang="en-US" altLang="tr-TR" sz="1600" i="1"/>
              <a:t>q</a:t>
            </a:r>
            <a:r>
              <a:rPr lang="en-US" altLang="tr-TR" sz="1600" baseline="-25000"/>
              <a:t>3</a:t>
            </a:r>
            <a:r>
              <a:rPr lang="en-US" altLang="tr-TR" sz="1600"/>
              <a:t> (90 units per year at points such as </a:t>
            </a:r>
            <a:r>
              <a:rPr lang="en-US" altLang="tr-TR" sz="1600" i="1"/>
              <a:t>C</a:t>
            </a:r>
            <a:r>
              <a:rPr lang="en-US" altLang="tr-TR" sz="1600"/>
              <a:t> and </a:t>
            </a:r>
            <a:r>
              <a:rPr lang="en-US" altLang="tr-TR" sz="1600" i="1"/>
              <a:t>E</a:t>
            </a:r>
            <a:r>
              <a:rPr lang="en-US" altLang="tr-TR" sz="1600"/>
              <a:t>).</a:t>
            </a:r>
          </a:p>
        </p:txBody>
      </p:sp>
      <p:grpSp>
        <p:nvGrpSpPr>
          <p:cNvPr id="2" name="Group 26"/>
          <p:cNvGrpSpPr>
            <a:grpSpLocks/>
          </p:cNvGrpSpPr>
          <p:nvPr/>
        </p:nvGrpSpPr>
        <p:grpSpPr bwMode="auto">
          <a:xfrm>
            <a:off x="3749675" y="4752975"/>
            <a:ext cx="5218113" cy="206375"/>
            <a:chOff x="3657600" y="1678781"/>
            <a:chExt cx="4800600" cy="152400"/>
          </a:xfrm>
        </p:grpSpPr>
        <p:cxnSp>
          <p:nvCxnSpPr>
            <p:cNvPr id="35863" name="Straight Connector 27"/>
            <p:cNvCxnSpPr>
              <a:cxnSpLocks noChangeShapeType="1"/>
            </p:cNvCxnSpPr>
            <p:nvPr/>
          </p:nvCxnSpPr>
          <p:spPr bwMode="auto">
            <a:xfrm>
              <a:off x="3657600" y="1752600"/>
              <a:ext cx="4800600" cy="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35864" name="Straight Connector 28"/>
            <p:cNvCxnSpPr>
              <a:cxnSpLocks noChangeShapeType="1"/>
            </p:cNvCxnSpPr>
            <p:nvPr/>
          </p:nvCxnSpPr>
          <p:spPr bwMode="auto">
            <a:xfrm>
              <a:off x="8458200" y="1678781"/>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grpSp>
        <p:nvGrpSpPr>
          <p:cNvPr id="13" name="Group 29"/>
          <p:cNvGrpSpPr>
            <a:grpSpLocks/>
          </p:cNvGrpSpPr>
          <p:nvPr/>
        </p:nvGrpSpPr>
        <p:grpSpPr bwMode="auto">
          <a:xfrm>
            <a:off x="3657600" y="679450"/>
            <a:ext cx="193675" cy="4283075"/>
            <a:chOff x="3574256" y="2209800"/>
            <a:chExt cx="152400" cy="4114800"/>
          </a:xfrm>
        </p:grpSpPr>
        <p:cxnSp>
          <p:nvCxnSpPr>
            <p:cNvPr id="35861" name="Straight Connector 19"/>
            <p:cNvCxnSpPr>
              <a:cxnSpLocks noChangeShapeType="1"/>
            </p:cNvCxnSpPr>
            <p:nvPr/>
          </p:nvCxnSpPr>
          <p:spPr bwMode="auto">
            <a:xfrm flipV="1">
              <a:off x="3648075" y="2209800"/>
              <a:ext cx="0" cy="41148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35862" name="Straight Connector 31"/>
            <p:cNvCxnSpPr>
              <a:cxnSpLocks noChangeShapeType="1"/>
            </p:cNvCxnSpPr>
            <p:nvPr/>
          </p:nvCxnSpPr>
          <p:spPr bwMode="auto">
            <a:xfrm rot="-5400000">
              <a:off x="3650456" y="2133600"/>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grpSp>
        <p:nvGrpSpPr>
          <p:cNvPr id="14" name="Group 32"/>
          <p:cNvGrpSpPr>
            <a:grpSpLocks/>
          </p:cNvGrpSpPr>
          <p:nvPr/>
        </p:nvGrpSpPr>
        <p:grpSpPr bwMode="auto">
          <a:xfrm>
            <a:off x="457200" y="4864100"/>
            <a:ext cx="3292475" cy="165100"/>
            <a:chOff x="457199" y="5791200"/>
            <a:chExt cx="3193257" cy="152400"/>
          </a:xfrm>
        </p:grpSpPr>
        <p:cxnSp>
          <p:nvCxnSpPr>
            <p:cNvPr id="35859" name="Straight Connector 22"/>
            <p:cNvCxnSpPr>
              <a:cxnSpLocks noChangeShapeType="1"/>
            </p:cNvCxnSpPr>
            <p:nvPr/>
          </p:nvCxnSpPr>
          <p:spPr bwMode="auto">
            <a:xfrm flipH="1">
              <a:off x="457200" y="5869781"/>
              <a:ext cx="3193256" cy="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35860" name="Straight Connector 23"/>
            <p:cNvCxnSpPr>
              <a:cxnSpLocks noChangeShapeType="1"/>
            </p:cNvCxnSpPr>
            <p:nvPr/>
          </p:nvCxnSpPr>
          <p:spPr bwMode="auto">
            <a:xfrm rot="10800000">
              <a:off x="457199" y="5791200"/>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sp>
        <p:nvSpPr>
          <p:cNvPr id="3" name="Rectangle 2"/>
          <p:cNvSpPr>
            <a:spLocks noChangeArrowheads="1"/>
          </p:cNvSpPr>
          <p:nvPr/>
        </p:nvSpPr>
        <p:spPr bwMode="auto">
          <a:xfrm>
            <a:off x="457200" y="5029200"/>
            <a:ext cx="8686800" cy="1149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spcAft>
                <a:spcPct val="20000"/>
              </a:spcAft>
            </a:pPr>
            <a:r>
              <a:rPr lang="en-US" altLang="tr-TR" sz="1800"/>
              <a:t>By drawing a horizontal line at a particular level of capital—say 3, we can observe diminishing marginal returns. Reading the levels of output from each isoquant as labor is increased, we note that each additional unit of labor generates less and less additional output.</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5"/>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3822700" y="685800"/>
            <a:ext cx="5172075"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63970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bg/>
                                          </p:spTgt>
                                        </p:tgtEl>
                                        <p:attrNameLst>
                                          <p:attrName>style.visibility</p:attrName>
                                        </p:attrNameLst>
                                      </p:cBhvr>
                                      <p:to>
                                        <p:strVal val="visible"/>
                                      </p:to>
                                    </p:set>
                                    <p:animEffect transition="in" filter="wipe(left)">
                                      <p:cBhvr>
                                        <p:cTn id="15" dur="500"/>
                                        <p:tgtEl>
                                          <p:spTgt spid="11">
                                            <p:bg/>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wipe(left)">
                                      <p:cBhvr>
                                        <p:cTn id="19" dur="500"/>
                                        <p:tgtEl>
                                          <p:spTgt spid="11">
                                            <p:txEl>
                                              <p:pRg st="0" end="0"/>
                                            </p:txEl>
                                          </p:spTgt>
                                        </p:tgtEl>
                                      </p:cBhvr>
                                    </p:animEffect>
                                  </p:childTnLst>
                                </p:cTn>
                              </p:par>
                            </p:childTnLst>
                          </p:cTn>
                        </p:par>
                        <p:par>
                          <p:cTn id="20" fill="hold" nodeType="afterGroup">
                            <p:stCondLst>
                              <p:cond delay="2000"/>
                            </p:stCondLst>
                            <p:childTnLst>
                              <p:par>
                                <p:cTn id="21" presetID="22" presetClass="entr" presetSubtype="4"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00"/>
                                        <p:tgtEl>
                                          <p:spTgt spid="13"/>
                                        </p:tgtEl>
                                      </p:cBhvr>
                                    </p:animEffect>
                                  </p:childTnLst>
                                </p:cTn>
                              </p:par>
                              <p:par>
                                <p:cTn id="24" presetID="22" presetClass="entr" presetSubtype="8" fill="hold"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ipe(left)">
                                      <p:cBhvr>
                                        <p:cTn id="26" dur="500"/>
                                        <p:tgtEl>
                                          <p:spTgt spid="2"/>
                                        </p:tgtEl>
                                      </p:cBhvr>
                                    </p:animEffect>
                                  </p:childTnLst>
                                </p:cTn>
                              </p:par>
                            </p:childTnLst>
                          </p:cTn>
                        </p:par>
                        <p:par>
                          <p:cTn id="27" fill="hold" nodeType="afterGroup">
                            <p:stCondLst>
                              <p:cond delay="2500"/>
                            </p:stCondLst>
                            <p:childTnLst>
                              <p:par>
                                <p:cTn id="28" presetID="22" presetClass="entr" presetSubtype="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750"/>
                                        <p:tgtEl>
                                          <p:spTgt spid="4"/>
                                        </p:tgtEl>
                                      </p:cBhvr>
                                    </p:animEffect>
                                  </p:childTnLst>
                                </p:cTn>
                              </p:par>
                            </p:childTnLst>
                          </p:cTn>
                        </p:par>
                        <p:par>
                          <p:cTn id="31" fill="hold" nodeType="afterGroup">
                            <p:stCondLst>
                              <p:cond delay="3250"/>
                            </p:stCondLst>
                            <p:childTnLst>
                              <p:par>
                                <p:cTn id="32" presetID="22" presetClass="entr" presetSubtype="1" fill="hold"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up)">
                                      <p:cBhvr>
                                        <p:cTn id="34" dur="750"/>
                                        <p:tgtEl>
                                          <p:spTgt spid="5"/>
                                        </p:tgtEl>
                                      </p:cBhvr>
                                    </p:animEffect>
                                  </p:childTnLst>
                                </p:cTn>
                              </p:par>
                            </p:childTnLst>
                          </p:cTn>
                        </p:par>
                        <p:par>
                          <p:cTn id="35" fill="hold" nodeType="afterGroup">
                            <p:stCondLst>
                              <p:cond delay="4000"/>
                            </p:stCondLst>
                            <p:childTnLst>
                              <p:par>
                                <p:cTn id="36" presetID="22" presetClass="entr" presetSubtype="1" fill="hold"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up)">
                                      <p:cBhvr>
                                        <p:cTn id="38" dur="750"/>
                                        <p:tgtEl>
                                          <p:spTgt spid="6"/>
                                        </p:tgtEl>
                                      </p:cBhvr>
                                    </p:animEffect>
                                  </p:childTnLst>
                                </p:cTn>
                              </p:par>
                            </p:childTnLst>
                          </p:cTn>
                        </p:par>
                        <p:par>
                          <p:cTn id="39" fill="hold" nodeType="afterGroup">
                            <p:stCondLst>
                              <p:cond delay="4750"/>
                            </p:stCondLst>
                            <p:childTnLst>
                              <p:par>
                                <p:cTn id="40" presetID="22" presetClass="entr" presetSubtype="8"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left)">
                                      <p:cBhvr>
                                        <p:cTn id="42" dur="750"/>
                                        <p:tgtEl>
                                          <p:spTgt spid="7"/>
                                        </p:tgtEl>
                                      </p:cBhvr>
                                    </p:animEffect>
                                  </p:childTnLst>
                                </p:cTn>
                              </p:par>
                            </p:childTnLst>
                          </p:cTn>
                        </p:par>
                        <p:par>
                          <p:cTn id="43" fill="hold" nodeType="afterGroup">
                            <p:stCondLst>
                              <p:cond delay="5500"/>
                            </p:stCondLst>
                            <p:childTnLst>
                              <p:par>
                                <p:cTn id="44" presetID="22" presetClass="entr" presetSubtype="8" fill="hold" grpId="0" nodeType="afterEffect">
                                  <p:stCondLst>
                                    <p:cond delay="0"/>
                                  </p:stCondLst>
                                  <p:childTnLst>
                                    <p:set>
                                      <p:cBhvr>
                                        <p:cTn id="45" dur="1" fill="hold">
                                          <p:stCondLst>
                                            <p:cond delay="0"/>
                                          </p:stCondLst>
                                        </p:cTn>
                                        <p:tgtEl>
                                          <p:spTgt spid="11">
                                            <p:txEl>
                                              <p:pRg st="1" end="1"/>
                                            </p:txEl>
                                          </p:spTgt>
                                        </p:tgtEl>
                                        <p:attrNameLst>
                                          <p:attrName>style.visibility</p:attrName>
                                        </p:attrNameLst>
                                      </p:cBhvr>
                                      <p:to>
                                        <p:strVal val="visible"/>
                                      </p:to>
                                    </p:set>
                                    <p:animEffect transition="in" filter="wipe(left)">
                                      <p:cBhvr>
                                        <p:cTn id="46" dur="500"/>
                                        <p:tgtEl>
                                          <p:spTgt spid="11">
                                            <p:txEl>
                                              <p:pRg st="1" end="1"/>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up)">
                                      <p:cBhvr>
                                        <p:cTn id="51" dur="750"/>
                                        <p:tgtEl>
                                          <p:spTgt spid="8"/>
                                        </p:tgtEl>
                                      </p:cBhvr>
                                    </p:animEffect>
                                  </p:childTnLst>
                                </p:cTn>
                              </p:par>
                            </p:childTnLst>
                          </p:cTn>
                        </p:par>
                        <p:par>
                          <p:cTn id="52" fill="hold" nodeType="afterGroup">
                            <p:stCondLst>
                              <p:cond delay="750"/>
                            </p:stCondLst>
                            <p:childTnLst>
                              <p:par>
                                <p:cTn id="53" presetID="22" presetClass="entr" presetSubtype="1" fill="hold" nodeType="after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wipe(up)">
                                      <p:cBhvr>
                                        <p:cTn id="55" dur="750"/>
                                        <p:tgtEl>
                                          <p:spTgt spid="12"/>
                                        </p:tgtEl>
                                      </p:cBhvr>
                                    </p:animEffect>
                                  </p:childTnLst>
                                </p:cTn>
                              </p:par>
                            </p:childTnLst>
                          </p:cTn>
                        </p:par>
                        <p:par>
                          <p:cTn id="56" fill="hold" nodeType="afterGroup">
                            <p:stCondLst>
                              <p:cond delay="1500"/>
                            </p:stCondLst>
                            <p:childTnLst>
                              <p:par>
                                <p:cTn id="57" presetID="22" presetClass="entr" presetSubtype="8" fill="hold" grpId="0" nodeType="afterEffect">
                                  <p:stCondLst>
                                    <p:cond delay="0"/>
                                  </p:stCondLst>
                                  <p:childTnLst>
                                    <p:set>
                                      <p:cBhvr>
                                        <p:cTn id="58" dur="1" fill="hold">
                                          <p:stCondLst>
                                            <p:cond delay="0"/>
                                          </p:stCondLst>
                                        </p:cTn>
                                        <p:tgtEl>
                                          <p:spTgt spid="11">
                                            <p:txEl>
                                              <p:pRg st="2" end="2"/>
                                            </p:txEl>
                                          </p:spTgt>
                                        </p:tgtEl>
                                        <p:attrNameLst>
                                          <p:attrName>style.visibility</p:attrName>
                                        </p:attrNameLst>
                                      </p:cBhvr>
                                      <p:to>
                                        <p:strVal val="visible"/>
                                      </p:to>
                                    </p:set>
                                    <p:animEffect transition="in" filter="wipe(left)">
                                      <p:cBhvr>
                                        <p:cTn id="59" dur="500"/>
                                        <p:tgtEl>
                                          <p:spTgt spid="11">
                                            <p:txEl>
                                              <p:pRg st="2" end="2"/>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1" fill="hold"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up)">
                                      <p:cBhvr>
                                        <p:cTn id="64" dur="750"/>
                                        <p:tgtEl>
                                          <p:spTgt spid="20"/>
                                        </p:tgtEl>
                                      </p:cBhvr>
                                    </p:animEffect>
                                  </p:childTnLst>
                                </p:cTn>
                              </p:par>
                            </p:childTnLst>
                          </p:cTn>
                        </p:par>
                        <p:par>
                          <p:cTn id="65" fill="hold" nodeType="afterGroup">
                            <p:stCondLst>
                              <p:cond delay="750"/>
                            </p:stCondLst>
                            <p:childTnLst>
                              <p:par>
                                <p:cTn id="66" presetID="22" presetClass="entr" presetSubtype="1"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wipe(up)">
                                      <p:cBhvr>
                                        <p:cTn id="68" dur="750"/>
                                        <p:tgtEl>
                                          <p:spTgt spid="21"/>
                                        </p:tgtEl>
                                      </p:cBhvr>
                                    </p:animEffect>
                                  </p:childTnLst>
                                </p:cTn>
                              </p:par>
                            </p:childTnLst>
                          </p:cTn>
                        </p:par>
                        <p:par>
                          <p:cTn id="69" fill="hold" nodeType="afterGroup">
                            <p:stCondLst>
                              <p:cond delay="1500"/>
                            </p:stCondLst>
                            <p:childTnLst>
                              <p:par>
                                <p:cTn id="70" presetID="22" presetClass="entr" presetSubtype="1" fill="hold" nodeType="after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wipe(up)">
                                      <p:cBhvr>
                                        <p:cTn id="72" dur="750"/>
                                        <p:tgtEl>
                                          <p:spTgt spid="36"/>
                                        </p:tgtEl>
                                      </p:cBhvr>
                                    </p:animEffect>
                                  </p:childTnLst>
                                </p:cTn>
                              </p:par>
                            </p:childTnLst>
                          </p:cTn>
                        </p:par>
                        <p:par>
                          <p:cTn id="73" fill="hold" nodeType="afterGroup">
                            <p:stCondLst>
                              <p:cond delay="2250"/>
                            </p:stCondLst>
                            <p:childTnLst>
                              <p:par>
                                <p:cTn id="74" presetID="22" presetClass="entr" presetSubtype="8" fill="hold" grpId="0" nodeType="afterEffect">
                                  <p:stCondLst>
                                    <p:cond delay="0"/>
                                  </p:stCondLst>
                                  <p:childTnLst>
                                    <p:set>
                                      <p:cBhvr>
                                        <p:cTn id="75" dur="1" fill="hold">
                                          <p:stCondLst>
                                            <p:cond delay="0"/>
                                          </p:stCondLst>
                                        </p:cTn>
                                        <p:tgtEl>
                                          <p:spTgt spid="11">
                                            <p:txEl>
                                              <p:pRg st="3" end="3"/>
                                            </p:txEl>
                                          </p:spTgt>
                                        </p:tgtEl>
                                        <p:attrNameLst>
                                          <p:attrName>style.visibility</p:attrName>
                                        </p:attrNameLst>
                                      </p:cBhvr>
                                      <p:to>
                                        <p:strVal val="visible"/>
                                      </p:to>
                                    </p:set>
                                    <p:animEffect transition="in" filter="wipe(left)">
                                      <p:cBhvr>
                                        <p:cTn id="76" dur="500"/>
                                        <p:tgtEl>
                                          <p:spTgt spid="11">
                                            <p:txEl>
                                              <p:pRg st="3" end="3"/>
                                            </p:txEl>
                                          </p:spTgt>
                                        </p:tgtEl>
                                      </p:cBhvr>
                                    </p:animEffect>
                                  </p:childTnLst>
                                </p:cTn>
                              </p:par>
                            </p:childTnLst>
                          </p:cTn>
                        </p:par>
                        <p:par>
                          <p:cTn id="77" fill="hold" nodeType="afterGroup">
                            <p:stCondLst>
                              <p:cond delay="2750"/>
                            </p:stCondLst>
                            <p:childTnLst>
                              <p:par>
                                <p:cTn id="78" presetID="22" presetClass="entr" presetSubtype="2" fill="hold" nodeType="after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wipe(right)">
                                      <p:cBhvr>
                                        <p:cTn id="80" dur="500"/>
                                        <p:tgtEl>
                                          <p:spTgt spid="14"/>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wipe(left)">
                                      <p:cBhvr>
                                        <p:cTn id="85" dur="750"/>
                                        <p:tgtEl>
                                          <p:spTgt spid="37"/>
                                        </p:tgtEl>
                                      </p:cBhvr>
                                    </p:animEffect>
                                  </p:childTnLst>
                                </p:cTn>
                              </p:par>
                            </p:childTnLst>
                          </p:cTn>
                        </p:par>
                        <p:par>
                          <p:cTn id="86" fill="hold" nodeType="afterGroup">
                            <p:stCondLst>
                              <p:cond delay="750"/>
                            </p:stCondLst>
                            <p:childTnLst>
                              <p:par>
                                <p:cTn id="87" presetID="22" presetClass="entr" presetSubtype="8" fill="hold" grpId="0" nodeType="afterEffect">
                                  <p:stCondLst>
                                    <p:cond delay="0"/>
                                  </p:stCondLst>
                                  <p:childTnLst>
                                    <p:set>
                                      <p:cBhvr>
                                        <p:cTn id="88" dur="1" fill="hold">
                                          <p:stCondLst>
                                            <p:cond delay="0"/>
                                          </p:stCondLst>
                                        </p:cTn>
                                        <p:tgtEl>
                                          <p:spTgt spid="3"/>
                                        </p:tgtEl>
                                        <p:attrNameLst>
                                          <p:attrName>style.visibility</p:attrName>
                                        </p:attrNameLst>
                                      </p:cBhvr>
                                      <p:to>
                                        <p:strVal val="visible"/>
                                      </p:to>
                                    </p:set>
                                    <p:animEffect transition="in" filter="wipe(left)">
                                      <p:cBhvr>
                                        <p:cTn id="8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build="p" animBg="1"/>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0"/>
          <p:cNvSpPr>
            <a:spLocks noGrp="1" noChangeArrowheads="1"/>
          </p:cNvSpPr>
          <p:nvPr>
            <p:ph type="title"/>
          </p:nvPr>
        </p:nvSpPr>
        <p:spPr>
          <a:xfrm>
            <a:off x="733425" y="439738"/>
            <a:ext cx="7696200" cy="838200"/>
          </a:xfrm>
        </p:spPr>
        <p:txBody>
          <a:bodyPr>
            <a:normAutofit/>
          </a:bodyPr>
          <a:lstStyle/>
          <a:p>
            <a:pPr eaLnBrk="1" hangingPunct="1"/>
            <a:r>
              <a:rPr lang="en-US" altLang="tr-TR" sz="4000" dirty="0" smtClean="0"/>
              <a:t>A Typical Isoquant Map      </a:t>
            </a:r>
            <a:endParaRPr lang="en-US" altLang="tr-TR" sz="3300" dirty="0" smtClean="0"/>
          </a:p>
        </p:txBody>
      </p:sp>
      <p:pic>
        <p:nvPicPr>
          <p:cNvPr id="19459" name="Picture 76" descr="Fig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0463" y="1827213"/>
            <a:ext cx="4338637"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7" name="Picture 77" descr="Fig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4900" y="1941513"/>
            <a:ext cx="3454400" cy="313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8" name="Picture 78" descr="Fig 9"/>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98775" y="4759325"/>
            <a:ext cx="2760663"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0" name="Picture 80" descr="Fig 9"/>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05125" y="2919413"/>
            <a:ext cx="1092200" cy="278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1" name="Picture 81" descr="Fig 9"/>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13063" y="2301875"/>
            <a:ext cx="855662"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2" name="Picture 82" descr="Fig 9"/>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64013" y="3813175"/>
            <a:ext cx="769937"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9" name="Picture 79" descr="Fig 9"/>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06713" y="4108450"/>
            <a:ext cx="1738312"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93309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27757"/>
                                        </p:tgtEl>
                                        <p:attrNameLst>
                                          <p:attrName>style.visibility</p:attrName>
                                        </p:attrNameLst>
                                      </p:cBhvr>
                                      <p:to>
                                        <p:strVal val="visible"/>
                                      </p:to>
                                    </p:set>
                                    <p:animEffect transition="in" filter="wipe(left)">
                                      <p:cBhvr>
                                        <p:cTn id="7" dur="500"/>
                                        <p:tgtEl>
                                          <p:spTgt spid="3277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27758"/>
                                        </p:tgtEl>
                                        <p:attrNameLst>
                                          <p:attrName>style.visibility</p:attrName>
                                        </p:attrNameLst>
                                      </p:cBhvr>
                                      <p:to>
                                        <p:strVal val="visible"/>
                                      </p:to>
                                    </p:set>
                                    <p:animEffect transition="in" filter="wipe(left)">
                                      <p:cBhvr>
                                        <p:cTn id="12" dur="500"/>
                                        <p:tgtEl>
                                          <p:spTgt spid="3277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27759"/>
                                        </p:tgtEl>
                                        <p:attrNameLst>
                                          <p:attrName>style.visibility</p:attrName>
                                        </p:attrNameLst>
                                      </p:cBhvr>
                                      <p:to>
                                        <p:strVal val="visible"/>
                                      </p:to>
                                    </p:set>
                                    <p:animEffect transition="in" filter="wipe(left)">
                                      <p:cBhvr>
                                        <p:cTn id="17" dur="500"/>
                                        <p:tgtEl>
                                          <p:spTgt spid="3277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27760"/>
                                        </p:tgtEl>
                                        <p:attrNameLst>
                                          <p:attrName>style.visibility</p:attrName>
                                        </p:attrNameLst>
                                      </p:cBhvr>
                                      <p:to>
                                        <p:strVal val="visible"/>
                                      </p:to>
                                    </p:set>
                                    <p:animEffect transition="in" filter="wipe(left)">
                                      <p:cBhvr>
                                        <p:cTn id="22" dur="500"/>
                                        <p:tgtEl>
                                          <p:spTgt spid="32776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27761"/>
                                        </p:tgtEl>
                                        <p:attrNameLst>
                                          <p:attrName>style.visibility</p:attrName>
                                        </p:attrNameLst>
                                      </p:cBhvr>
                                      <p:to>
                                        <p:strVal val="visible"/>
                                      </p:to>
                                    </p:set>
                                    <p:animEffect transition="in" filter="wipe(left)">
                                      <p:cBhvr>
                                        <p:cTn id="27" dur="500"/>
                                        <p:tgtEl>
                                          <p:spTgt spid="32776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327762"/>
                                        </p:tgtEl>
                                        <p:attrNameLst>
                                          <p:attrName>style.visibility</p:attrName>
                                        </p:attrNameLst>
                                      </p:cBhvr>
                                      <p:to>
                                        <p:strVal val="visible"/>
                                      </p:to>
                                    </p:set>
                                    <p:animEffect transition="in" filter="wipe(up)">
                                      <p:cBhvr>
                                        <p:cTn id="32" dur="500"/>
                                        <p:tgtEl>
                                          <p:spTgt spid="327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8.7: </a:t>
            </a:r>
            <a:r>
              <a:rPr lang="en-US" dirty="0"/>
              <a:t>Part of an Isoquant Map for the Production Function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43</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462087"/>
            <a:ext cx="6553200" cy="4859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00683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838200" y="914400"/>
            <a:ext cx="75438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endParaRPr lang="en-US" altLang="tr-TR"/>
          </a:p>
          <a:p>
            <a:endParaRPr lang="en-US" altLang="tr-TR"/>
          </a:p>
          <a:p>
            <a:pPr>
              <a:buFontTx/>
              <a:buAutoNum type="arabicPeriod"/>
            </a:pPr>
            <a:r>
              <a:rPr lang="en-US" altLang="tr-TR"/>
              <a:t>Cardinal—each isoquant represents a certain Q whose value is objective.</a:t>
            </a:r>
          </a:p>
          <a:p>
            <a:pPr>
              <a:buFontTx/>
              <a:buAutoNum type="arabicPeriod"/>
            </a:pPr>
            <a:r>
              <a:rPr lang="en-US" altLang="tr-TR"/>
              <a:t>Coverage—for any point, there is always an isoquant passing through it</a:t>
            </a:r>
          </a:p>
          <a:p>
            <a:pPr>
              <a:buFontTx/>
              <a:buAutoNum type="arabicPeriod"/>
            </a:pPr>
            <a:r>
              <a:rPr lang="en-US" altLang="tr-TR"/>
              <a:t>Negative Slope—because MP</a:t>
            </a:r>
            <a:r>
              <a:rPr lang="en-US" altLang="tr-TR" baseline="-25000"/>
              <a:t>L</a:t>
            </a:r>
            <a:r>
              <a:rPr lang="en-US" altLang="tr-TR"/>
              <a:t>&gt;0, MP</a:t>
            </a:r>
            <a:r>
              <a:rPr lang="en-US" altLang="tr-TR" baseline="-25000"/>
              <a:t>K</a:t>
            </a:r>
            <a:r>
              <a:rPr lang="en-US" altLang="tr-TR"/>
              <a:t>&gt;0 (assuming not in Region III)</a:t>
            </a:r>
          </a:p>
          <a:p>
            <a:pPr>
              <a:buFontTx/>
              <a:buAutoNum type="arabicPeriod"/>
            </a:pPr>
            <a:r>
              <a:rPr lang="en-US" altLang="tr-TR"/>
              <a:t>Can’t cross</a:t>
            </a:r>
          </a:p>
          <a:p>
            <a:pPr>
              <a:buFontTx/>
              <a:buAutoNum type="arabicPeriod"/>
            </a:pPr>
            <a:r>
              <a:rPr lang="en-US" altLang="tr-TR"/>
              <a:t>Bending towards the origin</a:t>
            </a:r>
          </a:p>
          <a:p>
            <a:pPr>
              <a:buFontTx/>
              <a:buAutoNum type="arabicPeriod"/>
            </a:pPr>
            <a:r>
              <a:rPr lang="en-US" altLang="tr-TR"/>
              <a:t>Farther away from the origin, the greater the quantity.</a:t>
            </a:r>
          </a:p>
          <a:p>
            <a:pPr>
              <a:buFontTx/>
              <a:buAutoNum type="arabicPeriod"/>
            </a:pPr>
            <a:endParaRPr lang="en-US" altLang="tr-TR"/>
          </a:p>
        </p:txBody>
      </p:sp>
      <p:sp>
        <p:nvSpPr>
          <p:cNvPr id="6147" name="Rectangle 3"/>
          <p:cNvSpPr>
            <a:spLocks noGrp="1" noChangeArrowheads="1"/>
          </p:cNvSpPr>
          <p:nvPr>
            <p:ph type="title"/>
          </p:nvPr>
        </p:nvSpPr>
        <p:spPr/>
        <p:txBody>
          <a:bodyPr/>
          <a:lstStyle/>
          <a:p>
            <a:r>
              <a:rPr lang="en-US" altLang="tr-TR"/>
              <a:t>Properties of Isoquants</a:t>
            </a:r>
          </a:p>
        </p:txBody>
      </p:sp>
    </p:spTree>
    <p:extLst>
      <p:ext uri="{BB962C8B-B14F-4D97-AF65-F5344CB8AC3E}">
        <p14:creationId xmlns:p14="http://schemas.microsoft.com/office/powerpoint/2010/main" val="21903200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8.8: </a:t>
            </a:r>
            <a:r>
              <a:rPr lang="en-US" dirty="0"/>
              <a:t>The Marginal Rate</a:t>
            </a:r>
            <a:br>
              <a:rPr lang="en-US" dirty="0"/>
            </a:br>
            <a:r>
              <a:rPr lang="en-US" dirty="0"/>
              <a:t>of Technical Substitution</a:t>
            </a:r>
          </a:p>
        </p:txBody>
      </p:sp>
      <p:sp>
        <p:nvSpPr>
          <p:cNvPr id="5" name="Slide Number Placeholder 4"/>
          <p:cNvSpPr>
            <a:spLocks noGrp="1"/>
          </p:cNvSpPr>
          <p:nvPr>
            <p:ph type="sldNum" sz="quarter" idx="12"/>
          </p:nvPr>
        </p:nvSpPr>
        <p:spPr/>
        <p:txBody>
          <a:bodyPr/>
          <a:lstStyle/>
          <a:p>
            <a:fld id="{277EE247-7E3D-4F38-A267-86CBA1DF41EF}" type="slidenum">
              <a:rPr lang="en-US" smtClean="0"/>
              <a:t>45</a:t>
            </a:fld>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105642"/>
            <a:ext cx="4150567" cy="3752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62000" y="1676400"/>
            <a:ext cx="7543800" cy="1384995"/>
          </a:xfrm>
          <a:prstGeom prst="rect">
            <a:avLst/>
          </a:prstGeom>
          <a:noFill/>
        </p:spPr>
        <p:txBody>
          <a:bodyPr wrap="square" rtlCol="0">
            <a:spAutoFit/>
          </a:bodyPr>
          <a:lstStyle/>
          <a:p>
            <a:r>
              <a:rPr lang="en-US" sz="2800" b="1" i="1" dirty="0"/>
              <a:t>Marginal rate of technical substitution (MRTS): </a:t>
            </a:r>
            <a:r>
              <a:rPr lang="en-US" sz="2800" dirty="0"/>
              <a:t>the rate at which one input can be exchanged for another without altering the total level of output.</a:t>
            </a:r>
          </a:p>
        </p:txBody>
      </p:sp>
      <p:sp>
        <p:nvSpPr>
          <p:cNvPr id="7" name="TextBox 6"/>
          <p:cNvSpPr txBox="1"/>
          <p:nvPr/>
        </p:nvSpPr>
        <p:spPr>
          <a:xfrm>
            <a:off x="5105400" y="3662522"/>
            <a:ext cx="2895600" cy="523220"/>
          </a:xfrm>
          <a:prstGeom prst="rect">
            <a:avLst/>
          </a:prstGeom>
          <a:noFill/>
        </p:spPr>
        <p:txBody>
          <a:bodyPr wrap="square" rtlCol="0">
            <a:spAutoFit/>
          </a:bodyPr>
          <a:lstStyle/>
          <a:p>
            <a:r>
              <a:rPr lang="en-US" sz="2800" dirty="0" smtClean="0"/>
              <a:t>MP</a:t>
            </a:r>
            <a:r>
              <a:rPr lang="en-US" sz="2800" baseline="-25000" dirty="0" smtClean="0"/>
              <a:t>K </a:t>
            </a:r>
            <a:r>
              <a:rPr lang="en-US" sz="2800" dirty="0" smtClean="0"/>
              <a:t>ΔK = MP</a:t>
            </a:r>
            <a:r>
              <a:rPr lang="en-US" sz="2800" baseline="-25000" dirty="0" smtClean="0"/>
              <a:t>L </a:t>
            </a:r>
            <a:r>
              <a:rPr lang="en-US" sz="2800" dirty="0" smtClean="0"/>
              <a:t>ΔL </a:t>
            </a:r>
            <a:endParaRPr lang="en-US" sz="2800" dirty="0"/>
          </a:p>
        </p:txBody>
      </p:sp>
      <p:sp>
        <p:nvSpPr>
          <p:cNvPr id="9" name="TextBox 8"/>
          <p:cNvSpPr txBox="1"/>
          <p:nvPr/>
        </p:nvSpPr>
        <p:spPr>
          <a:xfrm>
            <a:off x="5181600" y="4419600"/>
            <a:ext cx="2862345" cy="523220"/>
          </a:xfrm>
          <a:prstGeom prst="rect">
            <a:avLst/>
          </a:prstGeom>
          <a:noFill/>
        </p:spPr>
        <p:txBody>
          <a:bodyPr wrap="square" rtlCol="0">
            <a:spAutoFit/>
          </a:bodyPr>
          <a:lstStyle/>
          <a:p>
            <a:r>
              <a:rPr lang="en-US" sz="2800" dirty="0" smtClean="0"/>
              <a:t>ΔK/ΔL = MP</a:t>
            </a:r>
            <a:r>
              <a:rPr lang="en-US" sz="2800" baseline="-25000" dirty="0" smtClean="0"/>
              <a:t>L</a:t>
            </a:r>
            <a:r>
              <a:rPr lang="en-US" sz="2800" dirty="0" smtClean="0"/>
              <a:t>/</a:t>
            </a:r>
            <a:r>
              <a:rPr lang="en-US" sz="2800" dirty="0"/>
              <a:t>MP</a:t>
            </a:r>
            <a:r>
              <a:rPr lang="en-US" sz="2800" baseline="-25000" dirty="0"/>
              <a:t>K</a:t>
            </a:r>
            <a:endParaRPr lang="en-US" sz="2800" dirty="0"/>
          </a:p>
        </p:txBody>
      </p:sp>
    </p:spTree>
    <p:extLst>
      <p:ext uri="{BB962C8B-B14F-4D97-AF65-F5344CB8AC3E}">
        <p14:creationId xmlns:p14="http://schemas.microsoft.com/office/powerpoint/2010/main" val="10803522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95300" y="436563"/>
            <a:ext cx="8181975" cy="838200"/>
          </a:xfrm>
        </p:spPr>
        <p:txBody>
          <a:bodyPr>
            <a:normAutofit fontScale="90000"/>
          </a:bodyPr>
          <a:lstStyle/>
          <a:p>
            <a:pPr eaLnBrk="1" hangingPunct="1"/>
            <a:r>
              <a:rPr lang="en-US" altLang="tr-TR" sz="4000" dirty="0" smtClean="0"/>
              <a:t>Marginal Rate of  Technical Substitution</a:t>
            </a:r>
          </a:p>
        </p:txBody>
      </p:sp>
      <p:sp>
        <p:nvSpPr>
          <p:cNvPr id="325635" name="Rectangle 3"/>
          <p:cNvSpPr>
            <a:spLocks noGrp="1" noChangeArrowheads="1"/>
          </p:cNvSpPr>
          <p:nvPr>
            <p:ph idx="1"/>
          </p:nvPr>
        </p:nvSpPr>
        <p:spPr/>
        <p:txBody>
          <a:bodyPr/>
          <a:lstStyle/>
          <a:p>
            <a:pPr eaLnBrk="1" hangingPunct="1"/>
            <a:r>
              <a:rPr lang="en-US" altLang="tr-TR" dirty="0" smtClean="0"/>
              <a:t>The </a:t>
            </a:r>
            <a:r>
              <a:rPr lang="en-US" altLang="tr-TR" b="1" i="1" dirty="0" smtClean="0">
                <a:latin typeface="Times New Roman" pitchFamily="18" charset="0"/>
              </a:rPr>
              <a:t>MRTS</a:t>
            </a:r>
            <a:r>
              <a:rPr lang="en-US" altLang="tr-TR" dirty="0" smtClean="0"/>
              <a:t> is the slope of an isoquant &amp; measures the rate at which the two inputs can be substituted for one another while maintaining a constant level of output</a:t>
            </a:r>
          </a:p>
          <a:p>
            <a:pPr eaLnBrk="1" hangingPunct="1"/>
            <a:endParaRPr lang="en-US" altLang="tr-TR" dirty="0" smtClean="0"/>
          </a:p>
          <a:p>
            <a:pPr eaLnBrk="1" hangingPunct="1"/>
            <a:endParaRPr lang="en-US" altLang="tr-TR" dirty="0" smtClean="0"/>
          </a:p>
          <a:p>
            <a:pPr lvl="1" eaLnBrk="1" hangingPunct="1">
              <a:buFontTx/>
              <a:buNone/>
            </a:pPr>
            <a:endParaRPr lang="en-US" altLang="tr-TR" sz="2200" dirty="0" smtClean="0"/>
          </a:p>
          <a:p>
            <a:pPr lvl="1" eaLnBrk="1" hangingPunct="1"/>
            <a:endParaRPr lang="en-US" altLang="tr-TR" sz="2400" dirty="0" smtClean="0"/>
          </a:p>
        </p:txBody>
      </p:sp>
      <p:graphicFrame>
        <p:nvGraphicFramePr>
          <p:cNvPr id="7" name="Object 7"/>
          <p:cNvGraphicFramePr>
            <a:graphicFrameLocks noChangeAspect="1"/>
          </p:cNvGraphicFramePr>
          <p:nvPr/>
        </p:nvGraphicFramePr>
        <p:xfrm>
          <a:off x="3294063" y="3927475"/>
          <a:ext cx="2640012" cy="1084263"/>
        </p:xfrm>
        <a:graphic>
          <a:graphicData uri="http://schemas.openxmlformats.org/presentationml/2006/ole">
            <mc:AlternateContent xmlns:mc="http://schemas.openxmlformats.org/markup-compatibility/2006">
              <mc:Choice xmlns:v="urn:schemas-microsoft-com:vml" Requires="v">
                <p:oleObj spid="_x0000_s4153" name="Equation" r:id="rId4" imgW="990360" imgH="406080" progId="Equation.DSMT4">
                  <p:embed/>
                </p:oleObj>
              </mc:Choice>
              <mc:Fallback>
                <p:oleObj name="Equation" r:id="rId4" imgW="99036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94063" y="3927475"/>
                        <a:ext cx="2640012" cy="1084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494373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5635">
                                            <p:txEl>
                                              <p:pRg st="0" end="0"/>
                                            </p:txEl>
                                          </p:spTgt>
                                        </p:tgtEl>
                                        <p:attrNameLst>
                                          <p:attrName>style.visibility</p:attrName>
                                        </p:attrNameLst>
                                      </p:cBhvr>
                                      <p:to>
                                        <p:strVal val="visible"/>
                                      </p:to>
                                    </p:set>
                                    <p:animEffect transition="in" filter="wipe(left)">
                                      <p:cBhvr>
                                        <p:cTn id="7" dur="500"/>
                                        <p:tgtEl>
                                          <p:spTgt spid="325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5" grpId="0" build="p" bldLvl="2"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495300" y="436563"/>
            <a:ext cx="8181975" cy="838200"/>
          </a:xfrm>
        </p:spPr>
        <p:txBody>
          <a:bodyPr>
            <a:normAutofit fontScale="90000"/>
          </a:bodyPr>
          <a:lstStyle/>
          <a:p>
            <a:pPr eaLnBrk="1" hangingPunct="1"/>
            <a:r>
              <a:rPr lang="en-US" altLang="tr-TR" sz="4000" dirty="0" smtClean="0"/>
              <a:t>Marginal Rate of Technical Substitution</a:t>
            </a:r>
          </a:p>
        </p:txBody>
      </p:sp>
      <p:sp>
        <p:nvSpPr>
          <p:cNvPr id="326659" name="Rectangle 3"/>
          <p:cNvSpPr>
            <a:spLocks noGrp="1" noChangeArrowheads="1"/>
          </p:cNvSpPr>
          <p:nvPr>
            <p:ph idx="1"/>
          </p:nvPr>
        </p:nvSpPr>
        <p:spPr/>
        <p:txBody>
          <a:bodyPr/>
          <a:lstStyle/>
          <a:p>
            <a:pPr eaLnBrk="1" hangingPunct="1"/>
            <a:r>
              <a:rPr lang="en-US" altLang="tr-TR" smtClean="0"/>
              <a:t>The </a:t>
            </a:r>
            <a:r>
              <a:rPr lang="en-US" altLang="tr-TR" b="1" i="1" smtClean="0">
                <a:latin typeface="Times New Roman" pitchFamily="18" charset="0"/>
              </a:rPr>
              <a:t>MRTS</a:t>
            </a:r>
            <a:r>
              <a:rPr lang="en-US" altLang="tr-TR" i="1" smtClean="0">
                <a:latin typeface="Times New Roman" pitchFamily="18" charset="0"/>
              </a:rPr>
              <a:t> </a:t>
            </a:r>
            <a:r>
              <a:rPr lang="en-US" altLang="tr-TR" smtClean="0"/>
              <a:t>can also be expressed as the ratio of two marginal products:</a:t>
            </a:r>
          </a:p>
          <a:p>
            <a:pPr eaLnBrk="1" hangingPunct="1"/>
            <a:endParaRPr lang="en-US" altLang="tr-TR" smtClean="0"/>
          </a:p>
          <a:p>
            <a:pPr eaLnBrk="1" hangingPunct="1"/>
            <a:endParaRPr lang="en-US" altLang="tr-TR" smtClean="0"/>
          </a:p>
          <a:p>
            <a:pPr lvl="1" eaLnBrk="1" hangingPunct="1"/>
            <a:endParaRPr lang="en-US" altLang="tr-TR" sz="2200" smtClean="0"/>
          </a:p>
          <a:p>
            <a:pPr lvl="1" eaLnBrk="1" hangingPunct="1">
              <a:buFontTx/>
              <a:buNone/>
            </a:pPr>
            <a:endParaRPr lang="en-US" altLang="tr-TR" sz="2200" smtClean="0"/>
          </a:p>
          <a:p>
            <a:pPr eaLnBrk="1" hangingPunct="1"/>
            <a:endParaRPr lang="en-US" altLang="tr-TR" sz="2200" smtClean="0"/>
          </a:p>
          <a:p>
            <a:pPr lvl="1" eaLnBrk="1" hangingPunct="1">
              <a:buFontTx/>
              <a:buNone/>
            </a:pPr>
            <a:endParaRPr lang="en-US" altLang="tr-TR" sz="2200" smtClean="0"/>
          </a:p>
          <a:p>
            <a:pPr lvl="1" eaLnBrk="1" hangingPunct="1"/>
            <a:endParaRPr lang="en-US" altLang="tr-TR" sz="2400" smtClean="0"/>
          </a:p>
        </p:txBody>
      </p:sp>
      <p:graphicFrame>
        <p:nvGraphicFramePr>
          <p:cNvPr id="11272" name="Object 8"/>
          <p:cNvGraphicFramePr>
            <a:graphicFrameLocks noChangeAspect="1"/>
          </p:cNvGraphicFramePr>
          <p:nvPr/>
        </p:nvGraphicFramePr>
        <p:xfrm>
          <a:off x="3506788" y="2795588"/>
          <a:ext cx="2393950" cy="1089025"/>
        </p:xfrm>
        <a:graphic>
          <a:graphicData uri="http://schemas.openxmlformats.org/presentationml/2006/ole">
            <mc:AlternateContent xmlns:mc="http://schemas.openxmlformats.org/markup-compatibility/2006">
              <mc:Choice xmlns:v="urn:schemas-microsoft-com:vml" Requires="v">
                <p:oleObj spid="_x0000_s5232" name="Equation" r:id="rId4" imgW="977760" imgH="444240" progId="Equation.DSMT4">
                  <p:embed/>
                </p:oleObj>
              </mc:Choice>
              <mc:Fallback>
                <p:oleObj name="Equation" r:id="rId4" imgW="977760" imgH="444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6788" y="2795588"/>
                        <a:ext cx="2393950" cy="1089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4" name="Object 10"/>
          <p:cNvGraphicFramePr>
            <a:graphicFrameLocks noChangeAspect="1"/>
          </p:cNvGraphicFramePr>
          <p:nvPr/>
        </p:nvGraphicFramePr>
        <p:xfrm>
          <a:off x="2884488" y="5176838"/>
          <a:ext cx="3638550" cy="1089025"/>
        </p:xfrm>
        <a:graphic>
          <a:graphicData uri="http://schemas.openxmlformats.org/presentationml/2006/ole">
            <mc:AlternateContent xmlns:mc="http://schemas.openxmlformats.org/markup-compatibility/2006">
              <mc:Choice xmlns:v="urn:schemas-microsoft-com:vml" Requires="v">
                <p:oleObj spid="_x0000_s5233" name="Equation" r:id="rId6" imgW="1485720" imgH="444240" progId="Equation.DSMT4">
                  <p:embed/>
                </p:oleObj>
              </mc:Choice>
              <mc:Fallback>
                <p:oleObj name="Equation" r:id="rId6" imgW="1485720" imgH="4442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84488" y="5176838"/>
                        <a:ext cx="3638550" cy="1089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TextBox 12"/>
          <p:cNvSpPr txBox="1"/>
          <p:nvPr/>
        </p:nvSpPr>
        <p:spPr>
          <a:xfrm>
            <a:off x="1185863" y="4046538"/>
            <a:ext cx="7034212" cy="862012"/>
          </a:xfrm>
          <a:prstGeom prst="rect">
            <a:avLst/>
          </a:prstGeom>
          <a:noFill/>
        </p:spPr>
        <p:txBody>
          <a:bodyPr>
            <a:spAutoFit/>
          </a:bodyPr>
          <a:lstStyle/>
          <a:p>
            <a:pPr>
              <a:defRPr/>
            </a:pPr>
            <a:r>
              <a:rPr lang="en-US" sz="2400" dirty="0">
                <a:solidFill>
                  <a:srgbClr val="AC5E08"/>
                </a:solidFill>
                <a:latin typeface="+mn-lt"/>
              </a:rPr>
              <a:t>As labor is substituted for capital, </a:t>
            </a:r>
            <a:r>
              <a:rPr lang="en-US" sz="2400" b="1" i="1" dirty="0">
                <a:solidFill>
                  <a:srgbClr val="AC5E08"/>
                </a:solidFill>
                <a:cs typeface="Times New Roman" pitchFamily="18" charset="0"/>
              </a:rPr>
              <a:t>MP</a:t>
            </a:r>
            <a:r>
              <a:rPr lang="en-US" sz="2400" b="1" i="1" baseline="-25000" dirty="0">
                <a:solidFill>
                  <a:srgbClr val="AC5E08"/>
                </a:solidFill>
                <a:cs typeface="Times New Roman" pitchFamily="18" charset="0"/>
              </a:rPr>
              <a:t>L</a:t>
            </a:r>
            <a:r>
              <a:rPr lang="en-US" sz="2400" dirty="0">
                <a:solidFill>
                  <a:srgbClr val="AC5E08"/>
                </a:solidFill>
                <a:latin typeface="+mn-lt"/>
              </a:rPr>
              <a:t> declines &amp; </a:t>
            </a:r>
            <a:r>
              <a:rPr lang="en-US" sz="2400" b="1" i="1" dirty="0">
                <a:solidFill>
                  <a:srgbClr val="AC5E08"/>
                </a:solidFill>
                <a:cs typeface="Times New Roman" pitchFamily="18" charset="0"/>
              </a:rPr>
              <a:t>MP</a:t>
            </a:r>
            <a:r>
              <a:rPr lang="en-US" sz="2400" b="1" i="1" baseline="-25000" dirty="0">
                <a:solidFill>
                  <a:srgbClr val="AC5E08"/>
                </a:solidFill>
                <a:cs typeface="Times New Roman" pitchFamily="18" charset="0"/>
              </a:rPr>
              <a:t>K</a:t>
            </a:r>
            <a:r>
              <a:rPr lang="en-US" sz="2400" b="1" i="1" dirty="0">
                <a:solidFill>
                  <a:srgbClr val="AC5E08"/>
                </a:solidFill>
                <a:cs typeface="Times New Roman" pitchFamily="18" charset="0"/>
              </a:rPr>
              <a:t> </a:t>
            </a:r>
            <a:r>
              <a:rPr lang="en-US" sz="2400" dirty="0">
                <a:solidFill>
                  <a:srgbClr val="AC5E08"/>
                </a:solidFill>
                <a:latin typeface="+mn-lt"/>
              </a:rPr>
              <a:t>rises causing </a:t>
            </a:r>
            <a:r>
              <a:rPr lang="en-US" sz="2400" b="1" i="1" dirty="0">
                <a:solidFill>
                  <a:srgbClr val="AC5E08"/>
                </a:solidFill>
                <a:cs typeface="Times New Roman" pitchFamily="18" charset="0"/>
              </a:rPr>
              <a:t>MRTS</a:t>
            </a:r>
            <a:r>
              <a:rPr lang="en-US" sz="2400" dirty="0">
                <a:solidFill>
                  <a:srgbClr val="AC5E08"/>
                </a:solidFill>
                <a:latin typeface="+mn-lt"/>
              </a:rPr>
              <a:t> to diminish</a:t>
            </a:r>
          </a:p>
        </p:txBody>
      </p:sp>
    </p:spTree>
    <p:extLst>
      <p:ext uri="{BB962C8B-B14F-4D97-AF65-F5344CB8AC3E}">
        <p14:creationId xmlns:p14="http://schemas.microsoft.com/office/powerpoint/2010/main" val="26758933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6659">
                                            <p:txEl>
                                              <p:pRg st="0" end="0"/>
                                            </p:txEl>
                                          </p:spTgt>
                                        </p:tgtEl>
                                        <p:attrNameLst>
                                          <p:attrName>style.visibility</p:attrName>
                                        </p:attrNameLst>
                                      </p:cBhvr>
                                      <p:to>
                                        <p:strVal val="visible"/>
                                      </p:to>
                                    </p:set>
                                    <p:animEffect transition="in" filter="wipe(left)">
                                      <p:cBhvr>
                                        <p:cTn id="7" dur="500"/>
                                        <p:tgtEl>
                                          <p:spTgt spid="326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1272"/>
                                        </p:tgtEl>
                                        <p:attrNameLst>
                                          <p:attrName>style.visibility</p:attrName>
                                        </p:attrNameLst>
                                      </p:cBhvr>
                                      <p:to>
                                        <p:strVal val="visible"/>
                                      </p:to>
                                    </p:set>
                                    <p:animEffect transition="in" filter="wipe(left)">
                                      <p:cBhvr>
                                        <p:cTn id="12" dur="1000"/>
                                        <p:tgtEl>
                                          <p:spTgt spid="11272"/>
                                        </p:tgtEl>
                                      </p:cBhvr>
                                    </p:animEffect>
                                  </p:childTnLst>
                                </p:cTn>
                              </p:par>
                            </p:childTnLst>
                          </p:cTn>
                        </p:par>
                        <p:par>
                          <p:cTn id="13" fill="hold" nodeType="afterGroup">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11274"/>
                                        </p:tgtEl>
                                        <p:attrNameLst>
                                          <p:attrName>style.visibility</p:attrName>
                                        </p:attrNameLst>
                                      </p:cBhvr>
                                      <p:to>
                                        <p:strVal val="visible"/>
                                      </p:to>
                                    </p:set>
                                    <p:animEffect transition="in" filter="wipe(left)">
                                      <p:cBhvr>
                                        <p:cTn id="21" dur="10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build="p" bldLvl="2" autoUpdateAnimBg="0"/>
      <p:bldP spid="1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2" name="Object 4"/>
          <p:cNvGraphicFramePr>
            <a:graphicFrameLocks noChangeAspect="1"/>
          </p:cNvGraphicFramePr>
          <p:nvPr/>
        </p:nvGraphicFramePr>
        <p:xfrm>
          <a:off x="1273175" y="1763713"/>
          <a:ext cx="6521450" cy="4514850"/>
        </p:xfrm>
        <a:graphic>
          <a:graphicData uri="http://schemas.openxmlformats.org/presentationml/2006/ole">
            <mc:AlternateContent xmlns:mc="http://schemas.openxmlformats.org/markup-compatibility/2006">
              <mc:Choice xmlns:v="urn:schemas-microsoft-com:vml" Requires="v">
                <p:oleObj spid="_x0000_s38962" name="Equation" r:id="rId4" imgW="3632040" imgH="2705040" progId="Equation.DSMT4">
                  <p:embed/>
                </p:oleObj>
              </mc:Choice>
              <mc:Fallback>
                <p:oleObj name="Equation" r:id="rId4" imgW="3632040" imgH="2705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3175" y="1763713"/>
                        <a:ext cx="6521450"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3" name="Rectangle 5"/>
          <p:cNvSpPr>
            <a:spLocks noGrp="1" noChangeArrowheads="1"/>
          </p:cNvSpPr>
          <p:nvPr>
            <p:ph type="title"/>
          </p:nvPr>
        </p:nvSpPr>
        <p:spPr/>
        <p:txBody>
          <a:bodyPr/>
          <a:lstStyle/>
          <a:p>
            <a:r>
              <a:rPr lang="en-US" altLang="tr-TR"/>
              <a:t>Isoquants and Slopes</a:t>
            </a:r>
          </a:p>
        </p:txBody>
      </p:sp>
    </p:spTree>
    <p:extLst>
      <p:ext uri="{BB962C8B-B14F-4D97-AF65-F5344CB8AC3E}">
        <p14:creationId xmlns:p14="http://schemas.microsoft.com/office/powerpoint/2010/main" val="39425973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2"/>
          <p:cNvGraphicFramePr>
            <a:graphicFrameLocks noChangeAspect="1"/>
          </p:cNvGraphicFramePr>
          <p:nvPr/>
        </p:nvGraphicFramePr>
        <p:xfrm>
          <a:off x="2362200" y="1828800"/>
          <a:ext cx="4114800" cy="4114800"/>
        </p:xfrm>
        <a:graphic>
          <a:graphicData uri="http://schemas.openxmlformats.org/presentationml/2006/ole">
            <mc:AlternateContent xmlns:mc="http://schemas.openxmlformats.org/markup-compatibility/2006">
              <mc:Choice xmlns:v="urn:schemas-microsoft-com:vml" Requires="v">
                <p:oleObj spid="_x0000_s39985" name="Equation" r:id="rId4" imgW="2184120" imgH="2184120" progId="Equation.3">
                  <p:embed/>
                </p:oleObj>
              </mc:Choice>
              <mc:Fallback>
                <p:oleObj name="Equation" r:id="rId4" imgW="2184120" imgH="21841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1828800"/>
                        <a:ext cx="4114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5" name="Rectangle 3"/>
          <p:cNvSpPr>
            <a:spLocks noGrp="1" noChangeArrowheads="1"/>
          </p:cNvSpPr>
          <p:nvPr>
            <p:ph type="title"/>
          </p:nvPr>
        </p:nvSpPr>
        <p:spPr/>
        <p:txBody>
          <a:bodyPr/>
          <a:lstStyle/>
          <a:p>
            <a:r>
              <a:rPr lang="en-US" altLang="tr-TR"/>
              <a:t>Output Elasticities</a:t>
            </a:r>
          </a:p>
        </p:txBody>
      </p:sp>
    </p:spTree>
    <p:extLst>
      <p:ext uri="{BB962C8B-B14F-4D97-AF65-F5344CB8AC3E}">
        <p14:creationId xmlns:p14="http://schemas.microsoft.com/office/powerpoint/2010/main" val="441134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5</a:t>
            </a:fld>
            <a:endParaRPr lang="en-US"/>
          </a:p>
        </p:txBody>
      </p:sp>
      <p:sp>
        <p:nvSpPr>
          <p:cNvPr id="6" name="Rectangle 5"/>
          <p:cNvSpPr>
            <a:spLocks noGrp="1" noChangeArrowheads="1"/>
          </p:cNvSpPr>
          <p:nvPr/>
        </p:nvSpPr>
        <p:spPr bwMode="auto">
          <a:xfrm>
            <a:off x="228600" y="381000"/>
            <a:ext cx="8610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marL="0" indent="0">
              <a:lnSpc>
                <a:spcPct val="90000"/>
              </a:lnSpc>
              <a:buNone/>
            </a:pPr>
            <a:r>
              <a:rPr lang="en-US" sz="2200" dirty="0">
                <a:solidFill>
                  <a:schemeClr val="tx1"/>
                </a:solidFill>
              </a:rPr>
              <a:t>Yet another way of describing the production function is to cast it in the </a:t>
            </a:r>
            <a:r>
              <a:rPr lang="en-US" sz="2200" dirty="0" smtClean="0">
                <a:solidFill>
                  <a:schemeClr val="tx1"/>
                </a:solidFill>
              </a:rPr>
              <a:t>form</a:t>
            </a:r>
            <a:r>
              <a:rPr lang="tr-TR" sz="2200" dirty="0" smtClean="0">
                <a:solidFill>
                  <a:schemeClr val="tx1"/>
                </a:solidFill>
              </a:rPr>
              <a:t> </a:t>
            </a:r>
            <a:r>
              <a:rPr lang="en-US" sz="2200" dirty="0" smtClean="0">
                <a:solidFill>
                  <a:schemeClr val="tx1"/>
                </a:solidFill>
              </a:rPr>
              <a:t>of </a:t>
            </a:r>
            <a:r>
              <a:rPr lang="en-US" sz="2200" dirty="0">
                <a:solidFill>
                  <a:schemeClr val="tx1"/>
                </a:solidFill>
              </a:rPr>
              <a:t>a mathematical equation. Consider a production process that employs two </a:t>
            </a:r>
            <a:r>
              <a:rPr lang="en-US" sz="2200" dirty="0" smtClean="0">
                <a:solidFill>
                  <a:schemeClr val="tx1"/>
                </a:solidFill>
              </a:rPr>
              <a:t>inputs,</a:t>
            </a:r>
            <a:r>
              <a:rPr lang="tr-TR" sz="2200" dirty="0" smtClean="0">
                <a:solidFill>
                  <a:schemeClr val="tx1"/>
                </a:solidFill>
              </a:rPr>
              <a:t> </a:t>
            </a:r>
            <a:r>
              <a:rPr lang="en-US" sz="2200" dirty="0" smtClean="0">
                <a:solidFill>
                  <a:schemeClr val="tx1"/>
                </a:solidFill>
              </a:rPr>
              <a:t>capital </a:t>
            </a:r>
            <a:r>
              <a:rPr lang="en-US" sz="2200" dirty="0">
                <a:solidFill>
                  <a:schemeClr val="tx1"/>
                </a:solidFill>
              </a:rPr>
              <a:t>(K) and labor (L), to produce meals (Q). </a:t>
            </a:r>
            <a:endParaRPr lang="tr-TR" sz="2200" dirty="0" smtClean="0">
              <a:solidFill>
                <a:schemeClr val="tx1"/>
              </a:solidFill>
            </a:endParaRPr>
          </a:p>
          <a:p>
            <a:pPr marL="0" indent="0">
              <a:lnSpc>
                <a:spcPct val="90000"/>
              </a:lnSpc>
              <a:buNone/>
            </a:pPr>
            <a:endParaRPr lang="tr-TR" sz="2200" dirty="0">
              <a:solidFill>
                <a:schemeClr val="tx1"/>
              </a:solidFill>
            </a:endParaRPr>
          </a:p>
          <a:p>
            <a:pPr marL="0" indent="0">
              <a:lnSpc>
                <a:spcPct val="90000"/>
              </a:lnSpc>
              <a:buNone/>
            </a:pPr>
            <a:r>
              <a:rPr lang="en-US" sz="2200" dirty="0" smtClean="0">
                <a:solidFill>
                  <a:schemeClr val="tx1"/>
                </a:solidFill>
              </a:rPr>
              <a:t>The </a:t>
            </a:r>
            <a:r>
              <a:rPr lang="en-US" sz="2200" dirty="0">
                <a:solidFill>
                  <a:schemeClr val="tx1"/>
                </a:solidFill>
              </a:rPr>
              <a:t>relationship between </a:t>
            </a:r>
            <a:r>
              <a:rPr lang="en-US" sz="2200" dirty="0" smtClean="0">
                <a:solidFill>
                  <a:schemeClr val="tx1"/>
                </a:solidFill>
              </a:rPr>
              <a:t>K,</a:t>
            </a:r>
            <a:r>
              <a:rPr lang="tr-TR" sz="2200" dirty="0" smtClean="0">
                <a:solidFill>
                  <a:schemeClr val="tx1"/>
                </a:solidFill>
              </a:rPr>
              <a:t> </a:t>
            </a:r>
            <a:r>
              <a:rPr lang="en-US" sz="2200" dirty="0" smtClean="0">
                <a:solidFill>
                  <a:schemeClr val="tx1"/>
                </a:solidFill>
              </a:rPr>
              <a:t>L</a:t>
            </a:r>
            <a:r>
              <a:rPr lang="en-US" sz="2200" dirty="0">
                <a:solidFill>
                  <a:schemeClr val="tx1"/>
                </a:solidFill>
              </a:rPr>
              <a:t>, and Q may be expressed </a:t>
            </a:r>
            <a:r>
              <a:rPr lang="en-US" sz="2200" dirty="0" smtClean="0">
                <a:solidFill>
                  <a:schemeClr val="tx1"/>
                </a:solidFill>
              </a:rPr>
              <a:t>as</a:t>
            </a:r>
            <a:endParaRPr lang="tr-TR" sz="2200" dirty="0" smtClean="0">
              <a:solidFill>
                <a:schemeClr val="tx1"/>
              </a:solidFill>
            </a:endParaRPr>
          </a:p>
          <a:p>
            <a:pPr marL="0" indent="0">
              <a:lnSpc>
                <a:spcPct val="90000"/>
              </a:lnSpc>
              <a:buNone/>
            </a:pPr>
            <a:endParaRPr lang="en-US" sz="2200" dirty="0" smtClean="0">
              <a:solidFill>
                <a:schemeClr val="tx1"/>
              </a:solidFill>
            </a:endParaRPr>
          </a:p>
          <a:p>
            <a:pPr marL="0" indent="0">
              <a:lnSpc>
                <a:spcPct val="90000"/>
              </a:lnSpc>
              <a:buNone/>
            </a:pPr>
            <a:r>
              <a:rPr lang="en-US" sz="2200" dirty="0" smtClean="0">
                <a:solidFill>
                  <a:schemeClr val="tx1"/>
                </a:solidFill>
              </a:rPr>
              <a:t>Q  </a:t>
            </a:r>
            <a:r>
              <a:rPr lang="en-US" sz="2200" dirty="0">
                <a:solidFill>
                  <a:schemeClr val="tx1"/>
                </a:solidFill>
              </a:rPr>
              <a:t>= F (K, </a:t>
            </a:r>
            <a:r>
              <a:rPr lang="en-US" sz="2200" dirty="0" smtClean="0">
                <a:solidFill>
                  <a:schemeClr val="tx1"/>
                </a:solidFill>
              </a:rPr>
              <a:t>L)</a:t>
            </a:r>
            <a:r>
              <a:rPr lang="tr-TR" sz="2200" dirty="0" smtClean="0">
                <a:solidFill>
                  <a:schemeClr val="tx1"/>
                </a:solidFill>
              </a:rPr>
              <a:t>                                                                                      (</a:t>
            </a:r>
            <a:r>
              <a:rPr lang="tr-TR" sz="2200" dirty="0" err="1" smtClean="0">
                <a:solidFill>
                  <a:schemeClr val="tx1"/>
                </a:solidFill>
              </a:rPr>
              <a:t>Equation</a:t>
            </a:r>
            <a:r>
              <a:rPr lang="tr-TR" sz="2200" dirty="0" smtClean="0">
                <a:solidFill>
                  <a:schemeClr val="tx1"/>
                </a:solidFill>
              </a:rPr>
              <a:t> 8.1)</a:t>
            </a:r>
          </a:p>
          <a:p>
            <a:pPr marL="0" indent="0">
              <a:lnSpc>
                <a:spcPct val="90000"/>
              </a:lnSpc>
              <a:buNone/>
            </a:pPr>
            <a:endParaRPr lang="tr-TR" sz="2200" dirty="0" smtClean="0">
              <a:solidFill>
                <a:schemeClr val="tx1"/>
              </a:solidFill>
            </a:endParaRPr>
          </a:p>
          <a:p>
            <a:pPr marL="0" indent="0">
              <a:lnSpc>
                <a:spcPct val="90000"/>
              </a:lnSpc>
              <a:buNone/>
            </a:pPr>
            <a:r>
              <a:rPr lang="en-US" sz="2000" dirty="0" smtClean="0">
                <a:solidFill>
                  <a:schemeClr val="tx1"/>
                </a:solidFill>
              </a:rPr>
              <a:t>K </a:t>
            </a:r>
            <a:r>
              <a:rPr lang="en-US" sz="2000" dirty="0">
                <a:solidFill>
                  <a:schemeClr val="tx1"/>
                </a:solidFill>
              </a:rPr>
              <a:t>=  </a:t>
            </a:r>
            <a:r>
              <a:rPr lang="en-US" sz="2000" dirty="0" smtClean="0">
                <a:solidFill>
                  <a:schemeClr val="tx1"/>
                </a:solidFill>
              </a:rPr>
              <a:t>Capital</a:t>
            </a:r>
            <a:endParaRPr lang="tr-TR" sz="2000" dirty="0" smtClean="0">
              <a:solidFill>
                <a:schemeClr val="tx1"/>
              </a:solidFill>
            </a:endParaRPr>
          </a:p>
          <a:p>
            <a:pPr marL="0" indent="0">
              <a:lnSpc>
                <a:spcPct val="90000"/>
              </a:lnSpc>
              <a:buNone/>
            </a:pPr>
            <a:r>
              <a:rPr lang="en-US" sz="2000" dirty="0" smtClean="0">
                <a:solidFill>
                  <a:schemeClr val="tx1"/>
                </a:solidFill>
              </a:rPr>
              <a:t>L </a:t>
            </a:r>
            <a:r>
              <a:rPr lang="en-US" sz="2000" dirty="0">
                <a:solidFill>
                  <a:schemeClr val="tx1"/>
                </a:solidFill>
              </a:rPr>
              <a:t>= </a:t>
            </a:r>
            <a:r>
              <a:rPr lang="en-US" sz="2000" dirty="0" smtClean="0">
                <a:solidFill>
                  <a:schemeClr val="tx1"/>
                </a:solidFill>
              </a:rPr>
              <a:t>Labor</a:t>
            </a:r>
            <a:endParaRPr lang="tr-TR" sz="2000" dirty="0" smtClean="0">
              <a:solidFill>
                <a:schemeClr val="tx1"/>
              </a:solidFill>
            </a:endParaRPr>
          </a:p>
          <a:p>
            <a:pPr marL="0" indent="0">
              <a:lnSpc>
                <a:spcPct val="90000"/>
              </a:lnSpc>
              <a:buNone/>
            </a:pPr>
            <a:endParaRPr lang="en-US" sz="2000" dirty="0">
              <a:solidFill>
                <a:schemeClr val="tx1"/>
              </a:solidFill>
            </a:endParaRPr>
          </a:p>
        </p:txBody>
      </p:sp>
      <p:sp>
        <p:nvSpPr>
          <p:cNvPr id="7" name="Dikdörtgen 6"/>
          <p:cNvSpPr/>
          <p:nvPr/>
        </p:nvSpPr>
        <p:spPr>
          <a:xfrm>
            <a:off x="228600" y="4419600"/>
            <a:ext cx="8305800" cy="1107996"/>
          </a:xfrm>
          <a:prstGeom prst="rect">
            <a:avLst/>
          </a:prstGeom>
        </p:spPr>
        <p:txBody>
          <a:bodyPr wrap="square">
            <a:spAutoFit/>
          </a:bodyPr>
          <a:lstStyle/>
          <a:p>
            <a:pPr algn="just"/>
            <a:r>
              <a:rPr lang="en-US" sz="2200" dirty="0"/>
              <a:t>where F is a mathematical function that summarizes the process depicted in </a:t>
            </a:r>
            <a:r>
              <a:rPr lang="en-US" sz="2200" dirty="0" smtClean="0"/>
              <a:t>Figure</a:t>
            </a:r>
            <a:r>
              <a:rPr lang="tr-TR" sz="2200" dirty="0" smtClean="0"/>
              <a:t> </a:t>
            </a:r>
            <a:r>
              <a:rPr lang="en-US" sz="2200" dirty="0" smtClean="0"/>
              <a:t>8.1</a:t>
            </a:r>
            <a:r>
              <a:rPr lang="en-US" sz="2200" dirty="0"/>
              <a:t>. It is no more than a simple rule that tells how much Q we get when </a:t>
            </a:r>
            <a:r>
              <a:rPr lang="en-US" sz="2200" dirty="0" smtClean="0"/>
              <a:t>we</a:t>
            </a:r>
            <a:r>
              <a:rPr lang="tr-TR" sz="2200" dirty="0" smtClean="0"/>
              <a:t> </a:t>
            </a:r>
            <a:r>
              <a:rPr lang="en-US" sz="2200" dirty="0" smtClean="0"/>
              <a:t>employ </a:t>
            </a:r>
            <a:r>
              <a:rPr lang="en-US" sz="2200" dirty="0"/>
              <a:t>specific quantities of K and L.</a:t>
            </a:r>
            <a:endParaRPr lang="tr-TR" sz="2200" dirty="0"/>
          </a:p>
        </p:txBody>
      </p:sp>
    </p:spTree>
    <p:extLst>
      <p:ext uri="{BB962C8B-B14F-4D97-AF65-F5344CB8AC3E}">
        <p14:creationId xmlns:p14="http://schemas.microsoft.com/office/powerpoint/2010/main" val="27676026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ChangeAspect="1"/>
          </p:cNvGraphicFramePr>
          <p:nvPr/>
        </p:nvGraphicFramePr>
        <p:xfrm>
          <a:off x="1230313" y="1828800"/>
          <a:ext cx="6956425" cy="4389438"/>
        </p:xfrm>
        <a:graphic>
          <a:graphicData uri="http://schemas.openxmlformats.org/presentationml/2006/ole">
            <mc:AlternateContent xmlns:mc="http://schemas.openxmlformats.org/markup-compatibility/2006">
              <mc:Choice xmlns:v="urn:schemas-microsoft-com:vml" Requires="v">
                <p:oleObj spid="_x0000_s41009" name="Equation" r:id="rId4" imgW="3822480" imgH="2412720" progId="Equation.DSMT4">
                  <p:embed/>
                </p:oleObj>
              </mc:Choice>
              <mc:Fallback>
                <p:oleObj name="Equation" r:id="rId4" imgW="3822480" imgH="24127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0313" y="1828800"/>
                        <a:ext cx="6956425" cy="438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39" name="Rectangle 3"/>
          <p:cNvSpPr>
            <a:spLocks noGrp="1" noChangeArrowheads="1"/>
          </p:cNvSpPr>
          <p:nvPr>
            <p:ph type="title"/>
          </p:nvPr>
        </p:nvSpPr>
        <p:spPr>
          <a:xfrm>
            <a:off x="762000" y="609600"/>
            <a:ext cx="7772400" cy="1143000"/>
          </a:xfrm>
        </p:spPr>
        <p:txBody>
          <a:bodyPr/>
          <a:lstStyle/>
          <a:p>
            <a:r>
              <a:rPr lang="en-US" altLang="tr-TR"/>
              <a:t>Output Elasticities</a:t>
            </a:r>
          </a:p>
        </p:txBody>
      </p:sp>
    </p:spTree>
    <p:extLst>
      <p:ext uri="{BB962C8B-B14F-4D97-AF65-F5344CB8AC3E}">
        <p14:creationId xmlns:p14="http://schemas.microsoft.com/office/powerpoint/2010/main" val="20625889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2"/>
          <p:cNvGraphicFramePr>
            <a:graphicFrameLocks noChangeAspect="1"/>
          </p:cNvGraphicFramePr>
          <p:nvPr/>
        </p:nvGraphicFramePr>
        <p:xfrm>
          <a:off x="2286000" y="1905000"/>
          <a:ext cx="4865688" cy="4308475"/>
        </p:xfrm>
        <a:graphic>
          <a:graphicData uri="http://schemas.openxmlformats.org/presentationml/2006/ole">
            <mc:AlternateContent xmlns:mc="http://schemas.openxmlformats.org/markup-compatibility/2006">
              <mc:Choice xmlns:v="urn:schemas-microsoft-com:vml" Requires="v">
                <p:oleObj spid="_x0000_s42033" name="Equation" r:id="rId4" imgW="2323800" imgH="2057400" progId="Equation.DSMT4">
                  <p:embed/>
                </p:oleObj>
              </mc:Choice>
              <mc:Fallback>
                <p:oleObj name="Equation" r:id="rId4" imgW="2323800" imgH="2057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1905000"/>
                        <a:ext cx="4865688" cy="430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1" name="Rectangle 3"/>
          <p:cNvSpPr>
            <a:spLocks noGrp="1" noChangeArrowheads="1"/>
          </p:cNvSpPr>
          <p:nvPr>
            <p:ph type="title"/>
          </p:nvPr>
        </p:nvSpPr>
        <p:spPr/>
        <p:txBody>
          <a:bodyPr>
            <a:normAutofit fontScale="90000"/>
          </a:bodyPr>
          <a:lstStyle/>
          <a:p>
            <a:r>
              <a:rPr lang="en-US" altLang="tr-TR" sz="4000"/>
              <a:t>An Example: Cobb-Douglas Production Function</a:t>
            </a:r>
          </a:p>
        </p:txBody>
      </p:sp>
    </p:spTree>
    <p:extLst>
      <p:ext uri="{BB962C8B-B14F-4D97-AF65-F5344CB8AC3E}">
        <p14:creationId xmlns:p14="http://schemas.microsoft.com/office/powerpoint/2010/main" val="27232873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2"/>
          <p:cNvGraphicFramePr>
            <a:graphicFrameLocks noChangeAspect="1"/>
          </p:cNvGraphicFramePr>
          <p:nvPr/>
        </p:nvGraphicFramePr>
        <p:xfrm>
          <a:off x="2743200" y="1933575"/>
          <a:ext cx="3997325" cy="4924425"/>
        </p:xfrm>
        <a:graphic>
          <a:graphicData uri="http://schemas.openxmlformats.org/presentationml/2006/ole">
            <mc:AlternateContent xmlns:mc="http://schemas.openxmlformats.org/markup-compatibility/2006">
              <mc:Choice xmlns:v="urn:schemas-microsoft-com:vml" Requires="v">
                <p:oleObj spid="_x0000_s43057" name="Equation" r:id="rId4" imgW="2082600" imgH="2565360" progId="Equation.DSMT4">
                  <p:embed/>
                </p:oleObj>
              </mc:Choice>
              <mc:Fallback>
                <p:oleObj name="Equation" r:id="rId4" imgW="2082600" imgH="2565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1933575"/>
                        <a:ext cx="3997325"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5" name="Rectangle 3"/>
          <p:cNvSpPr>
            <a:spLocks noGrp="1" noChangeArrowheads="1"/>
          </p:cNvSpPr>
          <p:nvPr>
            <p:ph type="title"/>
          </p:nvPr>
        </p:nvSpPr>
        <p:spPr/>
        <p:txBody>
          <a:bodyPr>
            <a:normAutofit fontScale="90000"/>
          </a:bodyPr>
          <a:lstStyle/>
          <a:p>
            <a:r>
              <a:rPr lang="en-US" altLang="tr-TR" sz="4000"/>
              <a:t>An Example: Cobb-Douglas Production Function</a:t>
            </a:r>
          </a:p>
        </p:txBody>
      </p:sp>
    </p:spTree>
    <p:extLst>
      <p:ext uri="{BB962C8B-B14F-4D97-AF65-F5344CB8AC3E}">
        <p14:creationId xmlns:p14="http://schemas.microsoft.com/office/powerpoint/2010/main" val="23364667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65125" y="193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a:p>
        </p:txBody>
      </p:sp>
      <p:graphicFrame>
        <p:nvGraphicFramePr>
          <p:cNvPr id="24579" name="Object 3"/>
          <p:cNvGraphicFramePr>
            <a:graphicFrameLocks noChangeAspect="1"/>
          </p:cNvGraphicFramePr>
          <p:nvPr/>
        </p:nvGraphicFramePr>
        <p:xfrm>
          <a:off x="1981200" y="1801813"/>
          <a:ext cx="5867400" cy="4278312"/>
        </p:xfrm>
        <a:graphic>
          <a:graphicData uri="http://schemas.openxmlformats.org/presentationml/2006/ole">
            <mc:AlternateContent xmlns:mc="http://schemas.openxmlformats.org/markup-compatibility/2006">
              <mc:Choice xmlns:v="urn:schemas-microsoft-com:vml" Requires="v">
                <p:oleObj spid="_x0000_s44081" name="Equation" r:id="rId4" imgW="2997000" imgH="2184120" progId="Equation.DSMT4">
                  <p:embed/>
                </p:oleObj>
              </mc:Choice>
              <mc:Fallback>
                <p:oleObj name="Equation" r:id="rId4" imgW="2997000" imgH="21841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1801813"/>
                        <a:ext cx="5867400" cy="427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80" name="Rectangle 4"/>
          <p:cNvSpPr>
            <a:spLocks noGrp="1" noChangeArrowheads="1"/>
          </p:cNvSpPr>
          <p:nvPr>
            <p:ph type="title"/>
          </p:nvPr>
        </p:nvSpPr>
        <p:spPr/>
        <p:txBody>
          <a:bodyPr/>
          <a:lstStyle/>
          <a:p>
            <a:r>
              <a:rPr lang="en-US" altLang="tr-TR" sz="4000">
                <a:solidFill>
                  <a:schemeClr val="tx1"/>
                </a:solidFill>
              </a:rPr>
              <a:t>Cobb-Douglas production function</a:t>
            </a:r>
          </a:p>
        </p:txBody>
      </p:sp>
    </p:spTree>
    <p:extLst>
      <p:ext uri="{BB962C8B-B14F-4D97-AF65-F5344CB8AC3E}">
        <p14:creationId xmlns:p14="http://schemas.microsoft.com/office/powerpoint/2010/main" val="18682316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tr-TR" smtClean="0">
                <a:solidFill>
                  <a:srgbClr val="7B9899"/>
                </a:solidFill>
                <a:ea typeface="ヒラギノ角ゴ Pro W3" pitchFamily="-102" charset="-128"/>
              </a:rPr>
              <a:t>Special LR Production Functions</a:t>
            </a:r>
          </a:p>
        </p:txBody>
      </p:sp>
      <p:sp>
        <p:nvSpPr>
          <p:cNvPr id="3" name="Content Placeholder 2"/>
          <p:cNvSpPr>
            <a:spLocks noGrp="1"/>
          </p:cNvSpPr>
          <p:nvPr>
            <p:ph idx="1"/>
          </p:nvPr>
        </p:nvSpPr>
        <p:spPr/>
        <p:txBody>
          <a:bodyPr rtlCol="0">
            <a:normAutofit/>
          </a:bodyPr>
          <a:lstStyle/>
          <a:p>
            <a:pPr marL="731838" lvl="1" indent="-274638" eaLnBrk="1" fontAlgn="auto" hangingPunct="1">
              <a:spcAft>
                <a:spcPts val="0"/>
              </a:spcAft>
              <a:buFont typeface="Bookman Old Style" pitchFamily="-102" charset="0"/>
              <a:buAutoNum type="arabicPeriod"/>
              <a:defRPr/>
            </a:pPr>
            <a:r>
              <a:rPr lang="en-US" sz="2300" b="1" dirty="0" smtClean="0">
                <a:solidFill>
                  <a:schemeClr val="accent6">
                    <a:lumMod val="50000"/>
                  </a:schemeClr>
                </a:solidFill>
                <a:ea typeface="+mn-ea"/>
              </a:rPr>
              <a:t>Perfect Substitutes: </a:t>
            </a:r>
            <a:r>
              <a:rPr lang="en-US" sz="2300" dirty="0" smtClean="0">
                <a:ea typeface="+mn-ea"/>
              </a:rPr>
              <a:t>( </a:t>
            </a:r>
            <a:r>
              <a:rPr lang="en-US" sz="2300" i="1" dirty="0" err="1" smtClean="0">
                <a:ea typeface="+mn-ea"/>
              </a:rPr>
              <a:t>q</a:t>
            </a:r>
            <a:r>
              <a:rPr lang="en-US" sz="2300" dirty="0" smtClean="0">
                <a:ea typeface="+mn-ea"/>
              </a:rPr>
              <a:t> =</a:t>
            </a:r>
            <a:r>
              <a:rPr lang="en-US" sz="2300" dirty="0" err="1" smtClean="0">
                <a:ea typeface="+mn-ea"/>
              </a:rPr>
              <a:t>f</a:t>
            </a:r>
            <a:r>
              <a:rPr lang="en-US" sz="2300" i="1" dirty="0" err="1" smtClean="0">
                <a:ea typeface="+mn-ea"/>
              </a:rPr>
              <a:t>(L,K</a:t>
            </a:r>
            <a:r>
              <a:rPr lang="en-US" sz="2300" i="1" dirty="0" smtClean="0">
                <a:ea typeface="+mn-ea"/>
              </a:rPr>
              <a:t>)</a:t>
            </a:r>
            <a:r>
              <a:rPr lang="en-US" sz="2300" dirty="0" smtClean="0">
                <a:ea typeface="+mn-ea"/>
              </a:rPr>
              <a:t>= </a:t>
            </a:r>
            <a:r>
              <a:rPr lang="en-US" sz="2300" i="1" dirty="0" smtClean="0">
                <a:ea typeface="+mn-ea"/>
              </a:rPr>
              <a:t>AL</a:t>
            </a:r>
            <a:r>
              <a:rPr lang="en-US" sz="2300" dirty="0" smtClean="0">
                <a:ea typeface="+mn-ea"/>
              </a:rPr>
              <a:t> + </a:t>
            </a:r>
            <a:r>
              <a:rPr lang="en-US" sz="2300" i="1" dirty="0" smtClean="0">
                <a:ea typeface="+mn-ea"/>
              </a:rPr>
              <a:t>BK </a:t>
            </a:r>
            <a:r>
              <a:rPr lang="en-US" sz="2300" dirty="0" smtClean="0">
                <a:ea typeface="+mn-ea"/>
              </a:rPr>
              <a:t>), where A and B are positive constants.</a:t>
            </a:r>
          </a:p>
        </p:txBody>
      </p:sp>
      <p:pic>
        <p:nvPicPr>
          <p:cNvPr id="22533" name="Picture 5" descr="Fig06_01_panelA_step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895600"/>
            <a:ext cx="3522663"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6" descr="Fig06_01_panelA_step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2895600"/>
            <a:ext cx="3522663"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7" descr="Fig06_01_panelA_step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2895600"/>
            <a:ext cx="3522663"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8" descr="Fig06_01_panelA_step0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2895600"/>
            <a:ext cx="3522663"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80213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22533"/>
                                        </p:tgtEl>
                                        <p:attrNameLst>
                                          <p:attrName>style.visibility</p:attrName>
                                        </p:attrNameLst>
                                      </p:cBhvr>
                                      <p:to>
                                        <p:strVal val="visible"/>
                                      </p:to>
                                    </p:set>
                                    <p:animEffect transition="in" filter="wipe(left)">
                                      <p:cBhvr>
                                        <p:cTn id="11" dur="500"/>
                                        <p:tgtEl>
                                          <p:spTgt spid="2253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22534"/>
                                        </p:tgtEl>
                                        <p:attrNameLst>
                                          <p:attrName>style.visibility</p:attrName>
                                        </p:attrNameLst>
                                      </p:cBhvr>
                                      <p:to>
                                        <p:strVal val="visible"/>
                                      </p:to>
                                    </p:set>
                                    <p:animEffect transition="in" filter="wipe(left)">
                                      <p:cBhvr>
                                        <p:cTn id="16" dur="500"/>
                                        <p:tgtEl>
                                          <p:spTgt spid="2253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22535"/>
                                        </p:tgtEl>
                                        <p:attrNameLst>
                                          <p:attrName>style.visibility</p:attrName>
                                        </p:attrNameLst>
                                      </p:cBhvr>
                                      <p:to>
                                        <p:strVal val="visible"/>
                                      </p:to>
                                    </p:set>
                                    <p:animEffect transition="in" filter="wipe(left)">
                                      <p:cBhvr>
                                        <p:cTn id="21" dur="500"/>
                                        <p:tgtEl>
                                          <p:spTgt spid="2253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22536"/>
                                        </p:tgtEl>
                                        <p:attrNameLst>
                                          <p:attrName>style.visibility</p:attrName>
                                        </p:attrNameLst>
                                      </p:cBhvr>
                                      <p:to>
                                        <p:strVal val="visible"/>
                                      </p:to>
                                    </p:set>
                                    <p:animEffect transition="in" filter="wipe(left)">
                                      <p:cBhvr>
                                        <p:cTn id="26" dur="500"/>
                                        <p:tgtEl>
                                          <p:spTgt spid="22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81000" y="3810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a:p>
        </p:txBody>
      </p:sp>
      <p:graphicFrame>
        <p:nvGraphicFramePr>
          <p:cNvPr id="19461" name="Object 5"/>
          <p:cNvGraphicFramePr>
            <a:graphicFrameLocks noChangeAspect="1"/>
          </p:cNvGraphicFramePr>
          <p:nvPr/>
        </p:nvGraphicFramePr>
        <p:xfrm>
          <a:off x="3733800" y="2016125"/>
          <a:ext cx="3429000" cy="1527175"/>
        </p:xfrm>
        <a:graphic>
          <a:graphicData uri="http://schemas.openxmlformats.org/presentationml/2006/ole">
            <mc:AlternateContent xmlns:mc="http://schemas.openxmlformats.org/markup-compatibility/2006">
              <mc:Choice xmlns:v="urn:schemas-microsoft-com:vml" Requires="v">
                <p:oleObj spid="_x0000_s45246" name="Equation" r:id="rId4" imgW="1879560" imgH="838080" progId="Equation.3">
                  <p:embed/>
                </p:oleObj>
              </mc:Choice>
              <mc:Fallback>
                <p:oleObj name="Equation" r:id="rId4" imgW="1879560" imgH="8380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2016125"/>
                        <a:ext cx="3429000" cy="152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9477" name="Group 21"/>
          <p:cNvGrpSpPr>
            <a:grpSpLocks/>
          </p:cNvGrpSpPr>
          <p:nvPr/>
        </p:nvGrpSpPr>
        <p:grpSpPr bwMode="auto">
          <a:xfrm>
            <a:off x="533400" y="2743200"/>
            <a:ext cx="4810125" cy="3581400"/>
            <a:chOff x="240" y="2064"/>
            <a:chExt cx="3030" cy="2256"/>
          </a:xfrm>
        </p:grpSpPr>
        <p:graphicFrame>
          <p:nvGraphicFramePr>
            <p:cNvPr id="19469" name="Object 13"/>
            <p:cNvGraphicFramePr>
              <a:graphicFrameLocks noChangeAspect="1"/>
            </p:cNvGraphicFramePr>
            <p:nvPr/>
          </p:nvGraphicFramePr>
          <p:xfrm>
            <a:off x="1488" y="3888"/>
            <a:ext cx="265" cy="432"/>
          </p:xfrm>
          <a:graphic>
            <a:graphicData uri="http://schemas.openxmlformats.org/presentationml/2006/ole">
              <mc:AlternateContent xmlns:mc="http://schemas.openxmlformats.org/markup-compatibility/2006">
                <mc:Choice xmlns:v="urn:schemas-microsoft-com:vml" Requires="v">
                  <p:oleObj spid="_x0000_s45247" name="Equation" r:id="rId6" imgW="241200" imgH="393480" progId="Equation.3">
                    <p:embed/>
                  </p:oleObj>
                </mc:Choice>
                <mc:Fallback>
                  <p:oleObj name="Equation" r:id="rId6" imgW="24120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88" y="3888"/>
                          <a:ext cx="265" cy="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9475" name="Group 19"/>
            <p:cNvGrpSpPr>
              <a:grpSpLocks/>
            </p:cNvGrpSpPr>
            <p:nvPr/>
          </p:nvGrpSpPr>
          <p:grpSpPr bwMode="auto">
            <a:xfrm>
              <a:off x="240" y="2064"/>
              <a:ext cx="3030" cy="1968"/>
              <a:chOff x="240" y="2064"/>
              <a:chExt cx="3030" cy="1968"/>
            </a:xfrm>
          </p:grpSpPr>
          <p:sp>
            <p:nvSpPr>
              <p:cNvPr id="19462" name="Line 6"/>
              <p:cNvSpPr>
                <a:spLocks noChangeShapeType="1"/>
              </p:cNvSpPr>
              <p:nvPr/>
            </p:nvSpPr>
            <p:spPr bwMode="auto">
              <a:xfrm>
                <a:off x="576" y="2400"/>
                <a:ext cx="0" cy="12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9463" name="Line 7"/>
              <p:cNvSpPr>
                <a:spLocks noChangeShapeType="1"/>
              </p:cNvSpPr>
              <p:nvPr/>
            </p:nvSpPr>
            <p:spPr bwMode="auto">
              <a:xfrm>
                <a:off x="576" y="3888"/>
                <a:ext cx="20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9464" name="Line 8"/>
              <p:cNvSpPr>
                <a:spLocks noChangeShapeType="1"/>
              </p:cNvSpPr>
              <p:nvPr/>
            </p:nvSpPr>
            <p:spPr bwMode="auto">
              <a:xfrm>
                <a:off x="576" y="268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9465" name="Line 9"/>
              <p:cNvSpPr>
                <a:spLocks noChangeShapeType="1"/>
              </p:cNvSpPr>
              <p:nvPr/>
            </p:nvSpPr>
            <p:spPr bwMode="auto">
              <a:xfrm>
                <a:off x="576" y="3648"/>
                <a:ext cx="0"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9466" name="Line 10"/>
              <p:cNvSpPr>
                <a:spLocks noChangeShapeType="1"/>
              </p:cNvSpPr>
              <p:nvPr/>
            </p:nvSpPr>
            <p:spPr bwMode="auto">
              <a:xfrm>
                <a:off x="576" y="3264"/>
                <a:ext cx="1056" cy="6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9467" name="Line 11"/>
              <p:cNvSpPr>
                <a:spLocks noChangeShapeType="1"/>
              </p:cNvSpPr>
              <p:nvPr/>
            </p:nvSpPr>
            <p:spPr bwMode="auto">
              <a:xfrm>
                <a:off x="576" y="2784"/>
                <a:ext cx="1728" cy="11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aphicFrame>
            <p:nvGraphicFramePr>
              <p:cNvPr id="19468" name="Object 12"/>
              <p:cNvGraphicFramePr>
                <a:graphicFrameLocks noChangeAspect="1"/>
              </p:cNvGraphicFramePr>
              <p:nvPr/>
            </p:nvGraphicFramePr>
            <p:xfrm>
              <a:off x="240" y="3120"/>
              <a:ext cx="265" cy="432"/>
            </p:xfrm>
            <a:graphic>
              <a:graphicData uri="http://schemas.openxmlformats.org/presentationml/2006/ole">
                <mc:AlternateContent xmlns:mc="http://schemas.openxmlformats.org/markup-compatibility/2006">
                  <mc:Choice xmlns:v="urn:schemas-microsoft-com:vml" Requires="v">
                    <p:oleObj spid="_x0000_s45248" name="Equation" r:id="rId8" imgW="241200" imgH="393480" progId="Equation.3">
                      <p:embed/>
                    </p:oleObj>
                  </mc:Choice>
                  <mc:Fallback>
                    <p:oleObj name="Equation" r:id="rId8" imgW="241200" imgH="3934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0" y="3120"/>
                            <a:ext cx="265" cy="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70" name="Line 14"/>
              <p:cNvSpPr>
                <a:spLocks noChangeShapeType="1"/>
              </p:cNvSpPr>
              <p:nvPr/>
            </p:nvSpPr>
            <p:spPr bwMode="auto">
              <a:xfrm flipH="1">
                <a:off x="1728" y="3072"/>
                <a:ext cx="528" cy="3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aphicFrame>
            <p:nvGraphicFramePr>
              <p:cNvPr id="19471" name="Object 15"/>
              <p:cNvGraphicFramePr>
                <a:graphicFrameLocks noChangeAspect="1"/>
              </p:cNvGraphicFramePr>
              <p:nvPr/>
            </p:nvGraphicFramePr>
            <p:xfrm>
              <a:off x="2880" y="2640"/>
              <a:ext cx="390" cy="576"/>
            </p:xfrm>
            <a:graphic>
              <a:graphicData uri="http://schemas.openxmlformats.org/presentationml/2006/ole">
                <mc:AlternateContent xmlns:mc="http://schemas.openxmlformats.org/markup-compatibility/2006">
                  <mc:Choice xmlns:v="urn:schemas-microsoft-com:vml" Requires="v">
                    <p:oleObj spid="_x0000_s45249" name="Equation" r:id="rId10" imgW="266400" imgH="393480" progId="Equation.3">
                      <p:embed/>
                    </p:oleObj>
                  </mc:Choice>
                  <mc:Fallback>
                    <p:oleObj name="Equation" r:id="rId10" imgW="266400" imgH="39348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80" y="2640"/>
                            <a:ext cx="390"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72" name="Text Box 16"/>
              <p:cNvSpPr txBox="1">
                <a:spLocks noChangeArrowheads="1"/>
              </p:cNvSpPr>
              <p:nvPr/>
            </p:nvSpPr>
            <p:spPr bwMode="auto">
              <a:xfrm>
                <a:off x="2208" y="2784"/>
                <a:ext cx="6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a:t>Slope=</a:t>
                </a:r>
              </a:p>
            </p:txBody>
          </p:sp>
          <p:sp>
            <p:nvSpPr>
              <p:cNvPr id="19473" name="Text Box 17"/>
              <p:cNvSpPr txBox="1">
                <a:spLocks noChangeArrowheads="1"/>
              </p:cNvSpPr>
              <p:nvPr/>
            </p:nvSpPr>
            <p:spPr bwMode="auto">
              <a:xfrm>
                <a:off x="2688" y="3744"/>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a:t>L</a:t>
                </a:r>
              </a:p>
            </p:txBody>
          </p:sp>
          <p:sp>
            <p:nvSpPr>
              <p:cNvPr id="19474" name="Text Box 18"/>
              <p:cNvSpPr txBox="1">
                <a:spLocks noChangeArrowheads="1"/>
              </p:cNvSpPr>
              <p:nvPr/>
            </p:nvSpPr>
            <p:spPr bwMode="auto">
              <a:xfrm>
                <a:off x="432" y="2064"/>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a:t>K</a:t>
                </a:r>
              </a:p>
            </p:txBody>
          </p:sp>
        </p:grpSp>
      </p:grpSp>
      <p:sp>
        <p:nvSpPr>
          <p:cNvPr id="19476" name="Rectangle 20"/>
          <p:cNvSpPr>
            <a:spLocks noGrp="1" noChangeArrowheads="1"/>
          </p:cNvSpPr>
          <p:nvPr>
            <p:ph type="title"/>
          </p:nvPr>
        </p:nvSpPr>
        <p:spPr/>
        <p:txBody>
          <a:bodyPr/>
          <a:lstStyle/>
          <a:p>
            <a:r>
              <a:rPr lang="en-US" altLang="tr-TR"/>
              <a:t>Linear Production Function</a:t>
            </a:r>
          </a:p>
        </p:txBody>
      </p:sp>
    </p:spTree>
    <p:extLst>
      <p:ext uri="{BB962C8B-B14F-4D97-AF65-F5344CB8AC3E}">
        <p14:creationId xmlns:p14="http://schemas.microsoft.com/office/powerpoint/2010/main" val="37009919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457200" y="1052513"/>
            <a:ext cx="3048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r>
              <a:rPr lang="en-US" altLang="tr-TR" sz="1600" b="1"/>
              <a:t>ISOQUANTS WHEN INPUTS ARE PERFECT SUBSTITUTES</a:t>
            </a:r>
          </a:p>
        </p:txBody>
      </p:sp>
      <p:sp>
        <p:nvSpPr>
          <p:cNvPr id="10" name="Rectangle 10"/>
          <p:cNvSpPr>
            <a:spLocks noChangeArrowheads="1"/>
          </p:cNvSpPr>
          <p:nvPr/>
        </p:nvSpPr>
        <p:spPr bwMode="auto">
          <a:xfrm>
            <a:off x="457200" y="685800"/>
            <a:ext cx="1905000"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marL="342900" indent="-342900"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endParaRPr lang="en-US" altLang="tr-TR" sz="2000" b="1" dirty="0">
              <a:solidFill>
                <a:srgbClr val="ED1B2F"/>
              </a:solidFill>
            </a:endParaRPr>
          </a:p>
        </p:txBody>
      </p:sp>
      <p:sp>
        <p:nvSpPr>
          <p:cNvPr id="19" name="Rectangle 8"/>
          <p:cNvSpPr>
            <a:spLocks noChangeArrowheads="1"/>
          </p:cNvSpPr>
          <p:nvPr/>
        </p:nvSpPr>
        <p:spPr bwMode="auto">
          <a:xfrm>
            <a:off x="457200" y="1681163"/>
            <a:ext cx="3048000" cy="29670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spcAft>
                <a:spcPct val="20000"/>
              </a:spcAft>
            </a:pPr>
            <a:r>
              <a:rPr lang="en-US" altLang="tr-TR" sz="1600"/>
              <a:t>When the isoquants are straight lines, the MRTS is constant. Thus the rate at which capital and labor can be substituted for each other is the same no matter what level of inputs is being used. </a:t>
            </a:r>
          </a:p>
          <a:p>
            <a:pPr eaLnBrk="1" hangingPunct="1">
              <a:spcBef>
                <a:spcPct val="20000"/>
              </a:spcBef>
              <a:spcAft>
                <a:spcPct val="20000"/>
              </a:spcAft>
            </a:pPr>
            <a:r>
              <a:rPr lang="en-US" altLang="tr-TR" sz="1600"/>
              <a:t>Points </a:t>
            </a:r>
            <a:r>
              <a:rPr lang="en-US" altLang="tr-TR" sz="1600" i="1"/>
              <a:t>A</a:t>
            </a:r>
            <a:r>
              <a:rPr lang="en-US" altLang="tr-TR" sz="1600"/>
              <a:t>, </a:t>
            </a:r>
            <a:r>
              <a:rPr lang="en-US" altLang="tr-TR" sz="1600" i="1"/>
              <a:t>B</a:t>
            </a:r>
            <a:r>
              <a:rPr lang="en-US" altLang="tr-TR" sz="1600"/>
              <a:t>, and </a:t>
            </a:r>
            <a:r>
              <a:rPr lang="en-US" altLang="tr-TR" sz="1600" i="1"/>
              <a:t>C</a:t>
            </a:r>
            <a:r>
              <a:rPr lang="en-US" altLang="tr-TR" sz="1600"/>
              <a:t> represent three different capital-labor combinations that generate the same output </a:t>
            </a:r>
            <a:r>
              <a:rPr lang="en-US" altLang="tr-TR" sz="1600" i="1"/>
              <a:t>q</a:t>
            </a:r>
            <a:r>
              <a:rPr lang="en-US" altLang="tr-TR" sz="1600" baseline="-25000"/>
              <a:t>3</a:t>
            </a:r>
            <a:r>
              <a:rPr lang="en-US" altLang="tr-TR" sz="1600"/>
              <a:t>.</a:t>
            </a:r>
          </a:p>
        </p:txBody>
      </p:sp>
      <p:pic>
        <p:nvPicPr>
          <p:cNvPr id="22" name="Picture 28" descr="fig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1033463"/>
            <a:ext cx="5172075"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9" descr="fig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1033463"/>
            <a:ext cx="5172075"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30" descr="fig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1033463"/>
            <a:ext cx="5172075"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31" descr="fig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1033463"/>
            <a:ext cx="5172075"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3" descr="fig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1033463"/>
            <a:ext cx="5172075"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4" descr="fig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1033463"/>
            <a:ext cx="5172075"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35" descr="fig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0" y="1033463"/>
            <a:ext cx="5172075"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6204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9">
                                            <p:bg/>
                                          </p:spTgt>
                                        </p:tgtEl>
                                        <p:attrNameLst>
                                          <p:attrName>style.visibility</p:attrName>
                                        </p:attrNameLst>
                                      </p:cBhvr>
                                      <p:to>
                                        <p:strVal val="visible"/>
                                      </p:to>
                                    </p:set>
                                    <p:animEffect transition="in" filter="wipe(left)">
                                      <p:cBhvr>
                                        <p:cTn id="15" dur="500"/>
                                        <p:tgtEl>
                                          <p:spTgt spid="19">
                                            <p:bg/>
                                          </p:spTgt>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left)">
                                      <p:cBhvr>
                                        <p:cTn id="19" dur="500"/>
                                        <p:tgtEl>
                                          <p:spTgt spid="22"/>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left)">
                                      <p:cBhvr>
                                        <p:cTn id="23" dur="1000"/>
                                        <p:tgtEl>
                                          <p:spTgt spid="23"/>
                                        </p:tgtEl>
                                      </p:cBhvr>
                                    </p:animEffect>
                                  </p:childTnLst>
                                </p:cTn>
                              </p:par>
                            </p:childTnLst>
                          </p:cTn>
                        </p:par>
                        <p:par>
                          <p:cTn id="24" fill="hold" nodeType="afterGroup">
                            <p:stCondLst>
                              <p:cond delay="3000"/>
                            </p:stCondLst>
                            <p:childTnLst>
                              <p:par>
                                <p:cTn id="25" presetID="22" presetClass="entr" presetSubtype="8"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left)">
                                      <p:cBhvr>
                                        <p:cTn id="27" dur="1000"/>
                                        <p:tgtEl>
                                          <p:spTgt spid="24"/>
                                        </p:tgtEl>
                                      </p:cBhvr>
                                    </p:animEffect>
                                  </p:childTnLst>
                                </p:cTn>
                              </p:par>
                            </p:childTnLst>
                          </p:cTn>
                        </p:par>
                        <p:par>
                          <p:cTn id="28" fill="hold" nodeType="afterGroup">
                            <p:stCondLst>
                              <p:cond delay="4000"/>
                            </p:stCondLst>
                            <p:childTnLst>
                              <p:par>
                                <p:cTn id="29" presetID="22" presetClass="entr" presetSubtype="8" fill="hold"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left)">
                                      <p:cBhvr>
                                        <p:cTn id="31" dur="1000"/>
                                        <p:tgtEl>
                                          <p:spTgt spid="25"/>
                                        </p:tgtEl>
                                      </p:cBhvr>
                                    </p:animEffect>
                                  </p:childTnLst>
                                </p:cTn>
                              </p:par>
                            </p:childTnLst>
                          </p:cTn>
                        </p:par>
                        <p:par>
                          <p:cTn id="32" fill="hold" nodeType="afterGroup">
                            <p:stCondLst>
                              <p:cond delay="5000"/>
                            </p:stCondLst>
                            <p:childTnLst>
                              <p:par>
                                <p:cTn id="33" presetID="22" presetClass="entr" presetSubtype="8" fill="hold" nodeType="afterEffect">
                                  <p:stCondLst>
                                    <p:cond delay="0"/>
                                  </p:stCondLst>
                                  <p:childTnLst>
                                    <p:set>
                                      <p:cBhvr>
                                        <p:cTn id="34" dur="1" fill="hold">
                                          <p:stCondLst>
                                            <p:cond delay="0"/>
                                          </p:stCondLst>
                                        </p:cTn>
                                        <p:tgtEl>
                                          <p:spTgt spid="19">
                                            <p:txEl>
                                              <p:pRg st="0" end="0"/>
                                            </p:txEl>
                                          </p:spTgt>
                                        </p:tgtEl>
                                        <p:attrNameLst>
                                          <p:attrName>style.visibility</p:attrName>
                                        </p:attrNameLst>
                                      </p:cBhvr>
                                      <p:to>
                                        <p:strVal val="visible"/>
                                      </p:to>
                                    </p:set>
                                    <p:animEffect transition="in" filter="wipe(left)">
                                      <p:cBhvr>
                                        <p:cTn id="35" dur="500"/>
                                        <p:tgtEl>
                                          <p:spTgt spid="19">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wipe(left)">
                                      <p:cBhvr>
                                        <p:cTn id="40" dur="750"/>
                                        <p:tgtEl>
                                          <p:spTgt spid="39"/>
                                        </p:tgtEl>
                                      </p:cBhvr>
                                    </p:animEffect>
                                  </p:childTnLst>
                                </p:cTn>
                              </p:par>
                            </p:childTnLst>
                          </p:cTn>
                        </p:par>
                        <p:par>
                          <p:cTn id="41" fill="hold" nodeType="afterGroup">
                            <p:stCondLst>
                              <p:cond delay="750"/>
                            </p:stCondLst>
                            <p:childTnLst>
                              <p:par>
                                <p:cTn id="42" presetID="22" presetClass="entr" presetSubtype="8" fill="hold" nodeType="after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wipe(left)">
                                      <p:cBhvr>
                                        <p:cTn id="44" dur="750"/>
                                        <p:tgtEl>
                                          <p:spTgt spid="40"/>
                                        </p:tgtEl>
                                      </p:cBhvr>
                                    </p:animEffect>
                                  </p:childTnLst>
                                </p:cTn>
                              </p:par>
                            </p:childTnLst>
                          </p:cTn>
                        </p:par>
                        <p:par>
                          <p:cTn id="45" fill="hold" nodeType="afterGroup">
                            <p:stCondLst>
                              <p:cond delay="1500"/>
                            </p:stCondLst>
                            <p:childTnLst>
                              <p:par>
                                <p:cTn id="46" presetID="22" presetClass="entr" presetSubtype="8" fill="hold" nodeType="after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wipe(left)">
                                      <p:cBhvr>
                                        <p:cTn id="48" dur="750"/>
                                        <p:tgtEl>
                                          <p:spTgt spid="41"/>
                                        </p:tgtEl>
                                      </p:cBhvr>
                                    </p:animEffect>
                                  </p:childTnLst>
                                </p:cTn>
                              </p:par>
                            </p:childTnLst>
                          </p:cTn>
                        </p:par>
                        <p:par>
                          <p:cTn id="49" fill="hold" nodeType="afterGroup">
                            <p:stCondLst>
                              <p:cond delay="2250"/>
                            </p:stCondLst>
                            <p:childTnLst>
                              <p:par>
                                <p:cTn id="50" presetID="22" presetClass="entr" presetSubtype="8" fill="hold" nodeType="afterEffect">
                                  <p:stCondLst>
                                    <p:cond delay="0"/>
                                  </p:stCondLst>
                                  <p:childTnLst>
                                    <p:set>
                                      <p:cBhvr>
                                        <p:cTn id="51" dur="1" fill="hold">
                                          <p:stCondLst>
                                            <p:cond delay="0"/>
                                          </p:stCondLst>
                                        </p:cTn>
                                        <p:tgtEl>
                                          <p:spTgt spid="19">
                                            <p:txEl>
                                              <p:pRg st="1" end="1"/>
                                            </p:txEl>
                                          </p:spTgt>
                                        </p:tgtEl>
                                        <p:attrNameLst>
                                          <p:attrName>style.visibility</p:attrName>
                                        </p:attrNameLst>
                                      </p:cBhvr>
                                      <p:to>
                                        <p:strVal val="visible"/>
                                      </p:to>
                                    </p:set>
                                    <p:animEffect transition="in" filter="wipe(left)">
                                      <p:cBhvr>
                                        <p:cTn id="52" dur="500"/>
                                        <p:tgtEl>
                                          <p:spTgt spid="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9" grpId="0" build="p"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altLang="tr-TR" smtClean="0">
                <a:solidFill>
                  <a:srgbClr val="7B9899"/>
                </a:solidFill>
                <a:ea typeface="ヒラギノ角ゴ Pro W3" pitchFamily="-102" charset="-128"/>
              </a:rPr>
              <a:t>Special LR Production Functions</a:t>
            </a:r>
          </a:p>
        </p:txBody>
      </p:sp>
      <p:sp>
        <p:nvSpPr>
          <p:cNvPr id="3" name="Content Placeholder 2"/>
          <p:cNvSpPr>
            <a:spLocks noGrp="1"/>
          </p:cNvSpPr>
          <p:nvPr>
            <p:ph idx="1"/>
          </p:nvPr>
        </p:nvSpPr>
        <p:spPr/>
        <p:txBody>
          <a:bodyPr/>
          <a:lstStyle/>
          <a:p>
            <a:pPr marL="731838" lvl="1" indent="-274638" eaLnBrk="1" hangingPunct="1">
              <a:buFont typeface="Bookman Old Style" pitchFamily="18" charset="0"/>
              <a:buAutoNum type="arabicPeriod" startAt="2"/>
            </a:pPr>
            <a:r>
              <a:rPr lang="en-US" altLang="tr-TR" sz="2300" b="1" smtClean="0">
                <a:solidFill>
                  <a:srgbClr val="984807"/>
                </a:solidFill>
              </a:rPr>
              <a:t>Fixed-proportion:  </a:t>
            </a:r>
            <a:r>
              <a:rPr lang="en-US" altLang="tr-TR" sz="2300" i="1" smtClean="0"/>
              <a:t>q</a:t>
            </a:r>
            <a:r>
              <a:rPr lang="en-US" altLang="tr-TR" sz="2300" smtClean="0"/>
              <a:t> = =</a:t>
            </a:r>
            <a:r>
              <a:rPr lang="en-US" altLang="tr-TR" sz="2300" i="1" smtClean="0"/>
              <a:t>f(L,K)</a:t>
            </a:r>
            <a:r>
              <a:rPr lang="en-US" altLang="tr-TR" sz="2300" smtClean="0"/>
              <a:t>= min</a:t>
            </a:r>
            <a:r>
              <a:rPr lang="en-US" altLang="tr-TR" sz="2300" i="1" smtClean="0"/>
              <a:t>{aL, bK</a:t>
            </a:r>
            <a:r>
              <a:rPr lang="en-US" altLang="tr-TR" sz="2300" smtClean="0"/>
              <a:t>} , where a and b are positive constants</a:t>
            </a:r>
          </a:p>
        </p:txBody>
      </p:sp>
      <p:pic>
        <p:nvPicPr>
          <p:cNvPr id="11" name="Picture 9" descr="Fig06_01_panelB_step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888" y="2798763"/>
            <a:ext cx="4025900"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24539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3" name="Object 3"/>
          <p:cNvGraphicFramePr>
            <a:graphicFrameLocks noChangeAspect="1"/>
          </p:cNvGraphicFramePr>
          <p:nvPr/>
        </p:nvGraphicFramePr>
        <p:xfrm>
          <a:off x="914400" y="1752600"/>
          <a:ext cx="2590800" cy="881063"/>
        </p:xfrm>
        <a:graphic>
          <a:graphicData uri="http://schemas.openxmlformats.org/presentationml/2006/ole">
            <mc:AlternateContent xmlns:mc="http://schemas.openxmlformats.org/markup-compatibility/2006">
              <mc:Choice xmlns:v="urn:schemas-microsoft-com:vml" Requires="v">
                <p:oleObj spid="_x0000_s46129" name="Equation" r:id="rId4" imgW="1269720" imgH="431640" progId="Equation.3">
                  <p:embed/>
                </p:oleObj>
              </mc:Choice>
              <mc:Fallback>
                <p:oleObj name="Equation" r:id="rId4" imgW="126972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752600"/>
                        <a:ext cx="2590800" cy="88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4" name="Line 4"/>
          <p:cNvSpPr>
            <a:spLocks noChangeShapeType="1"/>
          </p:cNvSpPr>
          <p:nvPr/>
        </p:nvSpPr>
        <p:spPr bwMode="auto">
          <a:xfrm>
            <a:off x="2530475" y="3276600"/>
            <a:ext cx="0" cy="2590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485" name="Line 5"/>
          <p:cNvSpPr>
            <a:spLocks noChangeShapeType="1"/>
          </p:cNvSpPr>
          <p:nvPr/>
        </p:nvSpPr>
        <p:spPr bwMode="auto">
          <a:xfrm>
            <a:off x="2530475" y="5867400"/>
            <a:ext cx="403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486" name="Line 6"/>
          <p:cNvSpPr>
            <a:spLocks noChangeShapeType="1"/>
          </p:cNvSpPr>
          <p:nvPr/>
        </p:nvSpPr>
        <p:spPr bwMode="auto">
          <a:xfrm flipV="1">
            <a:off x="2530475" y="3581400"/>
            <a:ext cx="3276600" cy="2286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487" name="Text Box 7"/>
          <p:cNvSpPr txBox="1">
            <a:spLocks noChangeArrowheads="1"/>
          </p:cNvSpPr>
          <p:nvPr/>
        </p:nvSpPr>
        <p:spPr bwMode="auto">
          <a:xfrm>
            <a:off x="6645275" y="5638800"/>
            <a:ext cx="369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a:t>L</a:t>
            </a:r>
          </a:p>
        </p:txBody>
      </p:sp>
      <p:sp>
        <p:nvSpPr>
          <p:cNvPr id="20488" name="Text Box 8"/>
          <p:cNvSpPr txBox="1">
            <a:spLocks noChangeArrowheads="1"/>
          </p:cNvSpPr>
          <p:nvPr/>
        </p:nvSpPr>
        <p:spPr bwMode="auto">
          <a:xfrm>
            <a:off x="2301875" y="28194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a:t>K</a:t>
            </a:r>
          </a:p>
        </p:txBody>
      </p:sp>
      <p:sp>
        <p:nvSpPr>
          <p:cNvPr id="20489" name="Line 9"/>
          <p:cNvSpPr>
            <a:spLocks noChangeShapeType="1"/>
          </p:cNvSpPr>
          <p:nvPr/>
        </p:nvSpPr>
        <p:spPr bwMode="auto">
          <a:xfrm>
            <a:off x="3657600" y="3200400"/>
            <a:ext cx="15875"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490" name="Line 10"/>
          <p:cNvSpPr>
            <a:spLocks noChangeShapeType="1"/>
          </p:cNvSpPr>
          <p:nvPr/>
        </p:nvSpPr>
        <p:spPr bwMode="auto">
          <a:xfrm>
            <a:off x="3673475" y="5029200"/>
            <a:ext cx="2574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491" name="Line 11"/>
          <p:cNvSpPr>
            <a:spLocks noChangeShapeType="1"/>
          </p:cNvSpPr>
          <p:nvPr/>
        </p:nvSpPr>
        <p:spPr bwMode="auto">
          <a:xfrm>
            <a:off x="4359275" y="3200400"/>
            <a:ext cx="0" cy="137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492" name="Line 12"/>
          <p:cNvSpPr>
            <a:spLocks noChangeShapeType="1"/>
          </p:cNvSpPr>
          <p:nvPr/>
        </p:nvSpPr>
        <p:spPr bwMode="auto">
          <a:xfrm>
            <a:off x="4359275" y="4572000"/>
            <a:ext cx="1905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493" name="Line 13"/>
          <p:cNvSpPr>
            <a:spLocks noChangeShapeType="1"/>
          </p:cNvSpPr>
          <p:nvPr/>
        </p:nvSpPr>
        <p:spPr bwMode="auto">
          <a:xfrm>
            <a:off x="3825875" y="4038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494" name="Line 14"/>
          <p:cNvSpPr>
            <a:spLocks noChangeShapeType="1"/>
          </p:cNvSpPr>
          <p:nvPr/>
        </p:nvSpPr>
        <p:spPr bwMode="auto">
          <a:xfrm flipV="1">
            <a:off x="5349875" y="46482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495" name="Text Box 15"/>
          <p:cNvSpPr txBox="1">
            <a:spLocks noChangeArrowheads="1"/>
          </p:cNvSpPr>
          <p:nvPr/>
        </p:nvSpPr>
        <p:spPr bwMode="auto">
          <a:xfrm>
            <a:off x="6019800" y="3241675"/>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a:t>2K=L</a:t>
            </a:r>
          </a:p>
        </p:txBody>
      </p:sp>
      <p:sp>
        <p:nvSpPr>
          <p:cNvPr id="20496" name="Text Box 16"/>
          <p:cNvSpPr txBox="1">
            <a:spLocks noChangeArrowheads="1"/>
          </p:cNvSpPr>
          <p:nvPr/>
        </p:nvSpPr>
        <p:spPr bwMode="auto">
          <a:xfrm>
            <a:off x="3521075" y="5943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2</a:t>
            </a:r>
          </a:p>
        </p:txBody>
      </p:sp>
      <p:sp>
        <p:nvSpPr>
          <p:cNvPr id="20497" name="Text Box 17"/>
          <p:cNvSpPr txBox="1">
            <a:spLocks noChangeArrowheads="1"/>
          </p:cNvSpPr>
          <p:nvPr/>
        </p:nvSpPr>
        <p:spPr bwMode="auto">
          <a:xfrm>
            <a:off x="2133600" y="49180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a:t>1</a:t>
            </a:r>
          </a:p>
        </p:txBody>
      </p:sp>
      <p:sp>
        <p:nvSpPr>
          <p:cNvPr id="20498" name="Text Box 18"/>
          <p:cNvSpPr txBox="1">
            <a:spLocks noChangeArrowheads="1"/>
          </p:cNvSpPr>
          <p:nvPr/>
        </p:nvSpPr>
        <p:spPr bwMode="auto">
          <a:xfrm>
            <a:off x="5867400" y="3733800"/>
            <a:ext cx="294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a:t>(or aK=bL, in general)</a:t>
            </a:r>
          </a:p>
        </p:txBody>
      </p:sp>
      <p:sp>
        <p:nvSpPr>
          <p:cNvPr id="20500" name="Rectangle 20"/>
          <p:cNvSpPr>
            <a:spLocks noGrp="1" noChangeArrowheads="1"/>
          </p:cNvSpPr>
          <p:nvPr>
            <p:ph type="title"/>
          </p:nvPr>
        </p:nvSpPr>
        <p:spPr>
          <a:xfrm>
            <a:off x="609600" y="533400"/>
            <a:ext cx="7772400" cy="1143000"/>
          </a:xfrm>
        </p:spPr>
        <p:txBody>
          <a:bodyPr/>
          <a:lstStyle/>
          <a:p>
            <a:r>
              <a:rPr lang="en-US" altLang="tr-TR" sz="4000">
                <a:solidFill>
                  <a:schemeClr val="tx1"/>
                </a:solidFill>
              </a:rPr>
              <a:t>Leontief Production Function</a:t>
            </a:r>
          </a:p>
        </p:txBody>
      </p:sp>
      <p:sp>
        <p:nvSpPr>
          <p:cNvPr id="20502" name="Line 22"/>
          <p:cNvSpPr>
            <a:spLocks noChangeShapeType="1"/>
          </p:cNvSpPr>
          <p:nvPr/>
        </p:nvSpPr>
        <p:spPr bwMode="auto">
          <a:xfrm flipH="1">
            <a:off x="2514600" y="5029200"/>
            <a:ext cx="11430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503" name="Line 23"/>
          <p:cNvSpPr>
            <a:spLocks noChangeShapeType="1"/>
          </p:cNvSpPr>
          <p:nvPr/>
        </p:nvSpPr>
        <p:spPr bwMode="auto">
          <a:xfrm>
            <a:off x="3657600" y="5029200"/>
            <a:ext cx="0" cy="8382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9945297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457200" y="1052513"/>
            <a:ext cx="3048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r>
              <a:rPr lang="en-US" altLang="tr-TR" sz="1600" b="1"/>
              <a:t>FIXED-PROPORTIONS PRODUCTION FUNCTION</a:t>
            </a:r>
          </a:p>
        </p:txBody>
      </p:sp>
      <p:sp>
        <p:nvSpPr>
          <p:cNvPr id="10" name="Rectangle 10"/>
          <p:cNvSpPr>
            <a:spLocks noChangeArrowheads="1"/>
          </p:cNvSpPr>
          <p:nvPr/>
        </p:nvSpPr>
        <p:spPr bwMode="auto">
          <a:xfrm>
            <a:off x="457200" y="685800"/>
            <a:ext cx="1905000"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marL="342900" indent="-342900"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endParaRPr lang="en-US" altLang="tr-TR" sz="2000" b="1" dirty="0">
              <a:solidFill>
                <a:srgbClr val="ED1B2F"/>
              </a:solidFill>
            </a:endParaRPr>
          </a:p>
        </p:txBody>
      </p:sp>
      <p:sp>
        <p:nvSpPr>
          <p:cNvPr id="13" name="Rectangle 8"/>
          <p:cNvSpPr>
            <a:spLocks noChangeArrowheads="1"/>
          </p:cNvSpPr>
          <p:nvPr/>
        </p:nvSpPr>
        <p:spPr bwMode="auto">
          <a:xfrm>
            <a:off x="457200" y="1681163"/>
            <a:ext cx="3048000" cy="25860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spcAft>
                <a:spcPct val="20000"/>
              </a:spcAft>
            </a:pPr>
            <a:r>
              <a:rPr lang="en-US" altLang="tr-TR" sz="1600"/>
              <a:t>When the isoquants are L-shaped, only one combination of labor and capital can be used to produce a given output (as at point </a:t>
            </a:r>
            <a:r>
              <a:rPr lang="en-US" altLang="tr-TR" sz="1600" i="1"/>
              <a:t>A</a:t>
            </a:r>
            <a:r>
              <a:rPr lang="en-US" altLang="tr-TR" sz="1600"/>
              <a:t> on isoquant </a:t>
            </a:r>
            <a:r>
              <a:rPr lang="en-US" altLang="tr-TR" sz="1600" i="1"/>
              <a:t>q</a:t>
            </a:r>
            <a:r>
              <a:rPr lang="en-US" altLang="tr-TR" sz="1600" baseline="-25000"/>
              <a:t>1</a:t>
            </a:r>
            <a:r>
              <a:rPr lang="en-US" altLang="tr-TR" sz="1600"/>
              <a:t>, point </a:t>
            </a:r>
            <a:r>
              <a:rPr lang="en-US" altLang="tr-TR" sz="1600" i="1"/>
              <a:t>B</a:t>
            </a:r>
            <a:r>
              <a:rPr lang="en-US" altLang="tr-TR" sz="1600"/>
              <a:t> on isoquant </a:t>
            </a:r>
            <a:r>
              <a:rPr lang="en-US" altLang="tr-TR" sz="1600" i="1"/>
              <a:t>q</a:t>
            </a:r>
            <a:r>
              <a:rPr lang="en-US" altLang="tr-TR" sz="1600" baseline="-25000"/>
              <a:t>2</a:t>
            </a:r>
            <a:r>
              <a:rPr lang="en-US" altLang="tr-TR" sz="1600"/>
              <a:t>, and point </a:t>
            </a:r>
            <a:r>
              <a:rPr lang="en-US" altLang="tr-TR" sz="1600" i="1"/>
              <a:t>C</a:t>
            </a:r>
            <a:r>
              <a:rPr lang="en-US" altLang="tr-TR" sz="1600"/>
              <a:t> on isoquant </a:t>
            </a:r>
            <a:r>
              <a:rPr lang="en-US" altLang="tr-TR" sz="1600" i="1"/>
              <a:t>q</a:t>
            </a:r>
            <a:r>
              <a:rPr lang="en-US" altLang="tr-TR" sz="1600" baseline="-25000"/>
              <a:t>3</a:t>
            </a:r>
            <a:r>
              <a:rPr lang="en-US" altLang="tr-TR" sz="1600"/>
              <a:t>). Adding more labor alone does not increase output, nor does adding more capital alone.</a:t>
            </a:r>
          </a:p>
        </p:txBody>
      </p:sp>
      <p:pic>
        <p:nvPicPr>
          <p:cNvPr id="14" name="Picture 12" descr="fig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8575" y="981075"/>
            <a:ext cx="46863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3" descr="fig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8575" y="981075"/>
            <a:ext cx="46863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4" descr="fig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8575" y="981075"/>
            <a:ext cx="46863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5" descr="fig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38575" y="981075"/>
            <a:ext cx="46863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6" descr="fig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38575" y="981075"/>
            <a:ext cx="46863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7" descr="fig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38575" y="981075"/>
            <a:ext cx="46863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8" descr="fig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38575" y="981075"/>
            <a:ext cx="46863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19" descr="fig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38575" y="1106488"/>
            <a:ext cx="46863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33"/>
          <p:cNvGrpSpPr>
            <a:grpSpLocks/>
          </p:cNvGrpSpPr>
          <p:nvPr/>
        </p:nvGrpSpPr>
        <p:grpSpPr bwMode="auto">
          <a:xfrm>
            <a:off x="457200" y="4267200"/>
            <a:ext cx="3241675" cy="165100"/>
            <a:chOff x="457199" y="5791200"/>
            <a:chExt cx="3193257" cy="152400"/>
          </a:xfrm>
        </p:grpSpPr>
        <p:cxnSp>
          <p:nvCxnSpPr>
            <p:cNvPr id="47118" name="Straight Connector 22"/>
            <p:cNvCxnSpPr>
              <a:cxnSpLocks noChangeShapeType="1"/>
            </p:cNvCxnSpPr>
            <p:nvPr/>
          </p:nvCxnSpPr>
          <p:spPr bwMode="auto">
            <a:xfrm flipH="1">
              <a:off x="457200" y="5869781"/>
              <a:ext cx="3193256" cy="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47119" name="Straight Connector 23"/>
            <p:cNvCxnSpPr>
              <a:cxnSpLocks noChangeShapeType="1"/>
            </p:cNvCxnSpPr>
            <p:nvPr/>
          </p:nvCxnSpPr>
          <p:spPr bwMode="auto">
            <a:xfrm rot="10800000">
              <a:off x="457199" y="5791200"/>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30915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
                                            <p:bg/>
                                          </p:spTgt>
                                        </p:tgtEl>
                                        <p:attrNameLst>
                                          <p:attrName>style.visibility</p:attrName>
                                        </p:attrNameLst>
                                      </p:cBhvr>
                                      <p:to>
                                        <p:strVal val="visible"/>
                                      </p:to>
                                    </p:set>
                                    <p:animEffect transition="in" filter="wipe(left)">
                                      <p:cBhvr>
                                        <p:cTn id="15" dur="500"/>
                                        <p:tgtEl>
                                          <p:spTgt spid="13">
                                            <p:bg/>
                                          </p:spTgt>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left)">
                                      <p:cBhvr>
                                        <p:cTn id="23" dur="1000"/>
                                        <p:tgtEl>
                                          <p:spTgt spid="15"/>
                                        </p:tgtEl>
                                      </p:cBhvr>
                                    </p:animEffect>
                                  </p:childTnLst>
                                </p:cTn>
                              </p:par>
                            </p:childTnLst>
                          </p:cTn>
                        </p:par>
                        <p:par>
                          <p:cTn id="24" fill="hold" nodeType="afterGroup">
                            <p:stCondLst>
                              <p:cond delay="3000"/>
                            </p:stCondLst>
                            <p:childTnLst>
                              <p:par>
                                <p:cTn id="25" presetID="22" presetClass="entr" presetSubtype="8"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1000"/>
                                        <p:tgtEl>
                                          <p:spTgt spid="16"/>
                                        </p:tgtEl>
                                      </p:cBhvr>
                                    </p:animEffect>
                                  </p:childTnLst>
                                </p:cTn>
                              </p:par>
                            </p:childTnLst>
                          </p:cTn>
                        </p:par>
                        <p:par>
                          <p:cTn id="28" fill="hold" nodeType="afterGroup">
                            <p:stCondLst>
                              <p:cond delay="4000"/>
                            </p:stCondLst>
                            <p:childTnLst>
                              <p:par>
                                <p:cTn id="29" presetID="22" presetClass="entr" presetSubtype="8"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left)">
                                      <p:cBhvr>
                                        <p:cTn id="31" dur="1000"/>
                                        <p:tgtEl>
                                          <p:spTgt spid="17"/>
                                        </p:tgtEl>
                                      </p:cBhvr>
                                    </p:animEffect>
                                  </p:childTnLst>
                                </p:cTn>
                              </p:par>
                            </p:childTnLst>
                          </p:cTn>
                        </p:par>
                        <p:par>
                          <p:cTn id="32" fill="hold" nodeType="afterGroup">
                            <p:stCondLst>
                              <p:cond delay="5000"/>
                            </p:stCondLst>
                            <p:childTnLst>
                              <p:par>
                                <p:cTn id="33" presetID="22" presetClass="entr" presetSubtype="8" fill="hold"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left)">
                                      <p:cBhvr>
                                        <p:cTn id="35" dur="1000"/>
                                        <p:tgtEl>
                                          <p:spTgt spid="18"/>
                                        </p:tgtEl>
                                      </p:cBhvr>
                                    </p:animEffect>
                                  </p:childTnLst>
                                </p:cTn>
                              </p:par>
                            </p:childTnLst>
                          </p:cTn>
                        </p:par>
                        <p:par>
                          <p:cTn id="36" fill="hold" nodeType="afterGroup">
                            <p:stCondLst>
                              <p:cond delay="6000"/>
                            </p:stCondLst>
                            <p:childTnLst>
                              <p:par>
                                <p:cTn id="37" presetID="22" presetClass="entr" presetSubtype="8" fill="hold"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ipe(left)">
                                      <p:cBhvr>
                                        <p:cTn id="39" dur="1000"/>
                                        <p:tgtEl>
                                          <p:spTgt spid="20"/>
                                        </p:tgtEl>
                                      </p:cBhvr>
                                    </p:animEffect>
                                  </p:childTnLst>
                                </p:cTn>
                              </p:par>
                            </p:childTnLst>
                          </p:cTn>
                        </p:par>
                        <p:par>
                          <p:cTn id="40" fill="hold" nodeType="afterGroup">
                            <p:stCondLst>
                              <p:cond delay="7000"/>
                            </p:stCondLst>
                            <p:childTnLst>
                              <p:par>
                                <p:cTn id="41" presetID="22" presetClass="entr" presetSubtype="8"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left)">
                                      <p:cBhvr>
                                        <p:cTn id="43" dur="1000"/>
                                        <p:tgtEl>
                                          <p:spTgt spid="21"/>
                                        </p:tgtEl>
                                      </p:cBhvr>
                                    </p:animEffect>
                                  </p:childTnLst>
                                </p:cTn>
                              </p:par>
                            </p:childTnLst>
                          </p:cTn>
                        </p:par>
                        <p:par>
                          <p:cTn id="44" fill="hold" nodeType="afterGroup">
                            <p:stCondLst>
                              <p:cond delay="8000"/>
                            </p:stCondLst>
                            <p:childTnLst>
                              <p:par>
                                <p:cTn id="45" presetID="22" presetClass="entr" presetSubtype="8" fill="hold"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left)">
                                      <p:cBhvr>
                                        <p:cTn id="47" dur="1000"/>
                                        <p:tgtEl>
                                          <p:spTgt spid="27"/>
                                        </p:tgtEl>
                                      </p:cBhvr>
                                    </p:animEffect>
                                  </p:childTnLst>
                                </p:cTn>
                              </p:par>
                            </p:childTnLst>
                          </p:cTn>
                        </p:par>
                        <p:par>
                          <p:cTn id="48" fill="hold" nodeType="afterGroup">
                            <p:stCondLst>
                              <p:cond delay="9000"/>
                            </p:stCondLst>
                            <p:childTnLst>
                              <p:par>
                                <p:cTn id="49" presetID="22" presetClass="entr" presetSubtype="8" fill="hold" nodeType="afterEffect">
                                  <p:stCondLst>
                                    <p:cond delay="0"/>
                                  </p:stCondLst>
                                  <p:childTnLst>
                                    <p:set>
                                      <p:cBhvr>
                                        <p:cTn id="50" dur="1" fill="hold">
                                          <p:stCondLst>
                                            <p:cond delay="0"/>
                                          </p:stCondLst>
                                        </p:cTn>
                                        <p:tgtEl>
                                          <p:spTgt spid="13">
                                            <p:txEl>
                                              <p:pRg st="0" end="0"/>
                                            </p:txEl>
                                          </p:spTgt>
                                        </p:tgtEl>
                                        <p:attrNameLst>
                                          <p:attrName>style.visibility</p:attrName>
                                        </p:attrNameLst>
                                      </p:cBhvr>
                                      <p:to>
                                        <p:strVal val="visible"/>
                                      </p:to>
                                    </p:set>
                                    <p:animEffect transition="in" filter="wipe(left)">
                                      <p:cBhvr>
                                        <p:cTn id="51" dur="500"/>
                                        <p:tgtEl>
                                          <p:spTgt spid="13">
                                            <p:txEl>
                                              <p:pRg st="0" end="0"/>
                                            </p:txEl>
                                          </p:spTgt>
                                        </p:tgtEl>
                                      </p:cBhvr>
                                    </p:animEffect>
                                  </p:childTnLst>
                                </p:cTn>
                              </p:par>
                            </p:childTnLst>
                          </p:cTn>
                        </p:par>
                        <p:par>
                          <p:cTn id="52" fill="hold" nodeType="afterGroup">
                            <p:stCondLst>
                              <p:cond delay="9500"/>
                            </p:stCondLst>
                            <p:childTnLst>
                              <p:par>
                                <p:cTn id="53" presetID="22" presetClass="entr" presetSubtype="2" fill="hold" nodeType="after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wipe(right)">
                                      <p:cBhvr>
                                        <p:cTn id="5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en-US" smtClean="0"/>
              <a:t>©2015 McGraw-Hill Education. All Rights Reserved.</a:t>
            </a:r>
            <a:endParaRPr lang="en-US"/>
          </a:p>
        </p:txBody>
      </p:sp>
      <p:sp>
        <p:nvSpPr>
          <p:cNvPr id="3" name="Slayt Numarası Yer Tutucusu 2"/>
          <p:cNvSpPr>
            <a:spLocks noGrp="1"/>
          </p:cNvSpPr>
          <p:nvPr>
            <p:ph type="sldNum" sz="quarter" idx="12"/>
          </p:nvPr>
        </p:nvSpPr>
        <p:spPr/>
        <p:txBody>
          <a:bodyPr/>
          <a:lstStyle/>
          <a:p>
            <a:fld id="{277EE247-7E3D-4F38-A267-86CBA1DF41EF}" type="slidenum">
              <a:rPr lang="en-US" smtClean="0"/>
              <a:t>6</a:t>
            </a:fld>
            <a:endParaRPr lang="en-US"/>
          </a:p>
        </p:txBody>
      </p:sp>
      <p:sp>
        <p:nvSpPr>
          <p:cNvPr id="4" name="Dikdörtgen 3"/>
          <p:cNvSpPr/>
          <p:nvPr/>
        </p:nvSpPr>
        <p:spPr>
          <a:xfrm>
            <a:off x="357554" y="1554198"/>
            <a:ext cx="8458200" cy="2123658"/>
          </a:xfrm>
          <a:prstGeom prst="rect">
            <a:avLst/>
          </a:prstGeom>
        </p:spPr>
        <p:txBody>
          <a:bodyPr wrap="square">
            <a:spAutoFit/>
          </a:bodyPr>
          <a:lstStyle/>
          <a:p>
            <a:pPr algn="just"/>
            <a:r>
              <a:rPr lang="en-US" sz="2200" dirty="0"/>
              <a:t>By way of illustration, suppose the </a:t>
            </a:r>
            <a:r>
              <a:rPr lang="en-US" sz="2200" dirty="0" smtClean="0"/>
              <a:t>production</a:t>
            </a:r>
            <a:r>
              <a:rPr lang="tr-TR" sz="2200" dirty="0" smtClean="0"/>
              <a:t> </a:t>
            </a:r>
            <a:r>
              <a:rPr lang="en-US" sz="2200" dirty="0" smtClean="0"/>
              <a:t>function </a:t>
            </a:r>
            <a:r>
              <a:rPr lang="en-US" sz="2200" dirty="0"/>
              <a:t>for meals is given by F(K, L</a:t>
            </a:r>
            <a:r>
              <a:rPr lang="en-US" sz="2200" dirty="0" smtClean="0"/>
              <a:t>)</a:t>
            </a:r>
            <a:r>
              <a:rPr lang="tr-TR" sz="2200" dirty="0" smtClean="0"/>
              <a:t> = </a:t>
            </a:r>
            <a:r>
              <a:rPr lang="en-US" sz="2200" dirty="0" smtClean="0"/>
              <a:t>2KL</a:t>
            </a:r>
            <a:r>
              <a:rPr lang="en-US" sz="2200" dirty="0"/>
              <a:t>, where K is measured </a:t>
            </a:r>
            <a:r>
              <a:rPr lang="en-US" sz="2200" dirty="0" smtClean="0"/>
              <a:t>in</a:t>
            </a:r>
            <a:r>
              <a:rPr lang="tr-TR" sz="2200" dirty="0" smtClean="0"/>
              <a:t> </a:t>
            </a:r>
            <a:r>
              <a:rPr lang="en-US" sz="2200" dirty="0" smtClean="0"/>
              <a:t>equipment-hours </a:t>
            </a:r>
            <a:r>
              <a:rPr lang="en-US" sz="2200" dirty="0"/>
              <a:t>per week</a:t>
            </a:r>
            <a:r>
              <a:rPr lang="en-US" sz="2200" dirty="0" smtClean="0"/>
              <a:t>, </a:t>
            </a:r>
            <a:r>
              <a:rPr lang="en-US" sz="2200" dirty="0"/>
              <a:t>L is measured in person-hours per week, and </a:t>
            </a:r>
            <a:r>
              <a:rPr lang="en-US" sz="2200" dirty="0" smtClean="0"/>
              <a:t>output</a:t>
            </a:r>
            <a:r>
              <a:rPr lang="tr-TR" sz="2200" dirty="0" smtClean="0"/>
              <a:t> </a:t>
            </a:r>
            <a:r>
              <a:rPr lang="en-US" sz="2200" dirty="0" smtClean="0"/>
              <a:t>is </a:t>
            </a:r>
            <a:r>
              <a:rPr lang="en-US" sz="2200" dirty="0"/>
              <a:t>measured in meals per week. For example, 2 equipment-</a:t>
            </a:r>
            <a:r>
              <a:rPr lang="en-US" sz="2200" dirty="0" err="1"/>
              <a:t>hr</a:t>
            </a:r>
            <a:r>
              <a:rPr lang="en-US" sz="2200" dirty="0"/>
              <a:t>/</a:t>
            </a:r>
            <a:r>
              <a:rPr lang="en-US" sz="2200" dirty="0" err="1"/>
              <a:t>wk</a:t>
            </a:r>
            <a:r>
              <a:rPr lang="en-US" sz="2200" dirty="0"/>
              <a:t> combined with </a:t>
            </a:r>
            <a:r>
              <a:rPr lang="en-US" sz="2200" dirty="0" smtClean="0"/>
              <a:t>3</a:t>
            </a:r>
            <a:r>
              <a:rPr lang="tr-TR" sz="2200" dirty="0" smtClean="0"/>
              <a:t> </a:t>
            </a:r>
            <a:r>
              <a:rPr lang="en-US" sz="2200" dirty="0" smtClean="0"/>
              <a:t>person-</a:t>
            </a:r>
            <a:r>
              <a:rPr lang="en-US" sz="2200" dirty="0" err="1" smtClean="0"/>
              <a:t>hr</a:t>
            </a:r>
            <a:r>
              <a:rPr lang="en-US" sz="2200" dirty="0" smtClean="0"/>
              <a:t>/</a:t>
            </a:r>
            <a:r>
              <a:rPr lang="en-US" sz="2200" dirty="0" err="1" smtClean="0"/>
              <a:t>wk</a:t>
            </a:r>
            <a:r>
              <a:rPr lang="en-US" sz="2200" dirty="0" smtClean="0"/>
              <a:t> </a:t>
            </a:r>
            <a:r>
              <a:rPr lang="en-US" sz="2200" dirty="0"/>
              <a:t>would yield </a:t>
            </a:r>
            <a:r>
              <a:rPr lang="tr-TR" sz="2200" dirty="0" smtClean="0"/>
              <a:t> F(</a:t>
            </a:r>
            <a:r>
              <a:rPr lang="en-US" sz="2200" dirty="0" smtClean="0"/>
              <a:t>2</a:t>
            </a:r>
            <a:r>
              <a:rPr lang="tr-TR" sz="2200" dirty="0" smtClean="0"/>
              <a:t>, </a:t>
            </a:r>
            <a:r>
              <a:rPr lang="en-US" sz="2200" dirty="0" smtClean="0"/>
              <a:t>3</a:t>
            </a:r>
            <a:r>
              <a:rPr lang="en-US" sz="2200" dirty="0"/>
              <a:t>) </a:t>
            </a:r>
            <a:r>
              <a:rPr lang="tr-TR" sz="2200" dirty="0" smtClean="0"/>
              <a:t>= </a:t>
            </a:r>
            <a:r>
              <a:rPr lang="en-US" sz="2200" dirty="0" smtClean="0"/>
              <a:t> </a:t>
            </a:r>
            <a:r>
              <a:rPr lang="en-US" sz="2200" dirty="0"/>
              <a:t>12 meals/</a:t>
            </a:r>
            <a:r>
              <a:rPr lang="en-US" sz="2200" dirty="0" err="1"/>
              <a:t>wk</a:t>
            </a:r>
            <a:r>
              <a:rPr lang="en-US" sz="2200" dirty="0"/>
              <a:t> with this particular production</a:t>
            </a:r>
          </a:p>
          <a:p>
            <a:pPr algn="just"/>
            <a:r>
              <a:rPr lang="en-US" sz="2200" dirty="0"/>
              <a:t>function.</a:t>
            </a:r>
            <a:endParaRPr lang="tr-TR" sz="2200" dirty="0"/>
          </a:p>
        </p:txBody>
      </p:sp>
    </p:spTree>
    <p:extLst>
      <p:ext uri="{BB962C8B-B14F-4D97-AF65-F5344CB8AC3E}">
        <p14:creationId xmlns:p14="http://schemas.microsoft.com/office/powerpoint/2010/main" val="19200385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altLang="tr-TR" smtClean="0">
                <a:solidFill>
                  <a:srgbClr val="7B9899"/>
                </a:solidFill>
                <a:ea typeface="ヒラギノ角ゴ Pro W3" pitchFamily="-102" charset="-128"/>
              </a:rPr>
              <a:t>Special LR Production Functions</a:t>
            </a:r>
          </a:p>
        </p:txBody>
      </p:sp>
      <p:sp>
        <p:nvSpPr>
          <p:cNvPr id="3" name="Content Placeholder 2"/>
          <p:cNvSpPr>
            <a:spLocks noGrp="1"/>
          </p:cNvSpPr>
          <p:nvPr>
            <p:ph idx="1"/>
          </p:nvPr>
        </p:nvSpPr>
        <p:spPr/>
        <p:txBody>
          <a:bodyPr/>
          <a:lstStyle/>
          <a:p>
            <a:pPr marL="731838" lvl="1" indent="-274638" eaLnBrk="1" hangingPunct="1">
              <a:buFont typeface="Bookman Old Style" pitchFamily="18" charset="0"/>
              <a:buAutoNum type="arabicPeriod" startAt="3"/>
            </a:pPr>
            <a:r>
              <a:rPr lang="en-US" altLang="tr-TR" sz="2300" b="1" smtClean="0">
                <a:solidFill>
                  <a:srgbClr val="984807"/>
                </a:solidFill>
              </a:rPr>
              <a:t>Cobb-Douglas: </a:t>
            </a:r>
            <a:r>
              <a:rPr lang="en-US" altLang="tr-TR" sz="2300" smtClean="0"/>
              <a:t>  </a:t>
            </a:r>
            <a:r>
              <a:rPr lang="en-US" altLang="tr-TR" sz="2300" i="1" smtClean="0"/>
              <a:t>q</a:t>
            </a:r>
            <a:r>
              <a:rPr lang="en-US" altLang="tr-TR" sz="2300" smtClean="0"/>
              <a:t> =</a:t>
            </a:r>
            <a:r>
              <a:rPr lang="en-US" altLang="tr-TR" sz="2300" i="1" smtClean="0"/>
              <a:t>f(L,K)= </a:t>
            </a:r>
            <a:r>
              <a:rPr lang="en-US" altLang="tr-TR" sz="2300" smtClean="0"/>
              <a:t>A </a:t>
            </a:r>
            <a:r>
              <a:rPr lang="en-US" altLang="tr-TR" sz="2300" i="1" smtClean="0"/>
              <a:t>L</a:t>
            </a:r>
            <a:r>
              <a:rPr lang="en-US" altLang="tr-TR" sz="2300" i="1" baseline="30000" smtClean="0"/>
              <a:t>a </a:t>
            </a:r>
            <a:r>
              <a:rPr lang="en-US" altLang="tr-TR" sz="2300" i="1" smtClean="0"/>
              <a:t>K</a:t>
            </a:r>
            <a:r>
              <a:rPr lang="en-US" altLang="tr-TR" sz="2300" i="1" baseline="30000" smtClean="0"/>
              <a:t>b</a:t>
            </a:r>
            <a:r>
              <a:rPr lang="en-US" altLang="tr-TR" sz="2300" smtClean="0"/>
              <a:t> , where A, a and b are positive constants.</a:t>
            </a:r>
          </a:p>
        </p:txBody>
      </p:sp>
      <p:pic>
        <p:nvPicPr>
          <p:cNvPr id="24581" name="Picture 5" descr="Fig06_01_panelC_step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3048000"/>
            <a:ext cx="3765550"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6" descr="Fig06_01_panelC_step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3048000"/>
            <a:ext cx="3765550"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7" descr="Fig06_01_panelC_step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3048000"/>
            <a:ext cx="3765550"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4" name="Picture 8" descr="Fig06_01_panelC_step0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3000375"/>
            <a:ext cx="3765550"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01493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24581"/>
                                        </p:tgtEl>
                                        <p:attrNameLst>
                                          <p:attrName>style.visibility</p:attrName>
                                        </p:attrNameLst>
                                      </p:cBhvr>
                                      <p:to>
                                        <p:strVal val="visible"/>
                                      </p:to>
                                    </p:set>
                                    <p:animEffect transition="in" filter="wipe(left)">
                                      <p:cBhvr>
                                        <p:cTn id="11" dur="500"/>
                                        <p:tgtEl>
                                          <p:spTgt spid="2458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24582"/>
                                        </p:tgtEl>
                                        <p:attrNameLst>
                                          <p:attrName>style.visibility</p:attrName>
                                        </p:attrNameLst>
                                      </p:cBhvr>
                                      <p:to>
                                        <p:strVal val="visible"/>
                                      </p:to>
                                    </p:set>
                                    <p:animEffect transition="in" filter="wipe(left)">
                                      <p:cBhvr>
                                        <p:cTn id="16" dur="500"/>
                                        <p:tgtEl>
                                          <p:spTgt spid="2458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24583"/>
                                        </p:tgtEl>
                                        <p:attrNameLst>
                                          <p:attrName>style.visibility</p:attrName>
                                        </p:attrNameLst>
                                      </p:cBhvr>
                                      <p:to>
                                        <p:strVal val="visible"/>
                                      </p:to>
                                    </p:set>
                                    <p:animEffect transition="in" filter="wipe(left)">
                                      <p:cBhvr>
                                        <p:cTn id="21" dur="500"/>
                                        <p:tgtEl>
                                          <p:spTgt spid="2458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24584"/>
                                        </p:tgtEl>
                                        <p:attrNameLst>
                                          <p:attrName>style.visibility</p:attrName>
                                        </p:attrNameLst>
                                      </p:cBhvr>
                                      <p:to>
                                        <p:strVal val="visible"/>
                                      </p:to>
                                    </p:set>
                                    <p:animEffect transition="in" filter="wipe(left)">
                                      <p:cBhvr>
                                        <p:cTn id="26" dur="500"/>
                                        <p:tgtEl>
                                          <p:spTgt spid="24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Title 1"/>
          <p:cNvSpPr>
            <a:spLocks noGrp="1"/>
          </p:cNvSpPr>
          <p:nvPr>
            <p:ph type="title"/>
          </p:nvPr>
        </p:nvSpPr>
        <p:spPr/>
        <p:txBody>
          <a:bodyPr/>
          <a:lstStyle/>
          <a:p>
            <a:pPr eaLnBrk="1" hangingPunct="1"/>
            <a:r>
              <a:rPr lang="en-US" altLang="tr-TR" smtClean="0">
                <a:solidFill>
                  <a:srgbClr val="7B9899"/>
                </a:solidFill>
              </a:rPr>
              <a:t>Marginal Productivities (MP)</a:t>
            </a:r>
          </a:p>
        </p:txBody>
      </p:sp>
      <p:sp>
        <p:nvSpPr>
          <p:cNvPr id="50180" name="Content Placeholder 2"/>
          <p:cNvSpPr>
            <a:spLocks noGrp="1"/>
          </p:cNvSpPr>
          <p:nvPr>
            <p:ph idx="1"/>
          </p:nvPr>
        </p:nvSpPr>
        <p:spPr/>
        <p:txBody>
          <a:bodyPr/>
          <a:lstStyle/>
          <a:p>
            <a:pPr eaLnBrk="1" hangingPunct="1"/>
            <a:r>
              <a:rPr lang="en-US" altLang="tr-TR" smtClean="0"/>
              <a:t>The </a:t>
            </a:r>
            <a:r>
              <a:rPr lang="en-US" altLang="tr-TR" smtClean="0">
                <a:solidFill>
                  <a:srgbClr val="D16349"/>
                </a:solidFill>
              </a:rPr>
              <a:t>marginal product </a:t>
            </a:r>
            <a:r>
              <a:rPr lang="en-US" altLang="tr-TR" smtClean="0"/>
              <a:t>of an input is the change in output that results from a small change in an input </a:t>
            </a:r>
            <a:r>
              <a:rPr lang="en-US" altLang="tr-TR" i="1" smtClean="0"/>
              <a:t>holding the levels of other inputs constant.</a:t>
            </a:r>
          </a:p>
        </p:txBody>
      </p:sp>
      <p:graphicFrame>
        <p:nvGraphicFramePr>
          <p:cNvPr id="50178" name="Object 2"/>
          <p:cNvGraphicFramePr>
            <a:graphicFrameLocks noChangeAspect="1"/>
          </p:cNvGraphicFramePr>
          <p:nvPr/>
        </p:nvGraphicFramePr>
        <p:xfrm>
          <a:off x="1535113" y="4076700"/>
          <a:ext cx="6548437" cy="1554163"/>
        </p:xfrm>
        <a:graphic>
          <a:graphicData uri="http://schemas.openxmlformats.org/presentationml/2006/ole">
            <mc:AlternateContent xmlns:mc="http://schemas.openxmlformats.org/markup-compatibility/2006">
              <mc:Choice xmlns:v="urn:schemas-microsoft-com:vml" Requires="v">
                <p:oleObj spid="_x0000_s7222" name="Equation" r:id="rId3" imgW="3263900" imgH="774700" progId="Equation.3">
                  <p:embed/>
                </p:oleObj>
              </mc:Choice>
              <mc:Fallback>
                <p:oleObj name="Equation" r:id="rId3" imgW="3263900" imgH="774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5113" y="4076700"/>
                        <a:ext cx="6548437" cy="1554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699387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Returns To Scale</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62</a:t>
            </a:fld>
            <a:endParaRPr lang="en-US"/>
          </a:p>
        </p:txBody>
      </p:sp>
      <p:sp>
        <p:nvSpPr>
          <p:cNvPr id="6" name="Rectangle 5"/>
          <p:cNvSpPr>
            <a:spLocks noGrp="1" noChangeArrowheads="1"/>
          </p:cNvSpPr>
          <p:nvPr/>
        </p:nvSpPr>
        <p:spPr bwMode="auto">
          <a:xfrm>
            <a:off x="838200" y="1600200"/>
            <a:ext cx="8001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400" b="1" i="1" dirty="0">
                <a:solidFill>
                  <a:schemeClr val="tx1"/>
                </a:solidFill>
              </a:rPr>
              <a:t>Increasing returns to scale: </a:t>
            </a:r>
            <a:r>
              <a:rPr lang="en-US" sz="2400" dirty="0">
                <a:solidFill>
                  <a:schemeClr val="tx1"/>
                </a:solidFill>
              </a:rPr>
              <a:t>the property of a production process whereby a proportional increase in every input yields a more than proportional increase in output.</a:t>
            </a:r>
          </a:p>
          <a:p>
            <a:pPr>
              <a:lnSpc>
                <a:spcPct val="90000"/>
              </a:lnSpc>
            </a:pPr>
            <a:endParaRPr lang="en-US" sz="2400" dirty="0">
              <a:solidFill>
                <a:schemeClr val="tx1"/>
              </a:solidFill>
            </a:endParaRPr>
          </a:p>
          <a:p>
            <a:pPr>
              <a:lnSpc>
                <a:spcPct val="90000"/>
              </a:lnSpc>
            </a:pPr>
            <a:r>
              <a:rPr lang="en-US" sz="2400" b="1" i="1" dirty="0">
                <a:solidFill>
                  <a:schemeClr val="tx1"/>
                </a:solidFill>
              </a:rPr>
              <a:t>Constant returns to scale: </a:t>
            </a:r>
            <a:r>
              <a:rPr lang="en-US" sz="2400" dirty="0">
                <a:solidFill>
                  <a:schemeClr val="tx1"/>
                </a:solidFill>
              </a:rPr>
              <a:t>the property of a production process whereby a proportional increase in every input yields an equal proportional increase in output.</a:t>
            </a:r>
          </a:p>
          <a:p>
            <a:pPr>
              <a:lnSpc>
                <a:spcPct val="90000"/>
              </a:lnSpc>
            </a:pPr>
            <a:endParaRPr lang="en-US" sz="2400" dirty="0">
              <a:solidFill>
                <a:schemeClr val="tx1"/>
              </a:solidFill>
            </a:endParaRPr>
          </a:p>
          <a:p>
            <a:pPr>
              <a:lnSpc>
                <a:spcPct val="90000"/>
              </a:lnSpc>
            </a:pPr>
            <a:r>
              <a:rPr lang="en-US" sz="2400" b="1" i="1" dirty="0">
                <a:solidFill>
                  <a:schemeClr val="tx1"/>
                </a:solidFill>
              </a:rPr>
              <a:t>Decreasing returns to scale: </a:t>
            </a:r>
            <a:r>
              <a:rPr lang="en-US" sz="2400" dirty="0">
                <a:solidFill>
                  <a:schemeClr val="tx1"/>
                </a:solidFill>
              </a:rPr>
              <a:t>the property of a  production process whereby a proportional increase in every input yields a less than proportional increase in output.</a:t>
            </a:r>
          </a:p>
        </p:txBody>
      </p:sp>
    </p:spTree>
    <p:extLst>
      <p:ext uri="{BB962C8B-B14F-4D97-AF65-F5344CB8AC3E}">
        <p14:creationId xmlns:p14="http://schemas.microsoft.com/office/powerpoint/2010/main" val="289080620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Title 1"/>
          <p:cNvSpPr>
            <a:spLocks noGrp="1"/>
          </p:cNvSpPr>
          <p:nvPr>
            <p:ph type="title"/>
          </p:nvPr>
        </p:nvSpPr>
        <p:spPr/>
        <p:txBody>
          <a:bodyPr/>
          <a:lstStyle/>
          <a:p>
            <a:pPr eaLnBrk="1" hangingPunct="1"/>
            <a:r>
              <a:rPr lang="en-US" altLang="tr-TR" smtClean="0">
                <a:solidFill>
                  <a:srgbClr val="7B9899"/>
                </a:solidFill>
              </a:rPr>
              <a:t>Returns to Scale</a:t>
            </a:r>
          </a:p>
        </p:txBody>
      </p:sp>
      <p:sp>
        <p:nvSpPr>
          <p:cNvPr id="38918" name="Content Placeholder 2"/>
          <p:cNvSpPr>
            <a:spLocks noGrp="1"/>
          </p:cNvSpPr>
          <p:nvPr>
            <p:ph idx="1"/>
          </p:nvPr>
        </p:nvSpPr>
        <p:spPr>
          <a:xfrm>
            <a:off x="301625" y="1543050"/>
            <a:ext cx="8504238" cy="4572000"/>
          </a:xfrm>
        </p:spPr>
        <p:txBody>
          <a:bodyPr>
            <a:normAutofit/>
          </a:bodyPr>
          <a:lstStyle/>
          <a:p>
            <a:pPr eaLnBrk="1" hangingPunct="1"/>
            <a:r>
              <a:rPr lang="en-US" altLang="tr-TR" sz="3000" smtClean="0"/>
              <a:t>Returns to scale helps us to understand how output will respond to the increases in all inputs together</a:t>
            </a:r>
          </a:p>
          <a:p>
            <a:pPr lvl="1" eaLnBrk="1" hangingPunct="1"/>
            <a:r>
              <a:rPr lang="en-US" altLang="tr-TR" sz="2600" smtClean="0"/>
              <a:t>Suppose that all inputs are doubled, would the output double?</a:t>
            </a:r>
          </a:p>
          <a:p>
            <a:pPr eaLnBrk="1" hangingPunct="1"/>
            <a:r>
              <a:rPr lang="en-US" altLang="tr-TR" sz="3000" smtClean="0"/>
              <a:t>There are three types of returns to scales:  </a:t>
            </a:r>
            <a:r>
              <a:rPr lang="en-US" altLang="tr-TR" sz="3000" b="1" i="1" smtClean="0"/>
              <a:t>for t&gt;1</a:t>
            </a:r>
            <a:endParaRPr lang="en-US" altLang="tr-TR" sz="3000" b="1" i="1" smtClean="0">
              <a:solidFill>
                <a:srgbClr val="D16349"/>
              </a:solidFill>
            </a:endParaRPr>
          </a:p>
          <a:p>
            <a:pPr marL="1062038" lvl="2" indent="-514350" eaLnBrk="1" hangingPunct="1"/>
            <a:r>
              <a:rPr lang="en-US" altLang="tr-TR" sz="2200" smtClean="0">
                <a:solidFill>
                  <a:srgbClr val="D16349"/>
                </a:solidFill>
              </a:rPr>
              <a:t>Increasing Returns to Scale (IRS):</a:t>
            </a:r>
          </a:p>
          <a:p>
            <a:pPr marL="1062038" lvl="2" indent="-514350" eaLnBrk="1" hangingPunct="1"/>
            <a:endParaRPr lang="en-US" altLang="tr-TR" sz="2200" smtClean="0">
              <a:solidFill>
                <a:srgbClr val="D16349"/>
              </a:solidFill>
            </a:endParaRPr>
          </a:p>
          <a:p>
            <a:pPr marL="1062038" lvl="2" indent="-514350" eaLnBrk="1" hangingPunct="1"/>
            <a:r>
              <a:rPr lang="en-US" altLang="tr-TR" sz="2200" smtClean="0">
                <a:solidFill>
                  <a:srgbClr val="D16349"/>
                </a:solidFill>
              </a:rPr>
              <a:t>Constant Returns to Scale (CRS):</a:t>
            </a:r>
          </a:p>
          <a:p>
            <a:pPr marL="1062038" lvl="2" indent="-514350" eaLnBrk="1" hangingPunct="1"/>
            <a:endParaRPr lang="en-US" altLang="tr-TR" sz="2200" smtClean="0">
              <a:solidFill>
                <a:srgbClr val="D16349"/>
              </a:solidFill>
            </a:endParaRPr>
          </a:p>
          <a:p>
            <a:pPr marL="1062038" lvl="2" indent="-514350" eaLnBrk="1" hangingPunct="1"/>
            <a:r>
              <a:rPr lang="en-US" altLang="tr-TR" sz="2200" smtClean="0">
                <a:solidFill>
                  <a:srgbClr val="D16349"/>
                </a:solidFill>
              </a:rPr>
              <a:t>Decreasing Returns to Scale (DRS):</a:t>
            </a:r>
          </a:p>
          <a:p>
            <a:pPr marL="1062038" lvl="2" indent="-514350" eaLnBrk="1" hangingPunct="1"/>
            <a:endParaRPr lang="en-US" altLang="tr-TR" sz="2200" smtClean="0">
              <a:solidFill>
                <a:srgbClr val="D16349"/>
              </a:solidFill>
            </a:endParaRPr>
          </a:p>
        </p:txBody>
      </p:sp>
      <p:graphicFrame>
        <p:nvGraphicFramePr>
          <p:cNvPr id="54274" name="Object 2"/>
          <p:cNvGraphicFramePr>
            <a:graphicFrameLocks noChangeAspect="1"/>
          </p:cNvGraphicFramePr>
          <p:nvPr/>
        </p:nvGraphicFramePr>
        <p:xfrm>
          <a:off x="5541963" y="4014788"/>
          <a:ext cx="2052637" cy="392112"/>
        </p:xfrm>
        <a:graphic>
          <a:graphicData uri="http://schemas.openxmlformats.org/presentationml/2006/ole">
            <mc:AlternateContent xmlns:mc="http://schemas.openxmlformats.org/markup-compatibility/2006">
              <mc:Choice xmlns:v="urn:schemas-microsoft-com:vml" Requires="v">
                <p:oleObj spid="_x0000_s11418" name="Equation" r:id="rId3" imgW="1193800" imgH="177800" progId="Equation.3">
                  <p:embed/>
                </p:oleObj>
              </mc:Choice>
              <mc:Fallback>
                <p:oleObj name="Equation" r:id="rId3" imgW="1193800" imgH="177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1963" y="4014788"/>
                        <a:ext cx="2052637" cy="39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275" name="Object 3"/>
          <p:cNvGraphicFramePr>
            <a:graphicFrameLocks noChangeAspect="1"/>
          </p:cNvGraphicFramePr>
          <p:nvPr/>
        </p:nvGraphicFramePr>
        <p:xfrm>
          <a:off x="5557838" y="4800600"/>
          <a:ext cx="2052637" cy="403225"/>
        </p:xfrm>
        <a:graphic>
          <a:graphicData uri="http://schemas.openxmlformats.org/presentationml/2006/ole">
            <mc:AlternateContent xmlns:mc="http://schemas.openxmlformats.org/markup-compatibility/2006">
              <mc:Choice xmlns:v="urn:schemas-microsoft-com:vml" Requires="v">
                <p:oleObj spid="_x0000_s11419" name="Equation" r:id="rId5" imgW="1193800" imgH="177800" progId="Equation.3">
                  <p:embed/>
                </p:oleObj>
              </mc:Choice>
              <mc:Fallback>
                <p:oleObj name="Equation" r:id="rId5" imgW="1193800" imgH="177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57838" y="4800600"/>
                        <a:ext cx="205263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276" name="Object 4"/>
          <p:cNvGraphicFramePr>
            <a:graphicFrameLocks noChangeAspect="1"/>
          </p:cNvGraphicFramePr>
          <p:nvPr/>
        </p:nvGraphicFramePr>
        <p:xfrm>
          <a:off x="5675313" y="5581650"/>
          <a:ext cx="1944687" cy="392113"/>
        </p:xfrm>
        <a:graphic>
          <a:graphicData uri="http://schemas.openxmlformats.org/presentationml/2006/ole">
            <mc:AlternateContent xmlns:mc="http://schemas.openxmlformats.org/markup-compatibility/2006">
              <mc:Choice xmlns:v="urn:schemas-microsoft-com:vml" Requires="v">
                <p:oleObj spid="_x0000_s11420" name="Equation" r:id="rId7" imgW="1193800" imgH="177800" progId="Equation.3">
                  <p:embed/>
                </p:oleObj>
              </mc:Choice>
              <mc:Fallback>
                <p:oleObj name="Equation" r:id="rId7" imgW="1193800" imgH="177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5313" y="5581650"/>
                        <a:ext cx="1944687" cy="392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143985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609600" y="1052513"/>
            <a:ext cx="3048000" cy="31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r>
              <a:rPr lang="en-US" altLang="tr-TR" sz="1600" b="1"/>
              <a:t>RETURNS TO SCALE</a:t>
            </a:r>
          </a:p>
        </p:txBody>
      </p:sp>
      <p:sp>
        <p:nvSpPr>
          <p:cNvPr id="10" name="Rectangle 10"/>
          <p:cNvSpPr>
            <a:spLocks noChangeArrowheads="1"/>
          </p:cNvSpPr>
          <p:nvPr/>
        </p:nvSpPr>
        <p:spPr bwMode="auto">
          <a:xfrm>
            <a:off x="609600" y="685800"/>
            <a:ext cx="1905000"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marL="342900" indent="-342900"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pPr>
            <a:endParaRPr lang="en-US" altLang="tr-TR" sz="2000" b="1" dirty="0">
              <a:solidFill>
                <a:srgbClr val="ED1B2F"/>
              </a:solidFill>
            </a:endParaRPr>
          </a:p>
        </p:txBody>
      </p:sp>
      <p:grpSp>
        <p:nvGrpSpPr>
          <p:cNvPr id="2" name="Group 33"/>
          <p:cNvGrpSpPr>
            <a:grpSpLocks/>
          </p:cNvGrpSpPr>
          <p:nvPr/>
        </p:nvGrpSpPr>
        <p:grpSpPr bwMode="auto">
          <a:xfrm rot="10800000">
            <a:off x="457200" y="5930900"/>
            <a:ext cx="8229600" cy="165100"/>
            <a:chOff x="457199" y="5791200"/>
            <a:chExt cx="3193257" cy="152400"/>
          </a:xfrm>
        </p:grpSpPr>
        <p:cxnSp>
          <p:nvCxnSpPr>
            <p:cNvPr id="55323" name="Straight Connector 22"/>
            <p:cNvCxnSpPr>
              <a:cxnSpLocks noChangeShapeType="1"/>
            </p:cNvCxnSpPr>
            <p:nvPr/>
          </p:nvCxnSpPr>
          <p:spPr bwMode="auto">
            <a:xfrm flipH="1">
              <a:off x="457200" y="5869781"/>
              <a:ext cx="3193256" cy="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55324" name="Straight Connector 23"/>
            <p:cNvCxnSpPr>
              <a:cxnSpLocks noChangeShapeType="1"/>
            </p:cNvCxnSpPr>
            <p:nvPr/>
          </p:nvCxnSpPr>
          <p:spPr bwMode="auto">
            <a:xfrm rot="10800000">
              <a:off x="457199" y="5791200"/>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sp>
        <p:nvSpPr>
          <p:cNvPr id="23" name="Rectangle 11"/>
          <p:cNvSpPr>
            <a:spLocks noChangeArrowheads="1"/>
          </p:cNvSpPr>
          <p:nvPr/>
        </p:nvSpPr>
        <p:spPr bwMode="auto">
          <a:xfrm>
            <a:off x="685800" y="4724400"/>
            <a:ext cx="3581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spcAft>
                <a:spcPct val="20000"/>
              </a:spcAft>
            </a:pPr>
            <a:r>
              <a:rPr lang="en-US" altLang="tr-TR" sz="1400"/>
              <a:t>When a firm’s production process exhibits constant returns to scale as shown by a movement along line 0</a:t>
            </a:r>
            <a:r>
              <a:rPr lang="en-US" altLang="tr-TR" sz="1400" i="1"/>
              <a:t>A</a:t>
            </a:r>
            <a:r>
              <a:rPr lang="en-US" altLang="tr-TR" sz="1400"/>
              <a:t> in part </a:t>
            </a:r>
            <a:r>
              <a:rPr lang="en-US" altLang="tr-TR" sz="1400" b="1"/>
              <a:t>(a), </a:t>
            </a:r>
            <a:r>
              <a:rPr lang="en-US" altLang="tr-TR" sz="1400"/>
              <a:t>the isoquants are equally spaced as output increases proportionally.</a:t>
            </a:r>
          </a:p>
        </p:txBody>
      </p:sp>
      <p:sp>
        <p:nvSpPr>
          <p:cNvPr id="24" name="Rectangle 14"/>
          <p:cNvSpPr>
            <a:spLocks noChangeArrowheads="1"/>
          </p:cNvSpPr>
          <p:nvPr/>
        </p:nvSpPr>
        <p:spPr bwMode="auto">
          <a:xfrm>
            <a:off x="4876800" y="4724400"/>
            <a:ext cx="3276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MS PGothic" pitchFamily="34" charset="-128"/>
              </a:defRPr>
            </a:lvl1pPr>
            <a:lvl2pPr marL="37931725" indent="-37474525" eaLnBrk="0" hangingPunct="0">
              <a:defRPr sz="2400">
                <a:solidFill>
                  <a:schemeClr val="tx1"/>
                </a:solidFill>
                <a:latin typeface="Arial" pitchFamily="34" charset="0"/>
                <a:ea typeface="MS PGothic" pitchFamily="34" charset="-128"/>
              </a:defRPr>
            </a:lvl2pPr>
            <a:lvl3pPr eaLnBrk="0" hangingPunct="0">
              <a:defRPr sz="2400">
                <a:solidFill>
                  <a:schemeClr val="tx1"/>
                </a:solidFill>
                <a:latin typeface="Arial" pitchFamily="34" charset="0"/>
                <a:ea typeface="MS PGothic" pitchFamily="34" charset="-128"/>
              </a:defRPr>
            </a:lvl3pPr>
            <a:lvl4pPr eaLnBrk="0" hangingPunct="0">
              <a:defRPr sz="2400">
                <a:solidFill>
                  <a:schemeClr val="tx1"/>
                </a:solidFill>
                <a:latin typeface="Arial" pitchFamily="34" charset="0"/>
                <a:ea typeface="MS PGothic" pitchFamily="34" charset="-128"/>
              </a:defRPr>
            </a:lvl4pPr>
            <a:lvl5pPr eaLnBrk="0" hangingPunct="0">
              <a:defRPr sz="2400">
                <a:solidFill>
                  <a:schemeClr val="tx1"/>
                </a:solidFill>
                <a:latin typeface="Arial" pitchFamily="34" charset="0"/>
                <a:ea typeface="MS PGothic" pitchFamily="34" charset="-128"/>
              </a:defRPr>
            </a:lvl5pPr>
            <a:lvl6pPr marL="457200" eaLnBrk="0" fontAlgn="base" hangingPunct="0">
              <a:spcBef>
                <a:spcPct val="0"/>
              </a:spcBef>
              <a:spcAft>
                <a:spcPct val="0"/>
              </a:spcAft>
              <a:defRPr sz="2400">
                <a:solidFill>
                  <a:schemeClr val="tx1"/>
                </a:solidFill>
                <a:latin typeface="Arial" pitchFamily="34" charset="0"/>
                <a:ea typeface="MS PGothic" pitchFamily="34" charset="-128"/>
              </a:defRPr>
            </a:lvl6pPr>
            <a:lvl7pPr marL="914400" eaLnBrk="0" fontAlgn="base" hangingPunct="0">
              <a:spcBef>
                <a:spcPct val="0"/>
              </a:spcBef>
              <a:spcAft>
                <a:spcPct val="0"/>
              </a:spcAft>
              <a:defRPr sz="2400">
                <a:solidFill>
                  <a:schemeClr val="tx1"/>
                </a:solidFill>
                <a:latin typeface="Arial" pitchFamily="34" charset="0"/>
                <a:ea typeface="MS PGothic" pitchFamily="34" charset="-128"/>
              </a:defRPr>
            </a:lvl7pPr>
            <a:lvl8pPr marL="1371600" eaLnBrk="0" fontAlgn="base" hangingPunct="0">
              <a:spcBef>
                <a:spcPct val="0"/>
              </a:spcBef>
              <a:spcAft>
                <a:spcPct val="0"/>
              </a:spcAft>
              <a:defRPr sz="2400">
                <a:solidFill>
                  <a:schemeClr val="tx1"/>
                </a:solidFill>
                <a:latin typeface="Arial" pitchFamily="34" charset="0"/>
                <a:ea typeface="MS PGothic" pitchFamily="34" charset="-128"/>
              </a:defRPr>
            </a:lvl8pPr>
            <a:lvl9pPr marL="18288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20000"/>
              </a:spcBef>
              <a:spcAft>
                <a:spcPct val="20000"/>
              </a:spcAft>
            </a:pPr>
            <a:r>
              <a:rPr lang="en-US" altLang="tr-TR" sz="1400"/>
              <a:t>However, when there are increasing returns to scale as shown in </a:t>
            </a:r>
            <a:r>
              <a:rPr lang="en-US" altLang="tr-TR" sz="1400" b="1"/>
              <a:t>(b),</a:t>
            </a:r>
            <a:r>
              <a:rPr lang="en-US" altLang="tr-TR" sz="1400"/>
              <a:t> the isoquants move closer together as inputs are increased along the line.</a:t>
            </a:r>
          </a:p>
        </p:txBody>
      </p:sp>
      <p:pic>
        <p:nvPicPr>
          <p:cNvPr id="25" name="Picture 18" descr="fig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1524000"/>
            <a:ext cx="33909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23" descr="fig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524000"/>
            <a:ext cx="33909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24" descr="fig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1524000"/>
            <a:ext cx="33909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25" descr="fig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 y="1524000"/>
            <a:ext cx="33909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27" descr="fig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500" y="1524000"/>
            <a:ext cx="33909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29" descr="fig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1500" y="1524000"/>
            <a:ext cx="33909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30" descr="fig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500" y="1524000"/>
            <a:ext cx="33909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31" descr="fig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19600" y="1524000"/>
            <a:ext cx="31242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32" descr="fig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19600" y="1524000"/>
            <a:ext cx="31242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33" descr="fig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19600" y="1524000"/>
            <a:ext cx="31242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34" descr="fig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19600" y="1524000"/>
            <a:ext cx="31242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35" descr="fig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19600" y="1524000"/>
            <a:ext cx="31242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36" descr="fig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19600" y="1524000"/>
            <a:ext cx="31242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37" descr="fig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419600" y="1524000"/>
            <a:ext cx="31242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38" descr="fig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71500" y="1524000"/>
            <a:ext cx="339090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50"/>
          <p:cNvGrpSpPr>
            <a:grpSpLocks/>
          </p:cNvGrpSpPr>
          <p:nvPr/>
        </p:nvGrpSpPr>
        <p:grpSpPr bwMode="auto">
          <a:xfrm>
            <a:off x="400050" y="695325"/>
            <a:ext cx="138113" cy="5705475"/>
            <a:chOff x="400521" y="695088"/>
            <a:chExt cx="138308" cy="5705712"/>
          </a:xfrm>
        </p:grpSpPr>
        <p:grpSp>
          <p:nvGrpSpPr>
            <p:cNvPr id="55319" name="Group 51"/>
            <p:cNvGrpSpPr>
              <a:grpSpLocks/>
            </p:cNvGrpSpPr>
            <p:nvPr/>
          </p:nvGrpSpPr>
          <p:grpSpPr bwMode="auto">
            <a:xfrm>
              <a:off x="418158" y="695088"/>
              <a:ext cx="120671" cy="5705712"/>
              <a:chOff x="3574256" y="2209800"/>
              <a:chExt cx="152400" cy="4114800"/>
            </a:xfrm>
          </p:grpSpPr>
          <p:cxnSp>
            <p:nvCxnSpPr>
              <p:cNvPr id="55321" name="Straight Connector 19"/>
              <p:cNvCxnSpPr>
                <a:cxnSpLocks noChangeShapeType="1"/>
              </p:cNvCxnSpPr>
              <p:nvPr/>
            </p:nvCxnSpPr>
            <p:spPr bwMode="auto">
              <a:xfrm flipV="1">
                <a:off x="3648075" y="2209800"/>
                <a:ext cx="0" cy="41148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cxnSp>
            <p:nvCxnSpPr>
              <p:cNvPr id="55322" name="Straight Connector 54"/>
              <p:cNvCxnSpPr>
                <a:cxnSpLocks noChangeShapeType="1"/>
              </p:cNvCxnSpPr>
              <p:nvPr/>
            </p:nvCxnSpPr>
            <p:spPr bwMode="auto">
              <a:xfrm rot="-5400000">
                <a:off x="3650456" y="2133600"/>
                <a:ext cx="0" cy="152400"/>
              </a:xfrm>
              <a:prstGeom prst="line">
                <a:avLst/>
              </a:prstGeom>
              <a:noFill/>
              <a:ln w="15875">
                <a:solidFill>
                  <a:srgbClr val="00AB4E"/>
                </a:solidFill>
                <a:round/>
                <a:headEnd/>
                <a:tailEnd/>
              </a:ln>
              <a:extLst>
                <a:ext uri="{909E8E84-426E-40DD-AFC4-6F175D3DCCD1}">
                  <a14:hiddenFill xmlns:a14="http://schemas.microsoft.com/office/drawing/2010/main">
                    <a:noFill/>
                  </a14:hiddenFill>
                </a:ext>
              </a:extLst>
            </p:spPr>
          </p:cxnSp>
        </p:grpSp>
        <p:cxnSp>
          <p:nvCxnSpPr>
            <p:cNvPr id="55320" name="Straight Connector 52"/>
            <p:cNvCxnSpPr>
              <a:cxnSpLocks noChangeShapeType="1"/>
            </p:cNvCxnSpPr>
            <p:nvPr/>
          </p:nvCxnSpPr>
          <p:spPr bwMode="auto">
            <a:xfrm>
              <a:off x="400521" y="6400800"/>
              <a:ext cx="132879" cy="0"/>
            </a:xfrm>
            <a:prstGeom prst="line">
              <a:avLst/>
            </a:prstGeom>
            <a:noFill/>
            <a:ln w="25400">
              <a:solidFill>
                <a:srgbClr val="00AB4E"/>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6078697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up)">
                                      <p:cBhvr>
                                        <p:cTn id="15" dur="500"/>
                                        <p:tgtEl>
                                          <p:spTgt spid="3"/>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50"/>
                                        </p:tgtEl>
                                        <p:attrNameLst>
                                          <p:attrName>style.visibility</p:attrName>
                                        </p:attrNameLst>
                                      </p:cBhvr>
                                      <p:to>
                                        <p:strVal val="visible"/>
                                      </p:to>
                                    </p:set>
                                    <p:animEffect transition="in" filter="wipe(left)">
                                      <p:cBhvr>
                                        <p:cTn id="19" dur="500"/>
                                        <p:tgtEl>
                                          <p:spTgt spid="50"/>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1000"/>
                                        <p:tgtEl>
                                          <p:spTgt spid="25"/>
                                        </p:tgtEl>
                                      </p:cBhvr>
                                    </p:animEffect>
                                  </p:childTnLst>
                                </p:cTn>
                              </p:par>
                            </p:childTnLst>
                          </p:cTn>
                        </p:par>
                        <p:par>
                          <p:cTn id="24" fill="hold" nodeType="afterGroup">
                            <p:stCondLst>
                              <p:cond delay="3000"/>
                            </p:stCondLst>
                            <p:childTnLst>
                              <p:par>
                                <p:cTn id="25" presetID="22" presetClass="entr" presetSubtype="8" fill="hold"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wipe(left)">
                                      <p:cBhvr>
                                        <p:cTn id="27" dur="1000"/>
                                        <p:tgtEl>
                                          <p:spTgt spid="37"/>
                                        </p:tgtEl>
                                      </p:cBhvr>
                                    </p:animEffect>
                                  </p:childTnLst>
                                </p:cTn>
                              </p:par>
                            </p:childTnLst>
                          </p:cTn>
                        </p:par>
                        <p:par>
                          <p:cTn id="28" fill="hold" nodeType="afterGroup">
                            <p:stCondLst>
                              <p:cond delay="4000"/>
                            </p:stCondLst>
                            <p:childTnLst>
                              <p:par>
                                <p:cTn id="29" presetID="22" presetClass="entr" presetSubtype="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left)">
                                      <p:cBhvr>
                                        <p:cTn id="31" dur="1000"/>
                                        <p:tgtEl>
                                          <p:spTgt spid="38"/>
                                        </p:tgtEl>
                                      </p:cBhvr>
                                    </p:animEffect>
                                  </p:childTnLst>
                                </p:cTn>
                              </p:par>
                            </p:childTnLst>
                          </p:cTn>
                        </p:par>
                        <p:par>
                          <p:cTn id="32" fill="hold" nodeType="afterGroup">
                            <p:stCondLst>
                              <p:cond delay="5000"/>
                            </p:stCondLst>
                            <p:childTnLst>
                              <p:par>
                                <p:cTn id="33" presetID="22" presetClass="entr" presetSubtype="8"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wipe(left)">
                                      <p:cBhvr>
                                        <p:cTn id="35" dur="1000"/>
                                        <p:tgtEl>
                                          <p:spTgt spid="39"/>
                                        </p:tgtEl>
                                      </p:cBhvr>
                                    </p:animEffect>
                                  </p:childTnLst>
                                </p:cTn>
                              </p:par>
                            </p:childTnLst>
                          </p:cTn>
                        </p:par>
                        <p:par>
                          <p:cTn id="36" fill="hold" nodeType="afterGroup">
                            <p:stCondLst>
                              <p:cond delay="6000"/>
                            </p:stCondLst>
                            <p:childTnLst>
                              <p:par>
                                <p:cTn id="37" presetID="22" presetClass="entr" presetSubtype="8" fill="hold" nodeType="afterEffect">
                                  <p:stCondLst>
                                    <p:cond delay="0"/>
                                  </p:stCondLst>
                                  <p:childTnLst>
                                    <p:set>
                                      <p:cBhvr>
                                        <p:cTn id="38" dur="1" fill="hold">
                                          <p:stCondLst>
                                            <p:cond delay="0"/>
                                          </p:stCondLst>
                                        </p:cTn>
                                        <p:tgtEl>
                                          <p:spTgt spid="40"/>
                                        </p:tgtEl>
                                        <p:attrNameLst>
                                          <p:attrName>style.visibility</p:attrName>
                                        </p:attrNameLst>
                                      </p:cBhvr>
                                      <p:to>
                                        <p:strVal val="visible"/>
                                      </p:to>
                                    </p:set>
                                    <p:animEffect transition="in" filter="wipe(left)">
                                      <p:cBhvr>
                                        <p:cTn id="39" dur="1000"/>
                                        <p:tgtEl>
                                          <p:spTgt spid="40"/>
                                        </p:tgtEl>
                                      </p:cBhvr>
                                    </p:animEffect>
                                  </p:childTnLst>
                                </p:cTn>
                              </p:par>
                            </p:childTnLst>
                          </p:cTn>
                        </p:par>
                        <p:par>
                          <p:cTn id="40" fill="hold" nodeType="afterGroup">
                            <p:stCondLst>
                              <p:cond delay="7000"/>
                            </p:stCondLst>
                            <p:childTnLst>
                              <p:par>
                                <p:cTn id="41" presetID="22" presetClass="entr" presetSubtype="8" fill="hold"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left)">
                                      <p:cBhvr>
                                        <p:cTn id="43" dur="1000"/>
                                        <p:tgtEl>
                                          <p:spTgt spid="41"/>
                                        </p:tgtEl>
                                      </p:cBhvr>
                                    </p:animEffect>
                                  </p:childTnLst>
                                </p:cTn>
                              </p:par>
                            </p:childTnLst>
                          </p:cTn>
                        </p:par>
                        <p:par>
                          <p:cTn id="44" fill="hold" nodeType="afterGroup">
                            <p:stCondLst>
                              <p:cond delay="8000"/>
                            </p:stCondLst>
                            <p:childTnLst>
                              <p:par>
                                <p:cTn id="45" presetID="22" presetClass="entr" presetSubtype="8"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wipe(left)">
                                      <p:cBhvr>
                                        <p:cTn id="47" dur="1000"/>
                                        <p:tgtEl>
                                          <p:spTgt spid="42"/>
                                        </p:tgtEl>
                                      </p:cBhvr>
                                    </p:animEffect>
                                  </p:childTnLst>
                                </p:cTn>
                              </p:par>
                            </p:childTnLst>
                          </p:cTn>
                        </p:par>
                        <p:par>
                          <p:cTn id="48" fill="hold" nodeType="afterGroup">
                            <p:stCondLst>
                              <p:cond delay="9000"/>
                            </p:stCondLst>
                            <p:childTnLst>
                              <p:par>
                                <p:cTn id="49" presetID="22" presetClass="entr" presetSubtype="8" fill="hold" grpId="0" nodeType="afterEffect">
                                  <p:stCondLst>
                                    <p:cond delay="0"/>
                                  </p:stCondLst>
                                  <p:childTnLst>
                                    <p:set>
                                      <p:cBhvr>
                                        <p:cTn id="50" dur="1" fill="hold">
                                          <p:stCondLst>
                                            <p:cond delay="0"/>
                                          </p:stCondLst>
                                        </p:cTn>
                                        <p:tgtEl>
                                          <p:spTgt spid="23">
                                            <p:txEl>
                                              <p:pRg st="0" end="0"/>
                                            </p:txEl>
                                          </p:spTgt>
                                        </p:tgtEl>
                                        <p:attrNameLst>
                                          <p:attrName>style.visibility</p:attrName>
                                        </p:attrNameLst>
                                      </p:cBhvr>
                                      <p:to>
                                        <p:strVal val="visible"/>
                                      </p:to>
                                    </p:set>
                                    <p:animEffect transition="in" filter="wipe(left)">
                                      <p:cBhvr>
                                        <p:cTn id="51" dur="500"/>
                                        <p:tgtEl>
                                          <p:spTgt spid="23">
                                            <p:txEl>
                                              <p:pRg st="0" end="0"/>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wipe(left)">
                                      <p:cBhvr>
                                        <p:cTn id="56" dur="500"/>
                                        <p:tgtEl>
                                          <p:spTgt spid="43"/>
                                        </p:tgtEl>
                                      </p:cBhvr>
                                    </p:animEffect>
                                  </p:childTnLst>
                                </p:cTn>
                              </p:par>
                            </p:childTnLst>
                          </p:cTn>
                        </p:par>
                        <p:par>
                          <p:cTn id="57" fill="hold" nodeType="afterGroup">
                            <p:stCondLst>
                              <p:cond delay="500"/>
                            </p:stCondLst>
                            <p:childTnLst>
                              <p:par>
                                <p:cTn id="58" presetID="22" presetClass="entr" presetSubtype="8" fill="hold" nodeType="afterEffect">
                                  <p:stCondLst>
                                    <p:cond delay="0"/>
                                  </p:stCondLst>
                                  <p:childTnLst>
                                    <p:set>
                                      <p:cBhvr>
                                        <p:cTn id="59" dur="1" fill="hold">
                                          <p:stCondLst>
                                            <p:cond delay="0"/>
                                          </p:stCondLst>
                                        </p:cTn>
                                        <p:tgtEl>
                                          <p:spTgt spid="44"/>
                                        </p:tgtEl>
                                        <p:attrNameLst>
                                          <p:attrName>style.visibility</p:attrName>
                                        </p:attrNameLst>
                                      </p:cBhvr>
                                      <p:to>
                                        <p:strVal val="visible"/>
                                      </p:to>
                                    </p:set>
                                    <p:animEffect transition="in" filter="wipe(left)">
                                      <p:cBhvr>
                                        <p:cTn id="60" dur="1000"/>
                                        <p:tgtEl>
                                          <p:spTgt spid="44"/>
                                        </p:tgtEl>
                                      </p:cBhvr>
                                    </p:animEffect>
                                  </p:childTnLst>
                                </p:cTn>
                              </p:par>
                            </p:childTnLst>
                          </p:cTn>
                        </p:par>
                        <p:par>
                          <p:cTn id="61" fill="hold" nodeType="afterGroup">
                            <p:stCondLst>
                              <p:cond delay="1500"/>
                            </p:stCondLst>
                            <p:childTnLst>
                              <p:par>
                                <p:cTn id="62" presetID="22" presetClass="entr" presetSubtype="8" fill="hold" nodeType="afterEffect">
                                  <p:stCondLst>
                                    <p:cond delay="0"/>
                                  </p:stCondLst>
                                  <p:childTnLst>
                                    <p:set>
                                      <p:cBhvr>
                                        <p:cTn id="63" dur="1" fill="hold">
                                          <p:stCondLst>
                                            <p:cond delay="0"/>
                                          </p:stCondLst>
                                        </p:cTn>
                                        <p:tgtEl>
                                          <p:spTgt spid="45"/>
                                        </p:tgtEl>
                                        <p:attrNameLst>
                                          <p:attrName>style.visibility</p:attrName>
                                        </p:attrNameLst>
                                      </p:cBhvr>
                                      <p:to>
                                        <p:strVal val="visible"/>
                                      </p:to>
                                    </p:set>
                                    <p:animEffect transition="in" filter="wipe(left)">
                                      <p:cBhvr>
                                        <p:cTn id="64" dur="1000"/>
                                        <p:tgtEl>
                                          <p:spTgt spid="45"/>
                                        </p:tgtEl>
                                      </p:cBhvr>
                                    </p:animEffect>
                                  </p:childTnLst>
                                </p:cTn>
                              </p:par>
                            </p:childTnLst>
                          </p:cTn>
                        </p:par>
                        <p:par>
                          <p:cTn id="65" fill="hold" nodeType="afterGroup">
                            <p:stCondLst>
                              <p:cond delay="2500"/>
                            </p:stCondLst>
                            <p:childTnLst>
                              <p:par>
                                <p:cTn id="66" presetID="22" presetClass="entr" presetSubtype="8" fill="hold" nodeType="afterEffect">
                                  <p:stCondLst>
                                    <p:cond delay="0"/>
                                  </p:stCondLst>
                                  <p:childTnLst>
                                    <p:set>
                                      <p:cBhvr>
                                        <p:cTn id="67" dur="1" fill="hold">
                                          <p:stCondLst>
                                            <p:cond delay="0"/>
                                          </p:stCondLst>
                                        </p:cTn>
                                        <p:tgtEl>
                                          <p:spTgt spid="46"/>
                                        </p:tgtEl>
                                        <p:attrNameLst>
                                          <p:attrName>style.visibility</p:attrName>
                                        </p:attrNameLst>
                                      </p:cBhvr>
                                      <p:to>
                                        <p:strVal val="visible"/>
                                      </p:to>
                                    </p:set>
                                    <p:animEffect transition="in" filter="wipe(left)">
                                      <p:cBhvr>
                                        <p:cTn id="68" dur="1000"/>
                                        <p:tgtEl>
                                          <p:spTgt spid="46"/>
                                        </p:tgtEl>
                                      </p:cBhvr>
                                    </p:animEffect>
                                  </p:childTnLst>
                                </p:cTn>
                              </p:par>
                            </p:childTnLst>
                          </p:cTn>
                        </p:par>
                        <p:par>
                          <p:cTn id="69" fill="hold" nodeType="afterGroup">
                            <p:stCondLst>
                              <p:cond delay="3500"/>
                            </p:stCondLst>
                            <p:childTnLst>
                              <p:par>
                                <p:cTn id="70" presetID="22" presetClass="entr" presetSubtype="8" fill="hold" nodeType="afterEffect">
                                  <p:stCondLst>
                                    <p:cond delay="0"/>
                                  </p:stCondLst>
                                  <p:childTnLst>
                                    <p:set>
                                      <p:cBhvr>
                                        <p:cTn id="71" dur="1" fill="hold">
                                          <p:stCondLst>
                                            <p:cond delay="0"/>
                                          </p:stCondLst>
                                        </p:cTn>
                                        <p:tgtEl>
                                          <p:spTgt spid="47"/>
                                        </p:tgtEl>
                                        <p:attrNameLst>
                                          <p:attrName>style.visibility</p:attrName>
                                        </p:attrNameLst>
                                      </p:cBhvr>
                                      <p:to>
                                        <p:strVal val="visible"/>
                                      </p:to>
                                    </p:set>
                                    <p:animEffect transition="in" filter="wipe(left)">
                                      <p:cBhvr>
                                        <p:cTn id="72" dur="1000"/>
                                        <p:tgtEl>
                                          <p:spTgt spid="47"/>
                                        </p:tgtEl>
                                      </p:cBhvr>
                                    </p:animEffect>
                                  </p:childTnLst>
                                </p:cTn>
                              </p:par>
                            </p:childTnLst>
                          </p:cTn>
                        </p:par>
                        <p:par>
                          <p:cTn id="73" fill="hold" nodeType="afterGroup">
                            <p:stCondLst>
                              <p:cond delay="4500"/>
                            </p:stCondLst>
                            <p:childTnLst>
                              <p:par>
                                <p:cTn id="74" presetID="22" presetClass="entr" presetSubtype="8" fill="hold" nodeType="after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wipe(left)">
                                      <p:cBhvr>
                                        <p:cTn id="76" dur="1000"/>
                                        <p:tgtEl>
                                          <p:spTgt spid="48"/>
                                        </p:tgtEl>
                                      </p:cBhvr>
                                    </p:animEffect>
                                  </p:childTnLst>
                                </p:cTn>
                              </p:par>
                            </p:childTnLst>
                          </p:cTn>
                        </p:par>
                        <p:par>
                          <p:cTn id="77" fill="hold" nodeType="afterGroup">
                            <p:stCondLst>
                              <p:cond delay="5500"/>
                            </p:stCondLst>
                            <p:childTnLst>
                              <p:par>
                                <p:cTn id="78" presetID="22" presetClass="entr" presetSubtype="8" fill="hold" nodeType="afterEffect">
                                  <p:stCondLst>
                                    <p:cond delay="0"/>
                                  </p:stCondLst>
                                  <p:childTnLst>
                                    <p:set>
                                      <p:cBhvr>
                                        <p:cTn id="79" dur="1" fill="hold">
                                          <p:stCondLst>
                                            <p:cond delay="0"/>
                                          </p:stCondLst>
                                        </p:cTn>
                                        <p:tgtEl>
                                          <p:spTgt spid="49"/>
                                        </p:tgtEl>
                                        <p:attrNameLst>
                                          <p:attrName>style.visibility</p:attrName>
                                        </p:attrNameLst>
                                      </p:cBhvr>
                                      <p:to>
                                        <p:strVal val="visible"/>
                                      </p:to>
                                    </p:set>
                                    <p:animEffect transition="in" filter="wipe(left)">
                                      <p:cBhvr>
                                        <p:cTn id="80" dur="1000"/>
                                        <p:tgtEl>
                                          <p:spTgt spid="49"/>
                                        </p:tgtEl>
                                      </p:cBhvr>
                                    </p:animEffect>
                                  </p:childTnLst>
                                </p:cTn>
                              </p:par>
                            </p:childTnLst>
                          </p:cTn>
                        </p:par>
                        <p:par>
                          <p:cTn id="81" fill="hold" nodeType="afterGroup">
                            <p:stCondLst>
                              <p:cond delay="6500"/>
                            </p:stCondLst>
                            <p:childTnLst>
                              <p:par>
                                <p:cTn id="82" presetID="22" presetClass="entr" presetSubtype="8" fill="hold" grpId="0" nodeType="afterEffect">
                                  <p:stCondLst>
                                    <p:cond delay="0"/>
                                  </p:stCondLst>
                                  <p:childTnLst>
                                    <p:set>
                                      <p:cBhvr>
                                        <p:cTn id="83" dur="1" fill="hold">
                                          <p:stCondLst>
                                            <p:cond delay="0"/>
                                          </p:stCondLst>
                                        </p:cTn>
                                        <p:tgtEl>
                                          <p:spTgt spid="24">
                                            <p:txEl>
                                              <p:pRg st="0" end="0"/>
                                            </p:txEl>
                                          </p:spTgt>
                                        </p:tgtEl>
                                        <p:attrNameLst>
                                          <p:attrName>style.visibility</p:attrName>
                                        </p:attrNameLst>
                                      </p:cBhvr>
                                      <p:to>
                                        <p:strVal val="visible"/>
                                      </p:to>
                                    </p:set>
                                    <p:animEffect transition="in" filter="wipe(left)">
                                      <p:cBhvr>
                                        <p:cTn id="84" dur="500"/>
                                        <p:tgtEl>
                                          <p:spTgt spid="24">
                                            <p:txEl>
                                              <p:pRg st="0" end="0"/>
                                            </p:txEl>
                                          </p:spTgt>
                                        </p:tgtEl>
                                      </p:cBhvr>
                                    </p:animEffect>
                                  </p:childTnLst>
                                </p:cTn>
                              </p:par>
                            </p:childTnLst>
                          </p:cTn>
                        </p:par>
                        <p:par>
                          <p:cTn id="85" fill="hold" nodeType="afterGroup">
                            <p:stCondLst>
                              <p:cond delay="7000"/>
                            </p:stCondLst>
                            <p:childTnLst>
                              <p:par>
                                <p:cTn id="86" presetID="22" presetClass="entr" presetSubtype="2" fill="hold" nodeType="afterEffect">
                                  <p:stCondLst>
                                    <p:cond delay="0"/>
                                  </p:stCondLst>
                                  <p:childTnLst>
                                    <p:set>
                                      <p:cBhvr>
                                        <p:cTn id="87" dur="1" fill="hold">
                                          <p:stCondLst>
                                            <p:cond delay="0"/>
                                          </p:stCondLst>
                                        </p:cTn>
                                        <p:tgtEl>
                                          <p:spTgt spid="2"/>
                                        </p:tgtEl>
                                        <p:attrNameLst>
                                          <p:attrName>style.visibility</p:attrName>
                                        </p:attrNameLst>
                                      </p:cBhvr>
                                      <p:to>
                                        <p:strVal val="visible"/>
                                      </p:to>
                                    </p:set>
                                    <p:animEffect transition="in" filter="wipe(right)">
                                      <p:cBhvr>
                                        <p:cTn id="8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23" grpId="0" build="p"/>
      <p:bldP spid="24"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en-US" smtClean="0"/>
              <a:t>©2015 McGraw-Hill Education. All Rights Reserved.</a:t>
            </a:r>
            <a:endParaRPr lang="en-US"/>
          </a:p>
        </p:txBody>
      </p:sp>
      <p:sp>
        <p:nvSpPr>
          <p:cNvPr id="3" name="Slayt Numarası Yer Tutucusu 2"/>
          <p:cNvSpPr>
            <a:spLocks noGrp="1"/>
          </p:cNvSpPr>
          <p:nvPr>
            <p:ph type="sldNum" sz="quarter" idx="12"/>
          </p:nvPr>
        </p:nvSpPr>
        <p:spPr/>
        <p:txBody>
          <a:bodyPr/>
          <a:lstStyle/>
          <a:p>
            <a:fld id="{277EE247-7E3D-4F38-A267-86CBA1DF41EF}" type="slidenum">
              <a:rPr lang="en-US" smtClean="0"/>
              <a:t>65</a:t>
            </a:fld>
            <a:endParaRPr lang="en-US"/>
          </a:p>
        </p:txBody>
      </p:sp>
      <p:pic>
        <p:nvPicPr>
          <p:cNvPr id="819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219200"/>
            <a:ext cx="7419185" cy="48304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490888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rtlCol="0">
            <a:normAutofit fontScale="90000"/>
          </a:bodyPr>
          <a:lstStyle/>
          <a:p>
            <a:pPr eaLnBrk="1" fontAlgn="auto" hangingPunct="1">
              <a:spcAft>
                <a:spcPts val="0"/>
              </a:spcAft>
              <a:defRPr/>
            </a:pPr>
            <a:r>
              <a:rPr lang="en-US" smtClean="0">
                <a:solidFill>
                  <a:srgbClr val="7B9899"/>
                </a:solidFill>
                <a:ea typeface="ＭＳ Ｐゴシック" pitchFamily="-102" charset="-128"/>
              </a:rPr>
              <a:t>Production Function &amp; Utility Function</a:t>
            </a:r>
          </a:p>
        </p:txBody>
      </p:sp>
      <p:graphicFrame>
        <p:nvGraphicFramePr>
          <p:cNvPr id="5" name="Table 4"/>
          <p:cNvGraphicFramePr>
            <a:graphicFrameLocks noGrp="1"/>
          </p:cNvGraphicFramePr>
          <p:nvPr/>
        </p:nvGraphicFramePr>
        <p:xfrm>
          <a:off x="1771650" y="2324100"/>
          <a:ext cx="6096000" cy="2394585"/>
        </p:xfrm>
        <a:graphic>
          <a:graphicData uri="http://schemas.openxmlformats.org/drawingml/2006/table">
            <a:tbl>
              <a:tblPr/>
              <a:tblGrid>
                <a:gridCol w="3048000"/>
                <a:gridCol w="3048000"/>
              </a:tblGrid>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1" i="0" u="none" strike="noStrike" cap="none" normalizeH="0" baseline="0" smtClean="0">
                          <a:ln>
                            <a:noFill/>
                          </a:ln>
                          <a:solidFill>
                            <a:srgbClr val="FFFFFF"/>
                          </a:solidFill>
                          <a:effectLst/>
                          <a:latin typeface="Calibri" pitchFamily="34" charset="0"/>
                          <a:ea typeface="MS PGothic" pitchFamily="34" charset="-128"/>
                        </a:rPr>
                        <a:t>Production Function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1" i="0" u="none" strike="noStrike" cap="none" normalizeH="0" baseline="0" smtClean="0">
                          <a:ln>
                            <a:noFill/>
                          </a:ln>
                          <a:solidFill>
                            <a:srgbClr val="FFFFFF"/>
                          </a:solidFill>
                          <a:effectLst/>
                          <a:latin typeface="Calibri" pitchFamily="34" charset="0"/>
                          <a:ea typeface="MS PGothic" pitchFamily="34" charset="-128"/>
                        </a:rPr>
                        <a:t>Utility Function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smtClean="0">
                          <a:ln>
                            <a:noFill/>
                          </a:ln>
                          <a:solidFill>
                            <a:srgbClr val="000000"/>
                          </a:solidFill>
                          <a:effectLst/>
                          <a:latin typeface="Calibri" pitchFamily="34" charset="0"/>
                          <a:ea typeface="MS PGothic" pitchFamily="34" charset="-128"/>
                        </a:rPr>
                        <a:t>Output from inputs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smtClean="0">
                          <a:ln>
                            <a:noFill/>
                          </a:ln>
                          <a:solidFill>
                            <a:srgbClr val="000000"/>
                          </a:solidFill>
                          <a:effectLst/>
                          <a:latin typeface="Calibri" pitchFamily="34" charset="0"/>
                          <a:ea typeface="MS PGothic" pitchFamily="34" charset="-128"/>
                        </a:rPr>
                        <a:t>Preference level from consumption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smtClean="0">
                          <a:ln>
                            <a:noFill/>
                          </a:ln>
                          <a:solidFill>
                            <a:srgbClr val="000000"/>
                          </a:solidFill>
                          <a:effectLst/>
                          <a:latin typeface="Calibri" pitchFamily="34" charset="0"/>
                          <a:ea typeface="MS PGothic" pitchFamily="34" charset="-128"/>
                        </a:rPr>
                        <a:t>Isoquant Curve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smtClean="0">
                          <a:ln>
                            <a:noFill/>
                          </a:ln>
                          <a:solidFill>
                            <a:srgbClr val="000000"/>
                          </a:solidFill>
                          <a:effectLst/>
                          <a:latin typeface="Calibri" pitchFamily="34" charset="0"/>
                          <a:ea typeface="MS PGothic" pitchFamily="34" charset="-128"/>
                        </a:rPr>
                        <a:t>Indifference Curve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smtClean="0">
                          <a:ln>
                            <a:noFill/>
                          </a:ln>
                          <a:solidFill>
                            <a:srgbClr val="000000"/>
                          </a:solidFill>
                          <a:effectLst/>
                          <a:latin typeface="Calibri" pitchFamily="34" charset="0"/>
                          <a:ea typeface="MS PGothic" pitchFamily="34" charset="-128"/>
                        </a:rPr>
                        <a:t>Marginal Rate of Technical Substitution </a:t>
                      </a:r>
                      <a:r>
                        <a:rPr kumimoji="0" lang="en-US" altLang="tr-TR" sz="1800" b="1" i="0" u="none" strike="noStrike" cap="none" normalizeH="0" baseline="0" smtClean="0">
                          <a:ln>
                            <a:noFill/>
                          </a:ln>
                          <a:solidFill>
                            <a:srgbClr val="000000"/>
                          </a:solidFill>
                          <a:effectLst/>
                          <a:latin typeface="Calibri" pitchFamily="34" charset="0"/>
                          <a:ea typeface="MS PGothic" pitchFamily="34" charset="-128"/>
                        </a:rPr>
                        <a:t>(MRTS)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smtClean="0">
                          <a:ln>
                            <a:noFill/>
                          </a:ln>
                          <a:solidFill>
                            <a:srgbClr val="000000"/>
                          </a:solidFill>
                          <a:effectLst/>
                          <a:latin typeface="Calibri" pitchFamily="34" charset="0"/>
                          <a:ea typeface="MS PGothic" pitchFamily="34" charset="-128"/>
                        </a:rPr>
                        <a:t>Marginal Rate of Substitution </a:t>
                      </a:r>
                      <a:r>
                        <a:rPr kumimoji="0" lang="en-US" altLang="tr-TR" sz="1800" b="1" i="0" u="none" strike="noStrike" cap="none" normalizeH="0" baseline="0" smtClean="0">
                          <a:ln>
                            <a:noFill/>
                          </a:ln>
                          <a:solidFill>
                            <a:srgbClr val="000000"/>
                          </a:solidFill>
                          <a:effectLst/>
                          <a:latin typeface="Calibri" pitchFamily="34" charset="0"/>
                          <a:ea typeface="MS PGothic" pitchFamily="34" charset="-128"/>
                        </a:rPr>
                        <a:t>(MRS)</a:t>
                      </a:r>
                      <a:r>
                        <a:rPr kumimoji="0" lang="en-US" altLang="tr-TR" sz="1800" b="0" i="0" u="none" strike="noStrike" cap="none" normalizeH="0" baseline="0" smtClean="0">
                          <a:ln>
                            <a:noFill/>
                          </a:ln>
                          <a:solidFill>
                            <a:srgbClr val="000000"/>
                          </a:solidFill>
                          <a:effectLst/>
                          <a:latin typeface="Calibri" pitchFamily="34" charset="0"/>
                          <a:ea typeface="MS PGothic" pitchFamily="34" charset="-128"/>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smtClean="0">
                          <a:ln>
                            <a:noFill/>
                          </a:ln>
                          <a:solidFill>
                            <a:srgbClr val="000000"/>
                          </a:solidFill>
                          <a:effectLst/>
                          <a:latin typeface="Calibri" pitchFamily="34" charset="0"/>
                          <a:ea typeface="MS PGothic" pitchFamily="34" charset="-128"/>
                        </a:rPr>
                        <a:t>Marginal Productivities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chemeClr val="tx1"/>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a:solidFill>
                            <a:schemeClr val="tx1"/>
                          </a:solidFill>
                          <a:latin typeface="Calibri" pitchFamily="34" charset="0"/>
                          <a:ea typeface="MS PGothic" pitchFamily="34" charset="-128"/>
                        </a:defRPr>
                      </a:lvl5pPr>
                      <a:lvl6pPr marL="457200" eaLnBrk="0" fontAlgn="base" hangingPunct="0">
                        <a:spcBef>
                          <a:spcPct val="20000"/>
                        </a:spcBef>
                        <a:spcAft>
                          <a:spcPct val="0"/>
                        </a:spcAft>
                        <a:defRPr>
                          <a:solidFill>
                            <a:schemeClr val="tx1"/>
                          </a:solidFill>
                          <a:latin typeface="Calibri" pitchFamily="34" charset="0"/>
                          <a:ea typeface="MS PGothic" pitchFamily="34" charset="-128"/>
                        </a:defRPr>
                      </a:lvl6pPr>
                      <a:lvl7pPr marL="914400" eaLnBrk="0" fontAlgn="base" hangingPunct="0">
                        <a:spcBef>
                          <a:spcPct val="20000"/>
                        </a:spcBef>
                        <a:spcAft>
                          <a:spcPct val="0"/>
                        </a:spcAft>
                        <a:defRPr>
                          <a:solidFill>
                            <a:schemeClr val="tx1"/>
                          </a:solidFill>
                          <a:latin typeface="Calibri" pitchFamily="34" charset="0"/>
                          <a:ea typeface="MS PGothic" pitchFamily="34" charset="-128"/>
                        </a:defRPr>
                      </a:lvl7pPr>
                      <a:lvl8pPr marL="1371600" eaLnBrk="0" fontAlgn="base" hangingPunct="0">
                        <a:spcBef>
                          <a:spcPct val="20000"/>
                        </a:spcBef>
                        <a:spcAft>
                          <a:spcPct val="0"/>
                        </a:spcAft>
                        <a:defRPr>
                          <a:solidFill>
                            <a:schemeClr val="tx1"/>
                          </a:solidFill>
                          <a:latin typeface="Calibri" pitchFamily="34" charset="0"/>
                          <a:ea typeface="MS PGothic" pitchFamily="34" charset="-128"/>
                        </a:defRPr>
                      </a:lvl8pPr>
                      <a:lvl9pPr marL="1828800" eaLnBrk="0" fontAlgn="base" hangingPunct="0">
                        <a:spcBef>
                          <a:spcPct val="20000"/>
                        </a:spcBef>
                        <a:spcAft>
                          <a:spcPct val="0"/>
                        </a:spcAft>
                        <a:defRPr>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smtClean="0">
                          <a:ln>
                            <a:noFill/>
                          </a:ln>
                          <a:solidFill>
                            <a:srgbClr val="000000"/>
                          </a:solidFill>
                          <a:effectLst/>
                          <a:latin typeface="Calibri" pitchFamily="34" charset="0"/>
                          <a:ea typeface="MS PGothic" pitchFamily="34" charset="-128"/>
                        </a:rPr>
                        <a:t>Marginal Utilities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extLst>
      <p:ext uri="{BB962C8B-B14F-4D97-AF65-F5344CB8AC3E}">
        <p14:creationId xmlns:p14="http://schemas.microsoft.com/office/powerpoint/2010/main" val="5349732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Grp="1" noChangeArrowheads="1"/>
          </p:cNvSpPr>
          <p:nvPr>
            <p:ph type="title"/>
          </p:nvPr>
        </p:nvSpPr>
        <p:spPr/>
        <p:txBody>
          <a:bodyPr/>
          <a:lstStyle/>
          <a:p>
            <a:pPr eaLnBrk="1" hangingPunct="1"/>
            <a:r>
              <a:rPr lang="en-US" altLang="tr-TR" smtClean="0"/>
              <a:t>Cobb-Douglas Function</a:t>
            </a:r>
          </a:p>
        </p:txBody>
      </p:sp>
      <p:graphicFrame>
        <p:nvGraphicFramePr>
          <p:cNvPr id="2050" name="Object 5"/>
          <p:cNvGraphicFramePr>
            <a:graphicFrameLocks noGrp="1" noChangeAspect="1"/>
          </p:cNvGraphicFramePr>
          <p:nvPr>
            <p:ph idx="1"/>
            <p:extLst>
              <p:ext uri="{D42A27DB-BD31-4B8C-83A1-F6EECF244321}">
                <p14:modId xmlns:p14="http://schemas.microsoft.com/office/powerpoint/2010/main" val="2533877631"/>
              </p:ext>
            </p:extLst>
          </p:nvPr>
        </p:nvGraphicFramePr>
        <p:xfrm>
          <a:off x="153738" y="1676400"/>
          <a:ext cx="8895046" cy="4343400"/>
        </p:xfrm>
        <a:graphic>
          <a:graphicData uri="http://schemas.openxmlformats.org/presentationml/2006/ole">
            <mc:AlternateContent xmlns:mc="http://schemas.openxmlformats.org/markup-compatibility/2006">
              <mc:Choice xmlns:v="urn:schemas-microsoft-com:vml" Requires="v">
                <p:oleObj spid="_x0000_s47147" name="Equation" r:id="rId3" imgW="3797280" imgH="1854000" progId="Equation.3">
                  <p:embed/>
                </p:oleObj>
              </mc:Choice>
              <mc:Fallback>
                <p:oleObj name="Equation" r:id="rId3" imgW="3797280" imgH="1854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738" y="1676400"/>
                        <a:ext cx="8895046" cy="43434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6067105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tr-TR" smtClean="0"/>
              <a:t>Euler’s Theorem</a:t>
            </a:r>
          </a:p>
        </p:txBody>
      </p:sp>
      <p:sp>
        <p:nvSpPr>
          <p:cNvPr id="13315" name="Rectangle 3"/>
          <p:cNvSpPr>
            <a:spLocks noGrp="1" noChangeArrowheads="1"/>
          </p:cNvSpPr>
          <p:nvPr>
            <p:ph idx="1"/>
          </p:nvPr>
        </p:nvSpPr>
        <p:spPr/>
        <p:txBody>
          <a:bodyPr/>
          <a:lstStyle/>
          <a:p>
            <a:pPr eaLnBrk="1" hangingPunct="1"/>
            <a:r>
              <a:rPr lang="en-US" altLang="tr-TR" smtClean="0"/>
              <a:t>Homogeneity of degree 1 is often called </a:t>
            </a:r>
            <a:r>
              <a:rPr lang="en-US" altLang="tr-TR" b="1" smtClean="0"/>
              <a:t>linear homogeneity</a:t>
            </a:r>
            <a:r>
              <a:rPr lang="en-US" altLang="tr-TR" smtClean="0"/>
              <a:t>.</a:t>
            </a:r>
          </a:p>
          <a:p>
            <a:pPr eaLnBrk="1" hangingPunct="1"/>
            <a:r>
              <a:rPr lang="en-US" altLang="tr-TR" smtClean="0"/>
              <a:t>An important property of homogeneous functions is given by </a:t>
            </a:r>
            <a:r>
              <a:rPr lang="en-US" altLang="tr-TR" b="1" smtClean="0"/>
              <a:t>Euler’s Theorem</a:t>
            </a:r>
            <a:r>
              <a:rPr lang="en-US" altLang="tr-TR" smtClean="0"/>
              <a:t>.</a:t>
            </a:r>
          </a:p>
          <a:p>
            <a:pPr eaLnBrk="1" hangingPunct="1"/>
            <a:endParaRPr lang="en-US" altLang="tr-TR" smtClean="0"/>
          </a:p>
        </p:txBody>
      </p:sp>
    </p:spTree>
    <p:extLst>
      <p:ext uri="{BB962C8B-B14F-4D97-AF65-F5344CB8AC3E}">
        <p14:creationId xmlns:p14="http://schemas.microsoft.com/office/powerpoint/2010/main" val="19448517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title"/>
          </p:nvPr>
        </p:nvSpPr>
        <p:spPr/>
        <p:txBody>
          <a:bodyPr/>
          <a:lstStyle/>
          <a:p>
            <a:pPr eaLnBrk="1" hangingPunct="1"/>
            <a:r>
              <a:rPr lang="en-US" altLang="tr-TR" smtClean="0"/>
              <a:t>Euler’s Theorem</a:t>
            </a:r>
          </a:p>
        </p:txBody>
      </p:sp>
      <p:graphicFrame>
        <p:nvGraphicFramePr>
          <p:cNvPr id="3074" name="Object 5"/>
          <p:cNvGraphicFramePr>
            <a:graphicFrameLocks noGrp="1" noChangeAspect="1"/>
          </p:cNvGraphicFramePr>
          <p:nvPr>
            <p:ph idx="1"/>
            <p:extLst>
              <p:ext uri="{D42A27DB-BD31-4B8C-83A1-F6EECF244321}">
                <p14:modId xmlns:p14="http://schemas.microsoft.com/office/powerpoint/2010/main" val="984513297"/>
              </p:ext>
            </p:extLst>
          </p:nvPr>
        </p:nvGraphicFramePr>
        <p:xfrm>
          <a:off x="914400" y="1905000"/>
          <a:ext cx="7608006" cy="3124200"/>
        </p:xfrm>
        <a:graphic>
          <a:graphicData uri="http://schemas.openxmlformats.org/presentationml/2006/ole">
            <mc:AlternateContent xmlns:mc="http://schemas.openxmlformats.org/markup-compatibility/2006">
              <mc:Choice xmlns:v="urn:schemas-microsoft-com:vml" Requires="v">
                <p:oleObj spid="_x0000_s48169" name="Equation" r:id="rId3" imgW="3340080" imgH="1371600" progId="Equation.3">
                  <p:embed/>
                </p:oleObj>
              </mc:Choice>
              <mc:Fallback>
                <p:oleObj name="Equation" r:id="rId3" imgW="3340080" imgH="1371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905000"/>
                        <a:ext cx="7608006" cy="31242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538254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9523" name="Rectangle 3"/>
          <p:cNvSpPr>
            <a:spLocks noGrp="1" noChangeArrowheads="1"/>
          </p:cNvSpPr>
          <p:nvPr>
            <p:ph type="title"/>
          </p:nvPr>
        </p:nvSpPr>
        <p:spPr/>
        <p:txBody>
          <a:bodyPr/>
          <a:lstStyle/>
          <a:p>
            <a:r>
              <a:rPr lang="en-US" altLang="tr-TR"/>
              <a:t>Production Function</a:t>
            </a:r>
          </a:p>
        </p:txBody>
      </p:sp>
      <p:sp>
        <p:nvSpPr>
          <p:cNvPr id="619524" name="Rectangle 4"/>
          <p:cNvSpPr>
            <a:spLocks noGrp="1" noChangeArrowheads="1"/>
          </p:cNvSpPr>
          <p:nvPr>
            <p:ph idx="1"/>
          </p:nvPr>
        </p:nvSpPr>
        <p:spPr>
          <a:xfrm>
            <a:off x="838200" y="3352800"/>
            <a:ext cx="7772400" cy="2819400"/>
          </a:xfrm>
        </p:spPr>
        <p:txBody>
          <a:bodyPr/>
          <a:lstStyle/>
          <a:p>
            <a:r>
              <a:rPr lang="en-US" altLang="tr-TR" sz="2800" b="1"/>
              <a:t>Formally,</a:t>
            </a:r>
          </a:p>
          <a:p>
            <a:pPr algn="ctr">
              <a:buFont typeface="Wingdings" pitchFamily="2" charset="2"/>
              <a:buNone/>
            </a:pPr>
            <a:r>
              <a:rPr lang="en-US" altLang="tr-TR" sz="2800" i="1">
                <a:latin typeface="Times New Roman" pitchFamily="18" charset="0"/>
              </a:rPr>
              <a:t>q = f(L, K)</a:t>
            </a:r>
          </a:p>
          <a:p>
            <a:pPr algn="ctr">
              <a:buFont typeface="Wingdings" pitchFamily="2" charset="2"/>
              <a:buNone/>
            </a:pPr>
            <a:endParaRPr lang="en-US" altLang="tr-TR" sz="2800" i="1">
              <a:latin typeface="Times New Roman" pitchFamily="18" charset="0"/>
            </a:endParaRPr>
          </a:p>
          <a:p>
            <a:pPr lvl="1"/>
            <a:r>
              <a:rPr lang="en-US" altLang="tr-TR" sz="2400"/>
              <a:t>where </a:t>
            </a:r>
            <a:r>
              <a:rPr lang="en-US" altLang="tr-TR" sz="2400" i="1">
                <a:latin typeface="Times New Roman" pitchFamily="18" charset="0"/>
              </a:rPr>
              <a:t>q</a:t>
            </a:r>
            <a:r>
              <a:rPr lang="en-US" altLang="tr-TR" sz="2400" i="1"/>
              <a:t> </a:t>
            </a:r>
            <a:r>
              <a:rPr lang="en-US" altLang="tr-TR" sz="2400"/>
              <a:t>units of output are produced using </a:t>
            </a:r>
            <a:r>
              <a:rPr lang="en-US" altLang="tr-TR" sz="2400" i="1">
                <a:latin typeface="Times New Roman" pitchFamily="18" charset="0"/>
              </a:rPr>
              <a:t>L</a:t>
            </a:r>
            <a:r>
              <a:rPr lang="en-US" altLang="tr-TR" sz="2400" i="1"/>
              <a:t> </a:t>
            </a:r>
            <a:r>
              <a:rPr lang="en-US" altLang="tr-TR" sz="2400"/>
              <a:t>units of labor services and </a:t>
            </a:r>
            <a:r>
              <a:rPr lang="en-US" altLang="tr-TR" sz="2400" i="1">
                <a:latin typeface="Times New Roman" pitchFamily="18" charset="0"/>
              </a:rPr>
              <a:t>K</a:t>
            </a:r>
            <a:r>
              <a:rPr lang="en-US" altLang="tr-TR" sz="2400"/>
              <a:t> units of capital (the number of conveyor belts).</a:t>
            </a:r>
          </a:p>
        </p:txBody>
      </p:sp>
      <p:sp>
        <p:nvSpPr>
          <p:cNvPr id="11" name="Altbilgi Yer Tutucusu 3"/>
          <p:cNvSpPr>
            <a:spLocks noGrp="1"/>
          </p:cNvSpPr>
          <p:nvPr>
            <p:ph type="ftr" sz="quarter" idx="11"/>
          </p:nvPr>
        </p:nvSpPr>
        <p:spPr/>
        <p:txBody>
          <a:bodyPr/>
          <a:lstStyle/>
          <a:p>
            <a:r>
              <a:rPr lang="en-US" altLang="tr-TR" dirty="0" smtClean="0"/>
              <a:t> </a:t>
            </a:r>
            <a:endParaRPr lang="en-US" altLang="tr-TR" sz="1200" dirty="0">
              <a:cs typeface="Times New Roman" pitchFamily="18" charset="0"/>
            </a:endParaRPr>
          </a:p>
        </p:txBody>
      </p:sp>
      <p:sp>
        <p:nvSpPr>
          <p:cNvPr id="12" name="Slayt Numarası Yer Tutucusu 4"/>
          <p:cNvSpPr>
            <a:spLocks noGrp="1"/>
          </p:cNvSpPr>
          <p:nvPr>
            <p:ph type="sldNum" sz="quarter" idx="12"/>
          </p:nvPr>
        </p:nvSpPr>
        <p:spPr/>
        <p:txBody>
          <a:bodyPr/>
          <a:lstStyle/>
          <a:p>
            <a:r>
              <a:rPr lang="en-US" altLang="tr-TR"/>
              <a:t>6-</a:t>
            </a:r>
            <a:fld id="{501202FD-33CB-48F1-839D-85D4A716C6A3}" type="slidenum">
              <a:rPr lang="en-US" altLang="tr-TR"/>
              <a:pPr/>
              <a:t>7</a:t>
            </a:fld>
            <a:endParaRPr lang="en-US" altLang="tr-TR"/>
          </a:p>
        </p:txBody>
      </p:sp>
      <p:sp>
        <p:nvSpPr>
          <p:cNvPr id="619522" name="AutoShape 2"/>
          <p:cNvSpPr>
            <a:spLocks noChangeArrowheads="1"/>
          </p:cNvSpPr>
          <p:nvPr/>
        </p:nvSpPr>
        <p:spPr bwMode="auto">
          <a:xfrm rot="16200000">
            <a:off x="2750344" y="1364456"/>
            <a:ext cx="1104900" cy="2185988"/>
          </a:xfrm>
          <a:prstGeom prst="can">
            <a:avLst>
              <a:gd name="adj" fmla="val 49461"/>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tr-TR" altLang="tr-TR"/>
          </a:p>
        </p:txBody>
      </p:sp>
      <p:sp>
        <p:nvSpPr>
          <p:cNvPr id="619525" name="AutoShape 5"/>
          <p:cNvSpPr>
            <a:spLocks noChangeArrowheads="1"/>
          </p:cNvSpPr>
          <p:nvPr/>
        </p:nvSpPr>
        <p:spPr bwMode="auto">
          <a:xfrm>
            <a:off x="3957638" y="1295400"/>
            <a:ext cx="2438400" cy="1905000"/>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tr-TR" b="1">
                <a:latin typeface="Comic Sans MS" pitchFamily="66" charset="0"/>
              </a:rPr>
              <a:t>Production</a:t>
            </a:r>
          </a:p>
          <a:p>
            <a:pPr algn="ctr"/>
            <a:r>
              <a:rPr lang="en-US" altLang="tr-TR" b="1">
                <a:latin typeface="Comic Sans MS" pitchFamily="66" charset="0"/>
              </a:rPr>
              <a:t>Function</a:t>
            </a:r>
          </a:p>
          <a:p>
            <a:pPr algn="ctr" eaLnBrk="1" hangingPunct="1">
              <a:spcBef>
                <a:spcPct val="20000"/>
              </a:spcBef>
              <a:buFont typeface="Wingdings" pitchFamily="2" charset="2"/>
              <a:buNone/>
            </a:pPr>
            <a:r>
              <a:rPr lang="en-US" altLang="tr-TR" i="1"/>
              <a:t>q = f(L, K)</a:t>
            </a:r>
            <a:endParaRPr lang="en-US" altLang="tr-TR" b="1"/>
          </a:p>
        </p:txBody>
      </p:sp>
      <p:sp>
        <p:nvSpPr>
          <p:cNvPr id="619526" name="AutoShape 6"/>
          <p:cNvSpPr>
            <a:spLocks noChangeArrowheads="1"/>
          </p:cNvSpPr>
          <p:nvPr/>
        </p:nvSpPr>
        <p:spPr bwMode="auto">
          <a:xfrm rot="5400000">
            <a:off x="6560344" y="1364456"/>
            <a:ext cx="1104900" cy="2185988"/>
          </a:xfrm>
          <a:prstGeom prst="can">
            <a:avLst>
              <a:gd name="adj" fmla="val 49461"/>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endParaRPr lang="tr-TR" altLang="tr-TR"/>
          </a:p>
        </p:txBody>
      </p:sp>
      <p:sp>
        <p:nvSpPr>
          <p:cNvPr id="619527" name="Line 7"/>
          <p:cNvSpPr>
            <a:spLocks noChangeShapeType="1"/>
          </p:cNvSpPr>
          <p:nvPr/>
        </p:nvSpPr>
        <p:spPr bwMode="auto">
          <a:xfrm>
            <a:off x="2895600" y="2438400"/>
            <a:ext cx="6858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19528" name="Line 8"/>
          <p:cNvSpPr>
            <a:spLocks noChangeShapeType="1"/>
          </p:cNvSpPr>
          <p:nvPr/>
        </p:nvSpPr>
        <p:spPr bwMode="auto">
          <a:xfrm>
            <a:off x="6553200" y="2490788"/>
            <a:ext cx="6858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19529" name="Text Box 9"/>
          <p:cNvSpPr txBox="1">
            <a:spLocks noChangeArrowheads="1"/>
          </p:cNvSpPr>
          <p:nvPr/>
        </p:nvSpPr>
        <p:spPr bwMode="auto">
          <a:xfrm>
            <a:off x="7639050" y="2214563"/>
            <a:ext cx="1193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b="1">
                <a:latin typeface="Comic Sans MS" pitchFamily="66" charset="0"/>
              </a:rPr>
              <a:t>Output</a:t>
            </a:r>
          </a:p>
          <a:p>
            <a:r>
              <a:rPr lang="en-US" altLang="tr-TR" b="1" i="1">
                <a:latin typeface="Times New Roman" pitchFamily="18" charset="0"/>
              </a:rPr>
              <a:t>      q</a:t>
            </a:r>
          </a:p>
        </p:txBody>
      </p:sp>
      <p:sp>
        <p:nvSpPr>
          <p:cNvPr id="619530" name="Text Box 10"/>
          <p:cNvSpPr txBox="1">
            <a:spLocks noChangeArrowheads="1"/>
          </p:cNvSpPr>
          <p:nvPr/>
        </p:nvSpPr>
        <p:spPr bwMode="auto">
          <a:xfrm>
            <a:off x="1662113" y="2209800"/>
            <a:ext cx="11239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b="1">
                <a:latin typeface="Comic Sans MS" pitchFamily="66" charset="0"/>
              </a:rPr>
              <a:t>Inputs</a:t>
            </a:r>
          </a:p>
          <a:p>
            <a:r>
              <a:rPr lang="en-US" altLang="tr-TR" b="1" i="1">
                <a:latin typeface="Times New Roman" pitchFamily="18" charset="0"/>
              </a:rPr>
              <a:t>(L, K)</a:t>
            </a:r>
          </a:p>
        </p:txBody>
      </p:sp>
    </p:spTree>
    <p:extLst>
      <p:ext uri="{BB962C8B-B14F-4D97-AF65-F5344CB8AC3E}">
        <p14:creationId xmlns:p14="http://schemas.microsoft.com/office/powerpoint/2010/main" val="4053421364"/>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9524">
                                            <p:txEl>
                                              <p:pRg st="0" end="0"/>
                                            </p:txEl>
                                          </p:spTgt>
                                        </p:tgtEl>
                                        <p:attrNameLst>
                                          <p:attrName>style.visibility</p:attrName>
                                        </p:attrNameLst>
                                      </p:cBhvr>
                                      <p:to>
                                        <p:strVal val="visible"/>
                                      </p:to>
                                    </p:set>
                                    <p:anim calcmode="lin" valueType="num">
                                      <p:cBhvr>
                                        <p:cTn id="7" dur="500" fill="hold"/>
                                        <p:tgtEl>
                                          <p:spTgt spid="61952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952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9524">
                                            <p:txEl>
                                              <p:pRg st="1" end="1"/>
                                            </p:txEl>
                                          </p:spTgt>
                                        </p:tgtEl>
                                        <p:attrNameLst>
                                          <p:attrName>style.visibility</p:attrName>
                                        </p:attrNameLst>
                                      </p:cBhvr>
                                      <p:to>
                                        <p:strVal val="visible"/>
                                      </p:to>
                                    </p:set>
                                    <p:anim calcmode="lin" valueType="num">
                                      <p:cBhvr>
                                        <p:cTn id="13" dur="500" fill="hold"/>
                                        <p:tgtEl>
                                          <p:spTgt spid="61952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9524">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619524">
                                            <p:txEl>
                                              <p:pRg st="3" end="3"/>
                                            </p:txEl>
                                          </p:spTgt>
                                        </p:tgtEl>
                                        <p:attrNameLst>
                                          <p:attrName>style.visibility</p:attrName>
                                        </p:attrNameLst>
                                      </p:cBhvr>
                                      <p:to>
                                        <p:strVal val="visible"/>
                                      </p:to>
                                    </p:set>
                                    <p:anim calcmode="lin" valueType="num">
                                      <p:cBhvr>
                                        <p:cTn id="17" dur="500" fill="hold"/>
                                        <p:tgtEl>
                                          <p:spTgt spid="619524">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619524">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524"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p:txBody>
          <a:bodyPr/>
          <a:lstStyle/>
          <a:p>
            <a:pPr eaLnBrk="1" hangingPunct="1"/>
            <a:r>
              <a:rPr lang="en-US" altLang="tr-TR" smtClean="0"/>
              <a:t>Division of National Income</a:t>
            </a:r>
          </a:p>
        </p:txBody>
      </p:sp>
      <p:graphicFrame>
        <p:nvGraphicFramePr>
          <p:cNvPr id="5122" name="Object 5"/>
          <p:cNvGraphicFramePr>
            <a:graphicFrameLocks noGrp="1" noChangeAspect="1"/>
          </p:cNvGraphicFramePr>
          <p:nvPr>
            <p:ph idx="1"/>
            <p:extLst>
              <p:ext uri="{D42A27DB-BD31-4B8C-83A1-F6EECF244321}">
                <p14:modId xmlns:p14="http://schemas.microsoft.com/office/powerpoint/2010/main" val="3236757503"/>
              </p:ext>
            </p:extLst>
          </p:nvPr>
        </p:nvGraphicFramePr>
        <p:xfrm>
          <a:off x="609600" y="1219200"/>
          <a:ext cx="7927182" cy="5284788"/>
        </p:xfrm>
        <a:graphic>
          <a:graphicData uri="http://schemas.openxmlformats.org/presentationml/2006/ole">
            <mc:AlternateContent xmlns:mc="http://schemas.openxmlformats.org/markup-compatibility/2006">
              <mc:Choice xmlns:v="urn:schemas-microsoft-com:vml" Requires="v">
                <p:oleObj spid="_x0000_s49193" name="Equation" r:id="rId3" imgW="3543120" imgH="2361960" progId="Equation.3">
                  <p:embed/>
                </p:oleObj>
              </mc:Choice>
              <mc:Fallback>
                <p:oleObj name="Equation" r:id="rId3" imgW="3543120" imgH="2361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219200"/>
                        <a:ext cx="7927182" cy="5284788"/>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156967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tr-TR"/>
              <a:t>Production function</a:t>
            </a:r>
          </a:p>
        </p:txBody>
      </p:sp>
      <p:sp>
        <p:nvSpPr>
          <p:cNvPr id="7171" name="Rectangle 3"/>
          <p:cNvSpPr>
            <a:spLocks noGrp="1" noChangeArrowheads="1"/>
          </p:cNvSpPr>
          <p:nvPr>
            <p:ph idx="1"/>
          </p:nvPr>
        </p:nvSpPr>
        <p:spPr/>
        <p:txBody>
          <a:bodyPr/>
          <a:lstStyle/>
          <a:p>
            <a:r>
              <a:rPr lang="en-US" altLang="tr-TR" dirty="0"/>
              <a:t>Key assumptions</a:t>
            </a:r>
          </a:p>
          <a:p>
            <a:endParaRPr lang="en-US" altLang="tr-TR" dirty="0"/>
          </a:p>
          <a:p>
            <a:pPr lvl="1"/>
            <a:r>
              <a:rPr lang="en-US" altLang="tr-TR" sz="2800" dirty="0"/>
              <a:t>given ‘state of the art’ production technology</a:t>
            </a:r>
          </a:p>
          <a:p>
            <a:pPr lvl="1">
              <a:buFont typeface="Wingdings" pitchFamily="2" charset="2"/>
              <a:buNone/>
            </a:pPr>
            <a:endParaRPr lang="en-US" altLang="tr-TR" sz="2800" dirty="0"/>
          </a:p>
          <a:p>
            <a:pPr lvl="1"/>
            <a:r>
              <a:rPr lang="en-US" altLang="tr-TR" sz="2800" dirty="0"/>
              <a:t>whatever input or input combinations are included in a particular function, the output resulting from their utilization is at the maximum level</a:t>
            </a:r>
          </a:p>
        </p:txBody>
      </p:sp>
      <p:sp>
        <p:nvSpPr>
          <p:cNvPr id="6" name="Slayt Numarası Yer Tutucusu 5"/>
          <p:cNvSpPr>
            <a:spLocks noGrp="1"/>
          </p:cNvSpPr>
          <p:nvPr>
            <p:ph type="sldNum" sz="quarter" idx="12"/>
          </p:nvPr>
        </p:nvSpPr>
        <p:spPr/>
        <p:txBody>
          <a:bodyPr/>
          <a:lstStyle/>
          <a:p>
            <a:fld id="{56906A96-09E8-4A69-A02C-75C402D15E66}" type="slidenum">
              <a:rPr lang="en-US" altLang="tr-TR"/>
              <a:pPr/>
              <a:t>8</a:t>
            </a:fld>
            <a:endParaRPr lang="en-US" altLang="tr-TR"/>
          </a:p>
        </p:txBody>
      </p:sp>
    </p:spTree>
    <p:extLst>
      <p:ext uri="{BB962C8B-B14F-4D97-AF65-F5344CB8AC3E}">
        <p14:creationId xmlns:p14="http://schemas.microsoft.com/office/powerpoint/2010/main" val="1440837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en-US" smtClean="0"/>
              <a:t>©2015 McGraw-Hill Education. All Rights Reserved.</a:t>
            </a:r>
            <a:endParaRPr lang="en-US"/>
          </a:p>
        </p:txBody>
      </p:sp>
      <p:sp>
        <p:nvSpPr>
          <p:cNvPr id="3" name="Slayt Numarası Yer Tutucusu 2"/>
          <p:cNvSpPr>
            <a:spLocks noGrp="1"/>
          </p:cNvSpPr>
          <p:nvPr>
            <p:ph type="sldNum" sz="quarter" idx="12"/>
          </p:nvPr>
        </p:nvSpPr>
        <p:spPr/>
        <p:txBody>
          <a:bodyPr/>
          <a:lstStyle/>
          <a:p>
            <a:fld id="{277EE247-7E3D-4F38-A267-86CBA1DF41EF}" type="slidenum">
              <a:rPr lang="en-US" smtClean="0"/>
              <a:t>9</a:t>
            </a:fld>
            <a:endParaRPr lang="en-US"/>
          </a:p>
        </p:txBody>
      </p:sp>
      <p:sp>
        <p:nvSpPr>
          <p:cNvPr id="4" name="Dikdörtgen 3"/>
          <p:cNvSpPr/>
          <p:nvPr/>
        </p:nvSpPr>
        <p:spPr>
          <a:xfrm>
            <a:off x="290732" y="685800"/>
            <a:ext cx="8458200" cy="4154984"/>
          </a:xfrm>
          <a:prstGeom prst="rect">
            <a:avLst/>
          </a:prstGeom>
        </p:spPr>
        <p:txBody>
          <a:bodyPr wrap="square">
            <a:spAutoFit/>
          </a:bodyPr>
          <a:lstStyle/>
          <a:p>
            <a:pPr algn="just"/>
            <a:r>
              <a:rPr lang="en-US" sz="2400" b="1" dirty="0"/>
              <a:t>INTERMEDIATE PRODUCTS</a:t>
            </a:r>
          </a:p>
          <a:p>
            <a:pPr algn="just"/>
            <a:endParaRPr lang="tr-TR" sz="2400" dirty="0" smtClean="0"/>
          </a:p>
          <a:p>
            <a:pPr algn="just"/>
            <a:r>
              <a:rPr lang="en-US" sz="2400" dirty="0" smtClean="0"/>
              <a:t>Capital (for </a:t>
            </a:r>
            <a:r>
              <a:rPr lang="en-US" sz="2400" dirty="0"/>
              <a:t>example, in the form of stoves and frying pans) and </a:t>
            </a:r>
            <a:r>
              <a:rPr lang="en-US" sz="2400" dirty="0" smtClean="0"/>
              <a:t>labor</a:t>
            </a:r>
            <a:r>
              <a:rPr lang="tr-TR" sz="2400" dirty="0" smtClean="0"/>
              <a:t> </a:t>
            </a:r>
            <a:r>
              <a:rPr lang="en-US" sz="2400" dirty="0" smtClean="0"/>
              <a:t>(</a:t>
            </a:r>
            <a:r>
              <a:rPr lang="tr-TR" sz="2400" dirty="0" err="1" smtClean="0"/>
              <a:t>for</a:t>
            </a:r>
            <a:r>
              <a:rPr lang="tr-TR" sz="2400" dirty="0" smtClean="0"/>
              <a:t> </a:t>
            </a:r>
            <a:r>
              <a:rPr lang="tr-TR" sz="2400" dirty="0" err="1" smtClean="0"/>
              <a:t>example</a:t>
            </a:r>
            <a:r>
              <a:rPr lang="tr-TR" sz="2400" dirty="0" smtClean="0"/>
              <a:t>, </a:t>
            </a:r>
            <a:r>
              <a:rPr lang="en-US" sz="2400" dirty="0" smtClean="0"/>
              <a:t>in </a:t>
            </a:r>
            <a:r>
              <a:rPr lang="en-US" sz="2400" dirty="0"/>
              <a:t>the services of a chef) are clearly by themselves insufficient to </a:t>
            </a:r>
            <a:r>
              <a:rPr lang="en-US" sz="2400" dirty="0" smtClean="0"/>
              <a:t>produce</a:t>
            </a:r>
            <a:r>
              <a:rPr lang="tr-TR" sz="2400" dirty="0" smtClean="0"/>
              <a:t> </a:t>
            </a:r>
            <a:r>
              <a:rPr lang="en-US" sz="2400" dirty="0" smtClean="0"/>
              <a:t>meals</a:t>
            </a:r>
            <a:r>
              <a:rPr lang="en-US" sz="2400" dirty="0"/>
              <a:t>. Raw foodstuffs are also necessary. The production process described </a:t>
            </a:r>
            <a:r>
              <a:rPr lang="en-US" sz="2400" dirty="0" smtClean="0"/>
              <a:t>by</a:t>
            </a:r>
            <a:r>
              <a:rPr lang="tr-TR" sz="2400" dirty="0" smtClean="0"/>
              <a:t> </a:t>
            </a:r>
            <a:r>
              <a:rPr lang="en-US" sz="2400" dirty="0" smtClean="0"/>
              <a:t>Equation </a:t>
            </a:r>
            <a:r>
              <a:rPr lang="en-US" sz="2400" dirty="0"/>
              <a:t>8.1 is one that transforms raw foodstuffs into the finished product we </a:t>
            </a:r>
            <a:r>
              <a:rPr lang="en-US" sz="2400" dirty="0" smtClean="0"/>
              <a:t>call</a:t>
            </a:r>
            <a:r>
              <a:rPr lang="tr-TR" sz="2400" dirty="0" smtClean="0"/>
              <a:t> </a:t>
            </a:r>
            <a:r>
              <a:rPr lang="en-US" sz="2400" dirty="0" smtClean="0"/>
              <a:t>meals</a:t>
            </a:r>
            <a:r>
              <a:rPr lang="en-US" sz="2400" dirty="0"/>
              <a:t>. In this process, foodstuffs are intermediate products, which many </a:t>
            </a:r>
            <a:r>
              <a:rPr lang="en-US" sz="2400" dirty="0" smtClean="0"/>
              <a:t>economists</a:t>
            </a:r>
            <a:r>
              <a:rPr lang="tr-TR" sz="2400" dirty="0" smtClean="0"/>
              <a:t> </a:t>
            </a:r>
            <a:r>
              <a:rPr lang="en-US" sz="2400" dirty="0" smtClean="0"/>
              <a:t>treat </a:t>
            </a:r>
            <a:r>
              <a:rPr lang="en-US" sz="2400" dirty="0"/>
              <a:t>as inputs like any others. For the sake of simplicity, we will ignore </a:t>
            </a:r>
            <a:r>
              <a:rPr lang="en-US" sz="2400" dirty="0" smtClean="0"/>
              <a:t>intermediate</a:t>
            </a:r>
            <a:r>
              <a:rPr lang="tr-TR" sz="2400" dirty="0" smtClean="0"/>
              <a:t> </a:t>
            </a:r>
            <a:r>
              <a:rPr lang="en-US" sz="2400" dirty="0" smtClean="0"/>
              <a:t>products </a:t>
            </a:r>
            <a:r>
              <a:rPr lang="en-US" sz="2400" dirty="0"/>
              <a:t>in the examples we discuss in this chapter.</a:t>
            </a:r>
            <a:endParaRPr lang="tr-TR" sz="2400" dirty="0"/>
          </a:p>
        </p:txBody>
      </p:sp>
    </p:spTree>
    <p:extLst>
      <p:ext uri="{BB962C8B-B14F-4D97-AF65-F5344CB8AC3E}">
        <p14:creationId xmlns:p14="http://schemas.microsoft.com/office/powerpoint/2010/main" val="57899309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1471</TotalTime>
  <Words>3418</Words>
  <Application>Microsoft Office PowerPoint</Application>
  <PresentationFormat>Ekran Gösterisi (4:3)</PresentationFormat>
  <Paragraphs>456</Paragraphs>
  <Slides>70</Slides>
  <Notes>23</Notes>
  <HiddenSlides>0</HiddenSlides>
  <MMClips>0</MMClips>
  <ScaleCrop>false</ScaleCrop>
  <HeadingPairs>
    <vt:vector size="6" baseType="variant">
      <vt:variant>
        <vt:lpstr>Tema</vt:lpstr>
      </vt:variant>
      <vt:variant>
        <vt:i4>1</vt:i4>
      </vt:variant>
      <vt:variant>
        <vt:lpstr>Katıştırılmış OLE Hizmet Programları</vt:lpstr>
      </vt:variant>
      <vt:variant>
        <vt:i4>2</vt:i4>
      </vt:variant>
      <vt:variant>
        <vt:lpstr>Slayt Başlıkları</vt:lpstr>
      </vt:variant>
      <vt:variant>
        <vt:i4>70</vt:i4>
      </vt:variant>
    </vt:vector>
  </HeadingPairs>
  <TitlesOfParts>
    <vt:vector size="73" baseType="lpstr">
      <vt:lpstr>Ofis Teması</vt:lpstr>
      <vt:lpstr>Document</vt:lpstr>
      <vt:lpstr>Equation</vt:lpstr>
      <vt:lpstr>ECON 575 FUNDAMENTALS OF ECONOMICS  CHAPTER 6 PRODUCTION  Prof. Dr. Dilek TEMİZ DİNÇ</vt:lpstr>
      <vt:lpstr>PowerPoint Sunusu</vt:lpstr>
      <vt:lpstr>PowerPoint Sunusu</vt:lpstr>
      <vt:lpstr>PowerPoint Sunusu</vt:lpstr>
      <vt:lpstr>PowerPoint Sunusu</vt:lpstr>
      <vt:lpstr>PowerPoint Sunusu</vt:lpstr>
      <vt:lpstr>Production Function</vt:lpstr>
      <vt:lpstr>Production function</vt:lpstr>
      <vt:lpstr>PowerPoint Sunusu</vt:lpstr>
      <vt:lpstr>Fixed and Variable Inputs</vt:lpstr>
      <vt:lpstr>Production function</vt:lpstr>
      <vt:lpstr>Production and Utility Functions</vt:lpstr>
      <vt:lpstr>PowerPoint Sunusu</vt:lpstr>
      <vt:lpstr>PowerPoint Sunusu</vt:lpstr>
      <vt:lpstr>PowerPoint Sunusu</vt:lpstr>
      <vt:lpstr>PowerPoint Sunusu</vt:lpstr>
      <vt:lpstr>PowerPoint Sunusu</vt:lpstr>
      <vt:lpstr>PowerPoint Sunusu</vt:lpstr>
      <vt:lpstr>PowerPoint Sunusu</vt:lpstr>
      <vt:lpstr>PowerPoint Sunusu</vt:lpstr>
      <vt:lpstr>Short-Run Production</vt:lpstr>
      <vt:lpstr>Production in the Short Run</vt:lpstr>
      <vt:lpstr>An Important Characteristic of       Short-Run Production Functions</vt:lpstr>
      <vt:lpstr>LAW OF DIMINISHING MARGINAL RETURNS </vt:lpstr>
      <vt:lpstr>Law of Diminishing Returns</vt:lpstr>
      <vt:lpstr>Law of Diminishing MP </vt:lpstr>
      <vt:lpstr>Short-Run Production Function Components</vt:lpstr>
      <vt:lpstr>TP, AP &amp; MP Numerical Example</vt:lpstr>
      <vt:lpstr>PowerPoint Sunusu</vt:lpstr>
      <vt:lpstr>PowerPoint Sunusu</vt:lpstr>
      <vt:lpstr>Figure 8.6: Total, Marginal, and Average Product Curves </vt:lpstr>
      <vt:lpstr>PowerPoint Sunusu</vt:lpstr>
      <vt:lpstr>PowerPoint Sunusu</vt:lpstr>
      <vt:lpstr>Relationships Among Total, Marginal and Average Product Curves</vt:lpstr>
      <vt:lpstr>TP, AP &amp; MP Graphical Example</vt:lpstr>
      <vt:lpstr>PowerPoint Sunusu</vt:lpstr>
      <vt:lpstr>Short Run Production Function  Numerical Example</vt:lpstr>
      <vt:lpstr>Production In The Long Run</vt:lpstr>
      <vt:lpstr>Production Isoquants</vt:lpstr>
      <vt:lpstr>PowerPoint Sunusu</vt:lpstr>
      <vt:lpstr>PowerPoint Sunusu</vt:lpstr>
      <vt:lpstr>A Typical Isoquant Map      </vt:lpstr>
      <vt:lpstr>Figure 8.7: Part of an Isoquant Map for the Production Function</vt:lpstr>
      <vt:lpstr>Properties of Isoquants</vt:lpstr>
      <vt:lpstr>Figure 8.8: The Marginal Rate of Technical Substitution</vt:lpstr>
      <vt:lpstr>Marginal Rate of  Technical Substitution</vt:lpstr>
      <vt:lpstr>Marginal Rate of Technical Substitution</vt:lpstr>
      <vt:lpstr>Isoquants and Slopes</vt:lpstr>
      <vt:lpstr>Output Elasticities</vt:lpstr>
      <vt:lpstr>Output Elasticities</vt:lpstr>
      <vt:lpstr>An Example: Cobb-Douglas Production Function</vt:lpstr>
      <vt:lpstr>An Example: Cobb-Douglas Production Function</vt:lpstr>
      <vt:lpstr>Cobb-Douglas production function</vt:lpstr>
      <vt:lpstr>Special LR Production Functions</vt:lpstr>
      <vt:lpstr>Linear Production Function</vt:lpstr>
      <vt:lpstr>PowerPoint Sunusu</vt:lpstr>
      <vt:lpstr>Special LR Production Functions</vt:lpstr>
      <vt:lpstr>Leontief Production Function</vt:lpstr>
      <vt:lpstr>PowerPoint Sunusu</vt:lpstr>
      <vt:lpstr>Special LR Production Functions</vt:lpstr>
      <vt:lpstr>Marginal Productivities (MP)</vt:lpstr>
      <vt:lpstr>Returns To Scale</vt:lpstr>
      <vt:lpstr>Returns to Scale</vt:lpstr>
      <vt:lpstr>PowerPoint Sunusu</vt:lpstr>
      <vt:lpstr>PowerPoint Sunusu</vt:lpstr>
      <vt:lpstr>Production Function &amp; Utility Function</vt:lpstr>
      <vt:lpstr>Cobb-Douglas Function</vt:lpstr>
      <vt:lpstr>Euler’s Theorem</vt:lpstr>
      <vt:lpstr>Euler’s Theorem</vt:lpstr>
      <vt:lpstr>Division of National Income</vt:lpstr>
    </vt:vector>
  </TitlesOfParts>
  <Company>The McGraw-Hill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Kouvelis, Christina</dc:creator>
  <cp:lastModifiedBy>Evren</cp:lastModifiedBy>
  <cp:revision>84</cp:revision>
  <dcterms:created xsi:type="dcterms:W3CDTF">2014-05-02T19:44:44Z</dcterms:created>
  <dcterms:modified xsi:type="dcterms:W3CDTF">2020-09-15T16:49:22Z</dcterms:modified>
</cp:coreProperties>
</file>