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72"/>
  </p:notesMasterIdLst>
  <p:sldIdLst>
    <p:sldId id="382" r:id="rId2"/>
    <p:sldId id="375" r:id="rId3"/>
    <p:sldId id="376" r:id="rId4"/>
    <p:sldId id="259" r:id="rId5"/>
    <p:sldId id="258" r:id="rId6"/>
    <p:sldId id="377" r:id="rId7"/>
    <p:sldId id="363" r:id="rId8"/>
    <p:sldId id="292" r:id="rId9"/>
    <p:sldId id="378" r:id="rId10"/>
    <p:sldId id="260" r:id="rId11"/>
    <p:sldId id="294" r:id="rId12"/>
    <p:sldId id="296" r:id="rId13"/>
    <p:sldId id="379" r:id="rId14"/>
    <p:sldId id="380" r:id="rId15"/>
    <p:sldId id="298" r:id="rId16"/>
    <p:sldId id="299" r:id="rId17"/>
    <p:sldId id="300" r:id="rId18"/>
    <p:sldId id="301" r:id="rId19"/>
    <p:sldId id="302" r:id="rId20"/>
    <p:sldId id="303" r:id="rId21"/>
    <p:sldId id="365" r:id="rId22"/>
    <p:sldId id="261" r:id="rId23"/>
    <p:sldId id="264" r:id="rId24"/>
    <p:sldId id="305" r:id="rId25"/>
    <p:sldId id="307" r:id="rId26"/>
    <p:sldId id="318" r:id="rId27"/>
    <p:sldId id="266" r:id="rId28"/>
    <p:sldId id="316" r:id="rId29"/>
    <p:sldId id="324" r:id="rId30"/>
    <p:sldId id="311" r:id="rId31"/>
    <p:sldId id="268" r:id="rId32"/>
    <p:sldId id="326" r:id="rId33"/>
    <p:sldId id="327" r:id="rId34"/>
    <p:sldId id="271" r:id="rId35"/>
    <p:sldId id="314" r:id="rId36"/>
    <p:sldId id="312" r:id="rId37"/>
    <p:sldId id="309" r:id="rId38"/>
    <p:sldId id="290" r:id="rId39"/>
    <p:sldId id="320" r:id="rId40"/>
    <p:sldId id="366" r:id="rId41"/>
    <p:sldId id="329" r:id="rId42"/>
    <p:sldId id="322" r:id="rId43"/>
    <p:sldId id="275" r:id="rId44"/>
    <p:sldId id="349" r:id="rId45"/>
    <p:sldId id="276" r:id="rId46"/>
    <p:sldId id="333" r:id="rId47"/>
    <p:sldId id="334" r:id="rId48"/>
    <p:sldId id="351" r:id="rId49"/>
    <p:sldId id="354" r:id="rId50"/>
    <p:sldId id="355" r:id="rId51"/>
    <p:sldId id="356" r:id="rId52"/>
    <p:sldId id="357" r:id="rId53"/>
    <p:sldId id="358" r:id="rId54"/>
    <p:sldId id="337" r:id="rId55"/>
    <p:sldId id="360" r:id="rId56"/>
    <p:sldId id="338" r:id="rId57"/>
    <p:sldId id="339" r:id="rId58"/>
    <p:sldId id="361" r:id="rId59"/>
    <p:sldId id="340" r:id="rId60"/>
    <p:sldId id="341" r:id="rId61"/>
    <p:sldId id="342" r:id="rId62"/>
    <p:sldId id="278" r:id="rId63"/>
    <p:sldId id="344" r:id="rId64"/>
    <p:sldId id="345" r:id="rId65"/>
    <p:sldId id="347" r:id="rId66"/>
    <p:sldId id="346" r:id="rId67"/>
    <p:sldId id="368" r:id="rId68"/>
    <p:sldId id="370" r:id="rId69"/>
    <p:sldId id="372" r:id="rId70"/>
    <p:sldId id="374"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47" autoAdjust="0"/>
    <p:restoredTop sz="94660"/>
  </p:normalViewPr>
  <p:slideViewPr>
    <p:cSldViewPr>
      <p:cViewPr>
        <p:scale>
          <a:sx n="68" d="100"/>
          <a:sy n="68" d="100"/>
        </p:scale>
        <p:origin x="-135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 Id="rId4" Type="http://schemas.openxmlformats.org/officeDocument/2006/relationships/image" Target="../media/image6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7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83.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86.wmf"/><Relationship Id="rId2" Type="http://schemas.openxmlformats.org/officeDocument/2006/relationships/image" Target="../media/image85.wmf"/><Relationship Id="rId1" Type="http://schemas.openxmlformats.org/officeDocument/2006/relationships/image" Target="../media/image84.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03.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04.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0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5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085460-FBD7-4A71-AFA1-84583542FE69}" type="datetimeFigureOut">
              <a:rPr lang="en-US" smtClean="0"/>
              <a:t>9/15/2020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C0192-B7B0-423E-B943-C5AF94D4878D}" type="slidenum">
              <a:rPr lang="en-US" smtClean="0"/>
              <a:t>‹#›</a:t>
            </a:fld>
            <a:endParaRPr lang="en-US"/>
          </a:p>
        </p:txBody>
      </p:sp>
    </p:spTree>
    <p:extLst>
      <p:ext uri="{BB962C8B-B14F-4D97-AF65-F5344CB8AC3E}">
        <p14:creationId xmlns:p14="http://schemas.microsoft.com/office/powerpoint/2010/main" val="1153965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p:cNvSpPr>
          <p:nvPr>
            <p:ph type="sldImg"/>
          </p:nvPr>
        </p:nvSpPr>
        <p:spPr bwMode="auto">
          <a:noFill/>
          <a:ln>
            <a:solidFill>
              <a:srgbClr val="000000"/>
            </a:solidFill>
            <a:miter lim="800000"/>
            <a:headEnd/>
            <a:tailEnd/>
          </a:ln>
        </p:spPr>
      </p:sp>
      <p:sp>
        <p:nvSpPr>
          <p:cNvPr id="81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5B321E-5BAE-4DF5-BC74-1730014ED514}" type="slidenum">
              <a:rPr lang="en-US">
                <a:solidFill>
                  <a:srgbClr val="000000"/>
                </a:solidFill>
              </a:rPr>
              <a:pPr fontAlgn="base">
                <a:spcBef>
                  <a:spcPct val="0"/>
                </a:spcBef>
                <a:spcAft>
                  <a:spcPct val="0"/>
                </a:spcAft>
                <a:defRPr/>
              </a:pPr>
              <a:t>1</a:t>
            </a:fld>
            <a:endParaRPr lang="en-US">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51B604-6C87-48E7-81C6-36A35DEBEE7D}" type="slidenum">
              <a:rPr lang="en-US" altLang="tr-TR"/>
              <a:pPr/>
              <a:t>44</a:t>
            </a:fld>
            <a:endParaRPr lang="en-US" altLang="tr-TR"/>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25A711D4-6C13-49F3-8710-F1166400ECD2}" type="slidenum">
              <a:rPr lang="en-US" altLang="tr-TR" sz="1200" smtClean="0"/>
              <a:pPr eaLnBrk="1" hangingPunct="1"/>
              <a:t>46</a:t>
            </a:fld>
            <a:endParaRPr lang="en-US" altLang="tr-TR" sz="120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B831F614-8C38-411C-9016-0AB3B90AAF2E}" type="slidenum">
              <a:rPr lang="en-US" altLang="tr-TR" sz="1200" smtClean="0"/>
              <a:pPr eaLnBrk="1" hangingPunct="1"/>
              <a:t>47</a:t>
            </a:fld>
            <a:endParaRPr lang="en-US" altLang="tr-TR" sz="120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C7CDC1-1D48-4C51-9078-DDF9BA2C0861}" type="slidenum">
              <a:rPr lang="en-US" altLang="tr-TR"/>
              <a:pPr/>
              <a:t>48</a:t>
            </a:fld>
            <a:endParaRPr lang="en-US" altLang="tr-TR"/>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5A328B-1686-4017-8C29-A894F87136A3}" type="slidenum">
              <a:rPr lang="en-US" altLang="tr-TR"/>
              <a:pPr/>
              <a:t>49</a:t>
            </a:fld>
            <a:endParaRPr lang="en-US" altLang="tr-T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F00AB4-62DD-4144-B7DB-C2EA47005BB8}" type="slidenum">
              <a:rPr lang="en-US" altLang="tr-TR"/>
              <a:pPr/>
              <a:t>50</a:t>
            </a:fld>
            <a:endParaRPr lang="en-US" altLang="tr-TR"/>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BE2E9A-5CE6-4817-B61C-5A5F608AC602}" type="slidenum">
              <a:rPr lang="en-US" altLang="tr-TR"/>
              <a:pPr/>
              <a:t>51</a:t>
            </a:fld>
            <a:endParaRPr lang="en-US" altLang="tr-TR"/>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3C57B5-21C7-4305-92E0-C7EC1F4ECC55}" type="slidenum">
              <a:rPr lang="en-US" altLang="tr-TR"/>
              <a:pPr/>
              <a:t>52</a:t>
            </a:fld>
            <a:endParaRPr lang="en-US" altLang="tr-TR"/>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D8ED3B-C877-43F0-87B9-B6C002A6A7AC}" type="slidenum">
              <a:rPr lang="en-US" altLang="tr-TR"/>
              <a:pPr/>
              <a:t>53</a:t>
            </a:fld>
            <a:endParaRPr lang="en-US" altLang="tr-TR"/>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ea typeface="ヒラギノ角ゴ Pro W3" pitchFamily="-10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spcBef>
                <a:spcPct val="30000"/>
              </a:spcBef>
              <a:defRPr sz="1100">
                <a:solidFill>
                  <a:schemeClr val="tx1"/>
                </a:solidFill>
                <a:latin typeface="Times New Roman" pitchFamily="18" charset="0"/>
              </a:defRPr>
            </a:lvl1pPr>
            <a:lvl2pPr marL="702756" indent="-270291" defTabSz="914485">
              <a:spcBef>
                <a:spcPct val="30000"/>
              </a:spcBef>
              <a:defRPr sz="1100">
                <a:solidFill>
                  <a:schemeClr val="tx1"/>
                </a:solidFill>
                <a:latin typeface="Times New Roman" pitchFamily="18" charset="0"/>
              </a:defRPr>
            </a:lvl2pPr>
            <a:lvl3pPr marL="1081164" indent="-216233" defTabSz="914485">
              <a:spcBef>
                <a:spcPct val="30000"/>
              </a:spcBef>
              <a:defRPr sz="1100">
                <a:solidFill>
                  <a:schemeClr val="tx1"/>
                </a:solidFill>
                <a:latin typeface="Times New Roman" pitchFamily="18" charset="0"/>
              </a:defRPr>
            </a:lvl3pPr>
            <a:lvl4pPr marL="1513629" indent="-216233" defTabSz="914485">
              <a:spcBef>
                <a:spcPct val="30000"/>
              </a:spcBef>
              <a:defRPr sz="1100">
                <a:solidFill>
                  <a:schemeClr val="tx1"/>
                </a:solidFill>
                <a:latin typeface="Times New Roman" pitchFamily="18" charset="0"/>
              </a:defRPr>
            </a:lvl4pPr>
            <a:lvl5pPr marL="1946095" indent="-216233" defTabSz="914485">
              <a:spcBef>
                <a:spcPct val="30000"/>
              </a:spcBef>
              <a:defRPr sz="1100">
                <a:solidFill>
                  <a:schemeClr val="tx1"/>
                </a:solidFill>
                <a:latin typeface="Times New Roman" pitchFamily="18" charset="0"/>
              </a:defRPr>
            </a:lvl5pPr>
            <a:lvl6pPr marL="2378560" indent="-216233" defTabSz="914485" eaLnBrk="0" fontAlgn="base" hangingPunct="0">
              <a:spcBef>
                <a:spcPct val="30000"/>
              </a:spcBef>
              <a:spcAft>
                <a:spcPct val="0"/>
              </a:spcAft>
              <a:defRPr sz="1100">
                <a:solidFill>
                  <a:schemeClr val="tx1"/>
                </a:solidFill>
                <a:latin typeface="Times New Roman" pitchFamily="18" charset="0"/>
              </a:defRPr>
            </a:lvl6pPr>
            <a:lvl7pPr marL="2811026" indent="-216233" defTabSz="914485" eaLnBrk="0" fontAlgn="base" hangingPunct="0">
              <a:spcBef>
                <a:spcPct val="30000"/>
              </a:spcBef>
              <a:spcAft>
                <a:spcPct val="0"/>
              </a:spcAft>
              <a:defRPr sz="1100">
                <a:solidFill>
                  <a:schemeClr val="tx1"/>
                </a:solidFill>
                <a:latin typeface="Times New Roman" pitchFamily="18" charset="0"/>
              </a:defRPr>
            </a:lvl7pPr>
            <a:lvl8pPr marL="3243491" indent="-216233" defTabSz="914485" eaLnBrk="0" fontAlgn="base" hangingPunct="0">
              <a:spcBef>
                <a:spcPct val="30000"/>
              </a:spcBef>
              <a:spcAft>
                <a:spcPct val="0"/>
              </a:spcAft>
              <a:defRPr sz="1100">
                <a:solidFill>
                  <a:schemeClr val="tx1"/>
                </a:solidFill>
                <a:latin typeface="Times New Roman" pitchFamily="18" charset="0"/>
              </a:defRPr>
            </a:lvl8pPr>
            <a:lvl9pPr marL="3675957" indent="-216233" defTabSz="914485" eaLnBrk="0" fontAlgn="base" hangingPunct="0">
              <a:spcBef>
                <a:spcPct val="30000"/>
              </a:spcBef>
              <a:spcAft>
                <a:spcPct val="0"/>
              </a:spcAft>
              <a:defRPr sz="1100">
                <a:solidFill>
                  <a:schemeClr val="tx1"/>
                </a:solidFill>
                <a:latin typeface="Times New Roman" pitchFamily="18" charset="0"/>
              </a:defRPr>
            </a:lvl9pPr>
          </a:lstStyle>
          <a:p>
            <a:pPr>
              <a:spcBef>
                <a:spcPct val="0"/>
              </a:spcBef>
            </a:pPr>
            <a:fld id="{AA3080B8-5083-4824-A4BF-DB5F92231D41}" type="slidenum">
              <a:rPr lang="en-CA" altLang="en-US" sz="1200"/>
              <a:pPr>
                <a:spcBef>
                  <a:spcPct val="0"/>
                </a:spcBef>
              </a:pPr>
              <a:t>12</a:t>
            </a:fld>
            <a:endParaRPr lang="en-CA" altLang="en-US" sz="1200"/>
          </a:p>
        </p:txBody>
      </p:sp>
      <p:sp>
        <p:nvSpPr>
          <p:cNvPr id="15363" name="Rectangle 2"/>
          <p:cNvSpPr>
            <a:spLocks noChangeArrowheads="1"/>
          </p:cNvSpPr>
          <p:nvPr/>
        </p:nvSpPr>
        <p:spPr bwMode="auto">
          <a:xfrm>
            <a:off x="3885903" y="1"/>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300"/>
          </a:p>
        </p:txBody>
      </p:sp>
      <p:sp>
        <p:nvSpPr>
          <p:cNvPr id="15364" name="Rectangle 3"/>
          <p:cNvSpPr>
            <a:spLocks noChangeArrowheads="1"/>
          </p:cNvSpPr>
          <p:nvPr/>
        </p:nvSpPr>
        <p:spPr bwMode="auto">
          <a:xfrm>
            <a:off x="3885903" y="8687405"/>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79" tIns="44446" rIns="90479" bIns="44446" anchor="b"/>
          <a:lstStyle>
            <a:lvl1pPr defTabSz="966788">
              <a:spcBef>
                <a:spcPct val="30000"/>
              </a:spcBef>
              <a:defRPr sz="1200">
                <a:solidFill>
                  <a:schemeClr val="tx1"/>
                </a:solidFill>
                <a:latin typeface="Times New Roman" pitchFamily="18" charset="0"/>
              </a:defRPr>
            </a:lvl1pPr>
            <a:lvl2pPr marL="742950" indent="-285750" defTabSz="966788">
              <a:spcBef>
                <a:spcPct val="30000"/>
              </a:spcBef>
              <a:defRPr sz="1200">
                <a:solidFill>
                  <a:schemeClr val="tx1"/>
                </a:solidFill>
                <a:latin typeface="Times New Roman" pitchFamily="18" charset="0"/>
              </a:defRPr>
            </a:lvl2pPr>
            <a:lvl3pPr marL="1143000" indent="-228600" defTabSz="966788">
              <a:spcBef>
                <a:spcPct val="30000"/>
              </a:spcBef>
              <a:defRPr sz="1200">
                <a:solidFill>
                  <a:schemeClr val="tx1"/>
                </a:solidFill>
                <a:latin typeface="Times New Roman" pitchFamily="18" charset="0"/>
              </a:defRPr>
            </a:lvl3pPr>
            <a:lvl4pPr marL="1600200" indent="-228600" defTabSz="966788">
              <a:spcBef>
                <a:spcPct val="30000"/>
              </a:spcBef>
              <a:defRPr sz="1200">
                <a:solidFill>
                  <a:schemeClr val="tx1"/>
                </a:solidFill>
                <a:latin typeface="Times New Roman" pitchFamily="18" charset="0"/>
              </a:defRPr>
            </a:lvl4pPr>
            <a:lvl5pPr marL="2057400" indent="-228600" defTabSz="966788">
              <a:spcBef>
                <a:spcPct val="30000"/>
              </a:spcBef>
              <a:defRPr sz="1200">
                <a:solidFill>
                  <a:schemeClr val="tx1"/>
                </a:solidFill>
                <a:latin typeface="Times New Roman" pitchFamily="18" charset="0"/>
              </a:defRPr>
            </a:lvl5pPr>
            <a:lvl6pPr marL="2514600" indent="-228600" defTabSz="966788" eaLnBrk="0" fontAlgn="base" hangingPunct="0">
              <a:spcBef>
                <a:spcPct val="30000"/>
              </a:spcBef>
              <a:spcAft>
                <a:spcPct val="0"/>
              </a:spcAft>
              <a:defRPr sz="1200">
                <a:solidFill>
                  <a:schemeClr val="tx1"/>
                </a:solidFill>
                <a:latin typeface="Times New Roman" pitchFamily="18" charset="0"/>
              </a:defRPr>
            </a:lvl6pPr>
            <a:lvl7pPr marL="2971800" indent="-228600" defTabSz="966788" eaLnBrk="0" fontAlgn="base" hangingPunct="0">
              <a:spcBef>
                <a:spcPct val="30000"/>
              </a:spcBef>
              <a:spcAft>
                <a:spcPct val="0"/>
              </a:spcAft>
              <a:defRPr sz="1200">
                <a:solidFill>
                  <a:schemeClr val="tx1"/>
                </a:solidFill>
                <a:latin typeface="Times New Roman" pitchFamily="18" charset="0"/>
              </a:defRPr>
            </a:lvl7pPr>
            <a:lvl8pPr marL="3429000" indent="-228600" defTabSz="966788" eaLnBrk="0" fontAlgn="base" hangingPunct="0">
              <a:spcBef>
                <a:spcPct val="30000"/>
              </a:spcBef>
              <a:spcAft>
                <a:spcPct val="0"/>
              </a:spcAft>
              <a:defRPr sz="1200">
                <a:solidFill>
                  <a:schemeClr val="tx1"/>
                </a:solidFill>
                <a:latin typeface="Times New Roman" pitchFamily="18" charset="0"/>
              </a:defRPr>
            </a:lvl8pPr>
            <a:lvl9pPr marL="3886200" indent="-228600" defTabSz="966788"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latin typeface="Arial" pitchFamily="34" charset="0"/>
              </a:rPr>
              <a:t>6</a:t>
            </a:r>
          </a:p>
        </p:txBody>
      </p:sp>
      <p:sp>
        <p:nvSpPr>
          <p:cNvPr id="15365" name="Rectangle 4"/>
          <p:cNvSpPr>
            <a:spLocks noChangeArrowheads="1"/>
          </p:cNvSpPr>
          <p:nvPr/>
        </p:nvSpPr>
        <p:spPr bwMode="auto">
          <a:xfrm>
            <a:off x="0" y="8687405"/>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300"/>
          </a:p>
        </p:txBody>
      </p:sp>
      <p:sp>
        <p:nvSpPr>
          <p:cNvPr id="15366" name="Rectangle 5"/>
          <p:cNvSpPr>
            <a:spLocks noChangeArrowheads="1"/>
          </p:cNvSpPr>
          <p:nvPr/>
        </p:nvSpPr>
        <p:spPr bwMode="auto">
          <a:xfrm>
            <a:off x="0" y="1"/>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300"/>
          </a:p>
        </p:txBody>
      </p:sp>
      <p:sp>
        <p:nvSpPr>
          <p:cNvPr id="15367" name="Rectangle 6"/>
          <p:cNvSpPr>
            <a:spLocks noGrp="1" noRot="1" noChangeAspect="1" noChangeArrowheads="1" noTextEdit="1"/>
          </p:cNvSpPr>
          <p:nvPr>
            <p:ph type="sldImg"/>
          </p:nvPr>
        </p:nvSpPr>
        <p:spPr>
          <a:xfrm>
            <a:off x="1152525" y="692150"/>
            <a:ext cx="4552950" cy="3416300"/>
          </a:xfrm>
          <a:ln w="12700" cap="flat"/>
        </p:spPr>
      </p:sp>
      <p:sp>
        <p:nvSpPr>
          <p:cNvPr id="15368"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79" tIns="44446" rIns="90479" bIns="44446"/>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58F71F-F89C-4D2C-A413-AD67C957F038}" type="slidenum">
              <a:rPr lang="en-US" altLang="tr-TR"/>
              <a:pPr/>
              <a:t>55</a:t>
            </a:fld>
            <a:endParaRPr lang="en-US" altLang="tr-TR"/>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ea typeface="ヒラギノ角ゴ Pro W3" pitchFamily="-102"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EFFA30-B562-4C38-9D7B-B4776BA4734F}" type="slidenum">
              <a:rPr lang="en-US" altLang="tr-TR"/>
              <a:pPr/>
              <a:t>58</a:t>
            </a:fld>
            <a:endParaRPr lang="en-US" altLang="tr-TR"/>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ea typeface="ヒラギノ角ゴ Pro W3" pitchFamily="-10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59836C3-ED29-4285-9DB7-25D3DE4833EB}" type="slidenum">
              <a:rPr lang="en-GB" altLang="tr-TR" sz="1200" smtClean="0"/>
              <a:pPr eaLnBrk="1" hangingPunct="1"/>
              <a:t>24</a:t>
            </a:fld>
            <a:endParaRPr lang="en-GB" altLang="tr-TR" sz="1200" smtClean="0"/>
          </a:p>
        </p:txBody>
      </p:sp>
      <p:sp>
        <p:nvSpPr>
          <p:cNvPr id="146435" name="Rectangle 2"/>
          <p:cNvSpPr>
            <a:spLocks noChangeArrowheads="1"/>
          </p:cNvSpPr>
          <p:nvPr/>
        </p:nvSpPr>
        <p:spPr bwMode="auto">
          <a:xfrm>
            <a:off x="3886412" y="0"/>
            <a:ext cx="2971588" cy="45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tr-TR" altLang="tr-TR"/>
          </a:p>
        </p:txBody>
      </p:sp>
      <p:sp>
        <p:nvSpPr>
          <p:cNvPr id="146436" name="Rectangle 3"/>
          <p:cNvSpPr>
            <a:spLocks noChangeArrowheads="1"/>
          </p:cNvSpPr>
          <p:nvPr/>
        </p:nvSpPr>
        <p:spPr bwMode="auto">
          <a:xfrm>
            <a:off x="3886412" y="8686949"/>
            <a:ext cx="2971588" cy="457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GB" altLang="tr-TR" sz="1000" i="1"/>
              <a:t>12</a:t>
            </a:r>
          </a:p>
        </p:txBody>
      </p:sp>
      <p:sp>
        <p:nvSpPr>
          <p:cNvPr id="146437" name="Rectangle 4"/>
          <p:cNvSpPr>
            <a:spLocks noChangeArrowheads="1"/>
          </p:cNvSpPr>
          <p:nvPr/>
        </p:nvSpPr>
        <p:spPr bwMode="auto">
          <a:xfrm>
            <a:off x="0" y="8686949"/>
            <a:ext cx="2971589" cy="457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tr-TR" altLang="tr-TR"/>
          </a:p>
        </p:txBody>
      </p:sp>
      <p:sp>
        <p:nvSpPr>
          <p:cNvPr id="146438" name="Rectangle 5"/>
          <p:cNvSpPr>
            <a:spLocks noChangeArrowheads="1"/>
          </p:cNvSpPr>
          <p:nvPr/>
        </p:nvSpPr>
        <p:spPr bwMode="auto">
          <a:xfrm>
            <a:off x="0" y="0"/>
            <a:ext cx="2971589" cy="45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tr-TR" altLang="tr-TR"/>
          </a:p>
        </p:txBody>
      </p:sp>
      <p:sp>
        <p:nvSpPr>
          <p:cNvPr id="146439" name="Rectangle 6"/>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146440" name="Rectangle 7"/>
          <p:cNvSpPr>
            <a:spLocks noGrp="1" noChangeArrowheads="1"/>
          </p:cNvSpPr>
          <p:nvPr>
            <p:ph type="body" idx="1"/>
          </p:nvPr>
        </p:nvSpPr>
        <p:spPr>
          <a:xfrm>
            <a:off x="914824" y="4342730"/>
            <a:ext cx="5028353" cy="4114949"/>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GB" alt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ChangeArrowheads="1"/>
          </p:cNvSpPr>
          <p:nvPr/>
        </p:nvSpPr>
        <p:spPr bwMode="auto">
          <a:xfrm>
            <a:off x="3886412" y="0"/>
            <a:ext cx="2971588" cy="45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tr-TR" altLang="tr-TR">
              <a:solidFill>
                <a:srgbClr val="000000"/>
              </a:solidFill>
            </a:endParaRPr>
          </a:p>
        </p:txBody>
      </p:sp>
      <p:sp>
        <p:nvSpPr>
          <p:cNvPr id="147459" name="Rectangle 3"/>
          <p:cNvSpPr>
            <a:spLocks noChangeArrowheads="1"/>
          </p:cNvSpPr>
          <p:nvPr/>
        </p:nvSpPr>
        <p:spPr bwMode="auto">
          <a:xfrm>
            <a:off x="3886412" y="8686949"/>
            <a:ext cx="2971588" cy="457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tr-TR" sz="1200">
                <a:solidFill>
                  <a:srgbClr val="000000"/>
                </a:solidFill>
              </a:rPr>
              <a:t>7</a:t>
            </a:r>
          </a:p>
        </p:txBody>
      </p:sp>
      <p:sp>
        <p:nvSpPr>
          <p:cNvPr id="147460" name="Rectangle 4"/>
          <p:cNvSpPr>
            <a:spLocks noChangeArrowheads="1"/>
          </p:cNvSpPr>
          <p:nvPr/>
        </p:nvSpPr>
        <p:spPr bwMode="auto">
          <a:xfrm>
            <a:off x="0" y="8686949"/>
            <a:ext cx="2971589" cy="457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tr-TR" altLang="tr-TR">
              <a:solidFill>
                <a:srgbClr val="000000"/>
              </a:solidFill>
            </a:endParaRPr>
          </a:p>
        </p:txBody>
      </p:sp>
      <p:sp>
        <p:nvSpPr>
          <p:cNvPr id="147461" name="Rectangle 5"/>
          <p:cNvSpPr>
            <a:spLocks noChangeArrowheads="1"/>
          </p:cNvSpPr>
          <p:nvPr/>
        </p:nvSpPr>
        <p:spPr bwMode="auto">
          <a:xfrm>
            <a:off x="0" y="0"/>
            <a:ext cx="2971589" cy="45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tr-TR" altLang="tr-TR">
              <a:solidFill>
                <a:srgbClr val="000000"/>
              </a:solidFill>
            </a:endParaRPr>
          </a:p>
        </p:txBody>
      </p:sp>
      <p:sp>
        <p:nvSpPr>
          <p:cNvPr id="147462" name="Rectangle 6"/>
          <p:cNvSpPr>
            <a:spLocks noGrp="1" noRot="1" noChangeAspect="1" noChangeArrowheads="1" noTextEdit="1"/>
          </p:cNvSpPr>
          <p:nvPr>
            <p:ph type="sldImg"/>
          </p:nvPr>
        </p:nvSpPr>
        <p:spPr>
          <a:xfrm>
            <a:off x="1150938" y="692150"/>
            <a:ext cx="4556125" cy="3416300"/>
          </a:xfrm>
          <a:ln cap="flat"/>
        </p:spPr>
      </p:sp>
      <p:sp>
        <p:nvSpPr>
          <p:cNvPr id="147463" name="Rectangle 7"/>
          <p:cNvSpPr>
            <a:spLocks noGrp="1" noChangeArrowheads="1"/>
          </p:cNvSpPr>
          <p:nvPr>
            <p:ph type="body" idx="1"/>
          </p:nvPr>
        </p:nvSpPr>
        <p:spPr>
          <a:noFill/>
        </p:spPr>
        <p:txBody>
          <a:bodyPr/>
          <a:lstStyle/>
          <a:p>
            <a:endParaRPr lang="tr-TR" alt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wrap="square" numCol="1" anchor="t" anchorCtr="0" compatLnSpc="1">
            <a:prstTxWarp prst="textNoShape">
              <a:avLst/>
            </a:prstTxWarp>
          </a:bodyPr>
          <a:lstStyle/>
          <a:p>
            <a:endParaRPr lang="en-US" altLang="tr-TR" dirty="0" smtClean="0"/>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fld id="{013DDBD2-F38A-4B14-A497-C700A48BE1E3}" type="slidenum">
              <a:rPr lang="en-US" altLang="tr-TR" sz="1200">
                <a:latin typeface="Calibri" pitchFamily="34" charset="0"/>
              </a:rPr>
              <a:pPr eaLnBrk="1" hangingPunct="1"/>
              <a:t>33</a:t>
            </a:fld>
            <a:endParaRPr lang="en-US" altLang="tr-TR"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ChangeArrowheads="1"/>
          </p:cNvSpPr>
          <p:nvPr/>
        </p:nvSpPr>
        <p:spPr bwMode="auto">
          <a:xfrm>
            <a:off x="3886412" y="0"/>
            <a:ext cx="2971588" cy="45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tr-TR" altLang="tr-TR">
              <a:solidFill>
                <a:srgbClr val="000000"/>
              </a:solidFill>
            </a:endParaRPr>
          </a:p>
        </p:txBody>
      </p:sp>
      <p:sp>
        <p:nvSpPr>
          <p:cNvPr id="148483" name="Rectangle 3"/>
          <p:cNvSpPr>
            <a:spLocks noChangeArrowheads="1"/>
          </p:cNvSpPr>
          <p:nvPr/>
        </p:nvSpPr>
        <p:spPr bwMode="auto">
          <a:xfrm>
            <a:off x="3886412" y="8686949"/>
            <a:ext cx="2971588" cy="457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tr-TR" sz="1200">
                <a:solidFill>
                  <a:srgbClr val="000000"/>
                </a:solidFill>
              </a:rPr>
              <a:t>5</a:t>
            </a:r>
          </a:p>
        </p:txBody>
      </p:sp>
      <p:sp>
        <p:nvSpPr>
          <p:cNvPr id="148484" name="Rectangle 4"/>
          <p:cNvSpPr>
            <a:spLocks noChangeArrowheads="1"/>
          </p:cNvSpPr>
          <p:nvPr/>
        </p:nvSpPr>
        <p:spPr bwMode="auto">
          <a:xfrm>
            <a:off x="0" y="8686949"/>
            <a:ext cx="2971589" cy="457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tr-TR" altLang="tr-TR">
              <a:solidFill>
                <a:srgbClr val="000000"/>
              </a:solidFill>
            </a:endParaRPr>
          </a:p>
        </p:txBody>
      </p:sp>
      <p:sp>
        <p:nvSpPr>
          <p:cNvPr id="148485" name="Rectangle 5"/>
          <p:cNvSpPr>
            <a:spLocks noChangeArrowheads="1"/>
          </p:cNvSpPr>
          <p:nvPr/>
        </p:nvSpPr>
        <p:spPr bwMode="auto">
          <a:xfrm>
            <a:off x="0" y="0"/>
            <a:ext cx="2971589" cy="45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tr-TR" altLang="tr-TR">
              <a:solidFill>
                <a:srgbClr val="000000"/>
              </a:solidFill>
            </a:endParaRPr>
          </a:p>
        </p:txBody>
      </p:sp>
      <p:sp>
        <p:nvSpPr>
          <p:cNvPr id="148486" name="Rectangle 6"/>
          <p:cNvSpPr>
            <a:spLocks noGrp="1" noRot="1" noChangeAspect="1" noChangeArrowheads="1" noTextEdit="1"/>
          </p:cNvSpPr>
          <p:nvPr>
            <p:ph type="sldImg"/>
          </p:nvPr>
        </p:nvSpPr>
        <p:spPr>
          <a:xfrm>
            <a:off x="1150938" y="692150"/>
            <a:ext cx="4556125" cy="3416300"/>
          </a:xfrm>
          <a:ln cap="flat"/>
        </p:spPr>
      </p:sp>
      <p:sp>
        <p:nvSpPr>
          <p:cNvPr id="148487" name="Rectangle 7"/>
          <p:cNvSpPr>
            <a:spLocks noGrp="1" noChangeArrowheads="1"/>
          </p:cNvSpPr>
          <p:nvPr>
            <p:ph type="body" idx="1"/>
          </p:nvPr>
        </p:nvSpPr>
        <p:spPr>
          <a:noFill/>
        </p:spPr>
        <p:txBody>
          <a:bodyPr/>
          <a:lstStyle/>
          <a:p>
            <a:endParaRPr lang="tr-TR" alt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83908DC6-3858-48F4-964F-E028EA41216C}" type="slidenum">
              <a:rPr lang="en-US" altLang="tr-TR" sz="1200" smtClean="0"/>
              <a:pPr eaLnBrk="1" hangingPunct="1"/>
              <a:t>39</a:t>
            </a:fld>
            <a:endParaRPr lang="en-US" altLang="tr-TR" sz="120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fld id="{1BD53066-E0E4-4A07-949C-7A8064AA8C48}" type="slidenum">
              <a:rPr lang="en-US" altLang="tr-TR" sz="1200">
                <a:latin typeface="Calibri" pitchFamily="34" charset="0"/>
              </a:rPr>
              <a:pPr eaLnBrk="1" hangingPunct="1"/>
              <a:t>41</a:t>
            </a:fld>
            <a:endParaRPr lang="en-US" altLang="tr-TR" sz="12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AEB720DF-442B-43ED-9325-AFE742EEAEB7}" type="slidenum">
              <a:rPr lang="en-US" altLang="tr-TR" sz="1200" smtClean="0"/>
              <a:pPr eaLnBrk="1" hangingPunct="1"/>
              <a:t>42</a:t>
            </a:fld>
            <a:endParaRPr lang="en-US" altLang="tr-TR"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4CFF07E-A57B-4E1F-88D7-CE69C2E65F66}" type="datetimeFigureOut">
              <a:rPr lang="tr-TR" smtClean="0"/>
              <a:t>15.09.2020</a:t>
            </a:fld>
            <a:endParaRPr lang="tr-TR"/>
          </a:p>
        </p:txBody>
      </p:sp>
      <p:sp>
        <p:nvSpPr>
          <p:cNvPr id="5" name="Altbilgi Yer Tutucusu 4"/>
          <p:cNvSpPr>
            <a:spLocks noGrp="1"/>
          </p:cNvSpPr>
          <p:nvPr>
            <p:ph type="ftr" sz="quarter" idx="11"/>
          </p:nvPr>
        </p:nvSpPr>
        <p:spPr/>
        <p:txBody>
          <a:bodyPr/>
          <a:lstStyle/>
          <a:p>
            <a:r>
              <a:rPr lang="en-US" smtClean="0"/>
              <a:t>©2015 McGraw-Hill Education. All Rights Reserved.</a:t>
            </a:r>
            <a:endParaRPr lang="en-US" dirty="0"/>
          </a:p>
        </p:txBody>
      </p:sp>
      <p:sp>
        <p:nvSpPr>
          <p:cNvPr id="6" name="Slayt Numarası Yer Tutucusu 5"/>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3791204876"/>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CFF07E-A57B-4E1F-88D7-CE69C2E65F66}" type="datetimeFigureOut">
              <a:rPr lang="tr-TR" smtClean="0"/>
              <a:t>15.09.2020</a:t>
            </a:fld>
            <a:endParaRPr lang="tr-TR"/>
          </a:p>
        </p:txBody>
      </p:sp>
      <p:sp>
        <p:nvSpPr>
          <p:cNvPr id="5" name="Altbilgi Yer Tutucusu 4"/>
          <p:cNvSpPr>
            <a:spLocks noGrp="1"/>
          </p:cNvSpPr>
          <p:nvPr>
            <p:ph type="ftr" sz="quarter" idx="11"/>
          </p:nvPr>
        </p:nvSpPr>
        <p:spPr/>
        <p:txBody>
          <a:bodyPr/>
          <a:lstStyle/>
          <a:p>
            <a:r>
              <a:rPr lang="en-US" smtClean="0"/>
              <a:t>©2015 McGraw-Hill Education. All Rights Reserved.</a:t>
            </a:r>
            <a:endParaRPr lang="en-US" dirty="0"/>
          </a:p>
        </p:txBody>
      </p:sp>
      <p:sp>
        <p:nvSpPr>
          <p:cNvPr id="6" name="Slayt Numarası Yer Tutucusu 5"/>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1578707680"/>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CFF07E-A57B-4E1F-88D7-CE69C2E65F66}" type="datetimeFigureOut">
              <a:rPr lang="tr-TR" smtClean="0"/>
              <a:t>15.09.2020</a:t>
            </a:fld>
            <a:endParaRPr lang="tr-TR"/>
          </a:p>
        </p:txBody>
      </p:sp>
      <p:sp>
        <p:nvSpPr>
          <p:cNvPr id="5" name="Altbilgi Yer Tutucusu 4"/>
          <p:cNvSpPr>
            <a:spLocks noGrp="1"/>
          </p:cNvSpPr>
          <p:nvPr>
            <p:ph type="ftr" sz="quarter" idx="11"/>
          </p:nvPr>
        </p:nvSpPr>
        <p:spPr/>
        <p:txBody>
          <a:bodyPr/>
          <a:lstStyle/>
          <a:p>
            <a:r>
              <a:rPr lang="en-US" smtClean="0"/>
              <a:t>©2015 McGraw-Hill Education. All Rights Reserved.</a:t>
            </a:r>
            <a:endParaRPr lang="en-US" dirty="0"/>
          </a:p>
        </p:txBody>
      </p:sp>
      <p:sp>
        <p:nvSpPr>
          <p:cNvPr id="6" name="Slayt Numarası Yer Tutucusu 5"/>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2977236766"/>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Tree>
    <p:extLst>
      <p:ext uri="{BB962C8B-B14F-4D97-AF65-F5344CB8AC3E}">
        <p14:creationId xmlns:p14="http://schemas.microsoft.com/office/powerpoint/2010/main" val="2831316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Text,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819404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Text,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24950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Text,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24950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466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Text,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61197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Title, Text,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86185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6_Title, Text,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8618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CFF07E-A57B-4E1F-88D7-CE69C2E65F66}" type="datetimeFigureOut">
              <a:rPr lang="tr-TR" smtClean="0"/>
              <a:t>15.09.2020</a:t>
            </a:fld>
            <a:endParaRPr lang="tr-TR"/>
          </a:p>
        </p:txBody>
      </p:sp>
      <p:sp>
        <p:nvSpPr>
          <p:cNvPr id="5" name="Altbilgi Yer Tutucusu 4"/>
          <p:cNvSpPr>
            <a:spLocks noGrp="1"/>
          </p:cNvSpPr>
          <p:nvPr>
            <p:ph type="ftr" sz="quarter" idx="11"/>
          </p:nvPr>
        </p:nvSpPr>
        <p:spPr/>
        <p:txBody>
          <a:bodyPr/>
          <a:lstStyle/>
          <a:p>
            <a:r>
              <a:rPr lang="en-US" smtClean="0"/>
              <a:t>©2015 McGraw-Hill Education. All Rights Reserved.</a:t>
            </a:r>
            <a:endParaRPr lang="en-US" dirty="0"/>
          </a:p>
        </p:txBody>
      </p:sp>
      <p:sp>
        <p:nvSpPr>
          <p:cNvPr id="6" name="Slayt Numarası Yer Tutucusu 5"/>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1819486831"/>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7_Title, Text,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1268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4CFF07E-A57B-4E1F-88D7-CE69C2E65F66}" type="datetimeFigureOut">
              <a:rPr lang="tr-TR" smtClean="0"/>
              <a:t>15.09.2020</a:t>
            </a:fld>
            <a:endParaRPr lang="tr-TR"/>
          </a:p>
        </p:txBody>
      </p:sp>
      <p:sp>
        <p:nvSpPr>
          <p:cNvPr id="5" name="Altbilgi Yer Tutucusu 4"/>
          <p:cNvSpPr>
            <a:spLocks noGrp="1"/>
          </p:cNvSpPr>
          <p:nvPr>
            <p:ph type="ftr" sz="quarter" idx="11"/>
          </p:nvPr>
        </p:nvSpPr>
        <p:spPr/>
        <p:txBody>
          <a:bodyPr/>
          <a:lstStyle/>
          <a:p>
            <a:r>
              <a:rPr lang="en-US" smtClean="0"/>
              <a:t>©2015 McGraw-Hill Education. All Rights Reserved.</a:t>
            </a:r>
            <a:endParaRPr lang="en-US" dirty="0"/>
          </a:p>
        </p:txBody>
      </p:sp>
      <p:sp>
        <p:nvSpPr>
          <p:cNvPr id="6" name="Slayt Numarası Yer Tutucusu 5"/>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1867122089"/>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4CFF07E-A57B-4E1F-88D7-CE69C2E65F66}" type="datetimeFigureOut">
              <a:rPr lang="tr-TR" smtClean="0"/>
              <a:t>15.09.2020</a:t>
            </a:fld>
            <a:endParaRPr lang="tr-TR"/>
          </a:p>
        </p:txBody>
      </p:sp>
      <p:sp>
        <p:nvSpPr>
          <p:cNvPr id="6" name="Altbilgi Yer Tutucusu 5"/>
          <p:cNvSpPr>
            <a:spLocks noGrp="1"/>
          </p:cNvSpPr>
          <p:nvPr>
            <p:ph type="ftr" sz="quarter" idx="11"/>
          </p:nvPr>
        </p:nvSpPr>
        <p:spPr/>
        <p:txBody>
          <a:bodyPr/>
          <a:lstStyle/>
          <a:p>
            <a:r>
              <a:rPr lang="en-US" smtClean="0"/>
              <a:t>©2015 McGraw-Hill Education. All Rights Reserved.</a:t>
            </a:r>
            <a:endParaRPr lang="en-US" dirty="0"/>
          </a:p>
        </p:txBody>
      </p:sp>
      <p:sp>
        <p:nvSpPr>
          <p:cNvPr id="7" name="Slayt Numarası Yer Tutucusu 6"/>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1744678388"/>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4CFF07E-A57B-4E1F-88D7-CE69C2E65F66}" type="datetimeFigureOut">
              <a:rPr lang="tr-TR" smtClean="0"/>
              <a:t>15.09.2020</a:t>
            </a:fld>
            <a:endParaRPr lang="tr-TR"/>
          </a:p>
        </p:txBody>
      </p:sp>
      <p:sp>
        <p:nvSpPr>
          <p:cNvPr id="8" name="Altbilgi Yer Tutucusu 7"/>
          <p:cNvSpPr>
            <a:spLocks noGrp="1"/>
          </p:cNvSpPr>
          <p:nvPr>
            <p:ph type="ftr" sz="quarter" idx="11"/>
          </p:nvPr>
        </p:nvSpPr>
        <p:spPr/>
        <p:txBody>
          <a:bodyPr/>
          <a:lstStyle/>
          <a:p>
            <a:r>
              <a:rPr lang="en-US" smtClean="0"/>
              <a:t>©2015 McGraw-Hill Education. All Rights Reserved.</a:t>
            </a:r>
            <a:endParaRPr lang="en-US" dirty="0"/>
          </a:p>
        </p:txBody>
      </p:sp>
      <p:sp>
        <p:nvSpPr>
          <p:cNvPr id="9" name="Slayt Numarası Yer Tutucusu 8"/>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8639194"/>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4CFF07E-A57B-4E1F-88D7-CE69C2E65F66}" type="datetimeFigureOut">
              <a:rPr lang="tr-TR" smtClean="0"/>
              <a:t>15.09.2020</a:t>
            </a:fld>
            <a:endParaRPr lang="tr-TR"/>
          </a:p>
        </p:txBody>
      </p:sp>
      <p:sp>
        <p:nvSpPr>
          <p:cNvPr id="4" name="Altbilgi Yer Tutucusu 3"/>
          <p:cNvSpPr>
            <a:spLocks noGrp="1"/>
          </p:cNvSpPr>
          <p:nvPr>
            <p:ph type="ftr" sz="quarter" idx="11"/>
          </p:nvPr>
        </p:nvSpPr>
        <p:spPr/>
        <p:txBody>
          <a:bodyPr/>
          <a:lstStyle/>
          <a:p>
            <a:r>
              <a:rPr lang="en-US" smtClean="0"/>
              <a:t>©2015 McGraw-Hill Education. All Rights Reserved.</a:t>
            </a:r>
            <a:endParaRPr lang="en-US" dirty="0"/>
          </a:p>
        </p:txBody>
      </p:sp>
      <p:sp>
        <p:nvSpPr>
          <p:cNvPr id="5" name="Slayt Numarası Yer Tutucusu 4"/>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310709553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4CFF07E-A57B-4E1F-88D7-CE69C2E65F66}" type="datetimeFigureOut">
              <a:rPr lang="tr-TR" smtClean="0"/>
              <a:t>15.09.2020</a:t>
            </a:fld>
            <a:endParaRPr lang="tr-TR"/>
          </a:p>
        </p:txBody>
      </p:sp>
      <p:sp>
        <p:nvSpPr>
          <p:cNvPr id="3" name="Altbilgi Yer Tutucusu 2"/>
          <p:cNvSpPr>
            <a:spLocks noGrp="1"/>
          </p:cNvSpPr>
          <p:nvPr>
            <p:ph type="ftr" sz="quarter" idx="11"/>
          </p:nvPr>
        </p:nvSpPr>
        <p:spPr/>
        <p:txBody>
          <a:bodyPr/>
          <a:lstStyle/>
          <a:p>
            <a:r>
              <a:rPr lang="en-US" smtClean="0"/>
              <a:t>©2015 McGraw-Hill Education. All Rights Reserved.</a:t>
            </a:r>
            <a:endParaRPr lang="en-US" dirty="0"/>
          </a:p>
        </p:txBody>
      </p:sp>
      <p:sp>
        <p:nvSpPr>
          <p:cNvPr id="4" name="Slayt Numarası Yer Tutucusu 3"/>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3065127396"/>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4CFF07E-A57B-4E1F-88D7-CE69C2E65F66}" type="datetimeFigureOut">
              <a:rPr lang="tr-TR" smtClean="0"/>
              <a:t>15.09.2020</a:t>
            </a:fld>
            <a:endParaRPr lang="tr-TR"/>
          </a:p>
        </p:txBody>
      </p:sp>
      <p:sp>
        <p:nvSpPr>
          <p:cNvPr id="6" name="Altbilgi Yer Tutucusu 5"/>
          <p:cNvSpPr>
            <a:spLocks noGrp="1"/>
          </p:cNvSpPr>
          <p:nvPr>
            <p:ph type="ftr" sz="quarter" idx="11"/>
          </p:nvPr>
        </p:nvSpPr>
        <p:spPr/>
        <p:txBody>
          <a:bodyPr/>
          <a:lstStyle/>
          <a:p>
            <a:r>
              <a:rPr lang="en-US" smtClean="0"/>
              <a:t>©2015 McGraw-Hill Education. All Rights Reserved.</a:t>
            </a:r>
            <a:endParaRPr lang="en-US" dirty="0"/>
          </a:p>
        </p:txBody>
      </p:sp>
      <p:sp>
        <p:nvSpPr>
          <p:cNvPr id="7" name="Slayt Numarası Yer Tutucusu 6"/>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3257434409"/>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4CFF07E-A57B-4E1F-88D7-CE69C2E65F66}" type="datetimeFigureOut">
              <a:rPr lang="tr-TR" smtClean="0"/>
              <a:t>15.09.2020</a:t>
            </a:fld>
            <a:endParaRPr lang="tr-TR"/>
          </a:p>
        </p:txBody>
      </p:sp>
      <p:sp>
        <p:nvSpPr>
          <p:cNvPr id="6" name="Altbilgi Yer Tutucusu 5"/>
          <p:cNvSpPr>
            <a:spLocks noGrp="1"/>
          </p:cNvSpPr>
          <p:nvPr>
            <p:ph type="ftr" sz="quarter" idx="11"/>
          </p:nvPr>
        </p:nvSpPr>
        <p:spPr/>
        <p:txBody>
          <a:bodyPr/>
          <a:lstStyle/>
          <a:p>
            <a:r>
              <a:rPr lang="en-US" smtClean="0"/>
              <a:t>©2015 McGraw-Hill Education. All Rights Reserved.</a:t>
            </a:r>
            <a:endParaRPr lang="en-US" dirty="0"/>
          </a:p>
        </p:txBody>
      </p:sp>
      <p:sp>
        <p:nvSpPr>
          <p:cNvPr id="7" name="Slayt Numarası Yer Tutucusu 6"/>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2850001725"/>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CFF07E-A57B-4E1F-88D7-CE69C2E65F66}" type="datetimeFigureOut">
              <a:rPr lang="tr-TR" smtClean="0"/>
              <a:t>15.09.2020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©2015 McGraw-Hill Education. All Rights Reserved.</a:t>
            </a:r>
            <a:endParaRPr lang="en-US" dirty="0"/>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7EE247-7E3D-4F38-A267-86CBA1DF41EF}" type="slidenum">
              <a:rPr lang="en-US" smtClean="0"/>
              <a:t>‹#›</a:t>
            </a:fld>
            <a:endParaRPr lang="en-US"/>
          </a:p>
        </p:txBody>
      </p:sp>
    </p:spTree>
    <p:extLst>
      <p:ext uri="{BB962C8B-B14F-4D97-AF65-F5344CB8AC3E}">
        <p14:creationId xmlns:p14="http://schemas.microsoft.com/office/powerpoint/2010/main" val="331654296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 id="2147483687" r:id="rId18"/>
    <p:sldLayoutId id="2147483688" r:id="rId19"/>
    <p:sldLayoutId id="2147483689" r:id="rId20"/>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14.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s>
</file>

<file path=ppt/slides/_rels/slide3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1.png"/><Relationship Id="rId3" Type="http://schemas.openxmlformats.org/officeDocument/2006/relationships/image" Target="../media/image6.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 Type="http://schemas.openxmlformats.org/officeDocument/2006/relationships/notesSlide" Target="../notesSlides/notesSlide5.xml"/><Relationship Id="rId16" Type="http://schemas.openxmlformats.org/officeDocument/2006/relationships/image" Target="../media/image18.png"/><Relationship Id="rId20" Type="http://schemas.openxmlformats.org/officeDocument/2006/relationships/image" Target="../media/image23.png"/><Relationship Id="rId1" Type="http://schemas.openxmlformats.org/officeDocument/2006/relationships/slideLayout" Target="../slideLayouts/slideLayout15.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19" Type="http://schemas.openxmlformats.org/officeDocument/2006/relationships/image" Target="../media/image22.png"/><Relationship Id="rId4" Type="http://schemas.openxmlformats.org/officeDocument/2006/relationships/image" Target="../media/image20.png"/><Relationship Id="rId9" Type="http://schemas.openxmlformats.org/officeDocument/2006/relationships/image" Target="../media/image11.png"/><Relationship Id="rId14" Type="http://schemas.openxmlformats.org/officeDocument/2006/relationships/image" Target="../media/image16.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hyperlink" Target="https://www.google.com/url?sa=i&amp;rct=j&amp;q=&amp;esrc=s&amp;source=images&amp;cd=&amp;cad=rja&amp;uact=8&amp;ved=2ahUKEwjaiP6MksDeAhVJNOwKHTYdC04QjRx6BAgBEAU&amp;url=http://www.economicsdiscussion.net/law-of-variable-proportions/law-of-variable-proportions-with-diagrams/6900&amp;psig=AOvVaw1c0adn4hf6Y9v5OiwTSqRa&amp;ust=1541606492752083"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6.xml"/><Relationship Id="rId1" Type="http://schemas.openxmlformats.org/officeDocument/2006/relationships/vmlDrawing" Target="../drawings/vmlDrawing1.vml"/><Relationship Id="rId5" Type="http://schemas.openxmlformats.org/officeDocument/2006/relationships/image" Target="../media/image25.emf"/><Relationship Id="rId4" Type="http://schemas.openxmlformats.org/officeDocument/2006/relationships/oleObject" Target="../embeddings/oleObject1.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png"/><Relationship Id="rId12" Type="http://schemas.openxmlformats.org/officeDocument/2006/relationships/image" Target="../media/image35.png"/><Relationship Id="rId2" Type="http://schemas.openxmlformats.org/officeDocument/2006/relationships/notesSlide" Target="../notesSlides/notesSlide8.xml"/><Relationship Id="rId1" Type="http://schemas.openxmlformats.org/officeDocument/2006/relationships/slideLayout" Target="../slideLayouts/slideLayout17.xml"/><Relationship Id="rId6" Type="http://schemas.openxmlformats.org/officeDocument/2006/relationships/image" Target="../media/image29.png"/><Relationship Id="rId11" Type="http://schemas.openxmlformats.org/officeDocument/2006/relationships/image" Target="../media/image34.png"/><Relationship Id="rId5" Type="http://schemas.openxmlformats.org/officeDocument/2006/relationships/image" Target="../media/image28.png"/><Relationship Id="rId10" Type="http://schemas.openxmlformats.org/officeDocument/2006/relationships/image" Target="../media/image33.png"/><Relationship Id="rId4" Type="http://schemas.openxmlformats.org/officeDocument/2006/relationships/image" Target="../media/image27.png"/><Relationship Id="rId9" Type="http://schemas.openxmlformats.org/officeDocument/2006/relationships/image" Target="../media/image32.png"/></Relationships>
</file>

<file path=ppt/slides/_rels/slide42.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 Id="rId9" Type="http://schemas.openxmlformats.org/officeDocument/2006/relationships/image" Target="../media/image42.png"/></Relationships>
</file>

<file path=ppt/slides/_rels/slide43.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5.wmf"/><Relationship Id="rId4" Type="http://schemas.openxmlformats.org/officeDocument/2006/relationships/oleObject" Target="../embeddings/oleObject2.bin"/></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4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46.wmf"/><Relationship Id="rId4" Type="http://schemas.openxmlformats.org/officeDocument/2006/relationships/oleObject" Target="../embeddings/oleObject3.bin"/></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48.wmf"/><Relationship Id="rId4" Type="http://schemas.openxmlformats.org/officeDocument/2006/relationships/oleObject" Target="../embeddings/oleObject5.bin"/></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image" Target="../media/image49.wmf"/><Relationship Id="rId4"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vmlDrawing" Target="../drawings/vmlDrawing6.vml"/><Relationship Id="rId5" Type="http://schemas.openxmlformats.org/officeDocument/2006/relationships/image" Target="../media/image50.wmf"/><Relationship Id="rId4" Type="http://schemas.openxmlformats.org/officeDocument/2006/relationships/oleObject" Target="../embeddings/oleObject7.bin"/></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7.vml"/><Relationship Id="rId5" Type="http://schemas.openxmlformats.org/officeDocument/2006/relationships/image" Target="../media/image51.wmf"/><Relationship Id="rId4" Type="http://schemas.openxmlformats.org/officeDocument/2006/relationships/oleObject" Target="../embeddings/oleObject8.bin"/></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vmlDrawing" Target="../drawings/vmlDrawing8.vml"/><Relationship Id="rId5" Type="http://schemas.openxmlformats.org/officeDocument/2006/relationships/image" Target="../media/image52.wmf"/><Relationship Id="rId4" Type="http://schemas.openxmlformats.org/officeDocument/2006/relationships/oleObject" Target="../embeddings/oleObject9.bin"/></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vmlDrawing" Target="../drawings/vmlDrawing9.vml"/><Relationship Id="rId5" Type="http://schemas.openxmlformats.org/officeDocument/2006/relationships/image" Target="../media/image53.wmf"/><Relationship Id="rId4" Type="http://schemas.openxmlformats.org/officeDocument/2006/relationships/oleObject" Target="../embeddings/oleObject10.bin"/></Relationships>
</file>

<file path=ppt/slides/_rels/slide54.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57.png"/><Relationship Id="rId5" Type="http://schemas.openxmlformats.org/officeDocument/2006/relationships/image" Target="../media/image56.png"/><Relationship Id="rId4" Type="http://schemas.openxmlformats.org/officeDocument/2006/relationships/image" Target="../media/image55.png"/></Relationships>
</file>

<file path=ppt/slides/_rels/slide55.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20.xml"/><Relationship Id="rId7" Type="http://schemas.openxmlformats.org/officeDocument/2006/relationships/image" Target="../media/image59.wmf"/><Relationship Id="rId2" Type="http://schemas.openxmlformats.org/officeDocument/2006/relationships/slideLayout" Target="../slideLayouts/slideLayout6.xml"/><Relationship Id="rId1" Type="http://schemas.openxmlformats.org/officeDocument/2006/relationships/vmlDrawing" Target="../drawings/vmlDrawing10.vml"/><Relationship Id="rId6" Type="http://schemas.openxmlformats.org/officeDocument/2006/relationships/oleObject" Target="../embeddings/oleObject12.bin"/><Relationship Id="rId11" Type="http://schemas.openxmlformats.org/officeDocument/2006/relationships/image" Target="../media/image61.wmf"/><Relationship Id="rId5" Type="http://schemas.openxmlformats.org/officeDocument/2006/relationships/image" Target="../media/image58.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60.wmf"/></Relationships>
</file>

<file path=ppt/slides/_rels/slide56.xml.rels><?xml version="1.0" encoding="UTF-8" standalone="yes"?>
<Relationships xmlns="http://schemas.openxmlformats.org/package/2006/relationships"><Relationship Id="rId8" Type="http://schemas.openxmlformats.org/officeDocument/2006/relationships/image" Target="../media/image68.png"/><Relationship Id="rId3" Type="http://schemas.openxmlformats.org/officeDocument/2006/relationships/image" Target="../media/image63.png"/><Relationship Id="rId7" Type="http://schemas.openxmlformats.org/officeDocument/2006/relationships/image" Target="../media/image67.png"/><Relationship Id="rId2" Type="http://schemas.openxmlformats.org/officeDocument/2006/relationships/image" Target="../media/image62.png"/><Relationship Id="rId1" Type="http://schemas.openxmlformats.org/officeDocument/2006/relationships/slideLayout" Target="../slideLayouts/slideLayout18.xml"/><Relationship Id="rId6" Type="http://schemas.openxmlformats.org/officeDocument/2006/relationships/image" Target="../media/image66.png"/><Relationship Id="rId5" Type="http://schemas.openxmlformats.org/officeDocument/2006/relationships/image" Target="../media/image65.png"/><Relationship Id="rId4" Type="http://schemas.openxmlformats.org/officeDocument/2006/relationships/image" Target="../media/image64.png"/></Relationships>
</file>

<file path=ppt/slides/_rels/slide57.xml.rels><?xml version="1.0" encoding="UTF-8" standalone="yes"?>
<Relationships xmlns="http://schemas.openxmlformats.org/package/2006/relationships"><Relationship Id="rId3" Type="http://schemas.openxmlformats.org/officeDocument/2006/relationships/image" Target="../media/image6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6.xml"/><Relationship Id="rId1" Type="http://schemas.openxmlformats.org/officeDocument/2006/relationships/vmlDrawing" Target="../drawings/vmlDrawing11.vml"/><Relationship Id="rId5" Type="http://schemas.openxmlformats.org/officeDocument/2006/relationships/image" Target="../media/image70.wmf"/><Relationship Id="rId4" Type="http://schemas.openxmlformats.org/officeDocument/2006/relationships/oleObject" Target="../embeddings/oleObject15.bin"/></Relationships>
</file>

<file path=ppt/slides/_rels/slide59.xml.rels><?xml version="1.0" encoding="UTF-8" standalone="yes"?>
<Relationships xmlns="http://schemas.openxmlformats.org/package/2006/relationships"><Relationship Id="rId8" Type="http://schemas.openxmlformats.org/officeDocument/2006/relationships/image" Target="../media/image77.png"/><Relationship Id="rId3" Type="http://schemas.openxmlformats.org/officeDocument/2006/relationships/image" Target="../media/image72.png"/><Relationship Id="rId7" Type="http://schemas.openxmlformats.org/officeDocument/2006/relationships/image" Target="../media/image76.png"/><Relationship Id="rId2" Type="http://schemas.openxmlformats.org/officeDocument/2006/relationships/image" Target="../media/image71.png"/><Relationship Id="rId1" Type="http://schemas.openxmlformats.org/officeDocument/2006/relationships/slideLayout" Target="../slideLayouts/slideLayout19.xml"/><Relationship Id="rId6" Type="http://schemas.openxmlformats.org/officeDocument/2006/relationships/image" Target="../media/image75.png"/><Relationship Id="rId5" Type="http://schemas.openxmlformats.org/officeDocument/2006/relationships/image" Target="../media/image74.png"/><Relationship Id="rId4" Type="http://schemas.openxmlformats.org/officeDocument/2006/relationships/image" Target="../media/image73.png"/><Relationship Id="rId9" Type="http://schemas.openxmlformats.org/officeDocument/2006/relationships/image" Target="../media/image7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79.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82.png"/><Relationship Id="rId5" Type="http://schemas.openxmlformats.org/officeDocument/2006/relationships/image" Target="../media/image81.png"/><Relationship Id="rId4" Type="http://schemas.openxmlformats.org/officeDocument/2006/relationships/image" Target="../media/image80.png"/></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83.wmf"/></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image" Target="../media/image86.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85.wmf"/><Relationship Id="rId5" Type="http://schemas.openxmlformats.org/officeDocument/2006/relationships/oleObject" Target="../embeddings/oleObject18.bin"/><Relationship Id="rId4" Type="http://schemas.openxmlformats.org/officeDocument/2006/relationships/image" Target="../media/image84.wmf"/></Relationships>
</file>

<file path=ppt/slides/_rels/slide64.xml.rels><?xml version="1.0" encoding="UTF-8" standalone="yes"?>
<Relationships xmlns="http://schemas.openxmlformats.org/package/2006/relationships"><Relationship Id="rId8" Type="http://schemas.openxmlformats.org/officeDocument/2006/relationships/image" Target="../media/image93.png"/><Relationship Id="rId13" Type="http://schemas.openxmlformats.org/officeDocument/2006/relationships/image" Target="../media/image98.png"/><Relationship Id="rId3" Type="http://schemas.openxmlformats.org/officeDocument/2006/relationships/image" Target="../media/image88.png"/><Relationship Id="rId7" Type="http://schemas.openxmlformats.org/officeDocument/2006/relationships/image" Target="../media/image92.png"/><Relationship Id="rId12" Type="http://schemas.openxmlformats.org/officeDocument/2006/relationships/image" Target="../media/image97.png"/><Relationship Id="rId2" Type="http://schemas.openxmlformats.org/officeDocument/2006/relationships/image" Target="../media/image87.png"/><Relationship Id="rId16" Type="http://schemas.openxmlformats.org/officeDocument/2006/relationships/image" Target="../media/image101.png"/><Relationship Id="rId1" Type="http://schemas.openxmlformats.org/officeDocument/2006/relationships/slideLayout" Target="../slideLayouts/slideLayout20.xml"/><Relationship Id="rId6" Type="http://schemas.openxmlformats.org/officeDocument/2006/relationships/image" Target="../media/image91.png"/><Relationship Id="rId11" Type="http://schemas.openxmlformats.org/officeDocument/2006/relationships/image" Target="../media/image96.png"/><Relationship Id="rId5" Type="http://schemas.openxmlformats.org/officeDocument/2006/relationships/image" Target="../media/image90.png"/><Relationship Id="rId15" Type="http://schemas.openxmlformats.org/officeDocument/2006/relationships/image" Target="../media/image100.png"/><Relationship Id="rId10" Type="http://schemas.openxmlformats.org/officeDocument/2006/relationships/image" Target="../media/image95.png"/><Relationship Id="rId4" Type="http://schemas.openxmlformats.org/officeDocument/2006/relationships/image" Target="../media/image89.png"/><Relationship Id="rId9" Type="http://schemas.openxmlformats.org/officeDocument/2006/relationships/image" Target="../media/image94.png"/><Relationship Id="rId14" Type="http://schemas.openxmlformats.org/officeDocument/2006/relationships/image" Target="../media/image99.png"/></Relationships>
</file>

<file path=ppt/slides/_rels/slide65.xml.rels><?xml version="1.0" encoding="UTF-8" standalone="yes"?>
<Relationships xmlns="http://schemas.openxmlformats.org/package/2006/relationships"><Relationship Id="rId2" Type="http://schemas.openxmlformats.org/officeDocument/2006/relationships/image" Target="../media/image102.pn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103.wmf"/></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104.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105.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457200" y="990600"/>
            <a:ext cx="8229600" cy="3733800"/>
          </a:xfrm>
        </p:spPr>
        <p:txBody>
          <a:bodyPr>
            <a:normAutofit fontScale="90000"/>
          </a:bodyPr>
          <a:lstStyle/>
          <a:p>
            <a:r>
              <a:rPr lang="tr-TR" sz="4000" b="1" dirty="0" smtClean="0">
                <a:solidFill>
                  <a:srgbClr val="002060"/>
                </a:solidFill>
              </a:rPr>
              <a:t>ECON 575</a:t>
            </a:r>
            <a:br>
              <a:rPr lang="tr-TR" sz="4000" b="1" dirty="0" smtClean="0">
                <a:solidFill>
                  <a:srgbClr val="002060"/>
                </a:solidFill>
              </a:rPr>
            </a:br>
            <a:r>
              <a:rPr lang="tr-TR" sz="4000" b="1" dirty="0" smtClean="0">
                <a:solidFill>
                  <a:srgbClr val="002060"/>
                </a:solidFill>
              </a:rPr>
              <a:t>FUNDAMENTALS </a:t>
            </a:r>
            <a:r>
              <a:rPr lang="tr-TR" sz="4000" b="1" dirty="0">
                <a:solidFill>
                  <a:srgbClr val="002060"/>
                </a:solidFill>
              </a:rPr>
              <a:t>OF ECONOMICS</a:t>
            </a:r>
            <a:r>
              <a:rPr lang="tr-TR" sz="4000" b="1" dirty="0" smtClean="0">
                <a:solidFill>
                  <a:srgbClr val="002060"/>
                </a:solidFill>
              </a:rPr>
              <a:t/>
            </a:r>
            <a:br>
              <a:rPr lang="tr-TR" sz="4000" b="1" dirty="0" smtClean="0">
                <a:solidFill>
                  <a:srgbClr val="002060"/>
                </a:solidFill>
              </a:rPr>
            </a:br>
            <a:r>
              <a:rPr lang="tr-TR" sz="4000" b="1" dirty="0" smtClean="0">
                <a:solidFill>
                  <a:srgbClr val="002060"/>
                </a:solidFill>
              </a:rPr>
              <a:t/>
            </a:r>
            <a:br>
              <a:rPr lang="tr-TR" sz="4000" b="1" dirty="0" smtClean="0">
                <a:solidFill>
                  <a:srgbClr val="002060"/>
                </a:solidFill>
              </a:rPr>
            </a:br>
            <a:r>
              <a:rPr lang="tr-TR" sz="3100" b="1" i="1" dirty="0" smtClean="0">
                <a:solidFill>
                  <a:srgbClr val="002060"/>
                </a:solidFill>
              </a:rPr>
              <a:t>CHAPTER </a:t>
            </a:r>
            <a:r>
              <a:rPr lang="tr-TR" sz="3100" b="1" i="1" dirty="0" smtClean="0">
                <a:solidFill>
                  <a:srgbClr val="002060"/>
                </a:solidFill>
              </a:rPr>
              <a:t>6</a:t>
            </a:r>
            <a:r>
              <a:rPr lang="tr-TR" sz="3100" b="1" i="1" dirty="0" smtClean="0">
                <a:solidFill>
                  <a:srgbClr val="002060"/>
                </a:solidFill>
              </a:rPr>
              <a:t/>
            </a:r>
            <a:br>
              <a:rPr lang="tr-TR" sz="3100" b="1" i="1" dirty="0" smtClean="0">
                <a:solidFill>
                  <a:srgbClr val="002060"/>
                </a:solidFill>
              </a:rPr>
            </a:br>
            <a:r>
              <a:rPr lang="tr-TR" sz="3100" b="1" i="1" dirty="0" smtClean="0">
                <a:solidFill>
                  <a:srgbClr val="002060"/>
                </a:solidFill>
              </a:rPr>
              <a:t>PRODUCTION</a:t>
            </a:r>
            <a:r>
              <a:rPr lang="tr-TR" sz="3100" b="1" i="1" dirty="0" smtClean="0">
                <a:solidFill>
                  <a:srgbClr val="002060"/>
                </a:solidFill>
              </a:rPr>
              <a:t/>
            </a:r>
            <a:br>
              <a:rPr lang="tr-TR" sz="3100" b="1" i="1" dirty="0" smtClean="0">
                <a:solidFill>
                  <a:srgbClr val="002060"/>
                </a:solidFill>
              </a:rPr>
            </a:br>
            <a:r>
              <a:rPr lang="tr-TR" sz="3600" b="1" i="1" dirty="0" smtClean="0">
                <a:solidFill>
                  <a:srgbClr val="002060"/>
                </a:solidFill>
              </a:rPr>
              <a:t/>
            </a:r>
            <a:br>
              <a:rPr lang="tr-TR" sz="3600" b="1" i="1" dirty="0" smtClean="0">
                <a:solidFill>
                  <a:srgbClr val="002060"/>
                </a:solidFill>
              </a:rPr>
            </a:br>
            <a:r>
              <a:rPr lang="tr-TR" sz="2700" b="1" i="1" dirty="0" smtClean="0">
                <a:solidFill>
                  <a:srgbClr val="002060"/>
                </a:solidFill>
              </a:rPr>
              <a:t>Prof. Dr. Dilek TEMİZ DİNÇ</a:t>
            </a:r>
            <a:endParaRPr lang="en-US" sz="2700" b="1" i="1" dirty="0" smtClean="0">
              <a:solidFill>
                <a:srgbClr val="002060"/>
              </a:solidFill>
            </a:endParaRPr>
          </a:p>
        </p:txBody>
      </p:sp>
    </p:spTree>
    <p:extLst>
      <p:ext uri="{BB962C8B-B14F-4D97-AF65-F5344CB8AC3E}">
        <p14:creationId xmlns:p14="http://schemas.microsoft.com/office/powerpoint/2010/main" val="1897107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and Variable Inputs</a:t>
            </a:r>
            <a:endParaRPr lang="en-US" dirty="0"/>
          </a:p>
        </p:txBody>
      </p:sp>
      <p:sp>
        <p:nvSpPr>
          <p:cNvPr id="4" name="Footer Placeholder 3"/>
          <p:cNvSpPr>
            <a:spLocks noGrp="1"/>
          </p:cNvSpPr>
          <p:nvPr>
            <p:ph type="ftr" sz="quarter" idx="11"/>
          </p:nvPr>
        </p:nvSpPr>
        <p:spPr/>
        <p:txBody>
          <a:bodyPr/>
          <a:lstStyle/>
          <a:p>
            <a:r>
              <a:rPr lang="en-US" dirty="0" smtClean="0"/>
              <a:t>©2015 McGraw-Hill Education. All Rights Reserved.</a:t>
            </a:r>
            <a:endParaRPr lang="en-US" dirty="0"/>
          </a:p>
        </p:txBody>
      </p:sp>
      <p:sp>
        <p:nvSpPr>
          <p:cNvPr id="5" name="Slide Number Placeholder 4"/>
          <p:cNvSpPr>
            <a:spLocks noGrp="1"/>
          </p:cNvSpPr>
          <p:nvPr>
            <p:ph type="sldNum" sz="quarter" idx="12"/>
          </p:nvPr>
        </p:nvSpPr>
        <p:spPr/>
        <p:txBody>
          <a:bodyPr/>
          <a:lstStyle/>
          <a:p>
            <a:fld id="{277EE247-7E3D-4F38-A267-86CBA1DF41EF}" type="slidenum">
              <a:rPr lang="en-US" smtClean="0"/>
              <a:t>10</a:t>
            </a:fld>
            <a:endParaRPr lang="en-US"/>
          </a:p>
        </p:txBody>
      </p:sp>
      <p:sp>
        <p:nvSpPr>
          <p:cNvPr id="6" name="Rectangle 5"/>
          <p:cNvSpPr>
            <a:spLocks noGrp="1" noChangeArrowheads="1"/>
          </p:cNvSpPr>
          <p:nvPr/>
        </p:nvSpPr>
        <p:spPr bwMode="auto">
          <a:xfrm>
            <a:off x="838200" y="1524000"/>
            <a:ext cx="79248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a:lnSpc>
                <a:spcPct val="90000"/>
              </a:lnSpc>
            </a:pPr>
            <a:r>
              <a:rPr lang="en-US" sz="2400" b="1" i="1" dirty="0">
                <a:solidFill>
                  <a:schemeClr val="tx1"/>
                </a:solidFill>
              </a:rPr>
              <a:t>Long run: </a:t>
            </a:r>
            <a:r>
              <a:rPr lang="en-US" sz="2400" dirty="0">
                <a:solidFill>
                  <a:schemeClr val="tx1"/>
                </a:solidFill>
              </a:rPr>
              <a:t>the shortest period of time required to alter the amounts of all inputs used in a production process.</a:t>
            </a:r>
          </a:p>
          <a:p>
            <a:pPr>
              <a:lnSpc>
                <a:spcPct val="90000"/>
              </a:lnSpc>
            </a:pPr>
            <a:endParaRPr lang="en-US" sz="2400" dirty="0">
              <a:solidFill>
                <a:srgbClr val="FF0000"/>
              </a:solidFill>
            </a:endParaRPr>
          </a:p>
          <a:p>
            <a:pPr>
              <a:lnSpc>
                <a:spcPct val="90000"/>
              </a:lnSpc>
            </a:pPr>
            <a:r>
              <a:rPr lang="en-US" sz="2400" b="1" i="1" dirty="0">
                <a:solidFill>
                  <a:schemeClr val="tx1"/>
                </a:solidFill>
              </a:rPr>
              <a:t>Short run: </a:t>
            </a:r>
            <a:r>
              <a:rPr lang="en-US" sz="2400" dirty="0">
                <a:solidFill>
                  <a:schemeClr val="tx1"/>
                </a:solidFill>
              </a:rPr>
              <a:t>the longest period of time during which at least one of the inputs used in a production process cannot be varied.</a:t>
            </a:r>
          </a:p>
          <a:p>
            <a:pPr marL="0" indent="0">
              <a:lnSpc>
                <a:spcPct val="90000"/>
              </a:lnSpc>
              <a:buNone/>
            </a:pPr>
            <a:endParaRPr lang="en-US" sz="2400" dirty="0">
              <a:solidFill>
                <a:schemeClr val="tx1"/>
              </a:solidFill>
            </a:endParaRPr>
          </a:p>
          <a:p>
            <a:pPr>
              <a:lnSpc>
                <a:spcPct val="90000"/>
              </a:lnSpc>
            </a:pPr>
            <a:r>
              <a:rPr lang="en-US" sz="2400" b="1" i="1" dirty="0">
                <a:solidFill>
                  <a:schemeClr val="tx1"/>
                </a:solidFill>
              </a:rPr>
              <a:t>Variable input: </a:t>
            </a:r>
            <a:r>
              <a:rPr lang="en-US" sz="2400" dirty="0">
                <a:solidFill>
                  <a:schemeClr val="tx1"/>
                </a:solidFill>
              </a:rPr>
              <a:t>an input that can be varied in the short run.</a:t>
            </a:r>
          </a:p>
          <a:p>
            <a:pPr>
              <a:lnSpc>
                <a:spcPct val="90000"/>
              </a:lnSpc>
            </a:pPr>
            <a:endParaRPr lang="en-US" sz="2400" dirty="0">
              <a:solidFill>
                <a:schemeClr val="tx1"/>
              </a:solidFill>
            </a:endParaRPr>
          </a:p>
          <a:p>
            <a:pPr>
              <a:lnSpc>
                <a:spcPct val="90000"/>
              </a:lnSpc>
            </a:pPr>
            <a:r>
              <a:rPr lang="en-US" sz="2400" b="1" i="1" dirty="0">
                <a:solidFill>
                  <a:schemeClr val="tx1"/>
                </a:solidFill>
              </a:rPr>
              <a:t>Fixed input: </a:t>
            </a:r>
            <a:r>
              <a:rPr lang="en-US" sz="2400" dirty="0">
                <a:solidFill>
                  <a:schemeClr val="tx1"/>
                </a:solidFill>
              </a:rPr>
              <a:t>an input that cannot vary in the short run.</a:t>
            </a:r>
          </a:p>
        </p:txBody>
      </p:sp>
    </p:spTree>
    <p:extLst>
      <p:ext uri="{BB962C8B-B14F-4D97-AF65-F5344CB8AC3E}">
        <p14:creationId xmlns:p14="http://schemas.microsoft.com/office/powerpoint/2010/main" val="39387681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tr-TR"/>
              <a:t>Production function</a:t>
            </a:r>
          </a:p>
        </p:txBody>
      </p:sp>
      <p:sp>
        <p:nvSpPr>
          <p:cNvPr id="9219" name="Rectangle 3"/>
          <p:cNvSpPr>
            <a:spLocks noGrp="1" noChangeArrowheads="1"/>
          </p:cNvSpPr>
          <p:nvPr>
            <p:ph idx="1"/>
          </p:nvPr>
        </p:nvSpPr>
        <p:spPr/>
        <p:txBody>
          <a:bodyPr>
            <a:normAutofit fontScale="92500" lnSpcReduction="10000"/>
          </a:bodyPr>
          <a:lstStyle/>
          <a:p>
            <a:pPr>
              <a:lnSpc>
                <a:spcPct val="90000"/>
              </a:lnSpc>
            </a:pPr>
            <a:r>
              <a:rPr lang="en-US" altLang="tr-TR" b="1"/>
              <a:t>Short-run production function</a:t>
            </a:r>
            <a:r>
              <a:rPr lang="en-US" altLang="tr-TR"/>
              <a:t> shows the maximum quantity of output that can be produced by a set of inputs, assuming the amount of at least one of the inputs used remains unchanged</a:t>
            </a:r>
          </a:p>
          <a:p>
            <a:pPr>
              <a:lnSpc>
                <a:spcPct val="90000"/>
              </a:lnSpc>
              <a:buFont typeface="Wingdings" pitchFamily="2" charset="2"/>
              <a:buNone/>
            </a:pPr>
            <a:endParaRPr lang="en-US" altLang="tr-TR"/>
          </a:p>
          <a:p>
            <a:pPr>
              <a:lnSpc>
                <a:spcPct val="90000"/>
              </a:lnSpc>
            </a:pPr>
            <a:r>
              <a:rPr lang="en-US" altLang="tr-TR" b="1"/>
              <a:t>Long-run production function</a:t>
            </a:r>
            <a:r>
              <a:rPr lang="en-US" altLang="tr-TR"/>
              <a:t> shows the maximum quantity of output that can be produced by a set of inputs, assuming the firm is free to vary the amount of all the inputs being used</a:t>
            </a:r>
          </a:p>
        </p:txBody>
      </p:sp>
      <p:sp>
        <p:nvSpPr>
          <p:cNvPr id="6" name="Slayt Numarası Yer Tutucusu 5"/>
          <p:cNvSpPr>
            <a:spLocks noGrp="1"/>
          </p:cNvSpPr>
          <p:nvPr>
            <p:ph type="sldNum" sz="quarter" idx="12"/>
          </p:nvPr>
        </p:nvSpPr>
        <p:spPr/>
        <p:txBody>
          <a:bodyPr/>
          <a:lstStyle/>
          <a:p>
            <a:fld id="{A02782A7-4B57-4121-B814-1FD16C7F4B7D}" type="slidenum">
              <a:rPr lang="en-US" altLang="tr-TR"/>
              <a:pPr/>
              <a:t>11</a:t>
            </a:fld>
            <a:endParaRPr lang="en-US" altLang="tr-TR"/>
          </a:p>
        </p:txBody>
      </p:sp>
    </p:spTree>
    <p:extLst>
      <p:ext uri="{BB962C8B-B14F-4D97-AF65-F5344CB8AC3E}">
        <p14:creationId xmlns:p14="http://schemas.microsoft.com/office/powerpoint/2010/main" val="3077159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3"/>
          <p:cNvSpPr>
            <a:spLocks noGrp="1" noChangeArrowheads="1"/>
          </p:cNvSpPr>
          <p:nvPr>
            <p:ph type="title"/>
          </p:nvPr>
        </p:nvSpPr>
        <p:spPr/>
        <p:txBody>
          <a:bodyPr lIns="90487" tIns="44450" rIns="90487" bIns="44450"/>
          <a:lstStyle/>
          <a:p>
            <a:pPr algn="ctr" eaLnBrk="1" hangingPunct="1"/>
            <a:r>
              <a:rPr lang="en-US" altLang="en-US" smtClean="0"/>
              <a:t>Production and Utility Functions</a:t>
            </a:r>
          </a:p>
        </p:txBody>
      </p:sp>
      <p:sp>
        <p:nvSpPr>
          <p:cNvPr id="412676" name="Rectangle 4"/>
          <p:cNvSpPr>
            <a:spLocks noGrp="1" noChangeArrowheads="1"/>
          </p:cNvSpPr>
          <p:nvPr>
            <p:ph idx="1"/>
          </p:nvPr>
        </p:nvSpPr>
        <p:spPr>
          <a:xfrm>
            <a:off x="304800" y="1600200"/>
            <a:ext cx="8610600" cy="4648200"/>
          </a:xfrm>
        </p:spPr>
        <p:txBody>
          <a:bodyPr lIns="90487" tIns="44450" rIns="90487" bIns="44450">
            <a:normAutofit/>
          </a:bodyPr>
          <a:lstStyle/>
          <a:p>
            <a:pPr marL="0" indent="0" eaLnBrk="1" hangingPunct="1">
              <a:lnSpc>
                <a:spcPct val="80000"/>
              </a:lnSpc>
            </a:pPr>
            <a:endParaRPr lang="en-US" altLang="en-US" dirty="0" smtClean="0"/>
          </a:p>
          <a:p>
            <a:pPr marL="0" indent="0" eaLnBrk="1" hangingPunct="1">
              <a:lnSpc>
                <a:spcPct val="80000"/>
              </a:lnSpc>
            </a:pPr>
            <a:r>
              <a:rPr lang="en-US" altLang="en-US" sz="2600" dirty="0" smtClean="0"/>
              <a:t>In Consumer Theory, consumption of GOODS lead to UTILITY:</a:t>
            </a:r>
          </a:p>
          <a:p>
            <a:pPr marL="0" indent="0" eaLnBrk="1" hangingPunct="1">
              <a:lnSpc>
                <a:spcPct val="80000"/>
              </a:lnSpc>
            </a:pPr>
            <a:endParaRPr lang="en-CA" altLang="en-US" sz="2600" dirty="0" smtClean="0"/>
          </a:p>
          <a:p>
            <a:pPr marL="0" indent="0" algn="ctr">
              <a:lnSpc>
                <a:spcPct val="80000"/>
              </a:lnSpc>
              <a:buNone/>
            </a:pPr>
            <a:r>
              <a:rPr lang="en-CA" altLang="en-US" sz="2600" dirty="0" smtClean="0"/>
              <a:t>U=f</a:t>
            </a:r>
            <a:r>
              <a:rPr lang="tr-TR" altLang="en-US" sz="2600" dirty="0" smtClean="0"/>
              <a:t>(</a:t>
            </a:r>
            <a:r>
              <a:rPr lang="en-CA" altLang="en-US" sz="2600" dirty="0" smtClean="0"/>
              <a:t>dinner, </a:t>
            </a:r>
            <a:r>
              <a:rPr lang="en-CA" altLang="en-US" sz="2600" dirty="0"/>
              <a:t>variety </a:t>
            </a:r>
            <a:r>
              <a:rPr lang="en-CA" altLang="en-US" sz="2600" dirty="0" smtClean="0"/>
              <a:t>meat</a:t>
            </a:r>
            <a:r>
              <a:rPr lang="tr-TR" altLang="en-US" sz="2600" dirty="0" smtClean="0"/>
              <a:t>…</a:t>
            </a:r>
            <a:r>
              <a:rPr lang="en-CA" altLang="en-US" sz="2600" dirty="0" smtClean="0"/>
              <a:t>)</a:t>
            </a:r>
            <a:endParaRPr lang="en-US" altLang="en-US" sz="2600" dirty="0" smtClean="0"/>
          </a:p>
          <a:p>
            <a:pPr marL="0" indent="0" eaLnBrk="1" hangingPunct="1">
              <a:lnSpc>
                <a:spcPct val="80000"/>
              </a:lnSpc>
            </a:pPr>
            <a:endParaRPr lang="en-US" altLang="en-US" sz="2600" dirty="0" smtClean="0"/>
          </a:p>
          <a:p>
            <a:pPr marL="0" indent="0" eaLnBrk="1" hangingPunct="1">
              <a:lnSpc>
                <a:spcPct val="80000"/>
              </a:lnSpc>
            </a:pPr>
            <a:r>
              <a:rPr lang="en-US" altLang="en-US" sz="2600" dirty="0" smtClean="0"/>
              <a:t>In Production Theory, use of INPUTS causes PRODUCTION:</a:t>
            </a:r>
          </a:p>
          <a:p>
            <a:pPr marL="0" indent="0" eaLnBrk="1" hangingPunct="1">
              <a:lnSpc>
                <a:spcPct val="80000"/>
              </a:lnSpc>
            </a:pPr>
            <a:endParaRPr lang="en-CA" altLang="en-US" sz="2600" dirty="0" smtClean="0"/>
          </a:p>
          <a:p>
            <a:pPr marL="0" indent="0" algn="ctr" eaLnBrk="1" hangingPunct="1">
              <a:lnSpc>
                <a:spcPct val="80000"/>
              </a:lnSpc>
              <a:buFontTx/>
              <a:buNone/>
            </a:pPr>
            <a:r>
              <a:rPr lang="en-CA" altLang="en-US" sz="2600" dirty="0" smtClean="0"/>
              <a:t>Q=f(Labor, Capital, Technology</a:t>
            </a:r>
            <a:r>
              <a:rPr lang="tr-TR" altLang="en-US" sz="2600" dirty="0" smtClean="0"/>
              <a:t>…</a:t>
            </a:r>
            <a:r>
              <a:rPr lang="en-CA" altLang="en-US" sz="2600" dirty="0" smtClean="0"/>
              <a:t>)</a:t>
            </a:r>
            <a:endParaRPr lang="en-US" altLang="en-US" sz="2600" dirty="0" smtClean="0"/>
          </a:p>
        </p:txBody>
      </p:sp>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fld id="{2B88C4BA-E823-4A4F-9AB7-0B7FE1A87DD5}" type="slidenum">
              <a:rPr lang="en-CA" altLang="en-US" sz="1400"/>
              <a:pPr>
                <a:spcBef>
                  <a:spcPct val="0"/>
                </a:spcBef>
                <a:buFontTx/>
                <a:buNone/>
              </a:pPr>
              <a:t>12</a:t>
            </a:fld>
            <a:endParaRPr lang="en-CA" altLang="en-US" sz="1400"/>
          </a:p>
        </p:txBody>
      </p:sp>
      <p:sp>
        <p:nvSpPr>
          <p:cNvPr id="14339" name="Rectangle 2"/>
          <p:cNvSpPr>
            <a:spLocks noChangeArrowheads="1"/>
          </p:cNvSpPr>
          <p:nvPr/>
        </p:nvSpPr>
        <p:spPr bwMode="auto">
          <a:xfrm>
            <a:off x="8534400" y="6477000"/>
            <a:ext cx="381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eaLnBrk="1" hangingPunct="1">
              <a:spcBef>
                <a:spcPct val="0"/>
              </a:spcBef>
              <a:buFontTx/>
              <a:buNone/>
            </a:pPr>
            <a:endParaRPr lang="en-US" altLang="en-US" sz="2400">
              <a:latin typeface="Times New Roman" pitchFamily="18" charset="0"/>
            </a:endParaRPr>
          </a:p>
        </p:txBody>
      </p:sp>
    </p:spTree>
    <p:extLst>
      <p:ext uri="{BB962C8B-B14F-4D97-AF65-F5344CB8AC3E}">
        <p14:creationId xmlns:p14="http://schemas.microsoft.com/office/powerpoint/2010/main" val="1767301945"/>
      </p:ext>
    </p:extLst>
  </p:cSld>
  <p:clrMapOvr>
    <a:masterClrMapping/>
  </p:clrMapOvr>
  <p:transition spd="med">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12676">
                                            <p:txEl>
                                              <p:pRg st="3" end="3"/>
                                            </p:txEl>
                                          </p:spTgt>
                                        </p:tgtEl>
                                        <p:attrNameLst>
                                          <p:attrName>style.visibility</p:attrName>
                                        </p:attrNameLst>
                                      </p:cBhvr>
                                      <p:to>
                                        <p:strVal val="visible"/>
                                      </p:to>
                                    </p:set>
                                    <p:anim calcmode="lin" valueType="num">
                                      <p:cBhvr additive="base">
                                        <p:cTn id="7" dur="500" fill="hold"/>
                                        <p:tgtEl>
                                          <p:spTgt spid="412676">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267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12676">
                                            <p:txEl>
                                              <p:pRg st="5" end="5"/>
                                            </p:txEl>
                                          </p:spTgt>
                                        </p:tgtEl>
                                        <p:attrNameLst>
                                          <p:attrName>style.visibility</p:attrName>
                                        </p:attrNameLst>
                                      </p:cBhvr>
                                      <p:to>
                                        <p:strVal val="visible"/>
                                      </p:to>
                                    </p:set>
                                    <p:anim calcmode="lin" valueType="num">
                                      <p:cBhvr additive="base">
                                        <p:cTn id="13" dur="500" fill="hold"/>
                                        <p:tgtEl>
                                          <p:spTgt spid="412676">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267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12676">
                                            <p:txEl>
                                              <p:pRg st="7" end="7"/>
                                            </p:txEl>
                                          </p:spTgt>
                                        </p:tgtEl>
                                        <p:attrNameLst>
                                          <p:attrName>style.visibility</p:attrName>
                                        </p:attrNameLst>
                                      </p:cBhvr>
                                      <p:to>
                                        <p:strVal val="visible"/>
                                      </p:to>
                                    </p:set>
                                    <p:anim calcmode="lin" valueType="num">
                                      <p:cBhvr additive="base">
                                        <p:cTn id="19" dur="500" fill="hold"/>
                                        <p:tgtEl>
                                          <p:spTgt spid="412676">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267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en-US" smtClean="0"/>
              <a:t>©2015 McGraw-Hill Education. All Rights Reserved.</a:t>
            </a:r>
            <a:endParaRPr lang="en-US"/>
          </a:p>
        </p:txBody>
      </p:sp>
      <p:sp>
        <p:nvSpPr>
          <p:cNvPr id="3" name="Slayt Numarası Yer Tutucusu 2"/>
          <p:cNvSpPr>
            <a:spLocks noGrp="1"/>
          </p:cNvSpPr>
          <p:nvPr>
            <p:ph type="sldNum" sz="quarter" idx="12"/>
          </p:nvPr>
        </p:nvSpPr>
        <p:spPr/>
        <p:txBody>
          <a:bodyPr/>
          <a:lstStyle/>
          <a:p>
            <a:fld id="{277EE247-7E3D-4F38-A267-86CBA1DF41EF}" type="slidenum">
              <a:rPr lang="en-US" smtClean="0"/>
              <a:t>13</a:t>
            </a:fld>
            <a:endParaRPr lang="en-US"/>
          </a:p>
        </p:txBody>
      </p:sp>
      <p:sp>
        <p:nvSpPr>
          <p:cNvPr id="4" name="Dikdörtgen 3"/>
          <p:cNvSpPr/>
          <p:nvPr/>
        </p:nvSpPr>
        <p:spPr>
          <a:xfrm>
            <a:off x="152400" y="381000"/>
            <a:ext cx="8763000" cy="3600986"/>
          </a:xfrm>
          <a:prstGeom prst="rect">
            <a:avLst/>
          </a:prstGeom>
        </p:spPr>
        <p:txBody>
          <a:bodyPr wrap="square">
            <a:spAutoFit/>
          </a:bodyPr>
          <a:lstStyle/>
          <a:p>
            <a:r>
              <a:rPr lang="en-US" sz="2800" b="1" dirty="0"/>
              <a:t>PRODUCTION IN THE SHORT </a:t>
            </a:r>
            <a:r>
              <a:rPr lang="en-US" sz="2800" b="1" dirty="0" smtClean="0"/>
              <a:t>RUN</a:t>
            </a:r>
            <a:endParaRPr lang="tr-TR" sz="2800" b="1" dirty="0" smtClean="0"/>
          </a:p>
          <a:p>
            <a:endParaRPr lang="tr-TR" sz="2000" dirty="0"/>
          </a:p>
          <a:p>
            <a:pPr algn="just"/>
            <a:r>
              <a:rPr lang="en-US" sz="2000" dirty="0" smtClean="0"/>
              <a:t>Consider </a:t>
            </a:r>
            <a:r>
              <a:rPr lang="en-US" sz="2000" dirty="0"/>
              <a:t>again the production process described by </a:t>
            </a:r>
            <a:r>
              <a:rPr lang="en-US" sz="2000" i="1" dirty="0"/>
              <a:t>Q </a:t>
            </a:r>
            <a:r>
              <a:rPr lang="tr-TR" sz="2000" i="1" dirty="0" smtClean="0"/>
              <a:t>=</a:t>
            </a:r>
            <a:r>
              <a:rPr lang="en-US" sz="2000" dirty="0" smtClean="0"/>
              <a:t> </a:t>
            </a:r>
            <a:r>
              <a:rPr lang="en-US" sz="2000" i="1" dirty="0"/>
              <a:t>F</a:t>
            </a:r>
            <a:r>
              <a:rPr lang="en-US" sz="2000" dirty="0"/>
              <a:t>(</a:t>
            </a:r>
            <a:r>
              <a:rPr lang="en-US" sz="2000" i="1" dirty="0"/>
              <a:t>K, L</a:t>
            </a:r>
            <a:r>
              <a:rPr lang="en-US" sz="2000" dirty="0"/>
              <a:t>) </a:t>
            </a:r>
            <a:r>
              <a:rPr lang="tr-TR" sz="2000" dirty="0" smtClean="0"/>
              <a:t>=</a:t>
            </a:r>
            <a:r>
              <a:rPr lang="en-US" sz="2000" dirty="0" smtClean="0"/>
              <a:t> </a:t>
            </a:r>
            <a:r>
              <a:rPr lang="en-US" sz="2000" dirty="0"/>
              <a:t>2</a:t>
            </a:r>
            <a:r>
              <a:rPr lang="en-US" sz="2000" i="1" dirty="0"/>
              <a:t>KL, </a:t>
            </a:r>
            <a:r>
              <a:rPr lang="en-US" sz="2000" dirty="0"/>
              <a:t>the </a:t>
            </a:r>
            <a:r>
              <a:rPr lang="en-US" sz="2000" dirty="0" smtClean="0"/>
              <a:t>simple</a:t>
            </a:r>
            <a:r>
              <a:rPr lang="tr-TR" sz="2000" dirty="0" smtClean="0"/>
              <a:t> </a:t>
            </a:r>
            <a:r>
              <a:rPr lang="en-US" sz="2000" dirty="0" smtClean="0"/>
              <a:t>two-input </a:t>
            </a:r>
            <a:r>
              <a:rPr lang="en-US" sz="2000" dirty="0"/>
              <a:t>production </a:t>
            </a:r>
            <a:r>
              <a:rPr lang="en-US" sz="2000" dirty="0" smtClean="0"/>
              <a:t>function</a:t>
            </a:r>
            <a:r>
              <a:rPr lang="tr-TR" sz="2000" dirty="0" smtClean="0"/>
              <a:t>.</a:t>
            </a:r>
            <a:r>
              <a:rPr lang="en-US" sz="2000" dirty="0" smtClean="0"/>
              <a:t> </a:t>
            </a:r>
            <a:r>
              <a:rPr lang="en-US" sz="2000" dirty="0"/>
              <a:t>And suppose we </a:t>
            </a:r>
            <a:r>
              <a:rPr lang="en-US" sz="2000" dirty="0" smtClean="0"/>
              <a:t>are</a:t>
            </a:r>
            <a:r>
              <a:rPr lang="tr-TR" sz="2000" dirty="0" smtClean="0"/>
              <a:t> </a:t>
            </a:r>
            <a:r>
              <a:rPr lang="en-US" sz="2000" dirty="0" smtClean="0"/>
              <a:t>concerned </a:t>
            </a:r>
            <a:r>
              <a:rPr lang="en-US" sz="2000" dirty="0"/>
              <a:t>with production in the short run—here, a period of time in which </a:t>
            </a:r>
            <a:r>
              <a:rPr lang="en-US" sz="2000" dirty="0" smtClean="0"/>
              <a:t>the</a:t>
            </a:r>
            <a:r>
              <a:rPr lang="tr-TR" sz="2000" dirty="0" smtClean="0"/>
              <a:t> </a:t>
            </a:r>
            <a:r>
              <a:rPr lang="en-US" sz="2000" dirty="0" smtClean="0"/>
              <a:t>labor </a:t>
            </a:r>
            <a:r>
              <a:rPr lang="en-US" sz="2000" dirty="0"/>
              <a:t>input is variable but the capital input is fixed, say, at the value </a:t>
            </a:r>
            <a:r>
              <a:rPr lang="en-US" sz="2000" i="1" dirty="0"/>
              <a:t>K </a:t>
            </a:r>
            <a:r>
              <a:rPr lang="tr-TR" sz="2000" i="1" dirty="0" smtClean="0"/>
              <a:t>=</a:t>
            </a:r>
            <a:r>
              <a:rPr lang="en-US" sz="2000" dirty="0" smtClean="0"/>
              <a:t> </a:t>
            </a:r>
            <a:r>
              <a:rPr lang="en-US" sz="2000" i="1" dirty="0"/>
              <a:t>K</a:t>
            </a:r>
            <a:r>
              <a:rPr lang="en-US" sz="2000" baseline="-25000" dirty="0"/>
              <a:t>0</a:t>
            </a:r>
            <a:r>
              <a:rPr lang="en-US" sz="2000" dirty="0"/>
              <a:t> </a:t>
            </a:r>
            <a:r>
              <a:rPr lang="tr-TR" sz="2000" dirty="0" smtClean="0"/>
              <a:t>=</a:t>
            </a:r>
            <a:r>
              <a:rPr lang="en-US" sz="2000" dirty="0" smtClean="0"/>
              <a:t> </a:t>
            </a:r>
            <a:r>
              <a:rPr lang="en-US" sz="2000" dirty="0"/>
              <a:t>1</a:t>
            </a:r>
            <a:r>
              <a:rPr lang="en-US" sz="2000" dirty="0" smtClean="0"/>
              <a:t>.</a:t>
            </a:r>
            <a:r>
              <a:rPr lang="tr-TR" sz="2000" dirty="0" smtClean="0"/>
              <a:t>  </a:t>
            </a:r>
            <a:r>
              <a:rPr lang="en-US" sz="2000" dirty="0" smtClean="0"/>
              <a:t>With </a:t>
            </a:r>
            <a:r>
              <a:rPr lang="en-US" sz="2000" dirty="0"/>
              <a:t>capital held constant, output becomes, in effect, a function of only the </a:t>
            </a:r>
            <a:r>
              <a:rPr lang="en-US" sz="2000" dirty="0" smtClean="0"/>
              <a:t>variable</a:t>
            </a:r>
            <a:r>
              <a:rPr lang="tr-TR" sz="2000" dirty="0" smtClean="0"/>
              <a:t> </a:t>
            </a:r>
            <a:r>
              <a:rPr lang="en-US" sz="2000" dirty="0" smtClean="0"/>
              <a:t>input</a:t>
            </a:r>
            <a:r>
              <a:rPr lang="en-US" sz="2000" dirty="0"/>
              <a:t>, labor: </a:t>
            </a:r>
            <a:r>
              <a:rPr lang="en-US" sz="2000" i="1" dirty="0"/>
              <a:t>F</a:t>
            </a:r>
            <a:r>
              <a:rPr lang="en-US" sz="2000" dirty="0"/>
              <a:t>(</a:t>
            </a:r>
            <a:r>
              <a:rPr lang="en-US" sz="2000" i="1" dirty="0"/>
              <a:t>K, L</a:t>
            </a:r>
            <a:r>
              <a:rPr lang="en-US" sz="2000" dirty="0"/>
              <a:t>) </a:t>
            </a:r>
            <a:r>
              <a:rPr lang="tr-TR" sz="2000" dirty="0" smtClean="0"/>
              <a:t>=</a:t>
            </a:r>
            <a:r>
              <a:rPr lang="en-US" sz="2000" dirty="0" smtClean="0"/>
              <a:t> </a:t>
            </a:r>
            <a:r>
              <a:rPr lang="en-US" sz="2000" dirty="0"/>
              <a:t>2</a:t>
            </a:r>
            <a:r>
              <a:rPr lang="en-US" sz="2000" i="1" dirty="0"/>
              <a:t>K</a:t>
            </a:r>
            <a:r>
              <a:rPr lang="en-US" sz="2000" baseline="-25000" dirty="0"/>
              <a:t>0</a:t>
            </a:r>
            <a:r>
              <a:rPr lang="en-US" sz="2000" i="1" dirty="0"/>
              <a:t>L </a:t>
            </a:r>
            <a:r>
              <a:rPr lang="tr-TR" sz="2000" dirty="0" smtClean="0"/>
              <a:t>=</a:t>
            </a:r>
            <a:r>
              <a:rPr lang="en-US" sz="2000" dirty="0" smtClean="0"/>
              <a:t> </a:t>
            </a:r>
            <a:r>
              <a:rPr lang="en-US" sz="2000" dirty="0"/>
              <a:t>2</a:t>
            </a:r>
            <a:r>
              <a:rPr lang="en-US" sz="2000" i="1" dirty="0"/>
              <a:t>L. </a:t>
            </a:r>
            <a:r>
              <a:rPr lang="en-US" sz="2000" dirty="0"/>
              <a:t>This means we can plot the </a:t>
            </a:r>
            <a:r>
              <a:rPr lang="en-US" sz="2000" dirty="0" smtClean="0"/>
              <a:t>production</a:t>
            </a:r>
            <a:r>
              <a:rPr lang="tr-TR" sz="2000" dirty="0" smtClean="0"/>
              <a:t> </a:t>
            </a:r>
            <a:r>
              <a:rPr lang="en-US" sz="2000" dirty="0" smtClean="0"/>
              <a:t>function </a:t>
            </a:r>
            <a:r>
              <a:rPr lang="en-US" sz="2000" dirty="0"/>
              <a:t>in a two-dimensional diagram, as in Figure 8.2</a:t>
            </a:r>
            <a:r>
              <a:rPr lang="en-US" sz="2000" i="1" dirty="0"/>
              <a:t>a</a:t>
            </a:r>
            <a:r>
              <a:rPr lang="en-US" sz="2000" dirty="0"/>
              <a:t>. For this particular </a:t>
            </a:r>
            <a:r>
              <a:rPr lang="en-US" sz="2000" i="1" dirty="0"/>
              <a:t>F</a:t>
            </a:r>
            <a:r>
              <a:rPr lang="en-US" sz="2000" dirty="0"/>
              <a:t>(</a:t>
            </a:r>
            <a:r>
              <a:rPr lang="en-US" sz="2000" i="1" dirty="0"/>
              <a:t>K, L</a:t>
            </a:r>
            <a:r>
              <a:rPr lang="en-US" sz="2000" dirty="0" smtClean="0"/>
              <a:t>),</a:t>
            </a:r>
            <a:r>
              <a:rPr lang="tr-TR" sz="2000" dirty="0" smtClean="0"/>
              <a:t> </a:t>
            </a:r>
            <a:r>
              <a:rPr lang="en-US" sz="2000" dirty="0" smtClean="0"/>
              <a:t>the </a:t>
            </a:r>
            <a:r>
              <a:rPr lang="en-US" sz="2000" dirty="0"/>
              <a:t>short-run production function is a straight line through the origin whose </a:t>
            </a:r>
            <a:r>
              <a:rPr lang="en-US" sz="2000" dirty="0" smtClean="0"/>
              <a:t>slope</a:t>
            </a:r>
            <a:r>
              <a:rPr lang="tr-TR" sz="2000" dirty="0" smtClean="0"/>
              <a:t> </a:t>
            </a:r>
            <a:r>
              <a:rPr lang="en-US" sz="2000" dirty="0" smtClean="0"/>
              <a:t>is </a:t>
            </a:r>
            <a:r>
              <a:rPr lang="en-US" sz="2000" dirty="0"/>
              <a:t>2 times the fixed value of </a:t>
            </a:r>
            <a:r>
              <a:rPr lang="en-US" sz="2000" i="1" dirty="0"/>
              <a:t>K</a:t>
            </a:r>
            <a:r>
              <a:rPr lang="en-US" sz="2000" dirty="0"/>
              <a:t>: Thus, </a:t>
            </a:r>
            <a:r>
              <a:rPr lang="en-US" sz="2000" dirty="0" smtClean="0"/>
              <a:t>∆</a:t>
            </a:r>
            <a:r>
              <a:rPr lang="en-US" sz="2000" i="1" dirty="0" smtClean="0"/>
              <a:t>Q</a:t>
            </a:r>
            <a:r>
              <a:rPr lang="tr-TR" sz="2000" i="1" dirty="0"/>
              <a:t>/</a:t>
            </a:r>
            <a:r>
              <a:rPr lang="tr-TR" sz="2000" i="1" dirty="0" smtClean="0"/>
              <a:t>∆</a:t>
            </a:r>
            <a:r>
              <a:rPr lang="en-US" sz="2000" i="1" dirty="0" smtClean="0"/>
              <a:t>L </a:t>
            </a:r>
            <a:r>
              <a:rPr lang="tr-TR" sz="2000" i="1" dirty="0" smtClean="0"/>
              <a:t>=</a:t>
            </a:r>
            <a:r>
              <a:rPr lang="en-US" sz="2000" dirty="0" smtClean="0"/>
              <a:t> </a:t>
            </a:r>
            <a:r>
              <a:rPr lang="en-US" sz="2000" dirty="0"/>
              <a:t>2</a:t>
            </a:r>
            <a:r>
              <a:rPr lang="en-US" sz="2000" i="1" dirty="0"/>
              <a:t>K</a:t>
            </a:r>
            <a:r>
              <a:rPr lang="en-US" sz="2000" baseline="-25000" dirty="0"/>
              <a:t>0</a:t>
            </a:r>
            <a:r>
              <a:rPr lang="en-US" sz="2000" dirty="0"/>
              <a:t>.</a:t>
            </a:r>
            <a:endParaRPr lang="tr-TR" sz="2000" dirty="0"/>
          </a:p>
        </p:txBody>
      </p:sp>
      <p:pic>
        <p:nvPicPr>
          <p:cNvPr id="501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6999" y="3886200"/>
            <a:ext cx="2994053" cy="2728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ikdörtgen 4"/>
          <p:cNvSpPr/>
          <p:nvPr/>
        </p:nvSpPr>
        <p:spPr>
          <a:xfrm>
            <a:off x="4800600" y="4927260"/>
            <a:ext cx="4038600" cy="338554"/>
          </a:xfrm>
          <a:prstGeom prst="rect">
            <a:avLst/>
          </a:prstGeom>
        </p:spPr>
        <p:txBody>
          <a:bodyPr wrap="square">
            <a:spAutoFit/>
          </a:bodyPr>
          <a:lstStyle/>
          <a:p>
            <a:pPr algn="just"/>
            <a:r>
              <a:rPr lang="tr-TR" sz="1600" b="1" dirty="0"/>
              <a:t>A </a:t>
            </a:r>
            <a:r>
              <a:rPr lang="tr-TR" sz="1600" b="1" dirty="0" err="1"/>
              <a:t>Specific</a:t>
            </a:r>
            <a:r>
              <a:rPr lang="tr-TR" sz="1600" b="1" dirty="0"/>
              <a:t> </a:t>
            </a:r>
            <a:r>
              <a:rPr lang="tr-TR" sz="1600" b="1" dirty="0" err="1" smtClean="0"/>
              <a:t>Short</a:t>
            </a:r>
            <a:r>
              <a:rPr lang="tr-TR" sz="1600" b="1" dirty="0" smtClean="0"/>
              <a:t>-Run </a:t>
            </a:r>
            <a:r>
              <a:rPr lang="tr-TR" sz="1600" b="1" dirty="0" err="1" smtClean="0"/>
              <a:t>Production</a:t>
            </a:r>
            <a:r>
              <a:rPr lang="tr-TR" sz="1600" b="1" dirty="0" smtClean="0"/>
              <a:t> </a:t>
            </a:r>
            <a:r>
              <a:rPr lang="tr-TR" sz="1600" b="1" dirty="0" err="1"/>
              <a:t>Function</a:t>
            </a:r>
            <a:endParaRPr lang="tr-TR" sz="1600" dirty="0"/>
          </a:p>
        </p:txBody>
      </p:sp>
    </p:spTree>
    <p:extLst>
      <p:ext uri="{BB962C8B-B14F-4D97-AF65-F5344CB8AC3E}">
        <p14:creationId xmlns:p14="http://schemas.microsoft.com/office/powerpoint/2010/main" val="541722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en-US" smtClean="0"/>
              <a:t>©2015 McGraw-Hill Education. All Rights Reserved.</a:t>
            </a:r>
            <a:endParaRPr lang="en-US"/>
          </a:p>
        </p:txBody>
      </p:sp>
      <p:sp>
        <p:nvSpPr>
          <p:cNvPr id="3" name="Slayt Numarası Yer Tutucusu 2"/>
          <p:cNvSpPr>
            <a:spLocks noGrp="1"/>
          </p:cNvSpPr>
          <p:nvPr>
            <p:ph type="sldNum" sz="quarter" idx="12"/>
          </p:nvPr>
        </p:nvSpPr>
        <p:spPr/>
        <p:txBody>
          <a:bodyPr/>
          <a:lstStyle/>
          <a:p>
            <a:fld id="{277EE247-7E3D-4F38-A267-86CBA1DF41EF}" type="slidenum">
              <a:rPr lang="en-US" smtClean="0"/>
              <a:t>14</a:t>
            </a:fld>
            <a:endParaRPr lang="en-US"/>
          </a:p>
        </p:txBody>
      </p:sp>
      <p:pic>
        <p:nvPicPr>
          <p:cNvPr id="512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80" y="1371600"/>
            <a:ext cx="8912426"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990600" y="5657165"/>
            <a:ext cx="7620000" cy="646331"/>
          </a:xfrm>
          <a:prstGeom prst="rect">
            <a:avLst/>
          </a:prstGeom>
        </p:spPr>
        <p:txBody>
          <a:bodyPr wrap="square">
            <a:spAutoFit/>
          </a:bodyPr>
          <a:lstStyle/>
          <a:p>
            <a:pPr algn="just"/>
            <a:r>
              <a:rPr lang="en-US" b="1" i="1" dirty="0">
                <a:solidFill>
                  <a:srgbClr val="007373"/>
                </a:solidFill>
                <a:latin typeface="GillSansStd-BoldItalic"/>
              </a:rPr>
              <a:t>law of diminishing returns </a:t>
            </a:r>
            <a:r>
              <a:rPr lang="en-US" dirty="0" smtClean="0">
                <a:solidFill>
                  <a:srgbClr val="000000"/>
                </a:solidFill>
                <a:latin typeface="GillSansStd"/>
              </a:rPr>
              <a:t>if</a:t>
            </a:r>
            <a:r>
              <a:rPr lang="tr-TR" dirty="0" smtClean="0">
                <a:solidFill>
                  <a:srgbClr val="000000"/>
                </a:solidFill>
                <a:latin typeface="GillSansStd"/>
              </a:rPr>
              <a:t> </a:t>
            </a:r>
            <a:r>
              <a:rPr lang="en-US" dirty="0" smtClean="0">
                <a:solidFill>
                  <a:srgbClr val="000000"/>
                </a:solidFill>
                <a:latin typeface="GillSansStd"/>
              </a:rPr>
              <a:t>other </a:t>
            </a:r>
            <a:r>
              <a:rPr lang="en-US" dirty="0">
                <a:solidFill>
                  <a:srgbClr val="000000"/>
                </a:solidFill>
                <a:latin typeface="GillSansStd"/>
              </a:rPr>
              <a:t>inputs are fixed, </a:t>
            </a:r>
            <a:r>
              <a:rPr lang="en-US" dirty="0" smtClean="0">
                <a:solidFill>
                  <a:srgbClr val="000000"/>
                </a:solidFill>
                <a:latin typeface="GillSansStd"/>
              </a:rPr>
              <a:t>the</a:t>
            </a:r>
            <a:r>
              <a:rPr lang="tr-TR" dirty="0" smtClean="0">
                <a:solidFill>
                  <a:srgbClr val="000000"/>
                </a:solidFill>
                <a:latin typeface="GillSansStd"/>
              </a:rPr>
              <a:t> </a:t>
            </a:r>
            <a:r>
              <a:rPr lang="en-US" dirty="0" smtClean="0">
                <a:solidFill>
                  <a:srgbClr val="000000"/>
                </a:solidFill>
                <a:latin typeface="GillSansStd"/>
              </a:rPr>
              <a:t>increase </a:t>
            </a:r>
            <a:r>
              <a:rPr lang="en-US" dirty="0">
                <a:solidFill>
                  <a:srgbClr val="000000"/>
                </a:solidFill>
                <a:latin typeface="GillSansStd"/>
              </a:rPr>
              <a:t>in output from </a:t>
            </a:r>
            <a:r>
              <a:rPr lang="en-US" dirty="0" smtClean="0">
                <a:solidFill>
                  <a:srgbClr val="000000"/>
                </a:solidFill>
                <a:latin typeface="GillSansStd"/>
              </a:rPr>
              <a:t>an</a:t>
            </a:r>
            <a:r>
              <a:rPr lang="tr-TR" dirty="0" smtClean="0">
                <a:solidFill>
                  <a:srgbClr val="000000"/>
                </a:solidFill>
                <a:latin typeface="GillSansStd"/>
              </a:rPr>
              <a:t> </a:t>
            </a:r>
            <a:r>
              <a:rPr lang="en-US" dirty="0" smtClean="0">
                <a:solidFill>
                  <a:srgbClr val="000000"/>
                </a:solidFill>
                <a:latin typeface="GillSansStd"/>
              </a:rPr>
              <a:t>increase </a:t>
            </a:r>
            <a:r>
              <a:rPr lang="en-US" dirty="0">
                <a:solidFill>
                  <a:srgbClr val="000000"/>
                </a:solidFill>
                <a:latin typeface="GillSansStd"/>
              </a:rPr>
              <a:t>in the variable </a:t>
            </a:r>
            <a:r>
              <a:rPr lang="en-US" dirty="0" smtClean="0">
                <a:solidFill>
                  <a:srgbClr val="000000"/>
                </a:solidFill>
                <a:latin typeface="GillSansStd"/>
              </a:rPr>
              <a:t>input</a:t>
            </a:r>
            <a:r>
              <a:rPr lang="tr-TR" dirty="0" smtClean="0">
                <a:solidFill>
                  <a:srgbClr val="000000"/>
                </a:solidFill>
                <a:latin typeface="GillSansStd"/>
              </a:rPr>
              <a:t> </a:t>
            </a:r>
            <a:r>
              <a:rPr lang="tr-TR" dirty="0" err="1" smtClean="0">
                <a:solidFill>
                  <a:srgbClr val="000000"/>
                </a:solidFill>
                <a:latin typeface="GillSansStd"/>
              </a:rPr>
              <a:t>must</a:t>
            </a:r>
            <a:r>
              <a:rPr lang="tr-TR" dirty="0" smtClean="0">
                <a:solidFill>
                  <a:srgbClr val="000000"/>
                </a:solidFill>
                <a:latin typeface="GillSansStd"/>
              </a:rPr>
              <a:t> </a:t>
            </a:r>
            <a:r>
              <a:rPr lang="tr-TR" dirty="0" err="1">
                <a:solidFill>
                  <a:srgbClr val="000000"/>
                </a:solidFill>
                <a:latin typeface="GillSansStd"/>
              </a:rPr>
              <a:t>eventually</a:t>
            </a:r>
            <a:r>
              <a:rPr lang="tr-TR" dirty="0">
                <a:solidFill>
                  <a:srgbClr val="000000"/>
                </a:solidFill>
                <a:latin typeface="GillSansStd"/>
              </a:rPr>
              <a:t> </a:t>
            </a:r>
            <a:r>
              <a:rPr lang="tr-TR" dirty="0" err="1">
                <a:solidFill>
                  <a:srgbClr val="000000"/>
                </a:solidFill>
                <a:latin typeface="GillSansStd"/>
              </a:rPr>
              <a:t>decline</a:t>
            </a:r>
            <a:r>
              <a:rPr lang="tr-TR" dirty="0">
                <a:solidFill>
                  <a:srgbClr val="000000"/>
                </a:solidFill>
                <a:latin typeface="GillSansStd"/>
              </a:rPr>
              <a:t>.</a:t>
            </a:r>
            <a:endParaRPr lang="tr-TR" dirty="0"/>
          </a:p>
        </p:txBody>
      </p:sp>
    </p:spTree>
    <p:extLst>
      <p:ext uri="{BB962C8B-B14F-4D97-AF65-F5344CB8AC3E}">
        <p14:creationId xmlns:p14="http://schemas.microsoft.com/office/powerpoint/2010/main" val="2184575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fld id="{054B5487-9E53-4C3C-9C4F-F3495D2DB92D}" type="slidenum">
              <a:rPr lang="en-CA" altLang="en-US" sz="1400"/>
              <a:pPr>
                <a:spcBef>
                  <a:spcPct val="0"/>
                </a:spcBef>
                <a:buFontTx/>
                <a:buNone/>
              </a:pPr>
              <a:t>15</a:t>
            </a:fld>
            <a:endParaRPr lang="en-CA" altLang="en-US" sz="1400"/>
          </a:p>
        </p:txBody>
      </p:sp>
      <p:sp>
        <p:nvSpPr>
          <p:cNvPr id="409602" name="Text Box 2"/>
          <p:cNvSpPr txBox="1">
            <a:spLocks noChangeArrowheads="1"/>
          </p:cNvSpPr>
          <p:nvPr/>
        </p:nvSpPr>
        <p:spPr bwMode="auto">
          <a:xfrm>
            <a:off x="228600" y="860474"/>
            <a:ext cx="85344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endParaRPr lang="en-US" altLang="en-US" sz="3600" u="sng" dirty="0">
              <a:latin typeface="Tahoma" pitchFamily="34" charset="0"/>
            </a:endParaRPr>
          </a:p>
          <a:p>
            <a:pPr>
              <a:spcBef>
                <a:spcPct val="0"/>
              </a:spcBef>
              <a:buFontTx/>
              <a:buNone/>
            </a:pPr>
            <a:endParaRPr lang="en-US" altLang="en-US" sz="3600" dirty="0">
              <a:latin typeface="Tahoma" pitchFamily="34" charset="0"/>
            </a:endParaRPr>
          </a:p>
          <a:p>
            <a:pPr lvl="2" algn="just">
              <a:spcBef>
                <a:spcPct val="0"/>
              </a:spcBef>
              <a:buFont typeface="Symbol" pitchFamily="18" charset="2"/>
              <a:buChar char="·"/>
            </a:pPr>
            <a:r>
              <a:rPr lang="en-US" altLang="en-US" sz="2400" dirty="0">
                <a:latin typeface="+mj-lt"/>
              </a:rPr>
              <a:t>A </a:t>
            </a:r>
            <a:r>
              <a:rPr lang="en-US" altLang="en-US" sz="2400" b="1" u="sng" dirty="0">
                <a:latin typeface="+mj-lt"/>
              </a:rPr>
              <a:t>technically efficient</a:t>
            </a:r>
            <a:r>
              <a:rPr lang="en-US" altLang="en-US" sz="2400" u="sng" dirty="0">
                <a:latin typeface="+mj-lt"/>
              </a:rPr>
              <a:t> </a:t>
            </a:r>
            <a:r>
              <a:rPr lang="en-US" altLang="en-US" sz="2400" dirty="0">
                <a:latin typeface="+mj-lt"/>
              </a:rPr>
              <a:t>firm is attaining the maximum possible output from its inputs (using whatever technology is appropriate)</a:t>
            </a:r>
          </a:p>
          <a:p>
            <a:pPr lvl="2" algn="just">
              <a:spcBef>
                <a:spcPct val="0"/>
              </a:spcBef>
              <a:buFont typeface="Symbol" pitchFamily="18" charset="2"/>
              <a:buChar char="·"/>
            </a:pPr>
            <a:r>
              <a:rPr lang="en-US" altLang="en-US" sz="2400" dirty="0">
                <a:latin typeface="+mj-lt"/>
              </a:rPr>
              <a:t>A </a:t>
            </a:r>
            <a:r>
              <a:rPr lang="en-US" altLang="en-US" sz="2400" b="1" u="sng" dirty="0">
                <a:latin typeface="+mj-lt"/>
              </a:rPr>
              <a:t>technically inefficient</a:t>
            </a:r>
            <a:r>
              <a:rPr lang="en-US" altLang="en-US" sz="2400" u="sng" dirty="0">
                <a:latin typeface="+mj-lt"/>
              </a:rPr>
              <a:t> </a:t>
            </a:r>
            <a:r>
              <a:rPr lang="en-US" altLang="en-US" sz="2400" dirty="0">
                <a:latin typeface="+mj-lt"/>
              </a:rPr>
              <a:t>firm is attaining less than the maximum possible output from its inputs (using whatever technology is appropriate</a:t>
            </a:r>
            <a:r>
              <a:rPr lang="en-US" altLang="en-US" sz="2400" dirty="0" smtClean="0">
                <a:latin typeface="+mj-lt"/>
              </a:rPr>
              <a:t>)</a:t>
            </a:r>
            <a:endParaRPr lang="en-US" altLang="en-US" sz="2400" dirty="0">
              <a:latin typeface="+mj-lt"/>
            </a:endParaRPr>
          </a:p>
        </p:txBody>
      </p:sp>
    </p:spTree>
    <p:extLst>
      <p:ext uri="{BB962C8B-B14F-4D97-AF65-F5344CB8AC3E}">
        <p14:creationId xmlns:p14="http://schemas.microsoft.com/office/powerpoint/2010/main" val="34021305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602">
                                            <p:txEl>
                                              <p:pRg st="3" end="3"/>
                                            </p:txEl>
                                          </p:spTgt>
                                        </p:tgtEl>
                                        <p:attrNameLst>
                                          <p:attrName>style.visibility</p:attrName>
                                        </p:attrNameLst>
                                      </p:cBhvr>
                                      <p:to>
                                        <p:strVal val="visible"/>
                                      </p:to>
                                    </p:set>
                                    <p:anim calcmode="lin" valueType="num">
                                      <p:cBhvr additive="base">
                                        <p:cTn id="7" dur="500" fill="hold"/>
                                        <p:tgtEl>
                                          <p:spTgt spid="40960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60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fld id="{57CD72CA-ECFB-4B5E-B888-6452B9FF6239}" type="slidenum">
              <a:rPr lang="en-CA" altLang="en-US" sz="1400"/>
              <a:pPr>
                <a:spcBef>
                  <a:spcPct val="0"/>
                </a:spcBef>
                <a:buFontTx/>
                <a:buNone/>
              </a:pPr>
              <a:t>16</a:t>
            </a:fld>
            <a:endParaRPr lang="en-CA" altLang="en-US" sz="1400"/>
          </a:p>
        </p:txBody>
      </p:sp>
      <p:sp>
        <p:nvSpPr>
          <p:cNvPr id="409602" name="Text Box 2"/>
          <p:cNvSpPr txBox="1">
            <a:spLocks noChangeArrowheads="1"/>
          </p:cNvSpPr>
          <p:nvPr/>
        </p:nvSpPr>
        <p:spPr bwMode="auto">
          <a:xfrm>
            <a:off x="0" y="838200"/>
            <a:ext cx="91440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endParaRPr lang="en-US" altLang="en-US" sz="3600" u="sng" dirty="0">
              <a:latin typeface="Tahoma" pitchFamily="34" charset="0"/>
            </a:endParaRPr>
          </a:p>
          <a:p>
            <a:pPr>
              <a:spcBef>
                <a:spcPct val="0"/>
              </a:spcBef>
              <a:buFontTx/>
              <a:buNone/>
            </a:pPr>
            <a:endParaRPr lang="en-US" altLang="en-US" sz="3600" dirty="0">
              <a:latin typeface="Tahoma" pitchFamily="34" charset="0"/>
            </a:endParaRPr>
          </a:p>
          <a:p>
            <a:pPr lvl="2">
              <a:spcBef>
                <a:spcPct val="0"/>
              </a:spcBef>
              <a:buFont typeface="Symbol" pitchFamily="18" charset="2"/>
              <a:buChar char="·"/>
            </a:pPr>
            <a:r>
              <a:rPr lang="en-US" altLang="en-US" sz="2400" b="1" u="sng" dirty="0">
                <a:latin typeface="+mn-lt"/>
              </a:rPr>
              <a:t>production set :</a:t>
            </a:r>
            <a:r>
              <a:rPr lang="en-US" altLang="en-US" sz="2400" dirty="0">
                <a:latin typeface="+mn-lt"/>
              </a:rPr>
              <a:t> all points on or below the production function</a:t>
            </a:r>
          </a:p>
          <a:p>
            <a:pPr lvl="2">
              <a:spcBef>
                <a:spcPct val="0"/>
              </a:spcBef>
              <a:buFont typeface="Symbol" pitchFamily="18" charset="2"/>
              <a:buNone/>
            </a:pPr>
            <a:endParaRPr lang="en-CA" altLang="en-US" sz="2400" dirty="0">
              <a:latin typeface="+mn-lt"/>
            </a:endParaRPr>
          </a:p>
          <a:p>
            <a:pPr lvl="2" eaLnBrk="1" hangingPunct="1">
              <a:spcBef>
                <a:spcPct val="0"/>
              </a:spcBef>
              <a:buFontTx/>
              <a:buNone/>
            </a:pPr>
            <a:r>
              <a:rPr lang="en-US" altLang="en-US" sz="2400" dirty="0">
                <a:latin typeface="+mn-lt"/>
              </a:rPr>
              <a:t>Note: Capital refers to </a:t>
            </a:r>
            <a:r>
              <a:rPr lang="en-US" altLang="en-US" sz="2400" b="1" dirty="0">
                <a:latin typeface="+mn-lt"/>
              </a:rPr>
              <a:t>physical capital</a:t>
            </a:r>
            <a:r>
              <a:rPr lang="en-US" altLang="en-US" sz="2400" dirty="0">
                <a:latin typeface="+mn-lt"/>
              </a:rPr>
              <a:t> </a:t>
            </a:r>
            <a:r>
              <a:rPr lang="en-US" altLang="en-US" sz="2400" dirty="0" smtClean="0">
                <a:latin typeface="+mn-lt"/>
              </a:rPr>
              <a:t>(</a:t>
            </a:r>
            <a:r>
              <a:rPr lang="en-US" altLang="en-US" sz="2400" dirty="0">
                <a:latin typeface="+mn-lt"/>
              </a:rPr>
              <a:t>goods that are themselves produced goods) and not </a:t>
            </a:r>
            <a:r>
              <a:rPr lang="en-US" altLang="en-US" sz="2400" b="1" dirty="0">
                <a:latin typeface="+mn-lt"/>
              </a:rPr>
              <a:t>financial capital</a:t>
            </a:r>
            <a:r>
              <a:rPr lang="en-US" altLang="en-US" sz="2400" dirty="0">
                <a:latin typeface="+mn-lt"/>
              </a:rPr>
              <a:t> (the money required to start or maintain production).</a:t>
            </a:r>
          </a:p>
          <a:p>
            <a:pPr>
              <a:spcBef>
                <a:spcPct val="50000"/>
              </a:spcBef>
              <a:buFontTx/>
              <a:buNone/>
            </a:pPr>
            <a:endParaRPr lang="en-US" altLang="en-US" dirty="0">
              <a:latin typeface="Times New Roman" pitchFamily="18" charset="0"/>
            </a:endParaRPr>
          </a:p>
        </p:txBody>
      </p:sp>
    </p:spTree>
    <p:extLst>
      <p:ext uri="{BB962C8B-B14F-4D97-AF65-F5344CB8AC3E}">
        <p14:creationId xmlns:p14="http://schemas.microsoft.com/office/powerpoint/2010/main" val="28114548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602">
                                            <p:txEl>
                                              <p:pRg st="4" end="4"/>
                                            </p:txEl>
                                          </p:spTgt>
                                        </p:tgtEl>
                                        <p:attrNameLst>
                                          <p:attrName>style.visibility</p:attrName>
                                        </p:attrNameLst>
                                      </p:cBhvr>
                                      <p:to>
                                        <p:strVal val="visible"/>
                                      </p:to>
                                    </p:set>
                                    <p:anim calcmode="lin" valueType="num">
                                      <p:cBhvr additive="base">
                                        <p:cTn id="7" dur="500" fill="hold"/>
                                        <p:tgtEl>
                                          <p:spTgt spid="40960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60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23"/>
          <p:cNvSpPr/>
          <p:nvPr/>
        </p:nvSpPr>
        <p:spPr>
          <a:xfrm>
            <a:off x="257175" y="3200400"/>
            <a:ext cx="5076825" cy="3028950"/>
          </a:xfrm>
          <a:custGeom>
            <a:avLst/>
            <a:gdLst>
              <a:gd name="connsiteX0" fmla="*/ 0 w 5072063"/>
              <a:gd name="connsiteY0" fmla="*/ 2957512 h 3014662"/>
              <a:gd name="connsiteX1" fmla="*/ 5072063 w 5072063"/>
              <a:gd name="connsiteY1" fmla="*/ 2971800 h 3014662"/>
              <a:gd name="connsiteX2" fmla="*/ 4914900 w 5072063"/>
              <a:gd name="connsiteY2" fmla="*/ 0 h 3014662"/>
              <a:gd name="connsiteX3" fmla="*/ 3386138 w 5072063"/>
              <a:gd name="connsiteY3" fmla="*/ 300037 h 3014662"/>
              <a:gd name="connsiteX4" fmla="*/ 2200275 w 5072063"/>
              <a:gd name="connsiteY4" fmla="*/ 728662 h 3014662"/>
              <a:gd name="connsiteX5" fmla="*/ 1271588 w 5072063"/>
              <a:gd name="connsiteY5" fmla="*/ 1314450 h 3014662"/>
              <a:gd name="connsiteX6" fmla="*/ 900113 w 5072063"/>
              <a:gd name="connsiteY6" fmla="*/ 1600200 h 3014662"/>
              <a:gd name="connsiteX7" fmla="*/ 414338 w 5072063"/>
              <a:gd name="connsiteY7" fmla="*/ 2157412 h 3014662"/>
              <a:gd name="connsiteX8" fmla="*/ 171450 w 5072063"/>
              <a:gd name="connsiteY8" fmla="*/ 2571750 h 3014662"/>
              <a:gd name="connsiteX9" fmla="*/ 0 w 5072063"/>
              <a:gd name="connsiteY9" fmla="*/ 3014662 h 3014662"/>
              <a:gd name="connsiteX10" fmla="*/ 0 w 5072063"/>
              <a:gd name="connsiteY10" fmla="*/ 3014662 h 3014662"/>
              <a:gd name="connsiteX0" fmla="*/ 0 w 5076825"/>
              <a:gd name="connsiteY0" fmla="*/ 2971800 h 3028950"/>
              <a:gd name="connsiteX1" fmla="*/ 5072063 w 5076825"/>
              <a:gd name="connsiteY1" fmla="*/ 2986088 h 3028950"/>
              <a:gd name="connsiteX2" fmla="*/ 5076825 w 5076825"/>
              <a:gd name="connsiteY2" fmla="*/ 0 h 3028950"/>
              <a:gd name="connsiteX3" fmla="*/ 3386138 w 5076825"/>
              <a:gd name="connsiteY3" fmla="*/ 314325 h 3028950"/>
              <a:gd name="connsiteX4" fmla="*/ 2200275 w 5076825"/>
              <a:gd name="connsiteY4" fmla="*/ 742950 h 3028950"/>
              <a:gd name="connsiteX5" fmla="*/ 1271588 w 5076825"/>
              <a:gd name="connsiteY5" fmla="*/ 1328738 h 3028950"/>
              <a:gd name="connsiteX6" fmla="*/ 900113 w 5076825"/>
              <a:gd name="connsiteY6" fmla="*/ 1614488 h 3028950"/>
              <a:gd name="connsiteX7" fmla="*/ 414338 w 5076825"/>
              <a:gd name="connsiteY7" fmla="*/ 2171700 h 3028950"/>
              <a:gd name="connsiteX8" fmla="*/ 171450 w 5076825"/>
              <a:gd name="connsiteY8" fmla="*/ 2586038 h 3028950"/>
              <a:gd name="connsiteX9" fmla="*/ 0 w 5076825"/>
              <a:gd name="connsiteY9" fmla="*/ 3028950 h 3028950"/>
              <a:gd name="connsiteX10" fmla="*/ 0 w 5076825"/>
              <a:gd name="connsiteY10" fmla="*/ 3028950 h 3028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076825" h="3028950">
                <a:moveTo>
                  <a:pt x="0" y="2971800"/>
                </a:moveTo>
                <a:lnTo>
                  <a:pt x="5072063" y="2986088"/>
                </a:lnTo>
                <a:cubicBezTo>
                  <a:pt x="5073650" y="1990725"/>
                  <a:pt x="5075238" y="995363"/>
                  <a:pt x="5076825" y="0"/>
                </a:cubicBezTo>
                <a:lnTo>
                  <a:pt x="3386138" y="314325"/>
                </a:lnTo>
                <a:lnTo>
                  <a:pt x="2200275" y="742950"/>
                </a:lnTo>
                <a:lnTo>
                  <a:pt x="1271588" y="1328738"/>
                </a:lnTo>
                <a:lnTo>
                  <a:pt x="900113" y="1614488"/>
                </a:lnTo>
                <a:lnTo>
                  <a:pt x="414338" y="2171700"/>
                </a:lnTo>
                <a:lnTo>
                  <a:pt x="171450" y="2586038"/>
                </a:lnTo>
                <a:lnTo>
                  <a:pt x="0" y="3028950"/>
                </a:lnTo>
                <a:lnTo>
                  <a:pt x="0" y="3028950"/>
                </a:lnTo>
              </a:path>
            </a:pathLst>
          </a:custGeom>
          <a:solidFill>
            <a:schemeClr val="accent2">
              <a:lumMod val="75000"/>
              <a:alpha val="35000"/>
            </a:schemeClr>
          </a:solidFill>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CA"/>
          </a:p>
        </p:txBody>
      </p:sp>
      <p:sp>
        <p:nvSpPr>
          <p:cNvPr id="1843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fld id="{FFA35232-EB41-4582-9B9A-23F425B25BBB}" type="slidenum">
              <a:rPr lang="en-CA" altLang="en-US" sz="1400"/>
              <a:pPr>
                <a:spcBef>
                  <a:spcPct val="0"/>
                </a:spcBef>
                <a:buFontTx/>
                <a:buNone/>
              </a:pPr>
              <a:t>17</a:t>
            </a:fld>
            <a:endParaRPr lang="en-CA" altLang="en-US" sz="1400"/>
          </a:p>
        </p:txBody>
      </p:sp>
      <p:sp>
        <p:nvSpPr>
          <p:cNvPr id="18436" name="Text Box 2"/>
          <p:cNvSpPr txBox="1">
            <a:spLocks noChangeArrowheads="1"/>
          </p:cNvSpPr>
          <p:nvPr/>
        </p:nvSpPr>
        <p:spPr bwMode="auto">
          <a:xfrm>
            <a:off x="1066800" y="381000"/>
            <a:ext cx="7772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50000"/>
              </a:spcBef>
              <a:buFontTx/>
              <a:buNone/>
            </a:pPr>
            <a:r>
              <a:rPr lang="en-US" altLang="en-US" sz="2000" u="sng" dirty="0">
                <a:latin typeface="Tahoma" pitchFamily="34" charset="0"/>
              </a:rPr>
              <a:t>Example:</a:t>
            </a:r>
            <a:r>
              <a:rPr lang="en-US" altLang="en-US" sz="2000" dirty="0">
                <a:latin typeface="Tahoma" pitchFamily="34" charset="0"/>
              </a:rPr>
              <a:t>  The Production Function and Technical Efficiency</a:t>
            </a:r>
          </a:p>
        </p:txBody>
      </p:sp>
      <p:sp>
        <p:nvSpPr>
          <p:cNvPr id="18437" name="Line 3"/>
          <p:cNvSpPr>
            <a:spLocks noChangeShapeType="1"/>
          </p:cNvSpPr>
          <p:nvPr/>
        </p:nvSpPr>
        <p:spPr bwMode="auto">
          <a:xfrm>
            <a:off x="244475" y="6227763"/>
            <a:ext cx="64008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8438" name="Line 4"/>
          <p:cNvSpPr>
            <a:spLocks noChangeShapeType="1"/>
          </p:cNvSpPr>
          <p:nvPr/>
        </p:nvSpPr>
        <p:spPr bwMode="auto">
          <a:xfrm flipV="1">
            <a:off x="244475" y="741363"/>
            <a:ext cx="0" cy="5486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410629" name="Arc 5"/>
          <p:cNvSpPr>
            <a:spLocks/>
          </p:cNvSpPr>
          <p:nvPr/>
        </p:nvSpPr>
        <p:spPr bwMode="auto">
          <a:xfrm>
            <a:off x="246063" y="3225800"/>
            <a:ext cx="5824537" cy="3632200"/>
          </a:xfrm>
          <a:custGeom>
            <a:avLst/>
            <a:gdLst>
              <a:gd name="T0" fmla="*/ 0 w 21287"/>
              <a:gd name="T1" fmla="*/ 2147483646 h 21337"/>
              <a:gd name="T2" fmla="*/ 2147483646 w 21287"/>
              <a:gd name="T3" fmla="*/ 0 h 21337"/>
              <a:gd name="T4" fmla="*/ 2147483646 w 21287"/>
              <a:gd name="T5" fmla="*/ 2147483646 h 21337"/>
              <a:gd name="T6" fmla="*/ 0 60000 65536"/>
              <a:gd name="T7" fmla="*/ 0 60000 65536"/>
              <a:gd name="T8" fmla="*/ 0 60000 65536"/>
              <a:gd name="T9" fmla="*/ 0 w 21287"/>
              <a:gd name="T10" fmla="*/ 0 h 21337"/>
              <a:gd name="T11" fmla="*/ 21287 w 21287"/>
              <a:gd name="T12" fmla="*/ 21337 h 21337"/>
            </a:gdLst>
            <a:ahLst/>
            <a:cxnLst>
              <a:cxn ang="T6">
                <a:pos x="T0" y="T1"/>
              </a:cxn>
              <a:cxn ang="T7">
                <a:pos x="T2" y="T3"/>
              </a:cxn>
              <a:cxn ang="T8">
                <a:pos x="T4" y="T5"/>
              </a:cxn>
            </a:cxnLst>
            <a:rect l="T9" t="T10" r="T11" b="T12"/>
            <a:pathLst>
              <a:path w="21287" h="21337" fill="none" extrusionOk="0">
                <a:moveTo>
                  <a:pt x="0" y="17671"/>
                </a:moveTo>
                <a:cubicBezTo>
                  <a:pt x="1571" y="8546"/>
                  <a:pt x="8783" y="1438"/>
                  <a:pt x="17929" y="-1"/>
                </a:cubicBezTo>
              </a:path>
              <a:path w="21287" h="21337" stroke="0" extrusionOk="0">
                <a:moveTo>
                  <a:pt x="0" y="17671"/>
                </a:moveTo>
                <a:cubicBezTo>
                  <a:pt x="1571" y="8546"/>
                  <a:pt x="8783" y="1438"/>
                  <a:pt x="17929" y="-1"/>
                </a:cubicBezTo>
                <a:lnTo>
                  <a:pt x="21287" y="21337"/>
                </a:lnTo>
                <a:lnTo>
                  <a:pt x="0" y="17671"/>
                </a:lnTo>
                <a:close/>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410630" name="Text Box 6"/>
          <p:cNvSpPr txBox="1">
            <a:spLocks noChangeArrowheads="1"/>
          </p:cNvSpPr>
          <p:nvPr/>
        </p:nvSpPr>
        <p:spPr bwMode="auto">
          <a:xfrm>
            <a:off x="5257800" y="2916238"/>
            <a:ext cx="1254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r>
              <a:rPr lang="en-GB" altLang="en-US" sz="2400" b="1">
                <a:latin typeface="Times New Roman" pitchFamily="18" charset="0"/>
              </a:rPr>
              <a:t>Q = f(L)</a:t>
            </a:r>
          </a:p>
        </p:txBody>
      </p:sp>
      <p:sp>
        <p:nvSpPr>
          <p:cNvPr id="18441" name="Text Box 7"/>
          <p:cNvSpPr txBox="1">
            <a:spLocks noChangeArrowheads="1"/>
          </p:cNvSpPr>
          <p:nvPr/>
        </p:nvSpPr>
        <p:spPr bwMode="auto">
          <a:xfrm>
            <a:off x="6629400" y="6116638"/>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r>
              <a:rPr lang="en-GB" altLang="en-US" sz="2400" b="1">
                <a:latin typeface="Times New Roman" pitchFamily="18" charset="0"/>
              </a:rPr>
              <a:t>L</a:t>
            </a:r>
          </a:p>
        </p:txBody>
      </p:sp>
      <p:sp>
        <p:nvSpPr>
          <p:cNvPr id="18442" name="Text Box 8"/>
          <p:cNvSpPr txBox="1">
            <a:spLocks noChangeArrowheads="1"/>
          </p:cNvSpPr>
          <p:nvPr/>
        </p:nvSpPr>
        <p:spPr bwMode="auto">
          <a:xfrm>
            <a:off x="0" y="325438"/>
            <a:ext cx="496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r>
              <a:rPr lang="en-GB" altLang="en-US" sz="2400" b="1">
                <a:latin typeface="Times New Roman" pitchFamily="18" charset="0"/>
              </a:rPr>
              <a:t>Q </a:t>
            </a:r>
          </a:p>
        </p:txBody>
      </p:sp>
      <p:sp>
        <p:nvSpPr>
          <p:cNvPr id="410638" name="Text Box 14"/>
          <p:cNvSpPr txBox="1">
            <a:spLocks noChangeArrowheads="1"/>
          </p:cNvSpPr>
          <p:nvPr/>
        </p:nvSpPr>
        <p:spPr bwMode="auto">
          <a:xfrm>
            <a:off x="3140075" y="4017963"/>
            <a:ext cx="396875"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r>
              <a:rPr lang="en-GB" altLang="en-US" sz="4800" b="1">
                <a:latin typeface="Times New Roman" pitchFamily="18" charset="0"/>
              </a:rPr>
              <a:t>•</a:t>
            </a:r>
          </a:p>
        </p:txBody>
      </p:sp>
      <p:sp>
        <p:nvSpPr>
          <p:cNvPr id="410639" name="Text Box 15"/>
          <p:cNvSpPr txBox="1">
            <a:spLocks noChangeArrowheads="1"/>
          </p:cNvSpPr>
          <p:nvPr/>
        </p:nvSpPr>
        <p:spPr bwMode="auto">
          <a:xfrm>
            <a:off x="1387475" y="4017963"/>
            <a:ext cx="396875"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r>
              <a:rPr lang="en-GB" altLang="en-US" sz="4800" b="1">
                <a:latin typeface="Times New Roman" pitchFamily="18" charset="0"/>
              </a:rPr>
              <a:t>•</a:t>
            </a:r>
          </a:p>
        </p:txBody>
      </p:sp>
      <p:sp>
        <p:nvSpPr>
          <p:cNvPr id="410640" name="Text Box 16"/>
          <p:cNvSpPr txBox="1">
            <a:spLocks noChangeArrowheads="1"/>
          </p:cNvSpPr>
          <p:nvPr/>
        </p:nvSpPr>
        <p:spPr bwMode="auto">
          <a:xfrm>
            <a:off x="3063875" y="3179763"/>
            <a:ext cx="396875"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r>
              <a:rPr lang="en-GB" altLang="en-US" sz="4800" b="1">
                <a:latin typeface="Times New Roman" pitchFamily="18" charset="0"/>
              </a:rPr>
              <a:t>•</a:t>
            </a:r>
          </a:p>
        </p:txBody>
      </p:sp>
      <p:sp>
        <p:nvSpPr>
          <p:cNvPr id="410641" name="Text Box 17"/>
          <p:cNvSpPr txBox="1">
            <a:spLocks noChangeArrowheads="1"/>
          </p:cNvSpPr>
          <p:nvPr/>
        </p:nvSpPr>
        <p:spPr bwMode="auto">
          <a:xfrm>
            <a:off x="1387475" y="3941763"/>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r>
              <a:rPr lang="en-GB" altLang="en-US" sz="2400" b="1">
                <a:latin typeface="Times New Roman" pitchFamily="18" charset="0"/>
              </a:rPr>
              <a:t>C</a:t>
            </a:r>
          </a:p>
        </p:txBody>
      </p:sp>
      <p:sp>
        <p:nvSpPr>
          <p:cNvPr id="410642" name="Text Box 18"/>
          <p:cNvSpPr txBox="1">
            <a:spLocks noChangeArrowheads="1"/>
          </p:cNvSpPr>
          <p:nvPr/>
        </p:nvSpPr>
        <p:spPr bwMode="auto">
          <a:xfrm>
            <a:off x="3140075" y="3103563"/>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r>
              <a:rPr lang="en-GB" altLang="en-US" sz="2400" b="1">
                <a:latin typeface="Times New Roman" pitchFamily="18" charset="0"/>
              </a:rPr>
              <a:t>D</a:t>
            </a:r>
          </a:p>
        </p:txBody>
      </p:sp>
      <p:sp>
        <p:nvSpPr>
          <p:cNvPr id="410644" name="Text Box 20"/>
          <p:cNvSpPr txBox="1">
            <a:spLocks noChangeArrowheads="1"/>
          </p:cNvSpPr>
          <p:nvPr/>
        </p:nvSpPr>
        <p:spPr bwMode="auto">
          <a:xfrm>
            <a:off x="3352800" y="4211638"/>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r>
              <a:rPr lang="en-GB" altLang="en-US" sz="2400" b="1">
                <a:latin typeface="Times New Roman" pitchFamily="18" charset="0"/>
              </a:rPr>
              <a:t>B</a:t>
            </a:r>
          </a:p>
        </p:txBody>
      </p:sp>
      <p:sp>
        <p:nvSpPr>
          <p:cNvPr id="410645" name="Text Box 21"/>
          <p:cNvSpPr txBox="1">
            <a:spLocks noChangeArrowheads="1"/>
          </p:cNvSpPr>
          <p:nvPr/>
        </p:nvSpPr>
        <p:spPr bwMode="auto">
          <a:xfrm>
            <a:off x="2362200" y="5181600"/>
            <a:ext cx="2122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r>
              <a:rPr lang="en-GB" altLang="en-US" sz="2400" b="1">
                <a:latin typeface="Times New Roman" pitchFamily="18" charset="0"/>
              </a:rPr>
              <a:t>Production Set</a:t>
            </a:r>
          </a:p>
        </p:txBody>
      </p:sp>
      <p:sp>
        <p:nvSpPr>
          <p:cNvPr id="410646" name="Text Box 22"/>
          <p:cNvSpPr txBox="1">
            <a:spLocks noChangeArrowheads="1"/>
          </p:cNvSpPr>
          <p:nvPr/>
        </p:nvSpPr>
        <p:spPr bwMode="auto">
          <a:xfrm>
            <a:off x="4114800" y="3962400"/>
            <a:ext cx="2274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r>
              <a:rPr lang="en-GB" altLang="en-US" sz="2400" b="1">
                <a:latin typeface="Times New Roman" pitchFamily="18" charset="0"/>
              </a:rPr>
              <a:t>Inefficient point</a:t>
            </a:r>
          </a:p>
        </p:txBody>
      </p:sp>
      <p:sp>
        <p:nvSpPr>
          <p:cNvPr id="410647" name="Line 23"/>
          <p:cNvSpPr>
            <a:spLocks noChangeShapeType="1"/>
          </p:cNvSpPr>
          <p:nvPr/>
        </p:nvSpPr>
        <p:spPr bwMode="auto">
          <a:xfrm flipH="1">
            <a:off x="4816475" y="2951163"/>
            <a:ext cx="1524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410648" name="Text Box 24"/>
          <p:cNvSpPr txBox="1">
            <a:spLocks noChangeArrowheads="1"/>
          </p:cNvSpPr>
          <p:nvPr/>
        </p:nvSpPr>
        <p:spPr bwMode="auto">
          <a:xfrm>
            <a:off x="4648200" y="2362200"/>
            <a:ext cx="2884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r>
              <a:rPr lang="en-GB" altLang="en-US" sz="2400" b="1">
                <a:latin typeface="Times New Roman" pitchFamily="18" charset="0"/>
              </a:rPr>
              <a:t>Production Function</a:t>
            </a:r>
          </a:p>
        </p:txBody>
      </p:sp>
      <p:sp>
        <p:nvSpPr>
          <p:cNvPr id="410649" name="Line 25"/>
          <p:cNvSpPr>
            <a:spLocks noChangeShapeType="1"/>
          </p:cNvSpPr>
          <p:nvPr/>
        </p:nvSpPr>
        <p:spPr bwMode="auto">
          <a:xfrm flipH="1">
            <a:off x="3657600" y="4267200"/>
            <a:ext cx="4572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Tree>
    <p:extLst>
      <p:ext uri="{BB962C8B-B14F-4D97-AF65-F5344CB8AC3E}">
        <p14:creationId xmlns:p14="http://schemas.microsoft.com/office/powerpoint/2010/main" val="5664412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0629"/>
                                        </p:tgtEl>
                                        <p:attrNameLst>
                                          <p:attrName>style.visibility</p:attrName>
                                        </p:attrNameLst>
                                      </p:cBhvr>
                                      <p:to>
                                        <p:strVal val="visible"/>
                                      </p:to>
                                    </p:set>
                                  </p:childTnLst>
                                </p:cTn>
                              </p:par>
                              <p:par>
                                <p:cTn id="7" presetID="2" presetClass="entr" presetSubtype="4" fill="hold" grpId="0" nodeType="withEffect">
                                  <p:stCondLst>
                                    <p:cond delay="0"/>
                                  </p:stCondLst>
                                  <p:childTnLst>
                                    <p:set>
                                      <p:cBhvr>
                                        <p:cTn id="8" dur="1" fill="hold">
                                          <p:stCondLst>
                                            <p:cond delay="0"/>
                                          </p:stCondLst>
                                        </p:cTn>
                                        <p:tgtEl>
                                          <p:spTgt spid="410640"/>
                                        </p:tgtEl>
                                        <p:attrNameLst>
                                          <p:attrName>style.visibility</p:attrName>
                                        </p:attrNameLst>
                                      </p:cBhvr>
                                      <p:to>
                                        <p:strVal val="visible"/>
                                      </p:to>
                                    </p:set>
                                    <p:anim calcmode="lin" valueType="num">
                                      <p:cBhvr additive="base">
                                        <p:cTn id="9" dur="500" fill="hold"/>
                                        <p:tgtEl>
                                          <p:spTgt spid="410640"/>
                                        </p:tgtEl>
                                        <p:attrNameLst>
                                          <p:attrName>ppt_x</p:attrName>
                                        </p:attrNameLst>
                                      </p:cBhvr>
                                      <p:tavLst>
                                        <p:tav tm="0">
                                          <p:val>
                                            <p:strVal val="#ppt_x"/>
                                          </p:val>
                                        </p:tav>
                                        <p:tav tm="100000">
                                          <p:val>
                                            <p:strVal val="#ppt_x"/>
                                          </p:val>
                                        </p:tav>
                                      </p:tavLst>
                                    </p:anim>
                                    <p:anim calcmode="lin" valueType="num">
                                      <p:cBhvr additive="base">
                                        <p:cTn id="10" dur="500" fill="hold"/>
                                        <p:tgtEl>
                                          <p:spTgt spid="410640"/>
                                        </p:tgtEl>
                                        <p:attrNameLst>
                                          <p:attrName>ppt_y</p:attrName>
                                        </p:attrNameLst>
                                      </p:cBhvr>
                                      <p:tavLst>
                                        <p:tav tm="0">
                                          <p:val>
                                            <p:strVal val="1+#ppt_h/2"/>
                                          </p:val>
                                        </p:tav>
                                        <p:tav tm="100000">
                                          <p:val>
                                            <p:strVal val="#ppt_y"/>
                                          </p:val>
                                        </p:tav>
                                      </p:tavLst>
                                    </p:anim>
                                  </p:childTnLst>
                                </p:cTn>
                              </p:par>
                              <p:par>
                                <p:cTn id="11" presetID="2" presetClass="entr" presetSubtype="4" fill="hold" grpId="0" nodeType="withEffect">
                                  <p:stCondLst>
                                    <p:cond delay="0"/>
                                  </p:stCondLst>
                                  <p:childTnLst>
                                    <p:set>
                                      <p:cBhvr>
                                        <p:cTn id="12" dur="1" fill="hold">
                                          <p:stCondLst>
                                            <p:cond delay="0"/>
                                          </p:stCondLst>
                                        </p:cTn>
                                        <p:tgtEl>
                                          <p:spTgt spid="410639"/>
                                        </p:tgtEl>
                                        <p:attrNameLst>
                                          <p:attrName>style.visibility</p:attrName>
                                        </p:attrNameLst>
                                      </p:cBhvr>
                                      <p:to>
                                        <p:strVal val="visible"/>
                                      </p:to>
                                    </p:set>
                                    <p:anim calcmode="lin" valueType="num">
                                      <p:cBhvr additive="base">
                                        <p:cTn id="13" dur="500" fill="hold"/>
                                        <p:tgtEl>
                                          <p:spTgt spid="410639"/>
                                        </p:tgtEl>
                                        <p:attrNameLst>
                                          <p:attrName>ppt_x</p:attrName>
                                        </p:attrNameLst>
                                      </p:cBhvr>
                                      <p:tavLst>
                                        <p:tav tm="0">
                                          <p:val>
                                            <p:strVal val="#ppt_x"/>
                                          </p:val>
                                        </p:tav>
                                        <p:tav tm="100000">
                                          <p:val>
                                            <p:strVal val="#ppt_x"/>
                                          </p:val>
                                        </p:tav>
                                      </p:tavLst>
                                    </p:anim>
                                    <p:anim calcmode="lin" valueType="num">
                                      <p:cBhvr additive="base">
                                        <p:cTn id="14" dur="500" fill="hold"/>
                                        <p:tgtEl>
                                          <p:spTgt spid="410639"/>
                                        </p:tgtEl>
                                        <p:attrNameLst>
                                          <p:attrName>ppt_y</p:attrName>
                                        </p:attrNameLst>
                                      </p:cBhvr>
                                      <p:tavLst>
                                        <p:tav tm="0">
                                          <p:val>
                                            <p:strVal val="1+#ppt_h/2"/>
                                          </p:val>
                                        </p:tav>
                                        <p:tav tm="100000">
                                          <p:val>
                                            <p:strVal val="#ppt_y"/>
                                          </p:val>
                                        </p:tav>
                                      </p:tavLst>
                                    </p:anim>
                                  </p:childTnLst>
                                </p:cTn>
                              </p:par>
                              <p:par>
                                <p:cTn id="15" presetID="1" presetClass="entr" presetSubtype="0" fill="hold" grpId="0" nodeType="withEffect">
                                  <p:stCondLst>
                                    <p:cond delay="0"/>
                                  </p:stCondLst>
                                  <p:childTnLst>
                                    <p:set>
                                      <p:cBhvr>
                                        <p:cTn id="16" dur="1" fill="hold">
                                          <p:stCondLst>
                                            <p:cond delay="499"/>
                                          </p:stCondLst>
                                        </p:cTn>
                                        <p:tgtEl>
                                          <p:spTgt spid="410648"/>
                                        </p:tgtEl>
                                        <p:attrNameLst>
                                          <p:attrName>style.visibility</p:attrName>
                                        </p:attrNameLst>
                                      </p:cBhvr>
                                      <p:to>
                                        <p:strVal val="visible"/>
                                      </p:to>
                                    </p:set>
                                  </p:childTnLst>
                                </p:cTn>
                              </p:par>
                              <p:par>
                                <p:cTn id="17" presetID="2" presetClass="entr" presetSubtype="4" fill="hold" grpId="0" nodeType="withEffect">
                                  <p:stCondLst>
                                    <p:cond delay="0"/>
                                  </p:stCondLst>
                                  <p:childTnLst>
                                    <p:set>
                                      <p:cBhvr>
                                        <p:cTn id="18" dur="1" fill="hold">
                                          <p:stCondLst>
                                            <p:cond delay="0"/>
                                          </p:stCondLst>
                                        </p:cTn>
                                        <p:tgtEl>
                                          <p:spTgt spid="410641"/>
                                        </p:tgtEl>
                                        <p:attrNameLst>
                                          <p:attrName>style.visibility</p:attrName>
                                        </p:attrNameLst>
                                      </p:cBhvr>
                                      <p:to>
                                        <p:strVal val="visible"/>
                                      </p:to>
                                    </p:set>
                                    <p:anim calcmode="lin" valueType="num">
                                      <p:cBhvr additive="base">
                                        <p:cTn id="19" dur="500" fill="hold"/>
                                        <p:tgtEl>
                                          <p:spTgt spid="410641"/>
                                        </p:tgtEl>
                                        <p:attrNameLst>
                                          <p:attrName>ppt_x</p:attrName>
                                        </p:attrNameLst>
                                      </p:cBhvr>
                                      <p:tavLst>
                                        <p:tav tm="0">
                                          <p:val>
                                            <p:strVal val="#ppt_x"/>
                                          </p:val>
                                        </p:tav>
                                        <p:tav tm="100000">
                                          <p:val>
                                            <p:strVal val="#ppt_x"/>
                                          </p:val>
                                        </p:tav>
                                      </p:tavLst>
                                    </p:anim>
                                    <p:anim calcmode="lin" valueType="num">
                                      <p:cBhvr additive="base">
                                        <p:cTn id="20" dur="500" fill="hold"/>
                                        <p:tgtEl>
                                          <p:spTgt spid="41064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10642"/>
                                        </p:tgtEl>
                                        <p:attrNameLst>
                                          <p:attrName>style.visibility</p:attrName>
                                        </p:attrNameLst>
                                      </p:cBhvr>
                                      <p:to>
                                        <p:strVal val="visible"/>
                                      </p:to>
                                    </p:set>
                                    <p:anim calcmode="lin" valueType="num">
                                      <p:cBhvr additive="base">
                                        <p:cTn id="23" dur="500" fill="hold"/>
                                        <p:tgtEl>
                                          <p:spTgt spid="410642"/>
                                        </p:tgtEl>
                                        <p:attrNameLst>
                                          <p:attrName>ppt_x</p:attrName>
                                        </p:attrNameLst>
                                      </p:cBhvr>
                                      <p:tavLst>
                                        <p:tav tm="0">
                                          <p:val>
                                            <p:strVal val="#ppt_x"/>
                                          </p:val>
                                        </p:tav>
                                        <p:tav tm="100000">
                                          <p:val>
                                            <p:strVal val="#ppt_x"/>
                                          </p:val>
                                        </p:tav>
                                      </p:tavLst>
                                    </p:anim>
                                    <p:anim calcmode="lin" valueType="num">
                                      <p:cBhvr additive="base">
                                        <p:cTn id="24" dur="500" fill="hold"/>
                                        <p:tgtEl>
                                          <p:spTgt spid="410642"/>
                                        </p:tgtEl>
                                        <p:attrNameLst>
                                          <p:attrName>ppt_y</p:attrName>
                                        </p:attrNameLst>
                                      </p:cBhvr>
                                      <p:tavLst>
                                        <p:tav tm="0">
                                          <p:val>
                                            <p:strVal val="1+#ppt_h/2"/>
                                          </p:val>
                                        </p:tav>
                                        <p:tav tm="100000">
                                          <p:val>
                                            <p:strVal val="#ppt_y"/>
                                          </p:val>
                                        </p:tav>
                                      </p:tavLst>
                                    </p:anim>
                                  </p:childTnLst>
                                </p:cTn>
                              </p:par>
                              <p:par>
                                <p:cTn id="25" presetID="1" presetClass="entr" presetSubtype="0" fill="hold" grpId="0" nodeType="withEffect">
                                  <p:stCondLst>
                                    <p:cond delay="0"/>
                                  </p:stCondLst>
                                  <p:childTnLst>
                                    <p:set>
                                      <p:cBhvr>
                                        <p:cTn id="26" dur="1" fill="hold">
                                          <p:stCondLst>
                                            <p:cond delay="499"/>
                                          </p:stCondLst>
                                        </p:cTn>
                                        <p:tgtEl>
                                          <p:spTgt spid="41064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410630"/>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41064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410649"/>
                                        </p:tgtEl>
                                        <p:attrNameLst>
                                          <p:attrName>style.visibility</p:attrName>
                                        </p:attrNameLst>
                                      </p:cBhvr>
                                      <p:to>
                                        <p:strVal val="visible"/>
                                      </p:to>
                                    </p:set>
                                  </p:childTnLst>
                                </p:cTn>
                              </p:par>
                              <p:par>
                                <p:cTn id="35" presetID="2" presetClass="entr" presetSubtype="4" fill="hold" grpId="0" nodeType="withEffect">
                                  <p:stCondLst>
                                    <p:cond delay="0"/>
                                  </p:stCondLst>
                                  <p:childTnLst>
                                    <p:set>
                                      <p:cBhvr>
                                        <p:cTn id="36" dur="1" fill="hold">
                                          <p:stCondLst>
                                            <p:cond delay="0"/>
                                          </p:stCondLst>
                                        </p:cTn>
                                        <p:tgtEl>
                                          <p:spTgt spid="410638"/>
                                        </p:tgtEl>
                                        <p:attrNameLst>
                                          <p:attrName>style.visibility</p:attrName>
                                        </p:attrNameLst>
                                      </p:cBhvr>
                                      <p:to>
                                        <p:strVal val="visible"/>
                                      </p:to>
                                    </p:set>
                                    <p:anim calcmode="lin" valueType="num">
                                      <p:cBhvr additive="base">
                                        <p:cTn id="37" dur="500" fill="hold"/>
                                        <p:tgtEl>
                                          <p:spTgt spid="410638"/>
                                        </p:tgtEl>
                                        <p:attrNameLst>
                                          <p:attrName>ppt_x</p:attrName>
                                        </p:attrNameLst>
                                      </p:cBhvr>
                                      <p:tavLst>
                                        <p:tav tm="0">
                                          <p:val>
                                            <p:strVal val="#ppt_x"/>
                                          </p:val>
                                        </p:tav>
                                        <p:tav tm="100000">
                                          <p:val>
                                            <p:strVal val="#ppt_x"/>
                                          </p:val>
                                        </p:tav>
                                      </p:tavLst>
                                    </p:anim>
                                    <p:anim calcmode="lin" valueType="num">
                                      <p:cBhvr additive="base">
                                        <p:cTn id="38" dur="500" fill="hold"/>
                                        <p:tgtEl>
                                          <p:spTgt spid="410638"/>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410644"/>
                                        </p:tgtEl>
                                        <p:attrNameLst>
                                          <p:attrName>style.visibility</p:attrName>
                                        </p:attrNameLst>
                                      </p:cBhvr>
                                      <p:to>
                                        <p:strVal val="visible"/>
                                      </p:to>
                                    </p:set>
                                    <p:anim calcmode="lin" valueType="num">
                                      <p:cBhvr additive="base">
                                        <p:cTn id="41" dur="500" fill="hold"/>
                                        <p:tgtEl>
                                          <p:spTgt spid="410644"/>
                                        </p:tgtEl>
                                        <p:attrNameLst>
                                          <p:attrName>ppt_x</p:attrName>
                                        </p:attrNameLst>
                                      </p:cBhvr>
                                      <p:tavLst>
                                        <p:tav tm="0">
                                          <p:val>
                                            <p:strVal val="#ppt_x"/>
                                          </p:val>
                                        </p:tav>
                                        <p:tav tm="100000">
                                          <p:val>
                                            <p:strVal val="#ppt_x"/>
                                          </p:val>
                                        </p:tav>
                                      </p:tavLst>
                                    </p:anim>
                                    <p:anim calcmode="lin" valueType="num">
                                      <p:cBhvr additive="base">
                                        <p:cTn id="42" dur="500" fill="hold"/>
                                        <p:tgtEl>
                                          <p:spTgt spid="410644"/>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410645"/>
                                        </p:tgtEl>
                                        <p:attrNameLst>
                                          <p:attrName>style.visibility</p:attrName>
                                        </p:attrNameLst>
                                      </p:cBhvr>
                                      <p:to>
                                        <p:strVal val="visible"/>
                                      </p:to>
                                    </p:set>
                                  </p:childTnLst>
                                </p:cTn>
                              </p:par>
                              <p:par>
                                <p:cTn id="47" presetID="2" presetClass="entr" presetSubtype="4" fill="hold" nodeType="with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additive="base">
                                        <p:cTn id="49" dur="500" fill="hold"/>
                                        <p:tgtEl>
                                          <p:spTgt spid="24"/>
                                        </p:tgtEl>
                                        <p:attrNameLst>
                                          <p:attrName>ppt_x</p:attrName>
                                        </p:attrNameLst>
                                      </p:cBhvr>
                                      <p:tavLst>
                                        <p:tav tm="0">
                                          <p:val>
                                            <p:strVal val="#ppt_x"/>
                                          </p:val>
                                        </p:tav>
                                        <p:tav tm="100000">
                                          <p:val>
                                            <p:strVal val="#ppt_x"/>
                                          </p:val>
                                        </p:tav>
                                      </p:tavLst>
                                    </p:anim>
                                    <p:anim calcmode="lin" valueType="num">
                                      <p:cBhvr additive="base">
                                        <p:cTn id="5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29" grpId="0" animBg="1"/>
      <p:bldP spid="410630" grpId="0" autoUpdateAnimBg="0"/>
      <p:bldP spid="410638" grpId="0"/>
      <p:bldP spid="410639" grpId="0"/>
      <p:bldP spid="410640" grpId="0"/>
      <p:bldP spid="410641" grpId="0"/>
      <p:bldP spid="410642" grpId="0"/>
      <p:bldP spid="410644" grpId="0"/>
      <p:bldP spid="410645" grpId="0" autoUpdateAnimBg="0"/>
      <p:bldP spid="410646" grpId="0" autoUpdateAnimBg="0"/>
      <p:bldP spid="410647" grpId="0" animBg="1"/>
      <p:bldP spid="410648" grpId="0" autoUpdateAnimBg="0"/>
      <p:bldP spid="41064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fld id="{0594718C-1A56-432C-85A1-A6109F156060}" type="slidenum">
              <a:rPr lang="en-CA" altLang="en-US" sz="1400"/>
              <a:pPr>
                <a:spcBef>
                  <a:spcPct val="0"/>
                </a:spcBef>
                <a:buFontTx/>
                <a:buNone/>
              </a:pPr>
              <a:t>18</a:t>
            </a:fld>
            <a:endParaRPr lang="en-CA" altLang="en-US" sz="1400"/>
          </a:p>
        </p:txBody>
      </p:sp>
      <p:sp>
        <p:nvSpPr>
          <p:cNvPr id="411651" name="Text Box 3"/>
          <p:cNvSpPr txBox="1">
            <a:spLocks noChangeArrowheads="1"/>
          </p:cNvSpPr>
          <p:nvPr/>
        </p:nvSpPr>
        <p:spPr bwMode="auto">
          <a:xfrm>
            <a:off x="400929" y="838200"/>
            <a:ext cx="8153400" cy="4524315"/>
          </a:xfrm>
          <a:prstGeom prst="rect">
            <a:avLst/>
          </a:prstGeom>
          <a:noFill/>
          <a:ln w="9525">
            <a:noFill/>
            <a:miter lim="800000"/>
            <a:headEnd/>
            <a:tailEnd/>
          </a:ln>
        </p:spPr>
        <p:txBody>
          <a:bodyPr wrap="square">
            <a:spAutoFit/>
          </a:bodyPr>
          <a:lstStyle/>
          <a:p>
            <a:pPr>
              <a:defRPr/>
            </a:pPr>
            <a:r>
              <a:rPr lang="en-US" sz="2400" b="1" dirty="0">
                <a:latin typeface="+mj-lt"/>
                <a:cs typeface="Arial" charset="0"/>
              </a:rPr>
              <a:t>Causes of technical inefficiency:</a:t>
            </a:r>
          </a:p>
          <a:p>
            <a:pPr>
              <a:defRPr/>
            </a:pPr>
            <a:endParaRPr lang="en-US" sz="2400" b="1" i="1" dirty="0">
              <a:latin typeface="+mj-lt"/>
              <a:cs typeface="Arial" charset="0"/>
            </a:endParaRPr>
          </a:p>
          <a:p>
            <a:pPr marL="1428750" lvl="2" indent="-514350">
              <a:buFontTx/>
              <a:buAutoNum type="arabicParenR"/>
              <a:defRPr/>
            </a:pPr>
            <a:r>
              <a:rPr lang="en-US" sz="2400" i="1" dirty="0" smtClean="0">
                <a:latin typeface="+mj-lt"/>
                <a:cs typeface="Arial" charset="0"/>
              </a:rPr>
              <a:t>Shirking</a:t>
            </a:r>
            <a:r>
              <a:rPr lang="tr-TR" sz="2400" i="1" dirty="0" smtClean="0">
                <a:latin typeface="+mj-lt"/>
                <a:cs typeface="Arial" charset="0"/>
              </a:rPr>
              <a:t> </a:t>
            </a:r>
            <a:r>
              <a:rPr lang="tr-TR" i="1" dirty="0" smtClean="0">
                <a:latin typeface="+mj-lt"/>
                <a:cs typeface="Arial" charset="0"/>
              </a:rPr>
              <a:t>(kaçınmak)</a:t>
            </a:r>
            <a:endParaRPr lang="en-US" i="1" dirty="0" smtClean="0">
              <a:latin typeface="+mj-lt"/>
              <a:cs typeface="Arial" charset="0"/>
            </a:endParaRPr>
          </a:p>
          <a:p>
            <a:pPr marL="1428750" lvl="2" indent="-514350">
              <a:defRPr/>
            </a:pPr>
            <a:r>
              <a:rPr lang="en-US" sz="2400" i="1" dirty="0" smtClean="0">
                <a:latin typeface="+mj-lt"/>
                <a:cs typeface="Arial" charset="0"/>
              </a:rPr>
              <a:t>	-</a:t>
            </a:r>
            <a:r>
              <a:rPr lang="en-US" sz="2400" dirty="0" smtClean="0">
                <a:latin typeface="+mj-lt"/>
                <a:cs typeface="Arial" charset="0"/>
              </a:rPr>
              <a:t>Workers don’t work as hard as they can</a:t>
            </a:r>
          </a:p>
          <a:p>
            <a:pPr marL="1428750" lvl="2" indent="-514350">
              <a:defRPr/>
            </a:pPr>
            <a:r>
              <a:rPr lang="en-US" sz="2400" dirty="0">
                <a:latin typeface="+mj-lt"/>
                <a:cs typeface="Arial" charset="0"/>
              </a:rPr>
              <a:t>	-Can be due to idleness </a:t>
            </a:r>
            <a:r>
              <a:rPr lang="tr-TR" sz="2400" dirty="0" smtClean="0">
                <a:latin typeface="+mj-lt"/>
                <a:cs typeface="Arial" charset="0"/>
              </a:rPr>
              <a:t>(</a:t>
            </a:r>
            <a:r>
              <a:rPr lang="tr-TR" sz="1600" dirty="0" smtClean="0">
                <a:latin typeface="+mj-lt"/>
                <a:cs typeface="Arial" charset="0"/>
              </a:rPr>
              <a:t>tembellik</a:t>
            </a:r>
            <a:r>
              <a:rPr lang="tr-TR" sz="2400" dirty="0" smtClean="0">
                <a:latin typeface="+mj-lt"/>
                <a:cs typeface="Arial" charset="0"/>
              </a:rPr>
              <a:t>) </a:t>
            </a:r>
            <a:r>
              <a:rPr lang="en-US" sz="2400" dirty="0" smtClean="0">
                <a:latin typeface="+mj-lt"/>
                <a:cs typeface="Arial" charset="0"/>
              </a:rPr>
              <a:t>or </a:t>
            </a:r>
            <a:r>
              <a:rPr lang="en-US" sz="2400" dirty="0">
                <a:latin typeface="+mj-lt"/>
                <a:cs typeface="Arial" charset="0"/>
              </a:rPr>
              <a:t>a union strategy</a:t>
            </a:r>
          </a:p>
          <a:p>
            <a:pPr lvl="2">
              <a:defRPr/>
            </a:pPr>
            <a:r>
              <a:rPr lang="en-US" sz="2400" i="1" dirty="0">
                <a:latin typeface="+mj-lt"/>
                <a:cs typeface="Arial" charset="0"/>
              </a:rPr>
              <a:t>2) Strategic reasons for technical inefficiency</a:t>
            </a:r>
          </a:p>
          <a:p>
            <a:pPr marL="1435100" lvl="2" indent="-520700">
              <a:defRPr/>
            </a:pPr>
            <a:r>
              <a:rPr lang="en-US" sz="2400" dirty="0">
                <a:latin typeface="+mj-lt"/>
                <a:cs typeface="Arial" charset="0"/>
              </a:rPr>
              <a:t>	-Poor production may get government grants</a:t>
            </a:r>
          </a:p>
          <a:p>
            <a:pPr marL="1435100" lvl="2" indent="-520700">
              <a:defRPr/>
            </a:pPr>
            <a:r>
              <a:rPr lang="en-US" sz="2400" dirty="0">
                <a:latin typeface="+mj-lt"/>
                <a:cs typeface="Arial" charset="0"/>
              </a:rPr>
              <a:t>	-Low profits may prevent competition</a:t>
            </a:r>
          </a:p>
          <a:p>
            <a:pPr lvl="2">
              <a:defRPr/>
            </a:pPr>
            <a:r>
              <a:rPr lang="en-US" sz="2400" i="1" dirty="0">
                <a:latin typeface="+mj-lt"/>
                <a:cs typeface="Arial" charset="0"/>
              </a:rPr>
              <a:t>3) Imperfect information on “best practices”</a:t>
            </a:r>
          </a:p>
          <a:p>
            <a:pPr marL="1435100" lvl="2" indent="-520700">
              <a:defRPr/>
            </a:pPr>
            <a:r>
              <a:rPr lang="en-US" sz="2400" i="1" dirty="0">
                <a:latin typeface="+mj-lt"/>
                <a:cs typeface="Arial" charset="0"/>
              </a:rPr>
              <a:t>	-</a:t>
            </a:r>
            <a:r>
              <a:rPr lang="en-US" sz="2400" dirty="0">
                <a:latin typeface="+mj-lt"/>
                <a:cs typeface="Arial" charset="0"/>
              </a:rPr>
              <a:t>inferior technology</a:t>
            </a:r>
          </a:p>
          <a:p>
            <a:pPr marL="1524000" indent="-1524000">
              <a:spcBef>
                <a:spcPct val="50000"/>
              </a:spcBef>
              <a:defRPr/>
            </a:pPr>
            <a:r>
              <a:rPr lang="en-US" sz="3200" dirty="0">
                <a:cs typeface="Arial" charset="0"/>
              </a:rPr>
              <a:t>	</a:t>
            </a:r>
          </a:p>
        </p:txBody>
      </p:sp>
    </p:spTree>
    <p:extLst>
      <p:ext uri="{BB962C8B-B14F-4D97-AF65-F5344CB8AC3E}">
        <p14:creationId xmlns:p14="http://schemas.microsoft.com/office/powerpoint/2010/main" val="16847991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11651">
                                            <p:txEl>
                                              <p:pRg st="0" end="0"/>
                                            </p:txEl>
                                          </p:spTgt>
                                        </p:tgtEl>
                                        <p:attrNameLst>
                                          <p:attrName>style.visibility</p:attrName>
                                        </p:attrNameLst>
                                      </p:cBhvr>
                                      <p:to>
                                        <p:strVal val="visible"/>
                                      </p:to>
                                    </p:set>
                                    <p:anim calcmode="lin" valueType="num">
                                      <p:cBhvr additive="base">
                                        <p:cTn id="7" dur="500" fill="hold"/>
                                        <p:tgtEl>
                                          <p:spTgt spid="411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1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11651">
                                            <p:txEl>
                                              <p:pRg st="2" end="2"/>
                                            </p:txEl>
                                          </p:spTgt>
                                        </p:tgtEl>
                                        <p:attrNameLst>
                                          <p:attrName>style.visibility</p:attrName>
                                        </p:attrNameLst>
                                      </p:cBhvr>
                                      <p:to>
                                        <p:strVal val="visible"/>
                                      </p:to>
                                    </p:set>
                                    <p:anim calcmode="lin" valueType="num">
                                      <p:cBhvr additive="base">
                                        <p:cTn id="13" dur="500" fill="hold"/>
                                        <p:tgtEl>
                                          <p:spTgt spid="41165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1651">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11651">
                                            <p:txEl>
                                              <p:pRg st="3" end="3"/>
                                            </p:txEl>
                                          </p:spTgt>
                                        </p:tgtEl>
                                        <p:attrNameLst>
                                          <p:attrName>style.visibility</p:attrName>
                                        </p:attrNameLst>
                                      </p:cBhvr>
                                      <p:to>
                                        <p:strVal val="visible"/>
                                      </p:to>
                                    </p:set>
                                    <p:anim calcmode="lin" valueType="num">
                                      <p:cBhvr additive="base">
                                        <p:cTn id="17" dur="500" fill="hold"/>
                                        <p:tgtEl>
                                          <p:spTgt spid="41165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11651">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11651">
                                            <p:txEl>
                                              <p:pRg st="4" end="4"/>
                                            </p:txEl>
                                          </p:spTgt>
                                        </p:tgtEl>
                                        <p:attrNameLst>
                                          <p:attrName>style.visibility</p:attrName>
                                        </p:attrNameLst>
                                      </p:cBhvr>
                                      <p:to>
                                        <p:strVal val="visible"/>
                                      </p:to>
                                    </p:set>
                                    <p:anim calcmode="lin" valueType="num">
                                      <p:cBhvr additive="base">
                                        <p:cTn id="21" dur="500" fill="hold"/>
                                        <p:tgtEl>
                                          <p:spTgt spid="411651">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116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411651">
                                            <p:txEl>
                                              <p:pRg st="5" end="5"/>
                                            </p:txEl>
                                          </p:spTgt>
                                        </p:tgtEl>
                                        <p:attrNameLst>
                                          <p:attrName>style.visibility</p:attrName>
                                        </p:attrNameLst>
                                      </p:cBhvr>
                                      <p:to>
                                        <p:strVal val="visible"/>
                                      </p:to>
                                    </p:set>
                                    <p:anim calcmode="lin" valueType="num">
                                      <p:cBhvr additive="base">
                                        <p:cTn id="27" dur="500" fill="hold"/>
                                        <p:tgtEl>
                                          <p:spTgt spid="411651">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11651">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11651">
                                            <p:txEl>
                                              <p:pRg st="6" end="6"/>
                                            </p:txEl>
                                          </p:spTgt>
                                        </p:tgtEl>
                                        <p:attrNameLst>
                                          <p:attrName>style.visibility</p:attrName>
                                        </p:attrNameLst>
                                      </p:cBhvr>
                                      <p:to>
                                        <p:strVal val="visible"/>
                                      </p:to>
                                    </p:set>
                                    <p:anim calcmode="lin" valueType="num">
                                      <p:cBhvr additive="base">
                                        <p:cTn id="31" dur="500" fill="hold"/>
                                        <p:tgtEl>
                                          <p:spTgt spid="411651">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11651">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11651">
                                            <p:txEl>
                                              <p:pRg st="7" end="7"/>
                                            </p:txEl>
                                          </p:spTgt>
                                        </p:tgtEl>
                                        <p:attrNameLst>
                                          <p:attrName>style.visibility</p:attrName>
                                        </p:attrNameLst>
                                      </p:cBhvr>
                                      <p:to>
                                        <p:strVal val="visible"/>
                                      </p:to>
                                    </p:set>
                                    <p:anim calcmode="lin" valueType="num">
                                      <p:cBhvr additive="base">
                                        <p:cTn id="35" dur="500" fill="hold"/>
                                        <p:tgtEl>
                                          <p:spTgt spid="411651">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1165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411651">
                                            <p:txEl>
                                              <p:pRg st="8" end="8"/>
                                            </p:txEl>
                                          </p:spTgt>
                                        </p:tgtEl>
                                        <p:attrNameLst>
                                          <p:attrName>style.visibility</p:attrName>
                                        </p:attrNameLst>
                                      </p:cBhvr>
                                      <p:to>
                                        <p:strVal val="visible"/>
                                      </p:to>
                                    </p:set>
                                    <p:anim calcmode="lin" valueType="num">
                                      <p:cBhvr additive="base">
                                        <p:cTn id="41" dur="500" fill="hold"/>
                                        <p:tgtEl>
                                          <p:spTgt spid="411651">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11651">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411651">
                                            <p:txEl>
                                              <p:pRg st="9" end="9"/>
                                            </p:txEl>
                                          </p:spTgt>
                                        </p:tgtEl>
                                        <p:attrNameLst>
                                          <p:attrName>style.visibility</p:attrName>
                                        </p:attrNameLst>
                                      </p:cBhvr>
                                      <p:to>
                                        <p:strVal val="visible"/>
                                      </p:to>
                                    </p:set>
                                    <p:anim calcmode="lin" valueType="num">
                                      <p:cBhvr additive="base">
                                        <p:cTn id="45" dur="500" fill="hold"/>
                                        <p:tgtEl>
                                          <p:spTgt spid="411651">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11651">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411651">
                                            <p:txEl>
                                              <p:pRg st="10" end="10"/>
                                            </p:txEl>
                                          </p:spTgt>
                                        </p:tgtEl>
                                        <p:attrNameLst>
                                          <p:attrName>style.visibility</p:attrName>
                                        </p:attrNameLst>
                                      </p:cBhvr>
                                      <p:to>
                                        <p:strVal val="visible"/>
                                      </p:to>
                                    </p:set>
                                    <p:anim calcmode="lin" valueType="num">
                                      <p:cBhvr additive="base">
                                        <p:cTn id="49" dur="500" fill="hold"/>
                                        <p:tgtEl>
                                          <p:spTgt spid="411651">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1165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fld id="{D20D61BD-7348-4288-B431-B6885AD5A3F4}" type="slidenum">
              <a:rPr lang="en-CA" altLang="en-US" sz="1400"/>
              <a:pPr>
                <a:spcBef>
                  <a:spcPct val="0"/>
                </a:spcBef>
                <a:buFontTx/>
                <a:buNone/>
              </a:pPr>
              <a:t>19</a:t>
            </a:fld>
            <a:endParaRPr lang="en-CA" altLang="en-US" sz="1400"/>
          </a:p>
        </p:txBody>
      </p:sp>
      <p:sp>
        <p:nvSpPr>
          <p:cNvPr id="416774" name="Text Box 6"/>
          <p:cNvSpPr txBox="1">
            <a:spLocks noChangeArrowheads="1"/>
          </p:cNvSpPr>
          <p:nvPr/>
        </p:nvSpPr>
        <p:spPr bwMode="auto">
          <a:xfrm>
            <a:off x="297766" y="589671"/>
            <a:ext cx="84582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50000"/>
              </a:spcBef>
              <a:buFontTx/>
              <a:buNone/>
            </a:pPr>
            <a:r>
              <a:rPr lang="tr-TR" altLang="en-US" sz="2800" b="1" dirty="0" err="1" smtClean="0">
                <a:latin typeface="+mj-lt"/>
              </a:rPr>
              <a:t>Example</a:t>
            </a:r>
            <a:r>
              <a:rPr lang="tr-TR" altLang="en-US" sz="2800" b="1" dirty="0" smtClean="0">
                <a:latin typeface="+mj-lt"/>
              </a:rPr>
              <a:t>:</a:t>
            </a:r>
          </a:p>
          <a:p>
            <a:pPr>
              <a:spcBef>
                <a:spcPct val="50000"/>
              </a:spcBef>
              <a:buFontTx/>
              <a:buNone/>
            </a:pPr>
            <a:r>
              <a:rPr lang="en-US" altLang="en-US" sz="2800" dirty="0" smtClean="0">
                <a:latin typeface="+mj-lt"/>
              </a:rPr>
              <a:t>Acme </a:t>
            </a:r>
            <a:r>
              <a:rPr lang="en-US" altLang="en-US" sz="2800" dirty="0">
                <a:latin typeface="+mj-lt"/>
              </a:rPr>
              <a:t>medical equipment faces the production function:</a:t>
            </a:r>
          </a:p>
          <a:p>
            <a:pPr>
              <a:spcBef>
                <a:spcPct val="50000"/>
              </a:spcBef>
              <a:buFontTx/>
              <a:buNone/>
            </a:pPr>
            <a:r>
              <a:rPr lang="en-US" altLang="en-US" sz="2800" dirty="0">
                <a:latin typeface="+mj-lt"/>
              </a:rPr>
              <a:t>Q=K</a:t>
            </a:r>
            <a:r>
              <a:rPr lang="en-US" altLang="en-US" sz="2800" baseline="30000" dirty="0">
                <a:latin typeface="+mj-lt"/>
              </a:rPr>
              <a:t>1/2</a:t>
            </a:r>
            <a:r>
              <a:rPr lang="en-US" altLang="en-US" sz="2800" dirty="0">
                <a:latin typeface="+mj-lt"/>
              </a:rPr>
              <a:t>L</a:t>
            </a:r>
            <a:r>
              <a:rPr lang="en-US" altLang="en-US" sz="2800" baseline="30000" dirty="0">
                <a:latin typeface="+mj-lt"/>
              </a:rPr>
              <a:t>1/2</a:t>
            </a:r>
          </a:p>
          <a:p>
            <a:pPr>
              <a:spcBef>
                <a:spcPct val="50000"/>
              </a:spcBef>
              <a:buFontTx/>
              <a:buNone/>
            </a:pPr>
            <a:endParaRPr lang="en-CA" altLang="en-US" sz="2800" baseline="30000" dirty="0">
              <a:latin typeface="+mj-lt"/>
            </a:endParaRPr>
          </a:p>
          <a:p>
            <a:pPr>
              <a:spcBef>
                <a:spcPct val="50000"/>
              </a:spcBef>
              <a:buFontTx/>
              <a:buNone/>
            </a:pPr>
            <a:r>
              <a:rPr lang="en-CA" altLang="en-US" sz="2800" dirty="0">
                <a:latin typeface="+mj-lt"/>
              </a:rPr>
              <a:t>Given </a:t>
            </a:r>
            <a:r>
              <a:rPr lang="en-CA" altLang="en-US" sz="2800" dirty="0" smtClean="0">
                <a:latin typeface="+mj-lt"/>
              </a:rPr>
              <a:t>labor </a:t>
            </a:r>
            <a:r>
              <a:rPr lang="en-CA" altLang="en-US" sz="2800" dirty="0">
                <a:latin typeface="+mj-lt"/>
              </a:rPr>
              <a:t>of 10 and capital of 20, is Acme producing efficiently by producing 12 units?  </a:t>
            </a:r>
          </a:p>
          <a:p>
            <a:pPr>
              <a:spcBef>
                <a:spcPct val="50000"/>
              </a:spcBef>
              <a:buFontTx/>
              <a:buNone/>
            </a:pPr>
            <a:r>
              <a:rPr lang="en-CA" altLang="en-US" sz="2800" dirty="0">
                <a:latin typeface="+mj-lt"/>
              </a:rPr>
              <a:t>What level of production is technically efficient?</a:t>
            </a:r>
            <a:endParaRPr lang="en-US" altLang="en-US" sz="2800" dirty="0">
              <a:latin typeface="+mj-lt"/>
            </a:endParaRPr>
          </a:p>
        </p:txBody>
      </p:sp>
    </p:spTree>
    <p:extLst>
      <p:ext uri="{BB962C8B-B14F-4D97-AF65-F5344CB8AC3E}">
        <p14:creationId xmlns:p14="http://schemas.microsoft.com/office/powerpoint/2010/main" val="12469351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16774">
                                            <p:txEl>
                                              <p:pRg st="2" end="2"/>
                                            </p:txEl>
                                          </p:spTgt>
                                        </p:tgtEl>
                                        <p:attrNameLst>
                                          <p:attrName>style.visibility</p:attrName>
                                        </p:attrNameLst>
                                      </p:cBhvr>
                                      <p:to>
                                        <p:strVal val="visible"/>
                                      </p:to>
                                    </p:set>
                                    <p:anim calcmode="lin" valueType="num">
                                      <p:cBhvr additive="base">
                                        <p:cTn id="7" dur="500" fill="hold"/>
                                        <p:tgtEl>
                                          <p:spTgt spid="41677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677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16774">
                                            <p:txEl>
                                              <p:pRg st="4" end="4"/>
                                            </p:txEl>
                                          </p:spTgt>
                                        </p:tgtEl>
                                        <p:attrNameLst>
                                          <p:attrName>style.visibility</p:attrName>
                                        </p:attrNameLst>
                                      </p:cBhvr>
                                      <p:to>
                                        <p:strVal val="visible"/>
                                      </p:to>
                                    </p:set>
                                    <p:anim calcmode="lin" valueType="num">
                                      <p:cBhvr additive="base">
                                        <p:cTn id="13" dur="500" fill="hold"/>
                                        <p:tgtEl>
                                          <p:spTgt spid="41677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677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16774">
                                            <p:txEl>
                                              <p:pRg st="5" end="5"/>
                                            </p:txEl>
                                          </p:spTgt>
                                        </p:tgtEl>
                                        <p:attrNameLst>
                                          <p:attrName>style.visibility</p:attrName>
                                        </p:attrNameLst>
                                      </p:cBhvr>
                                      <p:to>
                                        <p:strVal val="visible"/>
                                      </p:to>
                                    </p:set>
                                    <p:anim calcmode="lin" valueType="num">
                                      <p:cBhvr additive="base">
                                        <p:cTn id="19" dur="500" fill="hold"/>
                                        <p:tgtEl>
                                          <p:spTgt spid="41677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677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en-US" smtClean="0"/>
              <a:t>©2015 McGraw-Hill Education. All Rights Reserved.</a:t>
            </a:r>
            <a:endParaRPr lang="en-US"/>
          </a:p>
        </p:txBody>
      </p:sp>
      <p:sp>
        <p:nvSpPr>
          <p:cNvPr id="3" name="Slayt Numarası Yer Tutucusu 2"/>
          <p:cNvSpPr>
            <a:spLocks noGrp="1"/>
          </p:cNvSpPr>
          <p:nvPr>
            <p:ph type="sldNum" sz="quarter" idx="12"/>
          </p:nvPr>
        </p:nvSpPr>
        <p:spPr/>
        <p:txBody>
          <a:bodyPr/>
          <a:lstStyle/>
          <a:p>
            <a:fld id="{277EE247-7E3D-4F38-A267-86CBA1DF41EF}" type="slidenum">
              <a:rPr lang="en-US" smtClean="0"/>
              <a:t>2</a:t>
            </a:fld>
            <a:endParaRPr lang="en-US"/>
          </a:p>
        </p:txBody>
      </p:sp>
      <p:sp>
        <p:nvSpPr>
          <p:cNvPr id="4" name="Dikdörtgen 3"/>
          <p:cNvSpPr/>
          <p:nvPr/>
        </p:nvSpPr>
        <p:spPr>
          <a:xfrm>
            <a:off x="431408" y="533400"/>
            <a:ext cx="8331591" cy="5509200"/>
          </a:xfrm>
          <a:prstGeom prst="rect">
            <a:avLst/>
          </a:prstGeom>
        </p:spPr>
        <p:txBody>
          <a:bodyPr wrap="square">
            <a:spAutoFit/>
          </a:bodyPr>
          <a:lstStyle/>
          <a:p>
            <a:pPr algn="just"/>
            <a:r>
              <a:rPr lang="en-US" sz="2200" dirty="0"/>
              <a:t>In our discussions of consumer choice during the preceding chapters, an </a:t>
            </a:r>
            <a:r>
              <a:rPr lang="en-US" sz="2200" dirty="0" smtClean="0"/>
              <a:t>existing</a:t>
            </a:r>
            <a:r>
              <a:rPr lang="tr-TR" sz="2200" dirty="0" smtClean="0"/>
              <a:t> </a:t>
            </a:r>
            <a:r>
              <a:rPr lang="en-US" sz="2200" dirty="0" smtClean="0"/>
              <a:t>menu </a:t>
            </a:r>
            <a:r>
              <a:rPr lang="en-US" sz="2200" dirty="0"/>
              <a:t>of goods and services was taken for granted. But where do these </a:t>
            </a:r>
            <a:r>
              <a:rPr lang="en-US" sz="2200" dirty="0" smtClean="0"/>
              <a:t>goods</a:t>
            </a:r>
            <a:r>
              <a:rPr lang="tr-TR" sz="2200" dirty="0" smtClean="0"/>
              <a:t> </a:t>
            </a:r>
            <a:r>
              <a:rPr lang="en-US" sz="2200" dirty="0" smtClean="0"/>
              <a:t>and </a:t>
            </a:r>
            <a:r>
              <a:rPr lang="en-US" sz="2200" dirty="0"/>
              <a:t>services come from? In this chapter we’ll see that their production </a:t>
            </a:r>
            <a:r>
              <a:rPr lang="en-US" sz="2200" dirty="0" smtClean="0"/>
              <a:t>involves</a:t>
            </a:r>
            <a:r>
              <a:rPr lang="tr-TR" sz="2200" dirty="0" smtClean="0"/>
              <a:t> </a:t>
            </a:r>
            <a:r>
              <a:rPr lang="en-US" sz="2200" dirty="0" smtClean="0"/>
              <a:t>a </a:t>
            </a:r>
            <a:r>
              <a:rPr lang="en-US" sz="2200" dirty="0"/>
              <a:t>decision process very similar to the one we examined in earlier </a:t>
            </a:r>
            <a:r>
              <a:rPr lang="en-US" sz="2200" dirty="0" smtClean="0"/>
              <a:t>chapters.</a:t>
            </a:r>
            <a:r>
              <a:rPr lang="tr-TR" sz="2200" dirty="0" smtClean="0"/>
              <a:t> </a:t>
            </a:r>
            <a:r>
              <a:rPr lang="en-US" sz="2200" dirty="0" smtClean="0"/>
              <a:t>Whereas </a:t>
            </a:r>
            <a:r>
              <a:rPr lang="en-US" sz="2200" dirty="0"/>
              <a:t>our focus in earlier chapters was on the economic decisions that </a:t>
            </a:r>
            <a:r>
              <a:rPr lang="en-US" sz="2200" dirty="0" smtClean="0"/>
              <a:t>underlie</a:t>
            </a:r>
            <a:r>
              <a:rPr lang="tr-TR" sz="2200" dirty="0" smtClean="0"/>
              <a:t> </a:t>
            </a:r>
            <a:r>
              <a:rPr lang="en-US" sz="2200" dirty="0" smtClean="0"/>
              <a:t>the </a:t>
            </a:r>
            <a:r>
              <a:rPr lang="en-US" sz="2200" dirty="0"/>
              <a:t>demand side of the market relationship, our focus in </a:t>
            </a:r>
            <a:r>
              <a:rPr lang="tr-TR" sz="2200" dirty="0" err="1" smtClean="0"/>
              <a:t>this</a:t>
            </a:r>
            <a:r>
              <a:rPr lang="tr-TR" sz="2200" dirty="0" smtClean="0"/>
              <a:t> </a:t>
            </a:r>
            <a:r>
              <a:rPr lang="en-US" sz="2200" dirty="0" smtClean="0"/>
              <a:t>chapter</a:t>
            </a:r>
            <a:r>
              <a:rPr lang="tr-TR" sz="2200" dirty="0" smtClean="0"/>
              <a:t> </a:t>
            </a:r>
            <a:r>
              <a:rPr lang="en-US" sz="2200" dirty="0" smtClean="0"/>
              <a:t>is </a:t>
            </a:r>
            <a:r>
              <a:rPr lang="en-US" sz="2200" dirty="0"/>
              <a:t>on the economic decisions that underlie the supply side</a:t>
            </a:r>
            <a:r>
              <a:rPr lang="en-US" sz="2200" dirty="0" smtClean="0"/>
              <a:t>.</a:t>
            </a:r>
            <a:endParaRPr lang="tr-TR" sz="2200" dirty="0" smtClean="0"/>
          </a:p>
          <a:p>
            <a:pPr algn="just"/>
            <a:endParaRPr lang="en-US" sz="2200" dirty="0"/>
          </a:p>
          <a:p>
            <a:pPr algn="just"/>
            <a:r>
              <a:rPr lang="en-US" sz="2200" dirty="0"/>
              <a:t>In this chapter we describe the production possibilities available to us for </a:t>
            </a:r>
            <a:r>
              <a:rPr lang="en-US" sz="2200" dirty="0" smtClean="0"/>
              <a:t>a</a:t>
            </a:r>
            <a:r>
              <a:rPr lang="tr-TR" sz="2200" dirty="0" smtClean="0"/>
              <a:t> </a:t>
            </a:r>
            <a:r>
              <a:rPr lang="en-US" sz="2200" dirty="0" smtClean="0"/>
              <a:t>given </a:t>
            </a:r>
            <a:r>
              <a:rPr lang="en-US" sz="2200" dirty="0"/>
              <a:t>state of technology and resource endowments. We want to know </a:t>
            </a:r>
            <a:r>
              <a:rPr lang="en-US" sz="2200" dirty="0" smtClean="0"/>
              <a:t>how</a:t>
            </a:r>
            <a:r>
              <a:rPr lang="tr-TR" sz="2200" dirty="0" smtClean="0"/>
              <a:t> </a:t>
            </a:r>
            <a:r>
              <a:rPr lang="en-US" sz="2200" dirty="0" smtClean="0"/>
              <a:t>output </a:t>
            </a:r>
            <a:r>
              <a:rPr lang="en-US" sz="2200" dirty="0"/>
              <a:t>varies with the application of productive inputs in both the short </a:t>
            </a:r>
            <a:r>
              <a:rPr lang="en-US" sz="2200" dirty="0" smtClean="0"/>
              <a:t>run</a:t>
            </a:r>
            <a:r>
              <a:rPr lang="tr-TR" sz="2200" dirty="0" smtClean="0"/>
              <a:t> </a:t>
            </a:r>
            <a:r>
              <a:rPr lang="en-US" sz="2200" dirty="0" smtClean="0"/>
              <a:t>and </a:t>
            </a:r>
            <a:r>
              <a:rPr lang="en-US" sz="2200" dirty="0"/>
              <a:t>the long run. Answers to these questions will set the stage for our efforts </a:t>
            </a:r>
            <a:r>
              <a:rPr lang="en-US" sz="2200" dirty="0" smtClean="0"/>
              <a:t>in</a:t>
            </a:r>
            <a:r>
              <a:rPr lang="tr-TR" sz="2200" dirty="0" smtClean="0"/>
              <a:t> </a:t>
            </a:r>
            <a:r>
              <a:rPr lang="en-US" sz="2200" dirty="0" smtClean="0"/>
              <a:t>the </a:t>
            </a:r>
            <a:r>
              <a:rPr lang="en-US" sz="2200" dirty="0"/>
              <a:t>next chapter to describe how firms choose among technically feasible </a:t>
            </a:r>
            <a:r>
              <a:rPr lang="en-US" sz="2200" dirty="0" smtClean="0"/>
              <a:t>alternative</a:t>
            </a:r>
            <a:r>
              <a:rPr lang="tr-TR" sz="2200" dirty="0" smtClean="0"/>
              <a:t> </a:t>
            </a:r>
            <a:r>
              <a:rPr lang="en-US" sz="2200" dirty="0" smtClean="0"/>
              <a:t>methods </a:t>
            </a:r>
            <a:r>
              <a:rPr lang="en-US" sz="2200" dirty="0"/>
              <a:t>of producing a given level of output.</a:t>
            </a:r>
            <a:endParaRPr lang="tr-TR" sz="2200" dirty="0"/>
          </a:p>
        </p:txBody>
      </p:sp>
    </p:spTree>
    <p:extLst>
      <p:ext uri="{BB962C8B-B14F-4D97-AF65-F5344CB8AC3E}">
        <p14:creationId xmlns:p14="http://schemas.microsoft.com/office/powerpoint/2010/main" val="9407120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fld id="{E125FB42-854A-4502-A744-4E71050E4879}" type="slidenum">
              <a:rPr lang="en-CA" altLang="en-US" sz="1400"/>
              <a:pPr>
                <a:spcBef>
                  <a:spcPct val="0"/>
                </a:spcBef>
                <a:buFontTx/>
                <a:buNone/>
              </a:pPr>
              <a:t>20</a:t>
            </a:fld>
            <a:endParaRPr lang="en-CA" altLang="en-US" sz="1400"/>
          </a:p>
        </p:txBody>
      </p:sp>
      <p:sp>
        <p:nvSpPr>
          <p:cNvPr id="21507" name="WordArt 2"/>
          <p:cNvSpPr>
            <a:spLocks noChangeArrowheads="1" noChangeShapeType="1" noTextEdit="1"/>
          </p:cNvSpPr>
          <p:nvPr/>
        </p:nvSpPr>
        <p:spPr bwMode="auto">
          <a:xfrm>
            <a:off x="381000" y="457200"/>
            <a:ext cx="4191000" cy="102711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tr-TR" sz="3600" kern="10">
                <a:solidFill>
                  <a:schemeClr val="tx2"/>
                </a:solidFill>
                <a:effectLst>
                  <a:outerShdw dist="45791" dir="2021404" algn="ctr" rotWithShape="0">
                    <a:srgbClr val="C0C0C0"/>
                  </a:outerShdw>
                </a:effectLst>
                <a:latin typeface="Times New Roman"/>
                <a:cs typeface="Times New Roman"/>
              </a:rPr>
              <a:t>Example:</a:t>
            </a:r>
          </a:p>
        </p:txBody>
      </p:sp>
      <p:sp>
        <p:nvSpPr>
          <p:cNvPr id="417795" name="Text Box 3"/>
          <p:cNvSpPr txBox="1">
            <a:spLocks noChangeArrowheads="1"/>
          </p:cNvSpPr>
          <p:nvPr/>
        </p:nvSpPr>
        <p:spPr bwMode="auto">
          <a:xfrm>
            <a:off x="381000" y="1447800"/>
            <a:ext cx="84582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50000"/>
              </a:spcBef>
              <a:buFontTx/>
              <a:buNone/>
            </a:pPr>
            <a:r>
              <a:rPr lang="en-CA" altLang="en-US">
                <a:latin typeface="Tahoma" pitchFamily="34" charset="0"/>
              </a:rPr>
              <a:t>Q	=K</a:t>
            </a:r>
            <a:r>
              <a:rPr lang="en-CA" altLang="en-US" baseline="30000">
                <a:latin typeface="Tahoma" pitchFamily="34" charset="0"/>
              </a:rPr>
              <a:t>1/2</a:t>
            </a:r>
            <a:r>
              <a:rPr lang="en-CA" altLang="en-US">
                <a:latin typeface="Tahoma" pitchFamily="34" charset="0"/>
              </a:rPr>
              <a:t>L</a:t>
            </a:r>
            <a:r>
              <a:rPr lang="en-CA" altLang="en-US" baseline="30000">
                <a:latin typeface="Tahoma" pitchFamily="34" charset="0"/>
              </a:rPr>
              <a:t>1/2</a:t>
            </a:r>
            <a:br>
              <a:rPr lang="en-CA" altLang="en-US" baseline="30000">
                <a:latin typeface="Tahoma" pitchFamily="34" charset="0"/>
              </a:rPr>
            </a:br>
            <a:r>
              <a:rPr lang="en-CA" altLang="en-US">
                <a:latin typeface="Tahoma" pitchFamily="34" charset="0"/>
              </a:rPr>
              <a:t>	=20</a:t>
            </a:r>
            <a:r>
              <a:rPr lang="en-CA" altLang="en-US" baseline="30000">
                <a:latin typeface="Tahoma" pitchFamily="34" charset="0"/>
              </a:rPr>
              <a:t>1/2</a:t>
            </a:r>
            <a:r>
              <a:rPr lang="en-CA" altLang="en-US">
                <a:latin typeface="Tahoma" pitchFamily="34" charset="0"/>
              </a:rPr>
              <a:t>10</a:t>
            </a:r>
            <a:r>
              <a:rPr lang="en-CA" altLang="en-US" baseline="30000">
                <a:latin typeface="Tahoma" pitchFamily="34" charset="0"/>
              </a:rPr>
              <a:t>1/2</a:t>
            </a:r>
            <a:br>
              <a:rPr lang="en-CA" altLang="en-US" baseline="30000">
                <a:latin typeface="Tahoma" pitchFamily="34" charset="0"/>
              </a:rPr>
            </a:br>
            <a:r>
              <a:rPr lang="en-CA" altLang="en-US" baseline="30000">
                <a:latin typeface="Tahoma" pitchFamily="34" charset="0"/>
              </a:rPr>
              <a:t>	</a:t>
            </a:r>
            <a:r>
              <a:rPr lang="en-CA" altLang="en-US">
                <a:latin typeface="Tahoma" pitchFamily="34" charset="0"/>
              </a:rPr>
              <a:t>=14.14</a:t>
            </a:r>
          </a:p>
          <a:p>
            <a:pPr>
              <a:spcBef>
                <a:spcPct val="50000"/>
              </a:spcBef>
              <a:buFontTx/>
              <a:buNone/>
            </a:pPr>
            <a:r>
              <a:rPr lang="en-US" altLang="en-US">
                <a:latin typeface="Tahoma" pitchFamily="34" charset="0"/>
              </a:rPr>
              <a:t>Acme is not operating efficiently by producing 12 units.  Given labour of 10 and capital of 20, Acme should be producing 14.14 units i</a:t>
            </a:r>
            <a:r>
              <a:rPr lang="en-CA" altLang="en-US">
                <a:latin typeface="Tahoma" pitchFamily="34" charset="0"/>
              </a:rPr>
              <a:t>n order to be technically efficient.</a:t>
            </a:r>
            <a:endParaRPr lang="en-US" altLang="en-US">
              <a:latin typeface="Tahoma" pitchFamily="34" charset="0"/>
            </a:endParaRPr>
          </a:p>
        </p:txBody>
      </p:sp>
    </p:spTree>
    <p:extLst>
      <p:ext uri="{BB962C8B-B14F-4D97-AF65-F5344CB8AC3E}">
        <p14:creationId xmlns:p14="http://schemas.microsoft.com/office/powerpoint/2010/main" val="23449313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7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77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7795" grpId="0" build="p" bldLvl="5"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Rectangle 2"/>
          <p:cNvSpPr>
            <a:spLocks noGrp="1" noChangeArrowheads="1"/>
          </p:cNvSpPr>
          <p:nvPr>
            <p:ph type="title"/>
          </p:nvPr>
        </p:nvSpPr>
        <p:spPr/>
        <p:txBody>
          <a:bodyPr/>
          <a:lstStyle/>
          <a:p>
            <a:r>
              <a:rPr lang="en-US" altLang="tr-TR" b="0"/>
              <a:t>Short-Run Production</a:t>
            </a:r>
          </a:p>
        </p:txBody>
      </p:sp>
      <p:sp>
        <p:nvSpPr>
          <p:cNvPr id="621571" name="Rectangle 3"/>
          <p:cNvSpPr>
            <a:spLocks noGrp="1" noChangeArrowheads="1"/>
          </p:cNvSpPr>
          <p:nvPr>
            <p:ph idx="1"/>
          </p:nvPr>
        </p:nvSpPr>
        <p:spPr/>
        <p:txBody>
          <a:bodyPr/>
          <a:lstStyle/>
          <a:p>
            <a:r>
              <a:rPr lang="en-US" altLang="tr-TR" dirty="0"/>
              <a:t>In the short run, the firm’s production function is</a:t>
            </a:r>
          </a:p>
          <a:p>
            <a:pPr algn="ctr">
              <a:buFont typeface="Wingdings" pitchFamily="2" charset="2"/>
              <a:buNone/>
            </a:pPr>
            <a:r>
              <a:rPr lang="en-US" altLang="tr-TR" i="1" dirty="0">
                <a:latin typeface="Times New Roman" pitchFamily="18" charset="0"/>
              </a:rPr>
              <a:t>q = f(L, K)</a:t>
            </a:r>
          </a:p>
          <a:p>
            <a:pPr algn="ctr">
              <a:buFont typeface="Wingdings" pitchFamily="2" charset="2"/>
              <a:buNone/>
            </a:pPr>
            <a:endParaRPr lang="en-US" altLang="tr-TR" dirty="0">
              <a:latin typeface="Times New Roman" pitchFamily="18" charset="0"/>
            </a:endParaRPr>
          </a:p>
          <a:p>
            <a:pPr lvl="1"/>
            <a:r>
              <a:rPr lang="en-US" altLang="tr-TR" dirty="0"/>
              <a:t>where </a:t>
            </a:r>
            <a:r>
              <a:rPr lang="en-US" altLang="tr-TR" i="1" dirty="0">
                <a:latin typeface="Times New Roman" pitchFamily="18" charset="0"/>
              </a:rPr>
              <a:t>q</a:t>
            </a:r>
            <a:r>
              <a:rPr lang="en-US" altLang="tr-TR" i="1" dirty="0"/>
              <a:t> </a:t>
            </a:r>
            <a:r>
              <a:rPr lang="en-US" altLang="tr-TR" dirty="0"/>
              <a:t>is output, </a:t>
            </a:r>
            <a:r>
              <a:rPr lang="en-US" altLang="tr-TR" i="1" dirty="0">
                <a:latin typeface="Times New Roman" pitchFamily="18" charset="0"/>
              </a:rPr>
              <a:t>L</a:t>
            </a:r>
            <a:r>
              <a:rPr lang="en-US" altLang="tr-TR" i="1" dirty="0"/>
              <a:t> </a:t>
            </a:r>
            <a:r>
              <a:rPr lang="en-US" altLang="tr-TR" dirty="0"/>
              <a:t>is workers, and </a:t>
            </a:r>
            <a:r>
              <a:rPr lang="en-US" altLang="tr-TR" i="1" dirty="0">
                <a:latin typeface="Times New Roman" pitchFamily="18" charset="0"/>
              </a:rPr>
              <a:t>K</a:t>
            </a:r>
            <a:r>
              <a:rPr lang="en-US" altLang="tr-TR" i="1" dirty="0"/>
              <a:t> </a:t>
            </a:r>
            <a:r>
              <a:rPr lang="en-US" altLang="tr-TR" dirty="0"/>
              <a:t>is the fixed number of units of capital.</a:t>
            </a:r>
          </a:p>
        </p:txBody>
      </p:sp>
      <p:sp>
        <p:nvSpPr>
          <p:cNvPr id="621572" name="Line 4"/>
          <p:cNvSpPr>
            <a:spLocks noChangeShapeType="1"/>
          </p:cNvSpPr>
          <p:nvPr/>
        </p:nvSpPr>
        <p:spPr bwMode="auto">
          <a:xfrm>
            <a:off x="5022574" y="2743200"/>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21573" name="Line 5"/>
          <p:cNvSpPr>
            <a:spLocks noChangeShapeType="1"/>
          </p:cNvSpPr>
          <p:nvPr/>
        </p:nvSpPr>
        <p:spPr bwMode="auto">
          <a:xfrm>
            <a:off x="6515100" y="3806687"/>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2569778707"/>
      </p:ext>
    </p:extLst>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Production in the Short Run</a:t>
            </a: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22</a:t>
            </a:fld>
            <a:endParaRPr lang="en-US"/>
          </a:p>
        </p:txBody>
      </p:sp>
      <p:sp>
        <p:nvSpPr>
          <p:cNvPr id="6" name="Rectangle 5"/>
          <p:cNvSpPr>
            <a:spLocks noGrp="1" noChangeArrowheads="1"/>
          </p:cNvSpPr>
          <p:nvPr/>
        </p:nvSpPr>
        <p:spPr bwMode="auto">
          <a:xfrm>
            <a:off x="990600" y="16002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r>
              <a:rPr lang="en-US" dirty="0">
                <a:solidFill>
                  <a:schemeClr val="tx1"/>
                </a:solidFill>
              </a:rPr>
              <a:t>Three properties:</a:t>
            </a:r>
          </a:p>
          <a:p>
            <a:pPr lvl="1">
              <a:buFontTx/>
              <a:buAutoNum type="arabicPeriod"/>
            </a:pPr>
            <a:r>
              <a:rPr lang="en-US" dirty="0">
                <a:solidFill>
                  <a:schemeClr val="tx1"/>
                </a:solidFill>
              </a:rPr>
              <a:t>It passes through the origin</a:t>
            </a:r>
          </a:p>
          <a:p>
            <a:pPr lvl="1">
              <a:buFontTx/>
              <a:buAutoNum type="arabicPeriod"/>
            </a:pPr>
            <a:r>
              <a:rPr lang="en-US" dirty="0">
                <a:solidFill>
                  <a:schemeClr val="tx1"/>
                </a:solidFill>
              </a:rPr>
              <a:t>Initially the addition of variable inputs augments output an increasing rate</a:t>
            </a:r>
          </a:p>
          <a:p>
            <a:pPr lvl="1">
              <a:buFontTx/>
              <a:buAutoNum type="arabicPeriod"/>
            </a:pPr>
            <a:r>
              <a:rPr lang="en-US" dirty="0">
                <a:solidFill>
                  <a:schemeClr val="tx1"/>
                </a:solidFill>
              </a:rPr>
              <a:t>beyond some point additional units of the variable input give rise to smaller and smaller increments in output. </a:t>
            </a:r>
          </a:p>
        </p:txBody>
      </p:sp>
    </p:spTree>
    <p:extLst>
      <p:ext uri="{BB962C8B-B14F-4D97-AF65-F5344CB8AC3E}">
        <p14:creationId xmlns:p14="http://schemas.microsoft.com/office/powerpoint/2010/main" val="13002275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Important Characteristic of       Short-Run </a:t>
            </a:r>
            <a:r>
              <a:rPr lang="en-US" dirty="0"/>
              <a:t>Production </a:t>
            </a:r>
            <a:r>
              <a:rPr lang="en-US" dirty="0" smtClean="0"/>
              <a:t>Functions</a:t>
            </a: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23</a:t>
            </a:fld>
            <a:endParaRPr lang="en-US"/>
          </a:p>
        </p:txBody>
      </p:sp>
      <p:sp>
        <p:nvSpPr>
          <p:cNvPr id="6" name="Rectangle 5"/>
          <p:cNvSpPr>
            <a:spLocks noGrp="1" noChangeArrowheads="1"/>
          </p:cNvSpPr>
          <p:nvPr/>
        </p:nvSpPr>
        <p:spPr bwMode="auto">
          <a:xfrm>
            <a:off x="762000" y="21336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r>
              <a:rPr lang="en-US" b="1" i="1" dirty="0">
                <a:solidFill>
                  <a:schemeClr val="tx1"/>
                </a:solidFill>
              </a:rPr>
              <a:t>Law of diminishing returns: </a:t>
            </a:r>
            <a:r>
              <a:rPr lang="en-US" dirty="0">
                <a:solidFill>
                  <a:schemeClr val="tx1"/>
                </a:solidFill>
              </a:rPr>
              <a:t>if other inputs are fixed, the increase in output from an increase in the variable input must eventually decline.</a:t>
            </a:r>
          </a:p>
        </p:txBody>
      </p:sp>
    </p:spTree>
    <p:extLst>
      <p:ext uri="{BB962C8B-B14F-4D97-AF65-F5344CB8AC3E}">
        <p14:creationId xmlns:p14="http://schemas.microsoft.com/office/powerpoint/2010/main" val="18072414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9939" y="304800"/>
            <a:ext cx="9144000" cy="1295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r>
              <a:rPr lang="en-US" altLang="tr-TR" sz="3200" dirty="0"/>
              <a:t>LAW OF DIMINISHING MARGINAL RETURNS</a:t>
            </a:r>
            <a:br>
              <a:rPr lang="en-US" altLang="tr-TR" sz="3200" dirty="0"/>
            </a:br>
            <a:endParaRPr lang="en-GB" altLang="tr-TR" sz="3200" dirty="0" smtClean="0"/>
          </a:p>
        </p:txBody>
      </p:sp>
      <p:sp>
        <p:nvSpPr>
          <p:cNvPr id="167939" name="Rectangle 3"/>
          <p:cNvSpPr>
            <a:spLocks noGrp="1" noChangeArrowheads="1"/>
          </p:cNvSpPr>
          <p:nvPr>
            <p:ph idx="1"/>
          </p:nvPr>
        </p:nvSpPr>
        <p:spPr>
          <a:xfrm>
            <a:off x="457200" y="1447800"/>
            <a:ext cx="8305800" cy="4837113"/>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lgn="just" eaLnBrk="1" hangingPunct="1">
              <a:lnSpc>
                <a:spcPct val="150000"/>
              </a:lnSpc>
            </a:pPr>
            <a:r>
              <a:rPr lang="en-GB" altLang="tr-TR" sz="2400" dirty="0" smtClean="0"/>
              <a:t>As the quantity of a variable input (</a:t>
            </a:r>
            <a:r>
              <a:rPr lang="en-GB" altLang="tr-TR" sz="2400" dirty="0" err="1" smtClean="0"/>
              <a:t>labor</a:t>
            </a:r>
            <a:r>
              <a:rPr lang="en-GB" altLang="tr-TR" sz="2400" dirty="0" smtClean="0"/>
              <a:t>, in the example) increases while all other inputs are fixed, output rises.  Initially, output will rise more and more rapidly, but eventually it will slow down and perhaps even decline.</a:t>
            </a:r>
          </a:p>
          <a:p>
            <a:pPr algn="just" eaLnBrk="1" hangingPunct="1">
              <a:lnSpc>
                <a:spcPct val="150000"/>
              </a:lnSpc>
            </a:pPr>
            <a:r>
              <a:rPr lang="en-GB" altLang="tr-TR" sz="2400" dirty="0" smtClean="0"/>
              <a:t>This is called the </a:t>
            </a:r>
            <a:r>
              <a:rPr lang="en-GB" altLang="tr-TR" sz="2400" dirty="0" smtClean="0">
                <a:solidFill>
                  <a:schemeClr val="hlink"/>
                </a:solidFill>
              </a:rPr>
              <a:t>LAW OF DIMINISHING MARGINAL RETURNS</a:t>
            </a:r>
          </a:p>
        </p:txBody>
      </p:sp>
    </p:spTree>
    <p:extLst>
      <p:ext uri="{BB962C8B-B14F-4D97-AF65-F5344CB8AC3E}">
        <p14:creationId xmlns:p14="http://schemas.microsoft.com/office/powerpoint/2010/main" val="1400030003"/>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anim calcmode="lin" valueType="num">
                                      <p:cBhvr additive="base">
                                        <p:cTn id="7" dur="500" fill="hold"/>
                                        <p:tgtEl>
                                          <p:spTgt spid="1679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793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67939">
                                            <p:txEl>
                                              <p:pRg st="0" end="0"/>
                                            </p:txEl>
                                          </p:spTgt>
                                        </p:tgtEl>
                                        <p:attrNameLst>
                                          <p:attrName>ppt_c</p:attrName>
                                        </p:attrNameLst>
                                      </p:cBhvr>
                                      <p:to>
                                        <a:schemeClr val="accent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7939">
                                            <p:txEl>
                                              <p:pRg st="1" end="1"/>
                                            </p:txEl>
                                          </p:spTgt>
                                        </p:tgtEl>
                                        <p:attrNameLst>
                                          <p:attrName>style.visibility</p:attrName>
                                        </p:attrNameLst>
                                      </p:cBhvr>
                                      <p:to>
                                        <p:strVal val="visible"/>
                                      </p:to>
                                    </p:set>
                                    <p:anim calcmode="lin" valueType="num">
                                      <p:cBhvr additive="base">
                                        <p:cTn id="13" dur="500" fill="hold"/>
                                        <p:tgtEl>
                                          <p:spTgt spid="1679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793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67939">
                                            <p:txEl>
                                              <p:pRg st="1" end="1"/>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tr-TR" altLang="tr-TR">
              <a:solidFill>
                <a:srgbClr val="000000"/>
              </a:solidFill>
            </a:endParaRPr>
          </a:p>
        </p:txBody>
      </p:sp>
      <p:sp>
        <p:nvSpPr>
          <p:cNvPr id="57347" name="Rectangle 4"/>
          <p:cNvSpPr>
            <a:spLocks noGrp="1" noChangeArrowheads="1"/>
          </p:cNvSpPr>
          <p:nvPr>
            <p:ph type="title"/>
          </p:nvPr>
        </p:nvSpPr>
        <p:spPr>
          <a:xfrm>
            <a:off x="609600" y="609600"/>
            <a:ext cx="7759700" cy="901700"/>
          </a:xfrm>
          <a:noFill/>
          <a:extLst>
            <a:ext uri="{91240B29-F687-4F45-9708-019B960494DF}">
              <a14:hiddenLine xmlns:a14="http://schemas.microsoft.com/office/drawing/2010/main" w="12700" cap="flat" cmpd="sng">
                <a:solidFill>
                  <a:schemeClr val="tx1"/>
                </a:solidFill>
                <a:prstDash val="solid"/>
                <a:miter lim="800000"/>
                <a:headEnd/>
                <a:tailEnd/>
              </a14:hiddenLine>
            </a:ext>
          </a:extLst>
        </p:spPr>
        <p:txBody>
          <a:bodyPr/>
          <a:lstStyle/>
          <a:p>
            <a:r>
              <a:rPr lang="en-US" altLang="tr-TR" smtClean="0">
                <a:solidFill>
                  <a:srgbClr val="990000"/>
                </a:solidFill>
                <a:latin typeface="Comic Sans MS" pitchFamily="66" charset="0"/>
              </a:rPr>
              <a:t>Law of Diminishing Returns</a:t>
            </a:r>
          </a:p>
        </p:txBody>
      </p:sp>
      <p:sp>
        <p:nvSpPr>
          <p:cNvPr id="57348" name="Rectangle 5"/>
          <p:cNvSpPr>
            <a:spLocks noChangeArrowheads="1"/>
          </p:cNvSpPr>
          <p:nvPr/>
        </p:nvSpPr>
        <p:spPr bwMode="auto">
          <a:xfrm>
            <a:off x="444500" y="1828800"/>
            <a:ext cx="8699500" cy="179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tr-TR" sz="2800">
                <a:solidFill>
                  <a:srgbClr val="000000"/>
                </a:solidFill>
                <a:latin typeface="Arial" pitchFamily="34" charset="0"/>
              </a:rPr>
              <a:t>INCREASES IN ONE FACTOR OF  PRODUCTION, </a:t>
            </a:r>
          </a:p>
          <a:p>
            <a:r>
              <a:rPr lang="en-US" altLang="tr-TR" sz="2800">
                <a:solidFill>
                  <a:srgbClr val="000000"/>
                </a:solidFill>
                <a:latin typeface="Arial" pitchFamily="34" charset="0"/>
              </a:rPr>
              <a:t>HOLDING ONE OR OTHER FACTORS FIXED, </a:t>
            </a:r>
          </a:p>
          <a:p>
            <a:r>
              <a:rPr lang="en-US" altLang="tr-TR" sz="2800" b="1">
                <a:solidFill>
                  <a:srgbClr val="000000"/>
                </a:solidFill>
                <a:latin typeface="Arial" pitchFamily="34" charset="0"/>
              </a:rPr>
              <a:t>AFTER SOME POINT</a:t>
            </a:r>
            <a:r>
              <a:rPr lang="en-US" altLang="tr-TR" sz="2800">
                <a:solidFill>
                  <a:srgbClr val="000000"/>
                </a:solidFill>
                <a:latin typeface="Arial" pitchFamily="34" charset="0"/>
              </a:rPr>
              <a:t>, </a:t>
            </a:r>
          </a:p>
          <a:p>
            <a:r>
              <a:rPr lang="en-US" altLang="tr-TR" sz="2800" b="1">
                <a:solidFill>
                  <a:srgbClr val="008000"/>
                </a:solidFill>
                <a:latin typeface="Arial" pitchFamily="34" charset="0"/>
              </a:rPr>
              <a:t>MARGINAL PRODUCT DIMINISHES.</a:t>
            </a:r>
          </a:p>
        </p:txBody>
      </p:sp>
      <p:sp>
        <p:nvSpPr>
          <p:cNvPr id="57349" name="Rectangle 6"/>
          <p:cNvSpPr>
            <a:spLocks noChangeArrowheads="1"/>
          </p:cNvSpPr>
          <p:nvPr/>
        </p:nvSpPr>
        <p:spPr bwMode="auto">
          <a:xfrm>
            <a:off x="60325" y="5699125"/>
            <a:ext cx="56372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tr-TR" altLang="tr-TR">
              <a:solidFill>
                <a:srgbClr val="000000"/>
              </a:solidFill>
            </a:endParaRPr>
          </a:p>
        </p:txBody>
      </p:sp>
      <p:sp>
        <p:nvSpPr>
          <p:cNvPr id="57350" name="Rectangle 7"/>
          <p:cNvSpPr>
            <a:spLocks noChangeArrowheads="1"/>
          </p:cNvSpPr>
          <p:nvPr/>
        </p:nvSpPr>
        <p:spPr bwMode="auto">
          <a:xfrm>
            <a:off x="1833563" y="4703763"/>
            <a:ext cx="2505075" cy="831850"/>
          </a:xfrm>
          <a:prstGeom prst="rect">
            <a:avLst/>
          </a:prstGeom>
          <a:noFill/>
          <a:ln w="127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tr-TR">
                <a:solidFill>
                  <a:srgbClr val="000000"/>
                </a:solidFill>
                <a:latin typeface="Arial" pitchFamily="34" charset="0"/>
              </a:rPr>
              <a:t>    A SHORT</a:t>
            </a:r>
          </a:p>
          <a:p>
            <a:r>
              <a:rPr lang="en-US" altLang="tr-TR">
                <a:solidFill>
                  <a:srgbClr val="000000"/>
                </a:solidFill>
                <a:latin typeface="Arial" pitchFamily="34" charset="0"/>
              </a:rPr>
              <a:t>   RUN LAW</a:t>
            </a:r>
          </a:p>
        </p:txBody>
      </p:sp>
      <p:sp>
        <p:nvSpPr>
          <p:cNvPr id="57351" name="AutoShape 8"/>
          <p:cNvSpPr>
            <a:spLocks noChangeArrowheads="1"/>
          </p:cNvSpPr>
          <p:nvPr/>
        </p:nvSpPr>
        <p:spPr bwMode="auto">
          <a:xfrm rot="-5400000">
            <a:off x="2711450" y="2482850"/>
            <a:ext cx="673100" cy="3340100"/>
          </a:xfrm>
          <a:prstGeom prst="rightArrow">
            <a:avLst>
              <a:gd name="adj1" fmla="val 75000"/>
              <a:gd name="adj2" fmla="val 50032"/>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tr-TR" altLang="tr-TR">
              <a:solidFill>
                <a:srgbClr val="000000"/>
              </a:solidFill>
            </a:endParaRPr>
          </a:p>
        </p:txBody>
      </p:sp>
      <p:sp>
        <p:nvSpPr>
          <p:cNvPr id="57352" name="Rectangle 13"/>
          <p:cNvSpPr>
            <a:spLocks noChangeArrowheads="1"/>
          </p:cNvSpPr>
          <p:nvPr/>
        </p:nvSpPr>
        <p:spPr bwMode="auto">
          <a:xfrm>
            <a:off x="5867400" y="4876800"/>
            <a:ext cx="1709738" cy="118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tr-TR">
                <a:solidFill>
                  <a:srgbClr val="000000"/>
                </a:solidFill>
                <a:latin typeface="Arial" pitchFamily="34" charset="0"/>
              </a:rPr>
              <a:t>point of</a:t>
            </a:r>
          </a:p>
          <a:p>
            <a:pPr algn="ctr"/>
            <a:r>
              <a:rPr lang="en-US" altLang="tr-TR">
                <a:solidFill>
                  <a:srgbClr val="000000"/>
                </a:solidFill>
                <a:latin typeface="Arial" pitchFamily="34" charset="0"/>
              </a:rPr>
              <a:t>diminishing</a:t>
            </a:r>
          </a:p>
          <a:p>
            <a:pPr algn="ctr"/>
            <a:r>
              <a:rPr lang="en-US" altLang="tr-TR">
                <a:solidFill>
                  <a:srgbClr val="000000"/>
                </a:solidFill>
                <a:latin typeface="Arial" pitchFamily="34" charset="0"/>
              </a:rPr>
              <a:t>returns</a:t>
            </a:r>
          </a:p>
        </p:txBody>
      </p:sp>
      <p:sp>
        <p:nvSpPr>
          <p:cNvPr id="57353" name="Line 15"/>
          <p:cNvSpPr>
            <a:spLocks noChangeShapeType="1"/>
          </p:cNvSpPr>
          <p:nvPr/>
        </p:nvSpPr>
        <p:spPr bwMode="auto">
          <a:xfrm>
            <a:off x="5715000" y="3733800"/>
            <a:ext cx="0" cy="2362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4" name="Line 16"/>
          <p:cNvSpPr>
            <a:spLocks noChangeShapeType="1"/>
          </p:cNvSpPr>
          <p:nvPr/>
        </p:nvSpPr>
        <p:spPr bwMode="auto">
          <a:xfrm>
            <a:off x="5715000" y="6096000"/>
            <a:ext cx="3200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5" name="Freeform 17"/>
          <p:cNvSpPr>
            <a:spLocks/>
          </p:cNvSpPr>
          <p:nvPr/>
        </p:nvSpPr>
        <p:spPr bwMode="auto">
          <a:xfrm>
            <a:off x="5715000" y="4038600"/>
            <a:ext cx="3276600" cy="1250950"/>
          </a:xfrm>
          <a:custGeom>
            <a:avLst/>
            <a:gdLst>
              <a:gd name="T0" fmla="*/ 0 w 1893"/>
              <a:gd name="T1" fmla="*/ 2147483647 h 788"/>
              <a:gd name="T2" fmla="*/ 2147483647 w 1893"/>
              <a:gd name="T3" fmla="*/ 2147483647 h 788"/>
              <a:gd name="T4" fmla="*/ 2147483647 w 1893"/>
              <a:gd name="T5" fmla="*/ 2147483647 h 788"/>
              <a:gd name="T6" fmla="*/ 2147483647 w 1893"/>
              <a:gd name="T7" fmla="*/ 2147483647 h 788"/>
              <a:gd name="T8" fmla="*/ 2147483647 w 1893"/>
              <a:gd name="T9" fmla="*/ 2147483647 h 788"/>
              <a:gd name="T10" fmla="*/ 2147483647 w 1893"/>
              <a:gd name="T11" fmla="*/ 2147483647 h 788"/>
              <a:gd name="T12" fmla="*/ 2147483647 w 1893"/>
              <a:gd name="T13" fmla="*/ 2147483647 h 788"/>
              <a:gd name="T14" fmla="*/ 2147483647 w 1893"/>
              <a:gd name="T15" fmla="*/ 2147483647 h 788"/>
              <a:gd name="T16" fmla="*/ 2147483647 w 1893"/>
              <a:gd name="T17" fmla="*/ 2147483647 h 788"/>
              <a:gd name="T18" fmla="*/ 2147483647 w 1893"/>
              <a:gd name="T19" fmla="*/ 2147483647 h 788"/>
              <a:gd name="T20" fmla="*/ 2147483647 w 1893"/>
              <a:gd name="T21" fmla="*/ 0 h 788"/>
              <a:gd name="T22" fmla="*/ 2147483647 w 1893"/>
              <a:gd name="T23" fmla="*/ 2147483647 h 788"/>
              <a:gd name="T24" fmla="*/ 2147483647 w 1893"/>
              <a:gd name="T25" fmla="*/ 2147483647 h 788"/>
              <a:gd name="T26" fmla="*/ 2147483647 w 1893"/>
              <a:gd name="T27" fmla="*/ 2147483647 h 788"/>
              <a:gd name="T28" fmla="*/ 2147483647 w 1893"/>
              <a:gd name="T29" fmla="*/ 2147483647 h 788"/>
              <a:gd name="T30" fmla="*/ 2147483647 w 1893"/>
              <a:gd name="T31" fmla="*/ 2147483647 h 788"/>
              <a:gd name="T32" fmla="*/ 2147483647 w 1893"/>
              <a:gd name="T33" fmla="*/ 2147483647 h 788"/>
              <a:gd name="T34" fmla="*/ 2147483647 w 1893"/>
              <a:gd name="T35" fmla="*/ 2147483647 h 788"/>
              <a:gd name="T36" fmla="*/ 2147483647 w 1893"/>
              <a:gd name="T37" fmla="*/ 2147483647 h 788"/>
              <a:gd name="T38" fmla="*/ 2147483647 w 1893"/>
              <a:gd name="T39" fmla="*/ 2147483647 h 788"/>
              <a:gd name="T40" fmla="*/ 2147483647 w 1893"/>
              <a:gd name="T41" fmla="*/ 2147483647 h 788"/>
              <a:gd name="T42" fmla="*/ 2147483647 w 1893"/>
              <a:gd name="T43" fmla="*/ 2147483647 h 788"/>
              <a:gd name="T44" fmla="*/ 2147483647 w 1893"/>
              <a:gd name="T45" fmla="*/ 2147483647 h 788"/>
              <a:gd name="T46" fmla="*/ 2147483647 w 1893"/>
              <a:gd name="T47" fmla="*/ 2147483647 h 788"/>
              <a:gd name="T48" fmla="*/ 2147483647 w 1893"/>
              <a:gd name="T49" fmla="*/ 2147483647 h 788"/>
              <a:gd name="T50" fmla="*/ 2147483647 w 1893"/>
              <a:gd name="T51" fmla="*/ 2147483647 h 78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893" h="788">
                <a:moveTo>
                  <a:pt x="0" y="577"/>
                </a:moveTo>
                <a:cubicBezTo>
                  <a:pt x="21" y="545"/>
                  <a:pt x="38" y="504"/>
                  <a:pt x="70" y="484"/>
                </a:cubicBezTo>
                <a:cubicBezTo>
                  <a:pt x="120" y="378"/>
                  <a:pt x="50" y="511"/>
                  <a:pt x="109" y="437"/>
                </a:cubicBezTo>
                <a:cubicBezTo>
                  <a:pt x="114" y="430"/>
                  <a:pt x="111" y="419"/>
                  <a:pt x="116" y="413"/>
                </a:cubicBezTo>
                <a:cubicBezTo>
                  <a:pt x="124" y="403"/>
                  <a:pt x="139" y="399"/>
                  <a:pt x="148" y="390"/>
                </a:cubicBezTo>
                <a:cubicBezTo>
                  <a:pt x="176" y="363"/>
                  <a:pt x="193" y="334"/>
                  <a:pt x="226" y="312"/>
                </a:cubicBezTo>
                <a:cubicBezTo>
                  <a:pt x="242" y="260"/>
                  <a:pt x="219" y="317"/>
                  <a:pt x="257" y="273"/>
                </a:cubicBezTo>
                <a:cubicBezTo>
                  <a:pt x="282" y="244"/>
                  <a:pt x="295" y="201"/>
                  <a:pt x="319" y="172"/>
                </a:cubicBezTo>
                <a:cubicBezTo>
                  <a:pt x="339" y="148"/>
                  <a:pt x="418" y="94"/>
                  <a:pt x="444" y="78"/>
                </a:cubicBezTo>
                <a:cubicBezTo>
                  <a:pt x="462" y="51"/>
                  <a:pt x="475" y="41"/>
                  <a:pt x="506" y="32"/>
                </a:cubicBezTo>
                <a:cubicBezTo>
                  <a:pt x="546" y="4"/>
                  <a:pt x="581" y="6"/>
                  <a:pt x="631" y="0"/>
                </a:cubicBezTo>
                <a:cubicBezTo>
                  <a:pt x="662" y="8"/>
                  <a:pt x="693" y="16"/>
                  <a:pt x="724" y="24"/>
                </a:cubicBezTo>
                <a:cubicBezTo>
                  <a:pt x="734" y="27"/>
                  <a:pt x="755" y="32"/>
                  <a:pt x="755" y="32"/>
                </a:cubicBezTo>
                <a:cubicBezTo>
                  <a:pt x="796" y="72"/>
                  <a:pt x="849" y="106"/>
                  <a:pt x="903" y="125"/>
                </a:cubicBezTo>
                <a:cubicBezTo>
                  <a:pt x="927" y="148"/>
                  <a:pt x="949" y="151"/>
                  <a:pt x="974" y="172"/>
                </a:cubicBezTo>
                <a:cubicBezTo>
                  <a:pt x="1000" y="194"/>
                  <a:pt x="1003" y="216"/>
                  <a:pt x="1036" y="226"/>
                </a:cubicBezTo>
                <a:cubicBezTo>
                  <a:pt x="1059" y="240"/>
                  <a:pt x="1086" y="247"/>
                  <a:pt x="1106" y="265"/>
                </a:cubicBezTo>
                <a:lnTo>
                  <a:pt x="1176" y="343"/>
                </a:lnTo>
                <a:cubicBezTo>
                  <a:pt x="1176" y="343"/>
                  <a:pt x="1176" y="343"/>
                  <a:pt x="1176" y="343"/>
                </a:cubicBezTo>
                <a:cubicBezTo>
                  <a:pt x="1233" y="387"/>
                  <a:pt x="1294" y="430"/>
                  <a:pt x="1363" y="452"/>
                </a:cubicBezTo>
                <a:cubicBezTo>
                  <a:pt x="1430" y="504"/>
                  <a:pt x="1482" y="544"/>
                  <a:pt x="1566" y="569"/>
                </a:cubicBezTo>
                <a:cubicBezTo>
                  <a:pt x="1589" y="587"/>
                  <a:pt x="1639" y="648"/>
                  <a:pt x="1659" y="655"/>
                </a:cubicBezTo>
                <a:cubicBezTo>
                  <a:pt x="1679" y="663"/>
                  <a:pt x="1722" y="671"/>
                  <a:pt x="1722" y="671"/>
                </a:cubicBezTo>
                <a:cubicBezTo>
                  <a:pt x="1748" y="688"/>
                  <a:pt x="1758" y="708"/>
                  <a:pt x="1784" y="725"/>
                </a:cubicBezTo>
                <a:cubicBezTo>
                  <a:pt x="1787" y="733"/>
                  <a:pt x="1785" y="744"/>
                  <a:pt x="1792" y="749"/>
                </a:cubicBezTo>
                <a:cubicBezTo>
                  <a:pt x="1819" y="767"/>
                  <a:pt x="1893" y="744"/>
                  <a:pt x="1893" y="788"/>
                </a:cubicBezTo>
              </a:path>
            </a:pathLst>
          </a:custGeom>
          <a:noFill/>
          <a:ln w="571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6" name="Text Box 18"/>
          <p:cNvSpPr txBox="1">
            <a:spLocks noChangeArrowheads="1"/>
          </p:cNvSpPr>
          <p:nvPr/>
        </p:nvSpPr>
        <p:spPr bwMode="auto">
          <a:xfrm>
            <a:off x="7086600" y="6096000"/>
            <a:ext cx="1933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tr-TR">
                <a:solidFill>
                  <a:srgbClr val="000000"/>
                </a:solidFill>
              </a:rPr>
              <a:t>Variable input</a:t>
            </a:r>
          </a:p>
        </p:txBody>
      </p:sp>
      <p:sp>
        <p:nvSpPr>
          <p:cNvPr id="57357" name="Text Box 20"/>
          <p:cNvSpPr txBox="1">
            <a:spLocks noChangeArrowheads="1"/>
          </p:cNvSpPr>
          <p:nvPr/>
        </p:nvSpPr>
        <p:spPr bwMode="auto">
          <a:xfrm>
            <a:off x="5029200" y="38100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tr-TR">
                <a:solidFill>
                  <a:srgbClr val="000000"/>
                </a:solidFill>
              </a:rPr>
              <a:t> MP</a:t>
            </a:r>
          </a:p>
        </p:txBody>
      </p:sp>
      <p:sp>
        <p:nvSpPr>
          <p:cNvPr id="57358" name="AutoShape 21"/>
          <p:cNvSpPr>
            <a:spLocks noChangeArrowheads="1"/>
          </p:cNvSpPr>
          <p:nvPr/>
        </p:nvSpPr>
        <p:spPr bwMode="auto">
          <a:xfrm>
            <a:off x="6553200" y="4114800"/>
            <a:ext cx="381000" cy="762000"/>
          </a:xfrm>
          <a:prstGeom prst="upArrow">
            <a:avLst>
              <a:gd name="adj1" fmla="val 50000"/>
              <a:gd name="adj2" fmla="val 50000"/>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tr-TR" altLang="tr-TR">
              <a:solidFill>
                <a:srgbClr val="000000"/>
              </a:solidFill>
            </a:endParaRPr>
          </a:p>
        </p:txBody>
      </p:sp>
    </p:spTree>
    <p:extLst>
      <p:ext uri="{BB962C8B-B14F-4D97-AF65-F5344CB8AC3E}">
        <p14:creationId xmlns:p14="http://schemas.microsoft.com/office/powerpoint/2010/main" val="156677839"/>
      </p:ext>
    </p:extLst>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r>
              <a:rPr lang="en-US" altLang="tr-TR" b="1">
                <a:cs typeface="Times New Roman" pitchFamily="18" charset="0"/>
              </a:rPr>
              <a:t>Law of Diminishing MP</a:t>
            </a:r>
            <a:br>
              <a:rPr lang="en-US" altLang="tr-TR" b="1">
                <a:cs typeface="Times New Roman" pitchFamily="18" charset="0"/>
              </a:rPr>
            </a:br>
            <a:endParaRPr lang="en-US" altLang="tr-TR" b="1">
              <a:cs typeface="Times New Roman" pitchFamily="18" charset="0"/>
            </a:endParaRPr>
          </a:p>
        </p:txBody>
      </p:sp>
      <p:sp>
        <p:nvSpPr>
          <p:cNvPr id="11267" name="Rectangle 3"/>
          <p:cNvSpPr>
            <a:spLocks noGrp="1" noChangeArrowheads="1"/>
          </p:cNvSpPr>
          <p:nvPr>
            <p:ph idx="1"/>
          </p:nvPr>
        </p:nvSpPr>
        <p:spPr/>
        <p:txBody>
          <a:bodyPr/>
          <a:lstStyle/>
          <a:p>
            <a:pPr algn="just">
              <a:spcBef>
                <a:spcPts val="0"/>
              </a:spcBef>
            </a:pPr>
            <a:r>
              <a:rPr lang="en-US" altLang="tr-TR" sz="2400" i="1" dirty="0">
                <a:cs typeface="Times New Roman" pitchFamily="18" charset="0"/>
              </a:rPr>
              <a:t>For example</a:t>
            </a:r>
            <a:r>
              <a:rPr lang="en-US" altLang="tr-TR" sz="2400" dirty="0">
                <a:cs typeface="Times New Roman" pitchFamily="18" charset="0"/>
              </a:rPr>
              <a:t>:  Consider a factory with 10 jean machines.  Suppose one machine can be used by one worker.  The first ten workers can each have a machine.  The next few can carry raw materials for those on the machines.  However eventually you get to a point where additional workers are just standing around getting in each others way.  Eventually the MP of each additional hour worked will decline due to the bottleneck in the number of machines. </a:t>
            </a:r>
          </a:p>
          <a:p>
            <a:pPr algn="just">
              <a:spcBef>
                <a:spcPts val="0"/>
              </a:spcBef>
            </a:pPr>
            <a:r>
              <a:rPr lang="en-US" altLang="tr-TR" sz="2400" dirty="0">
                <a:cs typeface="Times New Roman" pitchFamily="18" charset="0"/>
              </a:rPr>
              <a:t>The law of diminishing MP is the reason why TP, AP and MP curves rise reach a max and then fall.</a:t>
            </a:r>
          </a:p>
          <a:p>
            <a:pPr>
              <a:lnSpc>
                <a:spcPct val="90000"/>
              </a:lnSpc>
            </a:pPr>
            <a:endParaRPr lang="en-US" altLang="tr-TR" sz="2400" dirty="0"/>
          </a:p>
          <a:p>
            <a:pPr>
              <a:lnSpc>
                <a:spcPct val="90000"/>
              </a:lnSpc>
            </a:pPr>
            <a:endParaRPr lang="en-US" altLang="tr-TR" sz="2800" dirty="0"/>
          </a:p>
        </p:txBody>
      </p:sp>
    </p:spTree>
    <p:extLst>
      <p:ext uri="{BB962C8B-B14F-4D97-AF65-F5344CB8AC3E}">
        <p14:creationId xmlns:p14="http://schemas.microsoft.com/office/powerpoint/2010/main" val="88076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Short-Run </a:t>
            </a:r>
            <a:r>
              <a:rPr lang="en-US" dirty="0"/>
              <a:t>Production </a:t>
            </a:r>
            <a:r>
              <a:rPr lang="en-US" dirty="0" smtClean="0"/>
              <a:t>Function Components</a:t>
            </a: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27</a:t>
            </a:fld>
            <a:endParaRPr lang="en-US"/>
          </a:p>
        </p:txBody>
      </p:sp>
      <p:sp>
        <p:nvSpPr>
          <p:cNvPr id="6" name="Rectangle 5"/>
          <p:cNvSpPr>
            <a:spLocks noGrp="1" noChangeArrowheads="1"/>
          </p:cNvSpPr>
          <p:nvPr/>
        </p:nvSpPr>
        <p:spPr bwMode="auto">
          <a:xfrm>
            <a:off x="990600" y="17526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a:lnSpc>
                <a:spcPct val="90000"/>
              </a:lnSpc>
            </a:pPr>
            <a:r>
              <a:rPr lang="en-US" sz="2800" b="1" i="1" dirty="0">
                <a:solidFill>
                  <a:schemeClr val="tx1"/>
                </a:solidFill>
              </a:rPr>
              <a:t>Total product curve: </a:t>
            </a:r>
            <a:r>
              <a:rPr lang="en-US" sz="2800" dirty="0" smtClean="0">
                <a:solidFill>
                  <a:schemeClr val="tx1"/>
                </a:solidFill>
              </a:rPr>
              <a:t>shows </a:t>
            </a:r>
            <a:r>
              <a:rPr lang="en-US" sz="2800" dirty="0">
                <a:solidFill>
                  <a:schemeClr val="tx1"/>
                </a:solidFill>
              </a:rPr>
              <a:t>the amount of output as a function of the amount of variable input</a:t>
            </a:r>
            <a:r>
              <a:rPr lang="en-US" sz="2800" dirty="0" smtClean="0">
                <a:solidFill>
                  <a:schemeClr val="tx1"/>
                </a:solidFill>
              </a:rPr>
              <a:t>.</a:t>
            </a:r>
          </a:p>
          <a:p>
            <a:pPr marL="0" indent="0">
              <a:lnSpc>
                <a:spcPct val="90000"/>
              </a:lnSpc>
              <a:buNone/>
            </a:pPr>
            <a:endParaRPr lang="en-US" sz="2800" dirty="0" smtClean="0">
              <a:solidFill>
                <a:schemeClr val="tx1"/>
              </a:solidFill>
            </a:endParaRPr>
          </a:p>
          <a:p>
            <a:pPr>
              <a:lnSpc>
                <a:spcPct val="90000"/>
              </a:lnSpc>
            </a:pPr>
            <a:r>
              <a:rPr lang="en-US" sz="2800" b="1" i="1" dirty="0" smtClean="0">
                <a:solidFill>
                  <a:schemeClr val="tx1"/>
                </a:solidFill>
              </a:rPr>
              <a:t>Marginal </a:t>
            </a:r>
            <a:r>
              <a:rPr lang="en-US" sz="2800" b="1" i="1" dirty="0">
                <a:solidFill>
                  <a:schemeClr val="tx1"/>
                </a:solidFill>
              </a:rPr>
              <a:t>product: </a:t>
            </a:r>
            <a:r>
              <a:rPr lang="en-US" sz="2800" dirty="0">
                <a:solidFill>
                  <a:schemeClr val="tx1"/>
                </a:solidFill>
              </a:rPr>
              <a:t>change in total product due to a 1-unit change in the variable input.</a:t>
            </a:r>
          </a:p>
          <a:p>
            <a:pPr marL="0" indent="0" algn="ctr">
              <a:lnSpc>
                <a:spcPct val="90000"/>
              </a:lnSpc>
              <a:buNone/>
            </a:pPr>
            <a:r>
              <a:rPr lang="en-US" sz="2800" dirty="0" smtClean="0">
                <a:solidFill>
                  <a:schemeClr val="tx1"/>
                </a:solidFill>
              </a:rPr>
              <a:t>MP</a:t>
            </a:r>
            <a:r>
              <a:rPr lang="en-US" sz="2800" baseline="-25000" dirty="0" smtClean="0">
                <a:solidFill>
                  <a:schemeClr val="tx1"/>
                </a:solidFill>
              </a:rPr>
              <a:t>L </a:t>
            </a:r>
            <a:r>
              <a:rPr lang="en-US" sz="2800" dirty="0" smtClean="0">
                <a:solidFill>
                  <a:schemeClr val="tx1"/>
                </a:solidFill>
              </a:rPr>
              <a:t>= ΔQ</a:t>
            </a:r>
            <a:r>
              <a:rPr lang="en-US" sz="2800" dirty="0">
                <a:solidFill>
                  <a:schemeClr val="tx1"/>
                </a:solidFill>
              </a:rPr>
              <a:t>/</a:t>
            </a:r>
            <a:r>
              <a:rPr lang="en-US" sz="2800" dirty="0" smtClean="0">
                <a:solidFill>
                  <a:schemeClr val="tx1"/>
                </a:solidFill>
              </a:rPr>
              <a:t>ΔL </a:t>
            </a:r>
          </a:p>
          <a:p>
            <a:pPr marL="0" indent="0" algn="ctr">
              <a:lnSpc>
                <a:spcPct val="90000"/>
              </a:lnSpc>
              <a:buNone/>
            </a:pPr>
            <a:endParaRPr lang="en-US" sz="2800" dirty="0">
              <a:solidFill>
                <a:schemeClr val="tx1"/>
              </a:solidFill>
            </a:endParaRPr>
          </a:p>
          <a:p>
            <a:pPr>
              <a:lnSpc>
                <a:spcPct val="90000"/>
              </a:lnSpc>
            </a:pPr>
            <a:r>
              <a:rPr lang="en-US" sz="2800" b="1" i="1" dirty="0">
                <a:solidFill>
                  <a:schemeClr val="tx1"/>
                </a:solidFill>
              </a:rPr>
              <a:t>Average </a:t>
            </a:r>
            <a:r>
              <a:rPr lang="en-US" sz="2800" b="1" i="1" dirty="0" smtClean="0">
                <a:solidFill>
                  <a:schemeClr val="tx1"/>
                </a:solidFill>
              </a:rPr>
              <a:t>product (Labor productivity): </a:t>
            </a:r>
            <a:r>
              <a:rPr lang="en-US" sz="2800" dirty="0">
                <a:solidFill>
                  <a:schemeClr val="tx1"/>
                </a:solidFill>
              </a:rPr>
              <a:t>total output divided by the quantity of the variable input</a:t>
            </a:r>
            <a:r>
              <a:rPr lang="en-US" sz="2800" dirty="0" smtClean="0">
                <a:solidFill>
                  <a:schemeClr val="tx1"/>
                </a:solidFill>
              </a:rPr>
              <a:t>.</a:t>
            </a:r>
          </a:p>
          <a:p>
            <a:pPr marL="0" indent="0" algn="ctr">
              <a:lnSpc>
                <a:spcPct val="90000"/>
              </a:lnSpc>
              <a:buNone/>
            </a:pPr>
            <a:r>
              <a:rPr lang="en-US" sz="2800" dirty="0" smtClean="0">
                <a:solidFill>
                  <a:schemeClr val="tx1"/>
                </a:solidFill>
              </a:rPr>
              <a:t>AP</a:t>
            </a:r>
            <a:r>
              <a:rPr lang="en-US" sz="2800" baseline="-25000" dirty="0" smtClean="0">
                <a:solidFill>
                  <a:schemeClr val="tx1"/>
                </a:solidFill>
              </a:rPr>
              <a:t>L </a:t>
            </a:r>
            <a:r>
              <a:rPr lang="en-US" sz="2800" dirty="0" smtClean="0">
                <a:solidFill>
                  <a:schemeClr val="tx1"/>
                </a:solidFill>
              </a:rPr>
              <a:t>=Q/L</a:t>
            </a:r>
            <a:endParaRPr lang="en-US" sz="2800" dirty="0">
              <a:solidFill>
                <a:schemeClr val="tx1"/>
              </a:solidFill>
            </a:endParaRPr>
          </a:p>
        </p:txBody>
      </p:sp>
    </p:spTree>
    <p:extLst>
      <p:ext uri="{BB962C8B-B14F-4D97-AF65-F5344CB8AC3E}">
        <p14:creationId xmlns:p14="http://schemas.microsoft.com/office/powerpoint/2010/main" val="36794279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tr-TR"/>
              <a:t>TP, AP &amp; MP Numerical Example</a:t>
            </a:r>
          </a:p>
        </p:txBody>
      </p:sp>
      <p:pic>
        <p:nvPicPr>
          <p:cNvPr id="5124" name="Picture 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a:xfrm>
            <a:off x="2578608" y="2924397"/>
            <a:ext cx="3986784" cy="1877568"/>
          </a:xfrm>
          <a:noFill/>
          <a:ln/>
        </p:spPr>
      </p:pic>
    </p:spTree>
    <p:extLst>
      <p:ext uri="{BB962C8B-B14F-4D97-AF65-F5344CB8AC3E}">
        <p14:creationId xmlns:p14="http://schemas.microsoft.com/office/powerpoint/2010/main" val="20264186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4"/>
          <p:cNvSpPr txBox="1">
            <a:spLocks noChangeArrowheads="1"/>
          </p:cNvSpPr>
          <p:nvPr/>
        </p:nvSpPr>
        <p:spPr bwMode="auto">
          <a:xfrm>
            <a:off x="1295400" y="198438"/>
            <a:ext cx="731520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altLang="tr-TR" sz="2800" b="1">
                <a:solidFill>
                  <a:srgbClr val="008FD0"/>
                </a:solidFill>
                <a:cs typeface="Arial" pitchFamily="34" charset="0"/>
              </a:rPr>
              <a:t>Production with One</a:t>
            </a:r>
            <a:br>
              <a:rPr lang="en-US" altLang="tr-TR" sz="2800" b="1">
                <a:solidFill>
                  <a:srgbClr val="008FD0"/>
                </a:solidFill>
                <a:cs typeface="Arial" pitchFamily="34" charset="0"/>
              </a:rPr>
            </a:br>
            <a:r>
              <a:rPr lang="en-US" altLang="tr-TR" sz="2800" b="1">
                <a:solidFill>
                  <a:srgbClr val="008FD0"/>
                </a:solidFill>
                <a:cs typeface="Arial" pitchFamily="34" charset="0"/>
              </a:rPr>
              <a:t>Variable Input (Labor) - SR</a:t>
            </a:r>
          </a:p>
        </p:txBody>
      </p:sp>
      <p:graphicFrame>
        <p:nvGraphicFramePr>
          <p:cNvPr id="15" name="Table 14"/>
          <p:cNvGraphicFramePr>
            <a:graphicFrameLocks noGrp="1"/>
          </p:cNvGraphicFramePr>
          <p:nvPr/>
        </p:nvGraphicFramePr>
        <p:xfrm>
          <a:off x="762000" y="1295400"/>
          <a:ext cx="7924800" cy="4975842"/>
        </p:xfrm>
        <a:graphic>
          <a:graphicData uri="http://schemas.openxmlformats.org/drawingml/2006/table">
            <a:tbl>
              <a:tblPr/>
              <a:tblGrid>
                <a:gridCol w="1295400"/>
                <a:gridCol w="1371600"/>
                <a:gridCol w="1295400"/>
                <a:gridCol w="1600200"/>
                <a:gridCol w="2362200"/>
              </a:tblGrid>
              <a:tr h="371475">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600" b="1" i="0" u="none" strike="noStrike" cap="none" normalizeH="0" baseline="0" smtClean="0">
                          <a:ln>
                            <a:noFill/>
                          </a:ln>
                          <a:solidFill>
                            <a:srgbClr val="FFFFFF"/>
                          </a:solidFill>
                          <a:effectLst/>
                          <a:latin typeface="Calibri" pitchFamily="34" charset="0"/>
                          <a:ea typeface="MS PGothic" pitchFamily="34" charset="-128"/>
                        </a:rPr>
                        <a:t>TABLE 6.1</a:t>
                      </a:r>
                    </a:p>
                  </a:txBody>
                  <a:tcPr marT="45711" marB="45711" anchor="ctr" horzOverflow="overflow">
                    <a:lnL w="28575" cap="flat" cmpd="sng" algn="ctr">
                      <a:solidFill>
                        <a:srgbClr val="00AB4E"/>
                      </a:solidFill>
                      <a:prstDash val="solid"/>
                      <a:round/>
                      <a:headEnd type="none" w="med" len="med"/>
                      <a:tailEnd type="none" w="med" len="med"/>
                    </a:lnL>
                    <a:lnR w="12700" cap="flat" cmpd="sng" algn="ctr">
                      <a:solidFill>
                        <a:srgbClr val="950057"/>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950057"/>
                      </a:solidFill>
                      <a:prstDash val="solid"/>
                      <a:round/>
                      <a:headEnd type="none" w="med" len="med"/>
                      <a:tailEnd type="none" w="med" len="med"/>
                    </a:lnB>
                    <a:lnTlToBr>
                      <a:noFill/>
                    </a:lnTlToBr>
                    <a:lnBlToTr>
                      <a:noFill/>
                    </a:lnBlToTr>
                    <a:solidFill>
                      <a:srgbClr val="950057"/>
                    </a:solidFill>
                  </a:tcPr>
                </a:tc>
                <a:tc gridSpan="4">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tr-TR" sz="1600" b="1" i="0" u="none" strike="noStrike" cap="none" normalizeH="0" baseline="0" smtClean="0">
                          <a:ln>
                            <a:noFill/>
                          </a:ln>
                          <a:solidFill>
                            <a:srgbClr val="FFFFFF"/>
                          </a:solidFill>
                          <a:effectLst/>
                          <a:latin typeface="Calibri" pitchFamily="34" charset="0"/>
                          <a:ea typeface="MS PGothic" pitchFamily="34" charset="-128"/>
                        </a:rPr>
                        <a:t>PRODUCTION WITH ONE VARIABLE INPUT</a:t>
                      </a:r>
                    </a:p>
                  </a:txBody>
                  <a:tcPr marT="45711" marB="45711" anchor="ctr" horzOverflow="overflow">
                    <a:lnL w="12700" cap="flat" cmpd="sng" algn="ctr">
                      <a:solidFill>
                        <a:srgbClr val="950057"/>
                      </a:solidFill>
                      <a:prstDash val="solid"/>
                      <a:round/>
                      <a:headEnd type="none" w="med" len="med"/>
                      <a:tailEnd type="none" w="med" len="med"/>
                    </a:lnL>
                    <a:lnR w="28575" cap="flat" cmpd="sng" algn="ctr">
                      <a:solidFill>
                        <a:srgbClr val="00AB4E"/>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rgbClr val="00AB4E"/>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371475">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tr-TR" sz="1400" b="1" i="0" u="none" strike="noStrike" cap="none" normalizeH="0" baseline="0" smtClean="0">
                          <a:ln>
                            <a:noFill/>
                          </a:ln>
                          <a:solidFill>
                            <a:srgbClr val="000000"/>
                          </a:solidFill>
                          <a:effectLst/>
                          <a:latin typeface="Calibri" pitchFamily="34" charset="0"/>
                          <a:ea typeface="MS PGothic" pitchFamily="34" charset="-128"/>
                        </a:rPr>
                        <a:t>AMOUNT OF LABOR (</a:t>
                      </a:r>
                      <a:r>
                        <a:rPr kumimoji="0" lang="en-US" altLang="tr-TR" sz="1400" b="1" i="1" u="none" strike="noStrike" cap="none" normalizeH="0" baseline="0" smtClean="0">
                          <a:ln>
                            <a:noFill/>
                          </a:ln>
                          <a:solidFill>
                            <a:srgbClr val="000000"/>
                          </a:solidFill>
                          <a:effectLst/>
                          <a:latin typeface="Calibri" pitchFamily="34" charset="0"/>
                          <a:ea typeface="MS PGothic" pitchFamily="34" charset="-128"/>
                        </a:rPr>
                        <a:t>L</a:t>
                      </a:r>
                      <a:r>
                        <a:rPr kumimoji="0" lang="en-US" altLang="tr-TR" sz="1400" b="1" i="0" u="none" strike="noStrike" cap="none" normalizeH="0" baseline="0" smtClean="0">
                          <a:ln>
                            <a:noFill/>
                          </a:ln>
                          <a:solidFill>
                            <a:srgbClr val="000000"/>
                          </a:solidFill>
                          <a:effectLst/>
                          <a:latin typeface="Calibri" pitchFamily="34" charset="0"/>
                          <a:ea typeface="MS PGothic" pitchFamily="34" charset="-128"/>
                        </a:rPr>
                        <a:t>)</a:t>
                      </a:r>
                    </a:p>
                  </a:txBody>
                  <a:tcPr marT="45711" marB="45711" anchor="ctr" horzOverflow="overflow">
                    <a:lnL w="28575" cap="flat" cmpd="sng" algn="ctr">
                      <a:solidFill>
                        <a:srgbClr val="00AB4E"/>
                      </a:solidFill>
                      <a:prstDash val="solid"/>
                      <a:round/>
                      <a:headEnd type="none" w="med" len="med"/>
                      <a:tailEnd type="none" w="med" len="med"/>
                    </a:lnL>
                    <a:lnR>
                      <a:noFill/>
                    </a:lnR>
                    <a:lnT w="28575" cap="flat" cmpd="sng" algn="ctr">
                      <a:solidFill>
                        <a:srgbClr val="950057"/>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400" b="1" i="0" u="none" strike="noStrike" cap="none" normalizeH="0" baseline="0" smtClean="0">
                          <a:ln>
                            <a:noFill/>
                          </a:ln>
                          <a:solidFill>
                            <a:srgbClr val="000000"/>
                          </a:solidFill>
                          <a:effectLst/>
                          <a:latin typeface="Calibri" pitchFamily="34" charset="0"/>
                          <a:ea typeface="MS PGothic" pitchFamily="34" charset="-128"/>
                        </a:rPr>
                        <a:t>AMOUNT OF CAPITAL (</a:t>
                      </a:r>
                      <a:r>
                        <a:rPr kumimoji="0" lang="en-US" altLang="tr-TR" sz="1400" b="1" i="1" u="none" strike="noStrike" cap="none" normalizeH="0" baseline="0" smtClean="0">
                          <a:ln>
                            <a:noFill/>
                          </a:ln>
                          <a:solidFill>
                            <a:srgbClr val="000000"/>
                          </a:solidFill>
                          <a:effectLst/>
                          <a:latin typeface="Calibri" pitchFamily="34" charset="0"/>
                          <a:ea typeface="MS PGothic" pitchFamily="34" charset="-128"/>
                        </a:rPr>
                        <a:t>K</a:t>
                      </a:r>
                      <a:r>
                        <a:rPr kumimoji="0" lang="en-US" altLang="tr-TR" sz="1400" b="1" i="0" u="none" strike="noStrike" cap="none" normalizeH="0" baseline="0" smtClean="0">
                          <a:ln>
                            <a:noFill/>
                          </a:ln>
                          <a:solidFill>
                            <a:srgbClr val="000000"/>
                          </a:solidFill>
                          <a:effectLst/>
                          <a:latin typeface="Calibri" pitchFamily="34" charset="0"/>
                          <a:ea typeface="MS PGothic" pitchFamily="34" charset="-128"/>
                        </a:rPr>
                        <a:t>)</a:t>
                      </a:r>
                    </a:p>
                  </a:txBody>
                  <a:tcPr marT="45711" marB="45711" anchor="ctr" horzOverflow="overflow">
                    <a:lnL>
                      <a:noFill/>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1" i="0" u="none" strike="noStrike" cap="none" normalizeH="0" baseline="0" smtClean="0">
                          <a:ln>
                            <a:noFill/>
                          </a:ln>
                          <a:solidFill>
                            <a:srgbClr val="000000"/>
                          </a:solidFill>
                          <a:effectLst/>
                          <a:latin typeface="Calibri" pitchFamily="34" charset="0"/>
                          <a:ea typeface="MS PGothic" pitchFamily="34" charset="-128"/>
                        </a:rPr>
                        <a:t>TOTAL OUTPUT (</a:t>
                      </a:r>
                      <a:r>
                        <a:rPr kumimoji="0" lang="en-US" altLang="tr-TR" sz="1400" b="1" i="1" u="none" strike="noStrike" cap="none" normalizeH="0" baseline="0" smtClean="0">
                          <a:ln>
                            <a:noFill/>
                          </a:ln>
                          <a:solidFill>
                            <a:srgbClr val="000000"/>
                          </a:solidFill>
                          <a:effectLst/>
                          <a:latin typeface="Calibri" pitchFamily="34" charset="0"/>
                          <a:ea typeface="MS PGothic" pitchFamily="34" charset="-128"/>
                        </a:rPr>
                        <a:t>q</a:t>
                      </a:r>
                      <a:r>
                        <a:rPr kumimoji="0" lang="en-US" altLang="tr-TR" sz="1400" b="1" i="0" u="none" strike="noStrike" cap="none" normalizeH="0" baseline="0" smtClean="0">
                          <a:ln>
                            <a:noFill/>
                          </a:ln>
                          <a:solidFill>
                            <a:srgbClr val="000000"/>
                          </a:solidFill>
                          <a:effectLst/>
                          <a:latin typeface="Calibri" pitchFamily="34" charset="0"/>
                          <a:ea typeface="MS PGothic" pitchFamily="34" charset="-128"/>
                        </a:rPr>
                        <a:t>)</a:t>
                      </a:r>
                    </a:p>
                  </a:txBody>
                  <a:tcPr marL="0"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400" b="1" i="0" u="none" strike="noStrike" cap="none" normalizeH="0" baseline="0" smtClean="0">
                          <a:ln>
                            <a:noFill/>
                          </a:ln>
                          <a:solidFill>
                            <a:srgbClr val="000000"/>
                          </a:solidFill>
                          <a:effectLst/>
                          <a:latin typeface="Calibri" pitchFamily="34" charset="0"/>
                          <a:ea typeface="MS PGothic" pitchFamily="34" charset="-128"/>
                        </a:rPr>
                        <a:t>AVERAGE PRODUCT </a:t>
                      </a:r>
                    </a:p>
                  </a:txBody>
                  <a:tcPr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1" i="0" u="none" strike="noStrike" cap="none" normalizeH="0" baseline="0" smtClean="0">
                          <a:ln>
                            <a:noFill/>
                          </a:ln>
                          <a:solidFill>
                            <a:srgbClr val="000000"/>
                          </a:solidFill>
                          <a:effectLst/>
                          <a:latin typeface="Calibri" pitchFamily="34" charset="0"/>
                          <a:ea typeface="MS PGothic" pitchFamily="34" charset="-128"/>
                        </a:rPr>
                        <a:t>MARGINAL PRODUCT </a:t>
                      </a:r>
                    </a:p>
                  </a:txBody>
                  <a:tcPr marL="0" marT="45711" marB="45711" anchor="ctr" horzOverflow="overflow">
                    <a:lnL w="12700" cap="flat" cmpd="sng" algn="ctr">
                      <a:solidFill>
                        <a:schemeClr val="bg1"/>
                      </a:solidFill>
                      <a:prstDash val="solid"/>
                      <a:round/>
                      <a:headEnd type="none" w="med" len="med"/>
                      <a:tailEnd type="none" w="med" len="med"/>
                    </a:lnL>
                    <a:lnR w="28575" cap="flat" cmpd="sng" algn="ctr">
                      <a:solidFill>
                        <a:srgbClr val="00AB4E"/>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noFill/>
                  </a:tcPr>
                </a:tc>
              </a:tr>
              <a:tr h="371475">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0</a:t>
                      </a:r>
                    </a:p>
                  </a:txBody>
                  <a:tcPr marT="45711" marB="45711" anchor="ctr" horzOverflow="overflow">
                    <a:lnL w="28575" cap="flat" cmpd="sng" algn="ctr">
                      <a:solidFill>
                        <a:srgbClr val="00AB4E"/>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10</a:t>
                      </a:r>
                    </a:p>
                  </a:txBody>
                  <a:tcPr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0</a:t>
                      </a:r>
                    </a:p>
                  </a:txBody>
                  <a:tcPr marL="182880"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a:t>
                      </a:r>
                    </a:p>
                  </a:txBody>
                  <a:tcPr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a:t>
                      </a:r>
                    </a:p>
                  </a:txBody>
                  <a:tcPr marT="45711" marB="45711" anchor="ctr" horzOverflow="overflow">
                    <a:lnL w="12700" cap="flat" cmpd="sng" algn="ctr">
                      <a:solidFill>
                        <a:schemeClr val="bg1"/>
                      </a:solidFill>
                      <a:prstDash val="solid"/>
                      <a:round/>
                      <a:headEnd type="none" w="med" len="med"/>
                      <a:tailEnd type="none" w="med" len="med"/>
                    </a:lnL>
                    <a:lnR w="28575" cap="flat" cmpd="sng" algn="ctr">
                      <a:solidFill>
                        <a:srgbClr val="00AB4E"/>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r>
              <a:tr h="371475">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a:t>
                      </a:r>
                    </a:p>
                  </a:txBody>
                  <a:tcPr marT="45711" marB="45711" anchor="ctr" horzOverflow="overflow">
                    <a:lnL w="28575" cap="flat" cmpd="sng" algn="ctr">
                      <a:solidFill>
                        <a:srgbClr val="00AB4E"/>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10</a:t>
                      </a:r>
                    </a:p>
                  </a:txBody>
                  <a:tcPr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10</a:t>
                      </a:r>
                    </a:p>
                  </a:txBody>
                  <a:tcPr marL="0" marR="0"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10</a:t>
                      </a:r>
                    </a:p>
                  </a:txBody>
                  <a:tcPr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10</a:t>
                      </a:r>
                    </a:p>
                  </a:txBody>
                  <a:tcPr marL="0" marR="1097280" marT="45711" marB="45711" anchor="ctr" horzOverflow="overflow">
                    <a:lnL w="12700" cap="flat" cmpd="sng" algn="ctr">
                      <a:solidFill>
                        <a:schemeClr val="bg1"/>
                      </a:solidFill>
                      <a:prstDash val="solid"/>
                      <a:round/>
                      <a:headEnd type="none" w="med" len="med"/>
                      <a:tailEnd type="none" w="med" len="med"/>
                    </a:lnL>
                    <a:lnR w="28575" cap="flat" cmpd="sng" algn="ctr">
                      <a:solidFill>
                        <a:srgbClr val="00AB4E"/>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r>
              <a:tr h="371475">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2</a:t>
                      </a:r>
                    </a:p>
                  </a:txBody>
                  <a:tcPr marT="45711" marB="45711" anchor="ctr" horzOverflow="overflow">
                    <a:lnL w="28575" cap="flat" cmpd="sng" algn="ctr">
                      <a:solidFill>
                        <a:srgbClr val="00AB4E"/>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10</a:t>
                      </a:r>
                    </a:p>
                  </a:txBody>
                  <a:tcPr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30</a:t>
                      </a:r>
                    </a:p>
                  </a:txBody>
                  <a:tcPr marL="0" marR="0"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15</a:t>
                      </a:r>
                    </a:p>
                  </a:txBody>
                  <a:tcPr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20</a:t>
                      </a:r>
                    </a:p>
                  </a:txBody>
                  <a:tcPr marL="0" marR="1097280" marT="45711" marB="45711" anchor="ctr" horzOverflow="overflow">
                    <a:lnL w="12700" cap="flat" cmpd="sng" algn="ctr">
                      <a:solidFill>
                        <a:schemeClr val="bg1"/>
                      </a:solidFill>
                      <a:prstDash val="solid"/>
                      <a:round/>
                      <a:headEnd type="none" w="med" len="med"/>
                      <a:tailEnd type="none" w="med" len="med"/>
                    </a:lnL>
                    <a:lnR w="28575" cap="flat" cmpd="sng" algn="ctr">
                      <a:solidFill>
                        <a:srgbClr val="00AB4E"/>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r>
              <a:tr h="371475">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3</a:t>
                      </a:r>
                    </a:p>
                  </a:txBody>
                  <a:tcPr marT="45711" marB="45711" anchor="ctr" horzOverflow="overflow">
                    <a:lnL w="28575" cap="flat" cmpd="sng" algn="ctr">
                      <a:solidFill>
                        <a:srgbClr val="00AB4E"/>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10</a:t>
                      </a:r>
                    </a:p>
                  </a:txBody>
                  <a:tcPr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60</a:t>
                      </a:r>
                    </a:p>
                  </a:txBody>
                  <a:tcPr marL="0" marR="0"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20</a:t>
                      </a:r>
                    </a:p>
                  </a:txBody>
                  <a:tcPr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30</a:t>
                      </a:r>
                    </a:p>
                  </a:txBody>
                  <a:tcPr marL="0" marR="1097280" marT="45711" marB="45711" anchor="ctr" horzOverflow="overflow">
                    <a:lnL w="12700" cap="flat" cmpd="sng" algn="ctr">
                      <a:solidFill>
                        <a:schemeClr val="bg1"/>
                      </a:solidFill>
                      <a:prstDash val="solid"/>
                      <a:round/>
                      <a:headEnd type="none" w="med" len="med"/>
                      <a:tailEnd type="none" w="med" len="med"/>
                    </a:lnL>
                    <a:lnR w="28575" cap="flat" cmpd="sng" algn="ctr">
                      <a:solidFill>
                        <a:srgbClr val="00AB4E"/>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r>
              <a:tr h="371475">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4</a:t>
                      </a:r>
                    </a:p>
                  </a:txBody>
                  <a:tcPr marT="45711" marB="45711" anchor="ctr" horzOverflow="overflow">
                    <a:lnL w="28575" cap="flat" cmpd="sng" algn="ctr">
                      <a:solidFill>
                        <a:srgbClr val="00AB4E"/>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10</a:t>
                      </a:r>
                    </a:p>
                  </a:txBody>
                  <a:tcPr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80</a:t>
                      </a:r>
                    </a:p>
                  </a:txBody>
                  <a:tcPr marL="0" marR="0"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20</a:t>
                      </a:r>
                    </a:p>
                  </a:txBody>
                  <a:tcPr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20</a:t>
                      </a:r>
                    </a:p>
                  </a:txBody>
                  <a:tcPr marL="0" marR="1097280" marT="45711" marB="45711" anchor="ctr" horzOverflow="overflow">
                    <a:lnL w="12700" cap="flat" cmpd="sng" algn="ctr">
                      <a:solidFill>
                        <a:schemeClr val="bg1"/>
                      </a:solidFill>
                      <a:prstDash val="solid"/>
                      <a:round/>
                      <a:headEnd type="none" w="med" len="med"/>
                      <a:tailEnd type="none" w="med" len="med"/>
                    </a:lnL>
                    <a:lnR w="28575" cap="flat" cmpd="sng" algn="ctr">
                      <a:solidFill>
                        <a:srgbClr val="00AB4E"/>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r>
              <a:tr h="371475">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5</a:t>
                      </a:r>
                    </a:p>
                  </a:txBody>
                  <a:tcPr marT="45711" marB="45711" anchor="ctr" horzOverflow="overflow">
                    <a:lnL w="28575" cap="flat" cmpd="sng" algn="ctr">
                      <a:solidFill>
                        <a:srgbClr val="00AB4E"/>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10</a:t>
                      </a:r>
                    </a:p>
                  </a:txBody>
                  <a:tcPr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95</a:t>
                      </a:r>
                    </a:p>
                  </a:txBody>
                  <a:tcPr marL="0" marR="0"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19</a:t>
                      </a:r>
                    </a:p>
                  </a:txBody>
                  <a:tcPr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15</a:t>
                      </a:r>
                    </a:p>
                  </a:txBody>
                  <a:tcPr marL="0" marR="1097280" marT="45711" marB="45711" anchor="ctr" horzOverflow="overflow">
                    <a:lnL w="12700" cap="flat" cmpd="sng" algn="ctr">
                      <a:solidFill>
                        <a:schemeClr val="bg1"/>
                      </a:solidFill>
                      <a:prstDash val="solid"/>
                      <a:round/>
                      <a:headEnd type="none" w="med" len="med"/>
                      <a:tailEnd type="none" w="med" len="med"/>
                    </a:lnL>
                    <a:lnR w="28575" cap="flat" cmpd="sng" algn="ctr">
                      <a:solidFill>
                        <a:srgbClr val="00AB4E"/>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r>
              <a:tr h="371475">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6</a:t>
                      </a:r>
                    </a:p>
                  </a:txBody>
                  <a:tcPr marT="45711" marB="45711" anchor="ctr" horzOverflow="overflow">
                    <a:lnL w="28575" cap="flat" cmpd="sng" algn="ctr">
                      <a:solidFill>
                        <a:srgbClr val="00AB4E"/>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10</a:t>
                      </a:r>
                    </a:p>
                  </a:txBody>
                  <a:tcPr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108</a:t>
                      </a:r>
                    </a:p>
                  </a:txBody>
                  <a:tcPr marL="0"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18</a:t>
                      </a:r>
                    </a:p>
                  </a:txBody>
                  <a:tcPr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13</a:t>
                      </a:r>
                    </a:p>
                  </a:txBody>
                  <a:tcPr marL="0" marR="1097280" marT="45711" marB="45711" anchor="ctr" horzOverflow="overflow">
                    <a:lnL w="12700" cap="flat" cmpd="sng" algn="ctr">
                      <a:solidFill>
                        <a:schemeClr val="bg1"/>
                      </a:solidFill>
                      <a:prstDash val="solid"/>
                      <a:round/>
                      <a:headEnd type="none" w="med" len="med"/>
                      <a:tailEnd type="none" w="med" len="med"/>
                    </a:lnL>
                    <a:lnR w="28575" cap="flat" cmpd="sng" algn="ctr">
                      <a:solidFill>
                        <a:srgbClr val="00AB4E"/>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r>
              <a:tr h="371475">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7</a:t>
                      </a:r>
                    </a:p>
                  </a:txBody>
                  <a:tcPr marT="45711" marB="45711" anchor="ctr" horzOverflow="overflow">
                    <a:lnL w="28575" cap="flat" cmpd="sng" algn="ctr">
                      <a:solidFill>
                        <a:srgbClr val="00AB4E"/>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10</a:t>
                      </a:r>
                    </a:p>
                  </a:txBody>
                  <a:tcPr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112</a:t>
                      </a:r>
                    </a:p>
                  </a:txBody>
                  <a:tcPr marL="0"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16</a:t>
                      </a:r>
                    </a:p>
                  </a:txBody>
                  <a:tcPr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4</a:t>
                      </a:r>
                    </a:p>
                  </a:txBody>
                  <a:tcPr marL="0" marR="1097280" marT="45711" marB="45711" anchor="ctr" horzOverflow="overflow">
                    <a:lnL w="12700" cap="flat" cmpd="sng" algn="ctr">
                      <a:solidFill>
                        <a:schemeClr val="bg1"/>
                      </a:solidFill>
                      <a:prstDash val="solid"/>
                      <a:round/>
                      <a:headEnd type="none" w="med" len="med"/>
                      <a:tailEnd type="none" w="med" len="med"/>
                    </a:lnL>
                    <a:lnR w="28575" cap="flat" cmpd="sng" algn="ctr">
                      <a:solidFill>
                        <a:srgbClr val="00AB4E"/>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r>
              <a:tr h="371475">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8</a:t>
                      </a:r>
                    </a:p>
                  </a:txBody>
                  <a:tcPr marT="45711" marB="45711" anchor="ctr" horzOverflow="overflow">
                    <a:lnL w="28575" cap="flat" cmpd="sng" algn="ctr">
                      <a:solidFill>
                        <a:srgbClr val="00AB4E"/>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10</a:t>
                      </a:r>
                    </a:p>
                  </a:txBody>
                  <a:tcPr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112</a:t>
                      </a:r>
                    </a:p>
                  </a:txBody>
                  <a:tcPr marL="0"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14</a:t>
                      </a:r>
                    </a:p>
                  </a:txBody>
                  <a:tcPr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0</a:t>
                      </a:r>
                    </a:p>
                  </a:txBody>
                  <a:tcPr marL="0" marR="1097280" marT="45711" marB="45711" anchor="ctr" horzOverflow="overflow">
                    <a:lnL w="12700" cap="flat" cmpd="sng" algn="ctr">
                      <a:solidFill>
                        <a:schemeClr val="bg1"/>
                      </a:solidFill>
                      <a:prstDash val="solid"/>
                      <a:round/>
                      <a:headEnd type="none" w="med" len="med"/>
                      <a:tailEnd type="none" w="med" len="med"/>
                    </a:lnL>
                    <a:lnR w="28575" cap="flat" cmpd="sng" algn="ctr">
                      <a:solidFill>
                        <a:srgbClr val="00AB4E"/>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r>
              <a:tr h="371475">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9</a:t>
                      </a:r>
                    </a:p>
                  </a:txBody>
                  <a:tcPr marT="45711" marB="45711" anchor="ctr" horzOverflow="overflow">
                    <a:lnL w="28575" cap="flat" cmpd="sng" algn="ctr">
                      <a:solidFill>
                        <a:srgbClr val="00AB4E"/>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10</a:t>
                      </a:r>
                    </a:p>
                  </a:txBody>
                  <a:tcPr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108</a:t>
                      </a:r>
                    </a:p>
                  </a:txBody>
                  <a:tcPr marL="0"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12</a:t>
                      </a:r>
                    </a:p>
                  </a:txBody>
                  <a:tcPr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Symbol" pitchFamily="18" charset="2"/>
                          <a:ea typeface="MS PGothic" pitchFamily="34" charset="-128"/>
                        </a:rPr>
                        <a:t>-</a:t>
                      </a: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4</a:t>
                      </a:r>
                    </a:p>
                  </a:txBody>
                  <a:tcPr marL="0" marR="1097280" marT="45711" marB="45711" anchor="ctr" horzOverflow="overflow">
                    <a:lnL w="12700" cap="flat" cmpd="sng" algn="ctr">
                      <a:solidFill>
                        <a:schemeClr val="bg1"/>
                      </a:solidFill>
                      <a:prstDash val="solid"/>
                      <a:round/>
                      <a:headEnd type="none" w="med" len="med"/>
                      <a:tailEnd type="none" w="med" len="med"/>
                    </a:lnL>
                    <a:lnR w="28575" cap="flat" cmpd="sng" algn="ctr">
                      <a:solidFill>
                        <a:srgbClr val="00AB4E"/>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r>
              <a:tr h="371475">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10</a:t>
                      </a:r>
                    </a:p>
                  </a:txBody>
                  <a:tcPr marR="182880" marT="45711" marB="45711" anchor="ctr" horzOverflow="overflow">
                    <a:lnL w="28575" cap="flat" cmpd="sng" algn="ctr">
                      <a:solidFill>
                        <a:srgbClr val="00AB4E"/>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10</a:t>
                      </a:r>
                    </a:p>
                  </a:txBody>
                  <a:tcPr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100</a:t>
                      </a:r>
                    </a:p>
                  </a:txBody>
                  <a:tcPr marL="0"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10</a:t>
                      </a:r>
                    </a:p>
                  </a:txBody>
                  <a:tcPr marT="45711" marB="457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tr-TR" sz="1400" b="0" i="0" u="none" strike="noStrike" cap="none" normalizeH="0" baseline="0" smtClean="0">
                          <a:ln>
                            <a:noFill/>
                          </a:ln>
                          <a:solidFill>
                            <a:srgbClr val="000000"/>
                          </a:solidFill>
                          <a:effectLst/>
                          <a:latin typeface="Symbol" pitchFamily="18" charset="2"/>
                          <a:ea typeface="MS PGothic" pitchFamily="34" charset="-128"/>
                        </a:rPr>
                        <a:t>-</a:t>
                      </a:r>
                      <a:r>
                        <a:rPr kumimoji="0" lang="en-US" altLang="tr-TR" sz="1400" b="0" i="0" u="none" strike="noStrike" cap="none" normalizeH="0" baseline="0" smtClean="0">
                          <a:ln>
                            <a:noFill/>
                          </a:ln>
                          <a:solidFill>
                            <a:srgbClr val="000000"/>
                          </a:solidFill>
                          <a:effectLst/>
                          <a:latin typeface="Calibri" pitchFamily="34" charset="0"/>
                          <a:ea typeface="MS PGothic" pitchFamily="34" charset="-128"/>
                        </a:rPr>
                        <a:t>8</a:t>
                      </a:r>
                    </a:p>
                  </a:txBody>
                  <a:tcPr marL="0" marR="1097280" marT="45711" marB="45711" anchor="ctr" horzOverflow="overflow">
                    <a:lnL w="12700" cap="flat" cmpd="sng" algn="ctr">
                      <a:solidFill>
                        <a:schemeClr val="bg1"/>
                      </a:solidFill>
                      <a:prstDash val="solid"/>
                      <a:round/>
                      <a:headEnd type="none" w="med" len="med"/>
                      <a:tailEnd type="none" w="med" len="med"/>
                    </a:lnL>
                    <a:lnR w="28575" cap="flat" cmpd="sng" algn="ctr">
                      <a:solidFill>
                        <a:srgbClr val="00AB4E"/>
                      </a:solidFill>
                      <a:prstDash val="solid"/>
                      <a:round/>
                      <a:headEnd type="none" w="med" len="med"/>
                      <a:tailEnd type="none" w="med" len="med"/>
                    </a:lnR>
                    <a:lnT w="28575" cap="flat" cmpd="sng" algn="ctr">
                      <a:solidFill>
                        <a:srgbClr val="00AB4E"/>
                      </a:solidFill>
                      <a:prstDash val="solid"/>
                      <a:round/>
                      <a:headEnd type="none" w="med" len="med"/>
                      <a:tailEnd type="none" w="med" len="med"/>
                    </a:lnT>
                    <a:lnB w="28575" cap="flat" cmpd="sng" algn="ctr">
                      <a:solidFill>
                        <a:srgbClr val="00AB4E"/>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21818744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up)">
                                      <p:cBhvr>
                                        <p:cTn id="11" dur="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en-US" smtClean="0"/>
              <a:t>©2015 McGraw-Hill Education. All Rights Reserved.</a:t>
            </a:r>
            <a:endParaRPr lang="en-US"/>
          </a:p>
        </p:txBody>
      </p:sp>
      <p:sp>
        <p:nvSpPr>
          <p:cNvPr id="3" name="Slayt Numarası Yer Tutucusu 2"/>
          <p:cNvSpPr>
            <a:spLocks noGrp="1"/>
          </p:cNvSpPr>
          <p:nvPr>
            <p:ph type="sldNum" sz="quarter" idx="12"/>
          </p:nvPr>
        </p:nvSpPr>
        <p:spPr/>
        <p:txBody>
          <a:bodyPr/>
          <a:lstStyle/>
          <a:p>
            <a:fld id="{277EE247-7E3D-4F38-A267-86CBA1DF41EF}" type="slidenum">
              <a:rPr lang="en-US" smtClean="0"/>
              <a:t>3</a:t>
            </a:fld>
            <a:endParaRPr lang="en-US"/>
          </a:p>
        </p:txBody>
      </p:sp>
      <p:sp>
        <p:nvSpPr>
          <p:cNvPr id="4" name="Dikdörtgen 3"/>
          <p:cNvSpPr/>
          <p:nvPr/>
        </p:nvSpPr>
        <p:spPr>
          <a:xfrm>
            <a:off x="381000" y="533400"/>
            <a:ext cx="8458200" cy="5262979"/>
          </a:xfrm>
          <a:prstGeom prst="rect">
            <a:avLst/>
          </a:prstGeom>
        </p:spPr>
        <p:txBody>
          <a:bodyPr wrap="square">
            <a:spAutoFit/>
          </a:bodyPr>
          <a:lstStyle/>
          <a:p>
            <a:pPr algn="just"/>
            <a:r>
              <a:rPr lang="en-US" sz="2400" dirty="0"/>
              <a:t>There are several ways to define production. One definition, mentioned above, </a:t>
            </a:r>
            <a:r>
              <a:rPr lang="en-US" sz="2400" dirty="0" smtClean="0"/>
              <a:t>is</a:t>
            </a:r>
            <a:r>
              <a:rPr lang="tr-TR" sz="2400" dirty="0" smtClean="0"/>
              <a:t> </a:t>
            </a:r>
            <a:r>
              <a:rPr lang="en-US" sz="2400" dirty="0" smtClean="0"/>
              <a:t>that </a:t>
            </a:r>
            <a:r>
              <a:rPr lang="en-US" sz="2400" dirty="0"/>
              <a:t>it is any activity that creates present or future utility. </a:t>
            </a:r>
            <a:endParaRPr lang="tr-TR" sz="2400" dirty="0" smtClean="0"/>
          </a:p>
          <a:p>
            <a:pPr algn="just"/>
            <a:endParaRPr lang="tr-TR" sz="2400" dirty="0"/>
          </a:p>
          <a:p>
            <a:pPr algn="just"/>
            <a:r>
              <a:rPr lang="en-US" sz="2400" dirty="0" smtClean="0"/>
              <a:t>Production </a:t>
            </a:r>
            <a:r>
              <a:rPr lang="en-US" sz="2400" dirty="0"/>
              <a:t>may be </a:t>
            </a:r>
            <a:r>
              <a:rPr lang="en-US" sz="2400" dirty="0" smtClean="0"/>
              <a:t>equivalently</a:t>
            </a:r>
            <a:r>
              <a:rPr lang="tr-TR" sz="2400" dirty="0" smtClean="0"/>
              <a:t> </a:t>
            </a:r>
            <a:r>
              <a:rPr lang="en-US" sz="2400" dirty="0" smtClean="0"/>
              <a:t>described </a:t>
            </a:r>
            <a:r>
              <a:rPr lang="en-US" sz="2400" dirty="0"/>
              <a:t>as a process that transforms inputs (factors of production) </a:t>
            </a:r>
            <a:r>
              <a:rPr lang="en-US" sz="2400" dirty="0" smtClean="0"/>
              <a:t>into</a:t>
            </a:r>
            <a:r>
              <a:rPr lang="tr-TR" sz="2400" dirty="0" smtClean="0"/>
              <a:t> </a:t>
            </a:r>
            <a:r>
              <a:rPr lang="en-US" sz="2400" dirty="0" smtClean="0"/>
              <a:t>outputs</a:t>
            </a:r>
            <a:r>
              <a:rPr lang="en-US" sz="2400" dirty="0"/>
              <a:t>. (The two descriptions are equivalent because output is something </a:t>
            </a:r>
            <a:r>
              <a:rPr lang="en-US" sz="2400" dirty="0" smtClean="0"/>
              <a:t>that</a:t>
            </a:r>
            <a:r>
              <a:rPr lang="tr-TR" sz="2400" dirty="0" smtClean="0"/>
              <a:t> </a:t>
            </a:r>
            <a:r>
              <a:rPr lang="en-US" sz="2400" dirty="0" smtClean="0"/>
              <a:t>creates </a:t>
            </a:r>
            <a:r>
              <a:rPr lang="en-US" sz="2400" dirty="0"/>
              <a:t>present or future utility.) </a:t>
            </a:r>
            <a:endParaRPr lang="tr-TR" sz="2400" dirty="0" smtClean="0"/>
          </a:p>
          <a:p>
            <a:pPr algn="just"/>
            <a:endParaRPr lang="tr-TR" sz="2400" dirty="0"/>
          </a:p>
          <a:p>
            <a:pPr algn="just"/>
            <a:r>
              <a:rPr lang="en-US" sz="2400" dirty="0" smtClean="0"/>
              <a:t>Among </a:t>
            </a:r>
            <a:r>
              <a:rPr lang="en-US" sz="2400" dirty="0"/>
              <a:t>the inputs into production, </a:t>
            </a:r>
            <a:r>
              <a:rPr lang="en-US" sz="2400" dirty="0" smtClean="0"/>
              <a:t>economists</a:t>
            </a:r>
            <a:r>
              <a:rPr lang="tr-TR" sz="2400" dirty="0" smtClean="0"/>
              <a:t> </a:t>
            </a:r>
            <a:r>
              <a:rPr lang="en-US" sz="2400" dirty="0" smtClean="0"/>
              <a:t>have </a:t>
            </a:r>
            <a:r>
              <a:rPr lang="en-US" sz="2400" dirty="0"/>
              <a:t>traditionally included land, labor, capital, and the more elusive category called</a:t>
            </a:r>
          </a:p>
          <a:p>
            <a:pPr algn="just"/>
            <a:r>
              <a:rPr lang="en-US" sz="2400" dirty="0" smtClean="0"/>
              <a:t>entrepreneurship.</a:t>
            </a:r>
            <a:r>
              <a:rPr lang="tr-TR" sz="2400" dirty="0" smtClean="0"/>
              <a:t> </a:t>
            </a:r>
            <a:r>
              <a:rPr lang="en-US" sz="2400" dirty="0" smtClean="0"/>
              <a:t>To </a:t>
            </a:r>
            <a:r>
              <a:rPr lang="en-US" sz="2400" dirty="0"/>
              <a:t>this list, it has become increasingly common to add such </a:t>
            </a:r>
            <a:r>
              <a:rPr lang="en-US" sz="2400" dirty="0" smtClean="0"/>
              <a:t>factors</a:t>
            </a:r>
            <a:r>
              <a:rPr lang="tr-TR" sz="2400" dirty="0" smtClean="0"/>
              <a:t> </a:t>
            </a:r>
            <a:r>
              <a:rPr lang="en-US" sz="2400" dirty="0" smtClean="0"/>
              <a:t>as </a:t>
            </a:r>
            <a:r>
              <a:rPr lang="en-US" sz="2400" dirty="0"/>
              <a:t>knowledge or technology, organization, and energy.</a:t>
            </a:r>
            <a:endParaRPr lang="tr-TR" sz="2400" dirty="0"/>
          </a:p>
        </p:txBody>
      </p:sp>
    </p:spTree>
    <p:extLst>
      <p:ext uri="{BB962C8B-B14F-4D97-AF65-F5344CB8AC3E}">
        <p14:creationId xmlns:p14="http://schemas.microsoft.com/office/powerpoint/2010/main" val="22870550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fld id="{3454FB29-43BB-4202-82B6-6C6F3F4052DE}" type="slidenum">
              <a:rPr lang="en-CA" altLang="en-US" sz="1400"/>
              <a:pPr>
                <a:spcBef>
                  <a:spcPct val="0"/>
                </a:spcBef>
                <a:buFontTx/>
                <a:buNone/>
              </a:pPr>
              <a:t>30</a:t>
            </a:fld>
            <a:endParaRPr lang="en-CA" altLang="en-US" sz="1400"/>
          </a:p>
        </p:txBody>
      </p:sp>
      <p:sp>
        <p:nvSpPr>
          <p:cNvPr id="29699" name="Text Box 2"/>
          <p:cNvSpPr txBox="1">
            <a:spLocks noChangeArrowheads="1"/>
          </p:cNvSpPr>
          <p:nvPr/>
        </p:nvSpPr>
        <p:spPr bwMode="auto">
          <a:xfrm>
            <a:off x="990600" y="22860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50000"/>
              </a:spcBef>
              <a:buFontTx/>
              <a:buNone/>
            </a:pPr>
            <a:r>
              <a:rPr lang="en-US" altLang="en-US" sz="2400" u="sng">
                <a:latin typeface="Tahoma" pitchFamily="34" charset="0"/>
              </a:rPr>
              <a:t>Example:</a:t>
            </a:r>
            <a:r>
              <a:rPr lang="en-US" altLang="en-US" sz="2400">
                <a:latin typeface="Tahoma" pitchFamily="34" charset="0"/>
              </a:rPr>
              <a:t> Production as workers increase</a:t>
            </a:r>
          </a:p>
        </p:txBody>
      </p:sp>
      <p:sp>
        <p:nvSpPr>
          <p:cNvPr id="29700" name="Line 3"/>
          <p:cNvSpPr>
            <a:spLocks noChangeShapeType="1"/>
          </p:cNvSpPr>
          <p:nvPr/>
        </p:nvSpPr>
        <p:spPr bwMode="auto">
          <a:xfrm>
            <a:off x="685800" y="6248400"/>
            <a:ext cx="69342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29701" name="Line 4"/>
          <p:cNvSpPr>
            <a:spLocks noChangeShapeType="1"/>
          </p:cNvSpPr>
          <p:nvPr/>
        </p:nvSpPr>
        <p:spPr bwMode="auto">
          <a:xfrm flipV="1">
            <a:off x="685800" y="0"/>
            <a:ext cx="15875" cy="6248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29702" name="Line 9"/>
          <p:cNvSpPr>
            <a:spLocks noChangeShapeType="1"/>
          </p:cNvSpPr>
          <p:nvPr/>
        </p:nvSpPr>
        <p:spPr bwMode="auto">
          <a:xfrm flipH="1" flipV="1">
            <a:off x="4876800" y="3810000"/>
            <a:ext cx="15875" cy="2514600"/>
          </a:xfrm>
          <a:prstGeom prst="line">
            <a:avLst/>
          </a:prstGeom>
          <a:noFill/>
          <a:ln w="9525">
            <a:solidFill>
              <a:schemeClr val="tx1"/>
            </a:solidFill>
            <a:prstDash val="dashDot"/>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9703" name="Freeform 11"/>
          <p:cNvSpPr>
            <a:spLocks/>
          </p:cNvSpPr>
          <p:nvPr/>
        </p:nvSpPr>
        <p:spPr bwMode="auto">
          <a:xfrm>
            <a:off x="2057400" y="3733800"/>
            <a:ext cx="5410200" cy="1714500"/>
          </a:xfrm>
          <a:custGeom>
            <a:avLst/>
            <a:gdLst>
              <a:gd name="T0" fmla="*/ 0 w 3408"/>
              <a:gd name="T1" fmla="*/ 2147483646 h 1080"/>
              <a:gd name="T2" fmla="*/ 2147483646 w 3408"/>
              <a:gd name="T3" fmla="*/ 2147483646 h 1080"/>
              <a:gd name="T4" fmla="*/ 2147483646 w 3408"/>
              <a:gd name="T5" fmla="*/ 2147483646 h 1080"/>
              <a:gd name="T6" fmla="*/ 2147483646 w 3408"/>
              <a:gd name="T7" fmla="*/ 2147483646 h 1080"/>
              <a:gd name="T8" fmla="*/ 2147483646 w 3408"/>
              <a:gd name="T9" fmla="*/ 2147483646 h 1080"/>
              <a:gd name="T10" fmla="*/ 2147483646 w 3408"/>
              <a:gd name="T11" fmla="*/ 2147483646 h 1080"/>
              <a:gd name="T12" fmla="*/ 2147483646 w 3408"/>
              <a:gd name="T13" fmla="*/ 2147483646 h 1080"/>
              <a:gd name="T14" fmla="*/ 0 60000 65536"/>
              <a:gd name="T15" fmla="*/ 0 60000 65536"/>
              <a:gd name="T16" fmla="*/ 0 60000 65536"/>
              <a:gd name="T17" fmla="*/ 0 60000 65536"/>
              <a:gd name="T18" fmla="*/ 0 60000 65536"/>
              <a:gd name="T19" fmla="*/ 0 60000 65536"/>
              <a:gd name="T20" fmla="*/ 0 60000 65536"/>
              <a:gd name="T21" fmla="*/ 0 w 3408"/>
              <a:gd name="T22" fmla="*/ 0 h 1080"/>
              <a:gd name="T23" fmla="*/ 3408 w 3408"/>
              <a:gd name="T24" fmla="*/ 1080 h 10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08" h="1080">
                <a:moveTo>
                  <a:pt x="0" y="1080"/>
                </a:moveTo>
                <a:cubicBezTo>
                  <a:pt x="20" y="1048"/>
                  <a:pt x="40" y="1016"/>
                  <a:pt x="192" y="888"/>
                </a:cubicBezTo>
                <a:cubicBezTo>
                  <a:pt x="344" y="760"/>
                  <a:pt x="736" y="440"/>
                  <a:pt x="912" y="312"/>
                </a:cubicBezTo>
                <a:cubicBezTo>
                  <a:pt x="1088" y="184"/>
                  <a:pt x="1088" y="168"/>
                  <a:pt x="1248" y="120"/>
                </a:cubicBezTo>
                <a:cubicBezTo>
                  <a:pt x="1408" y="72"/>
                  <a:pt x="1632" y="0"/>
                  <a:pt x="1872" y="24"/>
                </a:cubicBezTo>
                <a:cubicBezTo>
                  <a:pt x="2112" y="48"/>
                  <a:pt x="2432" y="144"/>
                  <a:pt x="2688" y="264"/>
                </a:cubicBezTo>
                <a:cubicBezTo>
                  <a:pt x="2944" y="384"/>
                  <a:pt x="3288" y="664"/>
                  <a:pt x="3408" y="744"/>
                </a:cubicBez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29704" name="Freeform 12"/>
          <p:cNvSpPr>
            <a:spLocks/>
          </p:cNvSpPr>
          <p:nvPr/>
        </p:nvSpPr>
        <p:spPr bwMode="auto">
          <a:xfrm>
            <a:off x="685800" y="5410200"/>
            <a:ext cx="1371600" cy="762000"/>
          </a:xfrm>
          <a:custGeom>
            <a:avLst/>
            <a:gdLst>
              <a:gd name="T0" fmla="*/ 2147483646 w 768"/>
              <a:gd name="T1" fmla="*/ 0 h 384"/>
              <a:gd name="T2" fmla="*/ 2147483646 w 768"/>
              <a:gd name="T3" fmla="*/ 2147483646 h 384"/>
              <a:gd name="T4" fmla="*/ 0 w 768"/>
              <a:gd name="T5" fmla="*/ 2147483646 h 384"/>
              <a:gd name="T6" fmla="*/ 0 60000 65536"/>
              <a:gd name="T7" fmla="*/ 0 60000 65536"/>
              <a:gd name="T8" fmla="*/ 0 60000 65536"/>
              <a:gd name="T9" fmla="*/ 0 w 768"/>
              <a:gd name="T10" fmla="*/ 0 h 384"/>
              <a:gd name="T11" fmla="*/ 768 w 768"/>
              <a:gd name="T12" fmla="*/ 384 h 384"/>
            </a:gdLst>
            <a:ahLst/>
            <a:cxnLst>
              <a:cxn ang="T6">
                <a:pos x="T0" y="T1"/>
              </a:cxn>
              <a:cxn ang="T7">
                <a:pos x="T2" y="T3"/>
              </a:cxn>
              <a:cxn ang="T8">
                <a:pos x="T4" y="T5"/>
              </a:cxn>
            </a:cxnLst>
            <a:rect l="T9" t="T10" r="T11" b="T12"/>
            <a:pathLst>
              <a:path w="768" h="384">
                <a:moveTo>
                  <a:pt x="768" y="0"/>
                </a:moveTo>
                <a:cubicBezTo>
                  <a:pt x="688" y="64"/>
                  <a:pt x="608" y="128"/>
                  <a:pt x="480" y="192"/>
                </a:cubicBezTo>
                <a:cubicBezTo>
                  <a:pt x="352" y="256"/>
                  <a:pt x="80" y="352"/>
                  <a:pt x="0" y="384"/>
                </a:cubicBez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29705" name="Line 13"/>
          <p:cNvSpPr>
            <a:spLocks noChangeShapeType="1"/>
          </p:cNvSpPr>
          <p:nvPr/>
        </p:nvSpPr>
        <p:spPr bwMode="auto">
          <a:xfrm flipH="1" flipV="1">
            <a:off x="3429000" y="4267200"/>
            <a:ext cx="15875" cy="20574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9706" name="Line 14"/>
          <p:cNvSpPr>
            <a:spLocks noChangeShapeType="1"/>
          </p:cNvSpPr>
          <p:nvPr/>
        </p:nvSpPr>
        <p:spPr bwMode="auto">
          <a:xfrm flipH="1" flipV="1">
            <a:off x="2057400" y="5410200"/>
            <a:ext cx="15875" cy="9144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9707" name="Text Box 15"/>
          <p:cNvSpPr txBox="1">
            <a:spLocks noChangeArrowheads="1"/>
          </p:cNvSpPr>
          <p:nvPr/>
        </p:nvSpPr>
        <p:spPr bwMode="auto">
          <a:xfrm>
            <a:off x="7620000" y="6172200"/>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r>
              <a:rPr lang="en-GB" altLang="en-US" sz="2400" b="1">
                <a:latin typeface="Times New Roman" pitchFamily="18" charset="0"/>
              </a:rPr>
              <a:t>L</a:t>
            </a:r>
          </a:p>
        </p:txBody>
      </p:sp>
      <p:sp>
        <p:nvSpPr>
          <p:cNvPr id="29708" name="Text Box 17"/>
          <p:cNvSpPr txBox="1">
            <a:spLocks noChangeArrowheads="1"/>
          </p:cNvSpPr>
          <p:nvPr/>
        </p:nvSpPr>
        <p:spPr bwMode="auto">
          <a:xfrm>
            <a:off x="228600" y="193675"/>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r>
              <a:rPr lang="en-GB" altLang="en-US" sz="2400" b="1">
                <a:latin typeface="Times New Roman" pitchFamily="18" charset="0"/>
              </a:rPr>
              <a:t>Q</a:t>
            </a:r>
          </a:p>
        </p:txBody>
      </p:sp>
      <p:sp>
        <p:nvSpPr>
          <p:cNvPr id="418837" name="Text Box 21"/>
          <p:cNvSpPr txBox="1">
            <a:spLocks noChangeArrowheads="1"/>
          </p:cNvSpPr>
          <p:nvPr/>
        </p:nvSpPr>
        <p:spPr bwMode="auto">
          <a:xfrm>
            <a:off x="838200" y="2971800"/>
            <a:ext cx="140335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r>
              <a:rPr lang="en-GB" altLang="en-US" sz="2000" b="1">
                <a:latin typeface="Times New Roman" pitchFamily="18" charset="0"/>
              </a:rPr>
              <a:t>Each </a:t>
            </a:r>
          </a:p>
          <a:p>
            <a:pPr>
              <a:spcBef>
                <a:spcPct val="0"/>
              </a:spcBef>
              <a:buFontTx/>
              <a:buNone/>
            </a:pPr>
            <a:r>
              <a:rPr lang="en-GB" altLang="en-US" sz="2000" b="1">
                <a:latin typeface="Times New Roman" pitchFamily="18" charset="0"/>
              </a:rPr>
              <a:t>Additional </a:t>
            </a:r>
          </a:p>
          <a:p>
            <a:pPr>
              <a:spcBef>
                <a:spcPct val="0"/>
              </a:spcBef>
              <a:buFontTx/>
              <a:buNone/>
            </a:pPr>
            <a:r>
              <a:rPr lang="en-GB" altLang="en-US" sz="2000" b="1">
                <a:latin typeface="Times New Roman" pitchFamily="18" charset="0"/>
              </a:rPr>
              <a:t>worker</a:t>
            </a:r>
          </a:p>
          <a:p>
            <a:pPr>
              <a:spcBef>
                <a:spcPct val="0"/>
              </a:spcBef>
              <a:buFontTx/>
              <a:buNone/>
            </a:pPr>
            <a:r>
              <a:rPr lang="en-GB" altLang="en-US" sz="2000" b="1">
                <a:latin typeface="Times New Roman" pitchFamily="18" charset="0"/>
              </a:rPr>
              <a:t>Is more </a:t>
            </a:r>
          </a:p>
          <a:p>
            <a:pPr>
              <a:spcBef>
                <a:spcPct val="0"/>
              </a:spcBef>
              <a:buFontTx/>
              <a:buNone/>
            </a:pPr>
            <a:r>
              <a:rPr lang="en-GB" altLang="en-US" sz="2000" b="1">
                <a:latin typeface="Times New Roman" pitchFamily="18" charset="0"/>
              </a:rPr>
              <a:t>productive</a:t>
            </a:r>
            <a:endParaRPr lang="en-GB" altLang="en-US" sz="1600" b="1">
              <a:latin typeface="Times New Roman" pitchFamily="18" charset="0"/>
            </a:endParaRPr>
          </a:p>
        </p:txBody>
      </p:sp>
      <p:sp>
        <p:nvSpPr>
          <p:cNvPr id="29710" name="Text Box 24"/>
          <p:cNvSpPr txBox="1">
            <a:spLocks noChangeArrowheads="1"/>
          </p:cNvSpPr>
          <p:nvPr/>
        </p:nvSpPr>
        <p:spPr bwMode="auto">
          <a:xfrm>
            <a:off x="7010400" y="4038600"/>
            <a:ext cx="17002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r>
              <a:rPr lang="en-GB" altLang="en-US" sz="2000" b="1">
                <a:latin typeface="Times New Roman" pitchFamily="18" charset="0"/>
              </a:rPr>
              <a:t>Total Product</a:t>
            </a:r>
            <a:endParaRPr lang="en-GB" altLang="en-US" sz="1600" b="1">
              <a:latin typeface="Times New Roman" pitchFamily="18" charset="0"/>
            </a:endParaRPr>
          </a:p>
        </p:txBody>
      </p:sp>
      <p:sp>
        <p:nvSpPr>
          <p:cNvPr id="22543" name="Line 26"/>
          <p:cNvSpPr>
            <a:spLocks noChangeShapeType="1"/>
          </p:cNvSpPr>
          <p:nvPr/>
        </p:nvSpPr>
        <p:spPr bwMode="auto">
          <a:xfrm flipH="1">
            <a:off x="1295400" y="4572000"/>
            <a:ext cx="22860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418844" name="Text Box 28"/>
          <p:cNvSpPr txBox="1">
            <a:spLocks noChangeArrowheads="1"/>
          </p:cNvSpPr>
          <p:nvPr/>
        </p:nvSpPr>
        <p:spPr bwMode="auto">
          <a:xfrm>
            <a:off x="1447800" y="1143000"/>
            <a:ext cx="135413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r>
              <a:rPr lang="en-GB" altLang="en-US" sz="2000" b="1">
                <a:latin typeface="Times New Roman" pitchFamily="18" charset="0"/>
              </a:rPr>
              <a:t>Each </a:t>
            </a:r>
          </a:p>
          <a:p>
            <a:pPr>
              <a:spcBef>
                <a:spcPct val="0"/>
              </a:spcBef>
              <a:buFontTx/>
              <a:buNone/>
            </a:pPr>
            <a:r>
              <a:rPr lang="en-GB" altLang="en-US" sz="2000" b="1">
                <a:latin typeface="Times New Roman" pitchFamily="18" charset="0"/>
              </a:rPr>
              <a:t>Additional</a:t>
            </a:r>
          </a:p>
          <a:p>
            <a:pPr>
              <a:spcBef>
                <a:spcPct val="0"/>
              </a:spcBef>
              <a:buFontTx/>
              <a:buNone/>
            </a:pPr>
            <a:r>
              <a:rPr lang="en-GB" altLang="en-US" sz="2000" b="1">
                <a:latin typeface="Times New Roman" pitchFamily="18" charset="0"/>
              </a:rPr>
              <a:t>worker</a:t>
            </a:r>
          </a:p>
          <a:p>
            <a:pPr>
              <a:spcBef>
                <a:spcPct val="0"/>
              </a:spcBef>
              <a:buFontTx/>
              <a:buNone/>
            </a:pPr>
            <a:r>
              <a:rPr lang="en-GB" altLang="en-US" sz="2000" b="1">
                <a:latin typeface="Times New Roman" pitchFamily="18" charset="0"/>
              </a:rPr>
              <a:t>Is equally</a:t>
            </a:r>
          </a:p>
          <a:p>
            <a:pPr>
              <a:spcBef>
                <a:spcPct val="0"/>
              </a:spcBef>
              <a:buFontTx/>
              <a:buNone/>
            </a:pPr>
            <a:r>
              <a:rPr lang="en-GB" altLang="en-US" sz="2000" b="1">
                <a:latin typeface="Times New Roman" pitchFamily="18" charset="0"/>
              </a:rPr>
              <a:t>productive</a:t>
            </a:r>
            <a:endParaRPr lang="en-GB" altLang="en-US" sz="1600" b="1">
              <a:latin typeface="Times New Roman" pitchFamily="18" charset="0"/>
            </a:endParaRPr>
          </a:p>
        </p:txBody>
      </p:sp>
      <p:sp>
        <p:nvSpPr>
          <p:cNvPr id="22545" name="Line 29"/>
          <p:cNvSpPr>
            <a:spLocks noChangeShapeType="1"/>
          </p:cNvSpPr>
          <p:nvPr/>
        </p:nvSpPr>
        <p:spPr bwMode="auto">
          <a:xfrm>
            <a:off x="2362200" y="2743200"/>
            <a:ext cx="381000" cy="1828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22546" name="Line 30"/>
          <p:cNvSpPr>
            <a:spLocks noChangeShapeType="1"/>
          </p:cNvSpPr>
          <p:nvPr/>
        </p:nvSpPr>
        <p:spPr bwMode="auto">
          <a:xfrm flipH="1">
            <a:off x="4267200" y="25908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418847" name="Text Box 31"/>
          <p:cNvSpPr txBox="1">
            <a:spLocks noChangeArrowheads="1"/>
          </p:cNvSpPr>
          <p:nvPr/>
        </p:nvSpPr>
        <p:spPr bwMode="auto">
          <a:xfrm>
            <a:off x="3429000" y="838200"/>
            <a:ext cx="135413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r>
              <a:rPr lang="en-GB" altLang="en-US" sz="2000" b="1">
                <a:latin typeface="Times New Roman" pitchFamily="18" charset="0"/>
              </a:rPr>
              <a:t>Each </a:t>
            </a:r>
          </a:p>
          <a:p>
            <a:pPr>
              <a:spcBef>
                <a:spcPct val="0"/>
              </a:spcBef>
              <a:buFontTx/>
              <a:buNone/>
            </a:pPr>
            <a:r>
              <a:rPr lang="en-GB" altLang="en-US" sz="2000" b="1">
                <a:latin typeface="Times New Roman" pitchFamily="18" charset="0"/>
              </a:rPr>
              <a:t>Additional</a:t>
            </a:r>
          </a:p>
          <a:p>
            <a:pPr>
              <a:spcBef>
                <a:spcPct val="0"/>
              </a:spcBef>
              <a:buFontTx/>
              <a:buNone/>
            </a:pPr>
            <a:r>
              <a:rPr lang="en-GB" altLang="en-US" sz="2000" b="1">
                <a:latin typeface="Times New Roman" pitchFamily="18" charset="0"/>
              </a:rPr>
              <a:t>worker</a:t>
            </a:r>
          </a:p>
          <a:p>
            <a:pPr>
              <a:spcBef>
                <a:spcPct val="0"/>
              </a:spcBef>
              <a:buFontTx/>
              <a:buNone/>
            </a:pPr>
            <a:r>
              <a:rPr lang="en-GB" altLang="en-US" sz="2000" b="1">
                <a:latin typeface="Times New Roman" pitchFamily="18" charset="0"/>
              </a:rPr>
              <a:t>Is less</a:t>
            </a:r>
          </a:p>
          <a:p>
            <a:pPr>
              <a:spcBef>
                <a:spcPct val="0"/>
              </a:spcBef>
              <a:buFontTx/>
              <a:buNone/>
            </a:pPr>
            <a:r>
              <a:rPr lang="en-GB" altLang="en-US" sz="2000" b="1">
                <a:latin typeface="Times New Roman" pitchFamily="18" charset="0"/>
              </a:rPr>
              <a:t>productive</a:t>
            </a:r>
            <a:endParaRPr lang="en-GB" altLang="en-US" sz="1600" b="1">
              <a:latin typeface="Times New Roman" pitchFamily="18" charset="0"/>
            </a:endParaRPr>
          </a:p>
        </p:txBody>
      </p:sp>
      <p:sp>
        <p:nvSpPr>
          <p:cNvPr id="418848" name="Text Box 32"/>
          <p:cNvSpPr txBox="1">
            <a:spLocks noChangeArrowheads="1"/>
          </p:cNvSpPr>
          <p:nvPr/>
        </p:nvSpPr>
        <p:spPr bwMode="auto">
          <a:xfrm>
            <a:off x="6019800" y="914400"/>
            <a:ext cx="14605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3200">
                <a:solidFill>
                  <a:schemeClr val="tx1"/>
                </a:solidFill>
                <a:latin typeface="Arial" pitchFamily="34" charset="0"/>
              </a:defRPr>
            </a:lvl2pPr>
            <a:lvl3pPr marL="1143000" indent="-228600">
              <a:spcBef>
                <a:spcPct val="20000"/>
              </a:spcBef>
              <a:buChar char="•"/>
              <a:defRPr sz="3200">
                <a:solidFill>
                  <a:schemeClr val="tx1"/>
                </a:solidFill>
                <a:latin typeface="Arial" pitchFamily="34" charset="0"/>
              </a:defRPr>
            </a:lvl3pPr>
            <a:lvl4pPr marL="1600200" indent="-228600">
              <a:spcBef>
                <a:spcPct val="20000"/>
              </a:spcBef>
              <a:buChar char="–"/>
              <a:defRPr sz="3200">
                <a:solidFill>
                  <a:schemeClr val="tx1"/>
                </a:solidFill>
                <a:latin typeface="Arial" pitchFamily="34" charset="0"/>
              </a:defRPr>
            </a:lvl4pPr>
            <a:lvl5pPr marL="2057400" indent="-228600">
              <a:spcBef>
                <a:spcPct val="20000"/>
              </a:spcBef>
              <a:buChar char="»"/>
              <a:defRPr sz="3200">
                <a:solidFill>
                  <a:schemeClr val="tx1"/>
                </a:solidFill>
                <a:latin typeface="Arial" pitchFamily="34" charset="0"/>
              </a:defRPr>
            </a:lvl5pPr>
            <a:lvl6pPr marL="2514600" indent="-228600" eaLnBrk="0" fontAlgn="base" hangingPunct="0">
              <a:spcBef>
                <a:spcPct val="20000"/>
              </a:spcBef>
              <a:spcAft>
                <a:spcPct val="0"/>
              </a:spcAft>
              <a:buChar char="»"/>
              <a:defRPr sz="3200">
                <a:solidFill>
                  <a:schemeClr val="tx1"/>
                </a:solidFill>
                <a:latin typeface="Arial" pitchFamily="34" charset="0"/>
              </a:defRPr>
            </a:lvl6pPr>
            <a:lvl7pPr marL="2971800" indent="-228600" eaLnBrk="0" fontAlgn="base" hangingPunct="0">
              <a:spcBef>
                <a:spcPct val="20000"/>
              </a:spcBef>
              <a:spcAft>
                <a:spcPct val="0"/>
              </a:spcAft>
              <a:buChar char="»"/>
              <a:defRPr sz="3200">
                <a:solidFill>
                  <a:schemeClr val="tx1"/>
                </a:solidFill>
                <a:latin typeface="Arial" pitchFamily="34" charset="0"/>
              </a:defRPr>
            </a:lvl7pPr>
            <a:lvl8pPr marL="3429000" indent="-228600" eaLnBrk="0" fontAlgn="base" hangingPunct="0">
              <a:spcBef>
                <a:spcPct val="20000"/>
              </a:spcBef>
              <a:spcAft>
                <a:spcPct val="0"/>
              </a:spcAft>
              <a:buChar char="»"/>
              <a:defRPr sz="3200">
                <a:solidFill>
                  <a:schemeClr val="tx1"/>
                </a:solidFill>
                <a:latin typeface="Arial" pitchFamily="34" charset="0"/>
              </a:defRPr>
            </a:lvl8pPr>
            <a:lvl9pPr marL="3886200" indent="-228600" eaLnBrk="0" fontAlgn="base" hangingPunct="0">
              <a:spcBef>
                <a:spcPct val="20000"/>
              </a:spcBef>
              <a:spcAft>
                <a:spcPct val="0"/>
              </a:spcAft>
              <a:buChar char="»"/>
              <a:defRPr sz="3200">
                <a:solidFill>
                  <a:schemeClr val="tx1"/>
                </a:solidFill>
                <a:latin typeface="Arial" pitchFamily="34" charset="0"/>
              </a:defRPr>
            </a:lvl9pPr>
          </a:lstStyle>
          <a:p>
            <a:pPr>
              <a:spcBef>
                <a:spcPct val="0"/>
              </a:spcBef>
              <a:buFontTx/>
              <a:buNone/>
            </a:pPr>
            <a:r>
              <a:rPr lang="en-GB" altLang="en-US" sz="2000" b="1">
                <a:latin typeface="Times New Roman" pitchFamily="18" charset="0"/>
              </a:rPr>
              <a:t>Each </a:t>
            </a:r>
          </a:p>
          <a:p>
            <a:pPr>
              <a:spcBef>
                <a:spcPct val="0"/>
              </a:spcBef>
              <a:buFontTx/>
              <a:buNone/>
            </a:pPr>
            <a:r>
              <a:rPr lang="en-GB" altLang="en-US" sz="2000" b="1">
                <a:latin typeface="Times New Roman" pitchFamily="18" charset="0"/>
              </a:rPr>
              <a:t>Additional</a:t>
            </a:r>
          </a:p>
          <a:p>
            <a:pPr>
              <a:spcBef>
                <a:spcPct val="0"/>
              </a:spcBef>
              <a:buFontTx/>
              <a:buNone/>
            </a:pPr>
            <a:r>
              <a:rPr lang="en-GB" altLang="en-US" sz="2000" b="1">
                <a:latin typeface="Times New Roman" pitchFamily="18" charset="0"/>
              </a:rPr>
              <a:t>worker</a:t>
            </a:r>
          </a:p>
          <a:p>
            <a:pPr>
              <a:spcBef>
                <a:spcPct val="0"/>
              </a:spcBef>
              <a:buFontTx/>
              <a:buNone/>
            </a:pPr>
            <a:r>
              <a:rPr lang="en-GB" altLang="en-US" sz="2000" b="1">
                <a:latin typeface="Times New Roman" pitchFamily="18" charset="0"/>
              </a:rPr>
              <a:t>Decreases </a:t>
            </a:r>
          </a:p>
          <a:p>
            <a:pPr>
              <a:spcBef>
                <a:spcPct val="0"/>
              </a:spcBef>
              <a:buFontTx/>
              <a:buNone/>
            </a:pPr>
            <a:r>
              <a:rPr lang="en-GB" altLang="en-US" sz="2000" b="1">
                <a:latin typeface="Times New Roman" pitchFamily="18" charset="0"/>
              </a:rPr>
              <a:t>Production </a:t>
            </a:r>
            <a:endParaRPr lang="en-GB" altLang="en-US" sz="1600" b="1">
              <a:latin typeface="Times New Roman" pitchFamily="18" charset="0"/>
            </a:endParaRPr>
          </a:p>
        </p:txBody>
      </p:sp>
      <p:sp>
        <p:nvSpPr>
          <p:cNvPr id="22549" name="Line 33"/>
          <p:cNvSpPr>
            <a:spLocks noChangeShapeType="1"/>
          </p:cNvSpPr>
          <p:nvPr/>
        </p:nvSpPr>
        <p:spPr bwMode="auto">
          <a:xfrm flipH="1">
            <a:off x="6172200" y="2590800"/>
            <a:ext cx="53340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Tree>
    <p:extLst>
      <p:ext uri="{BB962C8B-B14F-4D97-AF65-F5344CB8AC3E}">
        <p14:creationId xmlns:p14="http://schemas.microsoft.com/office/powerpoint/2010/main" val="5410435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8837"/>
                                        </p:tgtEl>
                                        <p:attrNameLst>
                                          <p:attrName>style.visibility</p:attrName>
                                        </p:attrNameLst>
                                      </p:cBhvr>
                                      <p:to>
                                        <p:strVal val="visible"/>
                                      </p:to>
                                    </p:set>
                                    <p:anim calcmode="lin" valueType="num">
                                      <p:cBhvr additive="base">
                                        <p:cTn id="7" dur="500" fill="hold"/>
                                        <p:tgtEl>
                                          <p:spTgt spid="418837"/>
                                        </p:tgtEl>
                                        <p:attrNameLst>
                                          <p:attrName>ppt_x</p:attrName>
                                        </p:attrNameLst>
                                      </p:cBhvr>
                                      <p:tavLst>
                                        <p:tav tm="0">
                                          <p:val>
                                            <p:strVal val="#ppt_x"/>
                                          </p:val>
                                        </p:tav>
                                        <p:tav tm="100000">
                                          <p:val>
                                            <p:strVal val="#ppt_x"/>
                                          </p:val>
                                        </p:tav>
                                      </p:tavLst>
                                    </p:anim>
                                    <p:anim calcmode="lin" valueType="num">
                                      <p:cBhvr additive="base">
                                        <p:cTn id="8" dur="500" fill="hold"/>
                                        <p:tgtEl>
                                          <p:spTgt spid="41883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543"/>
                                        </p:tgtEl>
                                        <p:attrNameLst>
                                          <p:attrName>style.visibility</p:attrName>
                                        </p:attrNameLst>
                                      </p:cBhvr>
                                      <p:to>
                                        <p:strVal val="visible"/>
                                      </p:to>
                                    </p:set>
                                    <p:anim calcmode="lin" valueType="num">
                                      <p:cBhvr additive="base">
                                        <p:cTn id="11" dur="500" fill="hold"/>
                                        <p:tgtEl>
                                          <p:spTgt spid="22543"/>
                                        </p:tgtEl>
                                        <p:attrNameLst>
                                          <p:attrName>ppt_x</p:attrName>
                                        </p:attrNameLst>
                                      </p:cBhvr>
                                      <p:tavLst>
                                        <p:tav tm="0">
                                          <p:val>
                                            <p:strVal val="#ppt_x"/>
                                          </p:val>
                                        </p:tav>
                                        <p:tav tm="100000">
                                          <p:val>
                                            <p:strVal val="#ppt_x"/>
                                          </p:val>
                                        </p:tav>
                                      </p:tavLst>
                                    </p:anim>
                                    <p:anim calcmode="lin" valueType="num">
                                      <p:cBhvr additive="base">
                                        <p:cTn id="12" dur="500" fill="hold"/>
                                        <p:tgtEl>
                                          <p:spTgt spid="22543"/>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18844"/>
                                        </p:tgtEl>
                                        <p:attrNameLst>
                                          <p:attrName>style.visibility</p:attrName>
                                        </p:attrNameLst>
                                      </p:cBhvr>
                                      <p:to>
                                        <p:strVal val="visible"/>
                                      </p:to>
                                    </p:set>
                                    <p:anim calcmode="lin" valueType="num">
                                      <p:cBhvr additive="base">
                                        <p:cTn id="17" dur="500" fill="hold"/>
                                        <p:tgtEl>
                                          <p:spTgt spid="418844"/>
                                        </p:tgtEl>
                                        <p:attrNameLst>
                                          <p:attrName>ppt_x</p:attrName>
                                        </p:attrNameLst>
                                      </p:cBhvr>
                                      <p:tavLst>
                                        <p:tav tm="0">
                                          <p:val>
                                            <p:strVal val="#ppt_x"/>
                                          </p:val>
                                        </p:tav>
                                        <p:tav tm="100000">
                                          <p:val>
                                            <p:strVal val="#ppt_x"/>
                                          </p:val>
                                        </p:tav>
                                      </p:tavLst>
                                    </p:anim>
                                    <p:anim calcmode="lin" valueType="num">
                                      <p:cBhvr additive="base">
                                        <p:cTn id="18" dur="500" fill="hold"/>
                                        <p:tgtEl>
                                          <p:spTgt spid="41884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2545"/>
                                        </p:tgtEl>
                                        <p:attrNameLst>
                                          <p:attrName>style.visibility</p:attrName>
                                        </p:attrNameLst>
                                      </p:cBhvr>
                                      <p:to>
                                        <p:strVal val="visible"/>
                                      </p:to>
                                    </p:set>
                                    <p:anim calcmode="lin" valueType="num">
                                      <p:cBhvr additive="base">
                                        <p:cTn id="21" dur="500" fill="hold"/>
                                        <p:tgtEl>
                                          <p:spTgt spid="22545"/>
                                        </p:tgtEl>
                                        <p:attrNameLst>
                                          <p:attrName>ppt_x</p:attrName>
                                        </p:attrNameLst>
                                      </p:cBhvr>
                                      <p:tavLst>
                                        <p:tav tm="0">
                                          <p:val>
                                            <p:strVal val="#ppt_x"/>
                                          </p:val>
                                        </p:tav>
                                        <p:tav tm="100000">
                                          <p:val>
                                            <p:strVal val="#ppt_x"/>
                                          </p:val>
                                        </p:tav>
                                      </p:tavLst>
                                    </p:anim>
                                    <p:anim calcmode="lin" valueType="num">
                                      <p:cBhvr additive="base">
                                        <p:cTn id="22" dur="500" fill="hold"/>
                                        <p:tgtEl>
                                          <p:spTgt spid="22545"/>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18847"/>
                                        </p:tgtEl>
                                        <p:attrNameLst>
                                          <p:attrName>style.visibility</p:attrName>
                                        </p:attrNameLst>
                                      </p:cBhvr>
                                      <p:to>
                                        <p:strVal val="visible"/>
                                      </p:to>
                                    </p:set>
                                    <p:anim calcmode="lin" valueType="num">
                                      <p:cBhvr additive="base">
                                        <p:cTn id="27" dur="500" fill="hold"/>
                                        <p:tgtEl>
                                          <p:spTgt spid="418847"/>
                                        </p:tgtEl>
                                        <p:attrNameLst>
                                          <p:attrName>ppt_x</p:attrName>
                                        </p:attrNameLst>
                                      </p:cBhvr>
                                      <p:tavLst>
                                        <p:tav tm="0">
                                          <p:val>
                                            <p:strVal val="#ppt_x"/>
                                          </p:val>
                                        </p:tav>
                                        <p:tav tm="100000">
                                          <p:val>
                                            <p:strVal val="#ppt_x"/>
                                          </p:val>
                                        </p:tav>
                                      </p:tavLst>
                                    </p:anim>
                                    <p:anim calcmode="lin" valueType="num">
                                      <p:cBhvr additive="base">
                                        <p:cTn id="28" dur="500" fill="hold"/>
                                        <p:tgtEl>
                                          <p:spTgt spid="41884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2546"/>
                                        </p:tgtEl>
                                        <p:attrNameLst>
                                          <p:attrName>style.visibility</p:attrName>
                                        </p:attrNameLst>
                                      </p:cBhvr>
                                      <p:to>
                                        <p:strVal val="visible"/>
                                      </p:to>
                                    </p:set>
                                    <p:anim calcmode="lin" valueType="num">
                                      <p:cBhvr additive="base">
                                        <p:cTn id="31" dur="500" fill="hold"/>
                                        <p:tgtEl>
                                          <p:spTgt spid="22546"/>
                                        </p:tgtEl>
                                        <p:attrNameLst>
                                          <p:attrName>ppt_x</p:attrName>
                                        </p:attrNameLst>
                                      </p:cBhvr>
                                      <p:tavLst>
                                        <p:tav tm="0">
                                          <p:val>
                                            <p:strVal val="#ppt_x"/>
                                          </p:val>
                                        </p:tav>
                                        <p:tav tm="100000">
                                          <p:val>
                                            <p:strVal val="#ppt_x"/>
                                          </p:val>
                                        </p:tav>
                                      </p:tavLst>
                                    </p:anim>
                                    <p:anim calcmode="lin" valueType="num">
                                      <p:cBhvr additive="base">
                                        <p:cTn id="32" dur="500" fill="hold"/>
                                        <p:tgtEl>
                                          <p:spTgt spid="22546"/>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18848"/>
                                        </p:tgtEl>
                                        <p:attrNameLst>
                                          <p:attrName>style.visibility</p:attrName>
                                        </p:attrNameLst>
                                      </p:cBhvr>
                                      <p:to>
                                        <p:strVal val="visible"/>
                                      </p:to>
                                    </p:set>
                                    <p:anim calcmode="lin" valueType="num">
                                      <p:cBhvr additive="base">
                                        <p:cTn id="37" dur="500" fill="hold"/>
                                        <p:tgtEl>
                                          <p:spTgt spid="418848"/>
                                        </p:tgtEl>
                                        <p:attrNameLst>
                                          <p:attrName>ppt_x</p:attrName>
                                        </p:attrNameLst>
                                      </p:cBhvr>
                                      <p:tavLst>
                                        <p:tav tm="0">
                                          <p:val>
                                            <p:strVal val="#ppt_x"/>
                                          </p:val>
                                        </p:tav>
                                        <p:tav tm="100000">
                                          <p:val>
                                            <p:strVal val="#ppt_x"/>
                                          </p:val>
                                        </p:tav>
                                      </p:tavLst>
                                    </p:anim>
                                    <p:anim calcmode="lin" valueType="num">
                                      <p:cBhvr additive="base">
                                        <p:cTn id="38" dur="500" fill="hold"/>
                                        <p:tgtEl>
                                          <p:spTgt spid="418848"/>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2549"/>
                                        </p:tgtEl>
                                        <p:attrNameLst>
                                          <p:attrName>style.visibility</p:attrName>
                                        </p:attrNameLst>
                                      </p:cBhvr>
                                      <p:to>
                                        <p:strVal val="visible"/>
                                      </p:to>
                                    </p:set>
                                    <p:anim calcmode="lin" valueType="num">
                                      <p:cBhvr additive="base">
                                        <p:cTn id="41" dur="500" fill="hold"/>
                                        <p:tgtEl>
                                          <p:spTgt spid="22549"/>
                                        </p:tgtEl>
                                        <p:attrNameLst>
                                          <p:attrName>ppt_x</p:attrName>
                                        </p:attrNameLst>
                                      </p:cBhvr>
                                      <p:tavLst>
                                        <p:tav tm="0">
                                          <p:val>
                                            <p:strVal val="#ppt_x"/>
                                          </p:val>
                                        </p:tav>
                                        <p:tav tm="100000">
                                          <p:val>
                                            <p:strVal val="#ppt_x"/>
                                          </p:val>
                                        </p:tav>
                                      </p:tavLst>
                                    </p:anim>
                                    <p:anim calcmode="lin" valueType="num">
                                      <p:cBhvr additive="base">
                                        <p:cTn id="42" dur="500" fill="hold"/>
                                        <p:tgtEl>
                                          <p:spTgt spid="225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8837" grpId="0"/>
      <p:bldP spid="22543" grpId="0" animBg="1"/>
      <p:bldP spid="418844" grpId="0"/>
      <p:bldP spid="22545" grpId="0" animBg="1"/>
      <p:bldP spid="22546" grpId="0" animBg="1"/>
      <p:bldP spid="418847" grpId="0"/>
      <p:bldP spid="418848" grpId="0"/>
      <p:bldP spid="2254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8"/>
            <a:ext cx="8229600" cy="1143000"/>
          </a:xfrm>
        </p:spPr>
        <p:txBody>
          <a:bodyPr>
            <a:normAutofit fontScale="90000"/>
          </a:bodyPr>
          <a:lstStyle/>
          <a:p>
            <a:r>
              <a:rPr lang="en-US" dirty="0"/>
              <a:t>Figure </a:t>
            </a:r>
            <a:r>
              <a:rPr lang="en-US" dirty="0" smtClean="0"/>
              <a:t>8.6: </a:t>
            </a:r>
            <a:r>
              <a:rPr lang="en-US" dirty="0"/>
              <a:t>Total, Marginal, and</a:t>
            </a:r>
            <a:br>
              <a:rPr lang="en-US" dirty="0"/>
            </a:br>
            <a:r>
              <a:rPr lang="en-US" dirty="0"/>
              <a:t>Average Product Curves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31</a:t>
            </a:fld>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7325" y="1524000"/>
            <a:ext cx="6229350"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385035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2"/>
          <p:cNvSpPr txBox="1">
            <a:spLocks noChangeArrowheads="1"/>
          </p:cNvSpPr>
          <p:nvPr/>
        </p:nvSpPr>
        <p:spPr bwMode="auto">
          <a:xfrm>
            <a:off x="457200" y="0"/>
            <a:ext cx="73755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342900" indent="-342900"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20000"/>
              </a:spcBef>
            </a:pPr>
            <a:r>
              <a:rPr lang="en-US" altLang="tr-TR" sz="2000" b="1">
                <a:solidFill>
                  <a:srgbClr val="950057"/>
                </a:solidFill>
                <a:cs typeface="Arial" pitchFamily="34" charset="0"/>
              </a:rPr>
              <a:t>The Slopes of the Production Curve</a:t>
            </a:r>
          </a:p>
        </p:txBody>
      </p:sp>
      <p:sp>
        <p:nvSpPr>
          <p:cNvPr id="10" name="Rectangle 5"/>
          <p:cNvSpPr>
            <a:spLocks noChangeArrowheads="1"/>
          </p:cNvSpPr>
          <p:nvPr/>
        </p:nvSpPr>
        <p:spPr bwMode="auto">
          <a:xfrm>
            <a:off x="450850" y="1293813"/>
            <a:ext cx="25209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ct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20000"/>
              </a:spcBef>
            </a:pPr>
            <a:r>
              <a:rPr lang="en-US" altLang="tr-TR" sz="1600" b="1"/>
              <a:t>PRODUCTION WITH ONE VARIABLE INPUT</a:t>
            </a:r>
          </a:p>
        </p:txBody>
      </p:sp>
      <p:sp>
        <p:nvSpPr>
          <p:cNvPr id="11" name="Rectangle 10"/>
          <p:cNvSpPr>
            <a:spLocks noChangeArrowheads="1"/>
          </p:cNvSpPr>
          <p:nvPr/>
        </p:nvSpPr>
        <p:spPr bwMode="auto">
          <a:xfrm>
            <a:off x="450850" y="969963"/>
            <a:ext cx="369411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ctr"/>
          <a:lstStyle>
            <a:lvl1pPr marL="342900" indent="-342900"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20000"/>
              </a:spcBef>
            </a:pPr>
            <a:endParaRPr lang="en-US" altLang="tr-TR" sz="1600" b="1" dirty="0">
              <a:solidFill>
                <a:srgbClr val="BFBFBF"/>
              </a:solidFill>
            </a:endParaRPr>
          </a:p>
        </p:txBody>
      </p:sp>
      <p:pic>
        <p:nvPicPr>
          <p:cNvPr id="12" name="Picture 42" descr="fig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1"/>
          <p:cNvSpPr>
            <a:spLocks noChangeArrowheads="1"/>
          </p:cNvSpPr>
          <p:nvPr/>
        </p:nvSpPr>
        <p:spPr bwMode="auto">
          <a:xfrm>
            <a:off x="457200" y="1836738"/>
            <a:ext cx="3657600" cy="4410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20000"/>
              </a:spcBef>
              <a:spcAft>
                <a:spcPct val="20000"/>
              </a:spcAft>
            </a:pPr>
            <a:r>
              <a:rPr lang="en-US" altLang="tr-TR" sz="1600"/>
              <a:t>The total product curve in (a) shows the output produced for different amounts of labor input. </a:t>
            </a:r>
          </a:p>
          <a:p>
            <a:pPr eaLnBrk="1" hangingPunct="1">
              <a:spcBef>
                <a:spcPct val="20000"/>
              </a:spcBef>
              <a:spcAft>
                <a:spcPct val="20000"/>
              </a:spcAft>
            </a:pPr>
            <a:r>
              <a:rPr lang="en-US" altLang="tr-TR" sz="1600"/>
              <a:t>The average and marginal products in (b) can be obtained (using the data in Table 6.1) from the total product curve.</a:t>
            </a:r>
          </a:p>
          <a:p>
            <a:pPr eaLnBrk="1" hangingPunct="1">
              <a:spcBef>
                <a:spcPct val="20000"/>
              </a:spcBef>
              <a:spcAft>
                <a:spcPct val="20000"/>
              </a:spcAft>
            </a:pPr>
            <a:r>
              <a:rPr lang="en-US" altLang="tr-TR" sz="1600"/>
              <a:t>At point </a:t>
            </a:r>
            <a:r>
              <a:rPr lang="en-US" altLang="tr-TR" sz="1600" i="1"/>
              <a:t>A</a:t>
            </a:r>
            <a:r>
              <a:rPr lang="en-US" altLang="tr-TR" sz="1600"/>
              <a:t> in (a), the marginal product is 20 because the tangent to the total product curve has a slope of 20. </a:t>
            </a:r>
          </a:p>
          <a:p>
            <a:pPr eaLnBrk="1" hangingPunct="1">
              <a:spcBef>
                <a:spcPct val="20000"/>
              </a:spcBef>
              <a:spcAft>
                <a:spcPct val="20000"/>
              </a:spcAft>
            </a:pPr>
            <a:r>
              <a:rPr lang="en-US" altLang="tr-TR" sz="1600"/>
              <a:t>At point </a:t>
            </a:r>
            <a:r>
              <a:rPr lang="en-US" altLang="tr-TR" sz="1600" i="1"/>
              <a:t>B</a:t>
            </a:r>
            <a:r>
              <a:rPr lang="en-US" altLang="tr-TR" sz="1600"/>
              <a:t> in (a) the average product of labor is 20, which is the slope of the line from the origin to </a:t>
            </a:r>
            <a:r>
              <a:rPr lang="en-US" altLang="tr-TR" sz="1600" i="1"/>
              <a:t>B</a:t>
            </a:r>
            <a:r>
              <a:rPr lang="en-US" altLang="tr-TR" sz="1600"/>
              <a:t>.</a:t>
            </a:r>
          </a:p>
          <a:p>
            <a:pPr eaLnBrk="1" hangingPunct="1">
              <a:spcBef>
                <a:spcPct val="20000"/>
              </a:spcBef>
              <a:spcAft>
                <a:spcPct val="20000"/>
              </a:spcAft>
            </a:pPr>
            <a:r>
              <a:rPr lang="en-US" altLang="tr-TR" sz="1600"/>
              <a:t> The average product of labor at point </a:t>
            </a:r>
            <a:r>
              <a:rPr lang="en-US" altLang="tr-TR" sz="1600" i="1"/>
              <a:t>C</a:t>
            </a:r>
            <a:r>
              <a:rPr lang="en-US" altLang="tr-TR" sz="1600"/>
              <a:t> in (a) is given by the slope of the line 0</a:t>
            </a:r>
            <a:r>
              <a:rPr lang="en-US" altLang="tr-TR" sz="1600" i="1"/>
              <a:t>C</a:t>
            </a:r>
            <a:r>
              <a:rPr lang="en-US" altLang="tr-TR" sz="1600"/>
              <a:t>.</a:t>
            </a:r>
          </a:p>
        </p:txBody>
      </p:sp>
      <p:pic>
        <p:nvPicPr>
          <p:cNvPr id="14" name="Picture 33" descr="fig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34" descr="fig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35" descr="fig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36" descr="fig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37" descr="fig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38" descr="fig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39" descr="fig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40" descr="fig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41" descr="fig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43" descr="fig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44" descr="fig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45" descr="fig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46" descr="fig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26"/>
          <p:cNvGrpSpPr>
            <a:grpSpLocks/>
          </p:cNvGrpSpPr>
          <p:nvPr/>
        </p:nvGrpSpPr>
        <p:grpSpPr bwMode="auto">
          <a:xfrm>
            <a:off x="4238625" y="6505575"/>
            <a:ext cx="4767263" cy="123825"/>
            <a:chOff x="3657600" y="1678781"/>
            <a:chExt cx="4800600" cy="152400"/>
          </a:xfrm>
        </p:grpSpPr>
        <p:cxnSp>
          <p:nvCxnSpPr>
            <p:cNvPr id="25630" name="Straight Connector 27"/>
            <p:cNvCxnSpPr>
              <a:cxnSpLocks noChangeShapeType="1"/>
            </p:cNvCxnSpPr>
            <p:nvPr/>
          </p:nvCxnSpPr>
          <p:spPr bwMode="auto">
            <a:xfrm>
              <a:off x="3657600" y="1752600"/>
              <a:ext cx="4800600" cy="0"/>
            </a:xfrm>
            <a:prstGeom prst="line">
              <a:avLst/>
            </a:prstGeom>
            <a:noFill/>
            <a:ln w="15875">
              <a:solidFill>
                <a:srgbClr val="00AB4E"/>
              </a:solidFill>
              <a:round/>
              <a:headEnd/>
              <a:tailEnd/>
            </a:ln>
            <a:extLst>
              <a:ext uri="{909E8E84-426E-40DD-AFC4-6F175D3DCCD1}">
                <a14:hiddenFill xmlns:a14="http://schemas.microsoft.com/office/drawing/2010/main">
                  <a:noFill/>
                </a14:hiddenFill>
              </a:ext>
            </a:extLst>
          </p:spPr>
        </p:cxnSp>
        <p:cxnSp>
          <p:nvCxnSpPr>
            <p:cNvPr id="25631" name="Straight Connector 28"/>
            <p:cNvCxnSpPr>
              <a:cxnSpLocks noChangeShapeType="1"/>
            </p:cNvCxnSpPr>
            <p:nvPr/>
          </p:nvCxnSpPr>
          <p:spPr bwMode="auto">
            <a:xfrm>
              <a:off x="8458200" y="1678781"/>
              <a:ext cx="0" cy="152400"/>
            </a:xfrm>
            <a:prstGeom prst="line">
              <a:avLst/>
            </a:prstGeom>
            <a:noFill/>
            <a:ln w="15875">
              <a:solidFill>
                <a:srgbClr val="00AB4E"/>
              </a:solidFill>
              <a:round/>
              <a:headEnd/>
              <a:tailEnd/>
            </a:ln>
            <a:extLst>
              <a:ext uri="{909E8E84-426E-40DD-AFC4-6F175D3DCCD1}">
                <a14:hiddenFill xmlns:a14="http://schemas.microsoft.com/office/drawing/2010/main">
                  <a:noFill/>
                </a14:hiddenFill>
              </a:ext>
            </a:extLst>
          </p:spPr>
        </p:cxnSp>
      </p:grpSp>
      <p:grpSp>
        <p:nvGrpSpPr>
          <p:cNvPr id="4" name="Group 29"/>
          <p:cNvGrpSpPr>
            <a:grpSpLocks/>
          </p:cNvGrpSpPr>
          <p:nvPr/>
        </p:nvGrpSpPr>
        <p:grpSpPr bwMode="auto">
          <a:xfrm>
            <a:off x="4144963" y="969963"/>
            <a:ext cx="198437" cy="5595937"/>
            <a:chOff x="3574256" y="2209800"/>
            <a:chExt cx="152400" cy="4114800"/>
          </a:xfrm>
        </p:grpSpPr>
        <p:cxnSp>
          <p:nvCxnSpPr>
            <p:cNvPr id="25628" name="Straight Connector 19"/>
            <p:cNvCxnSpPr>
              <a:cxnSpLocks noChangeShapeType="1"/>
            </p:cNvCxnSpPr>
            <p:nvPr/>
          </p:nvCxnSpPr>
          <p:spPr bwMode="auto">
            <a:xfrm flipV="1">
              <a:off x="3648075" y="2209800"/>
              <a:ext cx="0" cy="4114800"/>
            </a:xfrm>
            <a:prstGeom prst="line">
              <a:avLst/>
            </a:prstGeom>
            <a:noFill/>
            <a:ln w="15875">
              <a:solidFill>
                <a:srgbClr val="00AB4E"/>
              </a:solidFill>
              <a:round/>
              <a:headEnd/>
              <a:tailEnd/>
            </a:ln>
            <a:extLst>
              <a:ext uri="{909E8E84-426E-40DD-AFC4-6F175D3DCCD1}">
                <a14:hiddenFill xmlns:a14="http://schemas.microsoft.com/office/drawing/2010/main">
                  <a:noFill/>
                </a14:hiddenFill>
              </a:ext>
            </a:extLst>
          </p:spPr>
        </p:cxnSp>
        <p:cxnSp>
          <p:nvCxnSpPr>
            <p:cNvPr id="25629" name="Straight Connector 31"/>
            <p:cNvCxnSpPr>
              <a:cxnSpLocks noChangeShapeType="1"/>
            </p:cNvCxnSpPr>
            <p:nvPr/>
          </p:nvCxnSpPr>
          <p:spPr bwMode="auto">
            <a:xfrm rot="-5400000">
              <a:off x="3650456" y="2133600"/>
              <a:ext cx="0" cy="152400"/>
            </a:xfrm>
            <a:prstGeom prst="line">
              <a:avLst/>
            </a:prstGeom>
            <a:noFill/>
            <a:ln w="15875">
              <a:solidFill>
                <a:srgbClr val="00AB4E"/>
              </a:solidFill>
              <a:round/>
              <a:headEnd/>
              <a:tailEnd/>
            </a:ln>
            <a:extLst>
              <a:ext uri="{909E8E84-426E-40DD-AFC4-6F175D3DCCD1}">
                <a14:hiddenFill xmlns:a14="http://schemas.microsoft.com/office/drawing/2010/main">
                  <a:noFill/>
                </a14:hiddenFill>
              </a:ext>
            </a:extLst>
          </p:spPr>
        </p:cxnSp>
      </p:grpSp>
      <p:grpSp>
        <p:nvGrpSpPr>
          <p:cNvPr id="5" name="Group 32"/>
          <p:cNvGrpSpPr>
            <a:grpSpLocks/>
          </p:cNvGrpSpPr>
          <p:nvPr/>
        </p:nvGrpSpPr>
        <p:grpSpPr bwMode="auto">
          <a:xfrm>
            <a:off x="457200" y="6237288"/>
            <a:ext cx="3786188" cy="163512"/>
            <a:chOff x="457199" y="5791200"/>
            <a:chExt cx="3193257" cy="152400"/>
          </a:xfrm>
        </p:grpSpPr>
        <p:cxnSp>
          <p:nvCxnSpPr>
            <p:cNvPr id="25626" name="Straight Connector 22"/>
            <p:cNvCxnSpPr>
              <a:cxnSpLocks noChangeShapeType="1"/>
            </p:cNvCxnSpPr>
            <p:nvPr/>
          </p:nvCxnSpPr>
          <p:spPr bwMode="auto">
            <a:xfrm flipH="1">
              <a:off x="457200" y="5869781"/>
              <a:ext cx="3193256" cy="0"/>
            </a:xfrm>
            <a:prstGeom prst="line">
              <a:avLst/>
            </a:prstGeom>
            <a:noFill/>
            <a:ln w="15875">
              <a:solidFill>
                <a:srgbClr val="00AB4E"/>
              </a:solidFill>
              <a:round/>
              <a:headEnd/>
              <a:tailEnd/>
            </a:ln>
            <a:extLst>
              <a:ext uri="{909E8E84-426E-40DD-AFC4-6F175D3DCCD1}">
                <a14:hiddenFill xmlns:a14="http://schemas.microsoft.com/office/drawing/2010/main">
                  <a:noFill/>
                </a14:hiddenFill>
              </a:ext>
            </a:extLst>
          </p:spPr>
        </p:cxnSp>
        <p:cxnSp>
          <p:nvCxnSpPr>
            <p:cNvPr id="25627" name="Straight Connector 23"/>
            <p:cNvCxnSpPr>
              <a:cxnSpLocks noChangeShapeType="1"/>
            </p:cNvCxnSpPr>
            <p:nvPr/>
          </p:nvCxnSpPr>
          <p:spPr bwMode="auto">
            <a:xfrm rot="10800000">
              <a:off x="457199" y="5791200"/>
              <a:ext cx="0" cy="152400"/>
            </a:xfrm>
            <a:prstGeom prst="line">
              <a:avLst/>
            </a:prstGeom>
            <a:noFill/>
            <a:ln w="15875">
              <a:solidFill>
                <a:srgbClr val="00AB4E"/>
              </a:solidFill>
              <a:round/>
              <a:headEnd/>
              <a:tailEnd/>
            </a:ln>
            <a:extLst>
              <a:ext uri="{909E8E84-426E-40DD-AFC4-6F175D3DCCD1}">
                <a14:hiddenFill xmlns:a14="http://schemas.microsoft.com/office/drawing/2010/main">
                  <a:noFill/>
                </a14:hiddenFill>
              </a:ext>
            </a:extLst>
          </p:spPr>
        </p:cxnSp>
      </p:grpSp>
      <p:sp>
        <p:nvSpPr>
          <p:cNvPr id="3" name="TextBox 2"/>
          <p:cNvSpPr txBox="1">
            <a:spLocks noChangeArrowheads="1"/>
          </p:cNvSpPr>
          <p:nvPr/>
        </p:nvSpPr>
        <p:spPr bwMode="auto">
          <a:xfrm>
            <a:off x="4886325" y="4876800"/>
            <a:ext cx="3000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altLang="tr-TR" sz="900"/>
              <a:t>20</a:t>
            </a:r>
          </a:p>
        </p:txBody>
      </p:sp>
      <p:cxnSp>
        <p:nvCxnSpPr>
          <p:cNvPr id="37" name="Straight Connector 36"/>
          <p:cNvCxnSpPr/>
          <p:nvPr/>
        </p:nvCxnSpPr>
        <p:spPr bwMode="auto">
          <a:xfrm>
            <a:off x="5972175" y="2895600"/>
            <a:ext cx="0" cy="766763"/>
          </a:xfrm>
          <a:prstGeom prst="line">
            <a:avLst/>
          </a:prstGeom>
          <a:noFill/>
          <a:ln w="6350" cap="flat" cmpd="sng" algn="ctr">
            <a:solidFill>
              <a:schemeClr val="bg2">
                <a:lumMod val="50000"/>
              </a:schemeClr>
            </a:solidFill>
            <a:prstDash val="dash"/>
            <a:round/>
            <a:headEnd type="none" w="med" len="med"/>
            <a:tailEnd type="none" w="med" len="med"/>
          </a:ln>
          <a:effectLst/>
        </p:spPr>
      </p:cxnSp>
      <p:cxnSp>
        <p:nvCxnSpPr>
          <p:cNvPr id="38" name="Straight Connector 37"/>
          <p:cNvCxnSpPr/>
          <p:nvPr/>
        </p:nvCxnSpPr>
        <p:spPr bwMode="auto">
          <a:xfrm>
            <a:off x="5972175" y="3881438"/>
            <a:ext cx="0" cy="2138362"/>
          </a:xfrm>
          <a:prstGeom prst="line">
            <a:avLst/>
          </a:prstGeom>
          <a:noFill/>
          <a:ln w="6350" cap="flat" cmpd="sng" algn="ctr">
            <a:solidFill>
              <a:schemeClr val="bg2">
                <a:lumMod val="50000"/>
              </a:schemeClr>
            </a:solidFill>
            <a:prstDash val="dash"/>
            <a:round/>
            <a:headEnd type="none" w="med" len="med"/>
            <a:tailEnd type="none" w="med" len="med"/>
          </a:ln>
          <a:effectLst/>
        </p:spPr>
      </p:cxnSp>
    </p:spTree>
    <p:extLst>
      <p:ext uri="{BB962C8B-B14F-4D97-AF65-F5344CB8AC3E}">
        <p14:creationId xmlns:p14="http://schemas.microsoft.com/office/powerpoint/2010/main" val="33266717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nodeType="afterGroup">
                            <p:stCondLst>
                              <p:cond delay="500"/>
                            </p:stCondLst>
                            <p:childTnLst>
                              <p:par>
                                <p:cTn id="9" presetID="22" presetClass="entr" presetSubtype="8" fill="hold" grpId="0" nodeType="afterEffect" nodePh="1">
                                  <p:stCondLst>
                                    <p:cond delay="0"/>
                                  </p:stCondLst>
                                  <p:endCondLst>
                                    <p:cond evt="begin" delay="0">
                                      <p:tn val="9"/>
                                    </p:cond>
                                  </p:end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nodeType="afterGroup">
                            <p:stCondLst>
                              <p:cond delay="1500"/>
                            </p:stCondLst>
                            <p:childTnLst>
                              <p:par>
                                <p:cTn id="17" presetID="22" presetClass="entr" presetSubtype="1"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up)">
                                      <p:cBhvr>
                                        <p:cTn id="19" dur="500"/>
                                        <p:tgtEl>
                                          <p:spTgt spid="4"/>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left)">
                                      <p:cBhvr>
                                        <p:cTn id="23" dur="500"/>
                                        <p:tgtEl>
                                          <p:spTgt spid="2"/>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3">
                                            <p:bg/>
                                          </p:spTgt>
                                        </p:tgtEl>
                                        <p:attrNameLst>
                                          <p:attrName>style.visibility</p:attrName>
                                        </p:attrNameLst>
                                      </p:cBhvr>
                                      <p:to>
                                        <p:strVal val="visible"/>
                                      </p:to>
                                    </p:set>
                                    <p:animEffect transition="in" filter="wipe(left)">
                                      <p:cBhvr>
                                        <p:cTn id="27" dur="500"/>
                                        <p:tgtEl>
                                          <p:spTgt spid="13">
                                            <p:bg/>
                                          </p:spTgt>
                                        </p:tgtEl>
                                      </p:cBhvr>
                                    </p:animEffect>
                                  </p:childTnLst>
                                </p:cTn>
                              </p:par>
                            </p:childTnLst>
                          </p:cTn>
                        </p:par>
                        <p:par>
                          <p:cTn id="28" fill="hold" nodeType="afterGroup">
                            <p:stCondLst>
                              <p:cond delay="3000"/>
                            </p:stCondLst>
                            <p:childTnLst>
                              <p:par>
                                <p:cTn id="29" presetID="22" presetClass="entr" presetSubtype="8"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left)">
                                      <p:cBhvr>
                                        <p:cTn id="31" dur="500"/>
                                        <p:tgtEl>
                                          <p:spTgt spid="14"/>
                                        </p:tgtEl>
                                      </p:cBhvr>
                                    </p:animEffect>
                                  </p:childTnLst>
                                </p:cTn>
                              </p:par>
                            </p:childTnLst>
                          </p:cTn>
                        </p:par>
                        <p:par>
                          <p:cTn id="32" fill="hold" nodeType="afterGroup">
                            <p:stCondLst>
                              <p:cond delay="3500"/>
                            </p:stCondLst>
                            <p:childTnLst>
                              <p:par>
                                <p:cTn id="33" presetID="22" presetClass="entr" presetSubtype="8"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750"/>
                                        <p:tgtEl>
                                          <p:spTgt spid="15"/>
                                        </p:tgtEl>
                                      </p:cBhvr>
                                    </p:animEffect>
                                  </p:childTnLst>
                                </p:cTn>
                              </p:par>
                            </p:childTnLst>
                          </p:cTn>
                        </p:par>
                        <p:par>
                          <p:cTn id="36" fill="hold" nodeType="afterGroup">
                            <p:stCondLst>
                              <p:cond delay="4250"/>
                            </p:stCondLst>
                            <p:childTnLst>
                              <p:par>
                                <p:cTn id="37" presetID="22" presetClass="entr" presetSubtype="2" fill="hold"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right)">
                                      <p:cBhvr>
                                        <p:cTn id="39" dur="750"/>
                                        <p:tgtEl>
                                          <p:spTgt spid="16"/>
                                        </p:tgtEl>
                                      </p:cBhvr>
                                    </p:animEffect>
                                  </p:childTnLst>
                                </p:cTn>
                              </p:par>
                            </p:childTnLst>
                          </p:cTn>
                        </p:par>
                        <p:par>
                          <p:cTn id="40" fill="hold" nodeType="afterGroup">
                            <p:stCondLst>
                              <p:cond delay="5000"/>
                            </p:stCondLst>
                            <p:childTnLst>
                              <p:par>
                                <p:cTn id="41" presetID="22" presetClass="entr" presetSubtype="8" fill="hold" grpId="0" nodeType="afterEffect">
                                  <p:stCondLst>
                                    <p:cond delay="0"/>
                                  </p:stCondLst>
                                  <p:childTnLst>
                                    <p:set>
                                      <p:cBhvr>
                                        <p:cTn id="42" dur="1" fill="hold">
                                          <p:stCondLst>
                                            <p:cond delay="0"/>
                                          </p:stCondLst>
                                        </p:cTn>
                                        <p:tgtEl>
                                          <p:spTgt spid="13">
                                            <p:txEl>
                                              <p:pRg st="0" end="0"/>
                                            </p:txEl>
                                          </p:spTgt>
                                        </p:tgtEl>
                                        <p:attrNameLst>
                                          <p:attrName>style.visibility</p:attrName>
                                        </p:attrNameLst>
                                      </p:cBhvr>
                                      <p:to>
                                        <p:strVal val="visible"/>
                                      </p:to>
                                    </p:set>
                                    <p:animEffect transition="in" filter="wipe(left)">
                                      <p:cBhvr>
                                        <p:cTn id="43" dur="500"/>
                                        <p:tgtEl>
                                          <p:spTgt spid="13">
                                            <p:txEl>
                                              <p:pRg st="0" end="0"/>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nodeType="click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wipe(left)">
                                      <p:cBhvr>
                                        <p:cTn id="48" dur="750"/>
                                        <p:tgtEl>
                                          <p:spTgt spid="17"/>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3"/>
                                        </p:tgtEl>
                                        <p:attrNameLst>
                                          <p:attrName>style.visibility</p:attrName>
                                        </p:attrNameLst>
                                      </p:cBhvr>
                                      <p:to>
                                        <p:strVal val="visible"/>
                                      </p:to>
                                    </p:set>
                                    <p:animEffect transition="in" filter="wipe(up)">
                                      <p:cBhvr>
                                        <p:cTn id="51" dur="500"/>
                                        <p:tgtEl>
                                          <p:spTgt spid="3"/>
                                        </p:tgtEl>
                                      </p:cBhvr>
                                    </p:animEffect>
                                  </p:childTnLst>
                                </p:cTn>
                              </p:par>
                            </p:childTnLst>
                          </p:cTn>
                        </p:par>
                        <p:par>
                          <p:cTn id="52" fill="hold" nodeType="afterGroup">
                            <p:stCondLst>
                              <p:cond delay="750"/>
                            </p:stCondLst>
                            <p:childTnLst>
                              <p:par>
                                <p:cTn id="53" presetID="22" presetClass="entr" presetSubtype="8" fill="hold"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wipe(left)">
                                      <p:cBhvr>
                                        <p:cTn id="55" dur="750"/>
                                        <p:tgtEl>
                                          <p:spTgt spid="18"/>
                                        </p:tgtEl>
                                      </p:cBhvr>
                                    </p:animEffect>
                                  </p:childTnLst>
                                </p:cTn>
                              </p:par>
                            </p:childTnLst>
                          </p:cTn>
                        </p:par>
                        <p:par>
                          <p:cTn id="56" fill="hold" nodeType="afterGroup">
                            <p:stCondLst>
                              <p:cond delay="1500"/>
                            </p:stCondLst>
                            <p:childTnLst>
                              <p:par>
                                <p:cTn id="57" presetID="22" presetClass="entr" presetSubtype="2" fill="hold"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ipe(right)">
                                      <p:cBhvr>
                                        <p:cTn id="59" dur="750"/>
                                        <p:tgtEl>
                                          <p:spTgt spid="19"/>
                                        </p:tgtEl>
                                      </p:cBhvr>
                                    </p:animEffect>
                                  </p:childTnLst>
                                </p:cTn>
                              </p:par>
                            </p:childTnLst>
                          </p:cTn>
                        </p:par>
                        <p:par>
                          <p:cTn id="60" fill="hold" nodeType="afterGroup">
                            <p:stCondLst>
                              <p:cond delay="2250"/>
                            </p:stCondLst>
                            <p:childTnLst>
                              <p:par>
                                <p:cTn id="61" presetID="22" presetClass="entr" presetSubtype="8" fill="hold" nodeType="after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wipe(left)">
                                      <p:cBhvr>
                                        <p:cTn id="63" dur="750"/>
                                        <p:tgtEl>
                                          <p:spTgt spid="20"/>
                                        </p:tgtEl>
                                      </p:cBhvr>
                                    </p:animEffect>
                                  </p:childTnLst>
                                </p:cTn>
                              </p:par>
                            </p:childTnLst>
                          </p:cTn>
                        </p:par>
                        <p:par>
                          <p:cTn id="64" fill="hold" nodeType="afterGroup">
                            <p:stCondLst>
                              <p:cond delay="3000"/>
                            </p:stCondLst>
                            <p:childTnLst>
                              <p:par>
                                <p:cTn id="65" presetID="22" presetClass="entr" presetSubtype="2" fill="hold" nodeType="after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wipe(right)">
                                      <p:cBhvr>
                                        <p:cTn id="67" dur="750"/>
                                        <p:tgtEl>
                                          <p:spTgt spid="21"/>
                                        </p:tgtEl>
                                      </p:cBhvr>
                                    </p:animEffect>
                                  </p:childTnLst>
                                </p:cTn>
                              </p:par>
                            </p:childTnLst>
                          </p:cTn>
                        </p:par>
                        <p:par>
                          <p:cTn id="68" fill="hold" nodeType="afterGroup">
                            <p:stCondLst>
                              <p:cond delay="3750"/>
                            </p:stCondLst>
                            <p:childTnLst>
                              <p:par>
                                <p:cTn id="69" presetID="22" presetClass="entr" presetSubtype="8" fill="hold" grpId="0" nodeType="afterEffect">
                                  <p:stCondLst>
                                    <p:cond delay="0"/>
                                  </p:stCondLst>
                                  <p:childTnLst>
                                    <p:set>
                                      <p:cBhvr>
                                        <p:cTn id="70" dur="1" fill="hold">
                                          <p:stCondLst>
                                            <p:cond delay="0"/>
                                          </p:stCondLst>
                                        </p:cTn>
                                        <p:tgtEl>
                                          <p:spTgt spid="13">
                                            <p:txEl>
                                              <p:pRg st="1" end="1"/>
                                            </p:txEl>
                                          </p:spTgt>
                                        </p:tgtEl>
                                        <p:attrNameLst>
                                          <p:attrName>style.visibility</p:attrName>
                                        </p:attrNameLst>
                                      </p:cBhvr>
                                      <p:to>
                                        <p:strVal val="visible"/>
                                      </p:to>
                                    </p:set>
                                    <p:animEffect transition="in" filter="wipe(left)">
                                      <p:cBhvr>
                                        <p:cTn id="71" dur="500"/>
                                        <p:tgtEl>
                                          <p:spTgt spid="13">
                                            <p:txEl>
                                              <p:pRg st="1" end="1"/>
                                            </p:txEl>
                                          </p:spTgt>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8" fill="hold" nodeType="clickEffect">
                                  <p:stCondLst>
                                    <p:cond delay="0"/>
                                  </p:stCondLst>
                                  <p:childTnLst>
                                    <p:set>
                                      <p:cBhvr>
                                        <p:cTn id="75" dur="1" fill="hold">
                                          <p:stCondLst>
                                            <p:cond delay="0"/>
                                          </p:stCondLst>
                                        </p:cTn>
                                        <p:tgtEl>
                                          <p:spTgt spid="22"/>
                                        </p:tgtEl>
                                        <p:attrNameLst>
                                          <p:attrName>style.visibility</p:attrName>
                                        </p:attrNameLst>
                                      </p:cBhvr>
                                      <p:to>
                                        <p:strVal val="visible"/>
                                      </p:to>
                                    </p:set>
                                    <p:animEffect transition="in" filter="wipe(left)">
                                      <p:cBhvr>
                                        <p:cTn id="76" dur="750"/>
                                        <p:tgtEl>
                                          <p:spTgt spid="22"/>
                                        </p:tgtEl>
                                      </p:cBhvr>
                                    </p:animEffect>
                                  </p:childTnLst>
                                </p:cTn>
                              </p:par>
                            </p:childTnLst>
                          </p:cTn>
                        </p:par>
                        <p:par>
                          <p:cTn id="77" fill="hold" nodeType="afterGroup">
                            <p:stCondLst>
                              <p:cond delay="750"/>
                            </p:stCondLst>
                            <p:childTnLst>
                              <p:par>
                                <p:cTn id="78" presetID="22" presetClass="entr" presetSubtype="4" fill="hold" nodeType="afterEffect">
                                  <p:stCondLst>
                                    <p:cond delay="0"/>
                                  </p:stCondLst>
                                  <p:childTnLst>
                                    <p:set>
                                      <p:cBhvr>
                                        <p:cTn id="79" dur="1" fill="hold">
                                          <p:stCondLst>
                                            <p:cond delay="0"/>
                                          </p:stCondLst>
                                        </p:cTn>
                                        <p:tgtEl>
                                          <p:spTgt spid="12"/>
                                        </p:tgtEl>
                                        <p:attrNameLst>
                                          <p:attrName>style.visibility</p:attrName>
                                        </p:attrNameLst>
                                      </p:cBhvr>
                                      <p:to>
                                        <p:strVal val="visible"/>
                                      </p:to>
                                    </p:set>
                                    <p:animEffect transition="in" filter="wipe(down)">
                                      <p:cBhvr>
                                        <p:cTn id="80" dur="750"/>
                                        <p:tgtEl>
                                          <p:spTgt spid="12"/>
                                        </p:tgtEl>
                                      </p:cBhvr>
                                    </p:animEffect>
                                  </p:childTnLst>
                                </p:cTn>
                              </p:par>
                            </p:childTnLst>
                          </p:cTn>
                        </p:par>
                        <p:par>
                          <p:cTn id="81" fill="hold" nodeType="afterGroup">
                            <p:stCondLst>
                              <p:cond delay="1500"/>
                            </p:stCondLst>
                            <p:childTnLst>
                              <p:par>
                                <p:cTn id="82" presetID="22" presetClass="entr" presetSubtype="8" fill="hold" grpId="0" nodeType="afterEffect">
                                  <p:stCondLst>
                                    <p:cond delay="0"/>
                                  </p:stCondLst>
                                  <p:childTnLst>
                                    <p:set>
                                      <p:cBhvr>
                                        <p:cTn id="83" dur="1" fill="hold">
                                          <p:stCondLst>
                                            <p:cond delay="0"/>
                                          </p:stCondLst>
                                        </p:cTn>
                                        <p:tgtEl>
                                          <p:spTgt spid="13">
                                            <p:txEl>
                                              <p:pRg st="2" end="2"/>
                                            </p:txEl>
                                          </p:spTgt>
                                        </p:tgtEl>
                                        <p:attrNameLst>
                                          <p:attrName>style.visibility</p:attrName>
                                        </p:attrNameLst>
                                      </p:cBhvr>
                                      <p:to>
                                        <p:strVal val="visible"/>
                                      </p:to>
                                    </p:set>
                                    <p:animEffect transition="in" filter="wipe(left)">
                                      <p:cBhvr>
                                        <p:cTn id="84" dur="500"/>
                                        <p:tgtEl>
                                          <p:spTgt spid="13">
                                            <p:txEl>
                                              <p:pRg st="2" end="2"/>
                                            </p:txEl>
                                          </p:spTgt>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22" presetClass="entr" presetSubtype="1" fill="hold" nodeType="clickEffect">
                                  <p:stCondLst>
                                    <p:cond delay="0"/>
                                  </p:stCondLst>
                                  <p:childTnLst>
                                    <p:set>
                                      <p:cBhvr>
                                        <p:cTn id="88" dur="1" fill="hold">
                                          <p:stCondLst>
                                            <p:cond delay="0"/>
                                          </p:stCondLst>
                                        </p:cTn>
                                        <p:tgtEl>
                                          <p:spTgt spid="37"/>
                                        </p:tgtEl>
                                        <p:attrNameLst>
                                          <p:attrName>style.visibility</p:attrName>
                                        </p:attrNameLst>
                                      </p:cBhvr>
                                      <p:to>
                                        <p:strVal val="visible"/>
                                      </p:to>
                                    </p:set>
                                    <p:animEffect transition="in" filter="wipe(up)">
                                      <p:cBhvr>
                                        <p:cTn id="89" dur="250"/>
                                        <p:tgtEl>
                                          <p:spTgt spid="37"/>
                                        </p:tgtEl>
                                      </p:cBhvr>
                                    </p:animEffect>
                                  </p:childTnLst>
                                </p:cTn>
                              </p:par>
                            </p:childTnLst>
                          </p:cTn>
                        </p:par>
                        <p:par>
                          <p:cTn id="90" fill="hold" nodeType="afterGroup">
                            <p:stCondLst>
                              <p:cond delay="250"/>
                            </p:stCondLst>
                            <p:childTnLst>
                              <p:par>
                                <p:cTn id="91" presetID="22" presetClass="entr" presetSubtype="1" fill="hold" nodeType="afterEffect">
                                  <p:stCondLst>
                                    <p:cond delay="0"/>
                                  </p:stCondLst>
                                  <p:childTnLst>
                                    <p:set>
                                      <p:cBhvr>
                                        <p:cTn id="92" dur="1" fill="hold">
                                          <p:stCondLst>
                                            <p:cond delay="0"/>
                                          </p:stCondLst>
                                        </p:cTn>
                                        <p:tgtEl>
                                          <p:spTgt spid="38"/>
                                        </p:tgtEl>
                                        <p:attrNameLst>
                                          <p:attrName>style.visibility</p:attrName>
                                        </p:attrNameLst>
                                      </p:cBhvr>
                                      <p:to>
                                        <p:strVal val="visible"/>
                                      </p:to>
                                    </p:set>
                                    <p:animEffect transition="in" filter="wipe(up)">
                                      <p:cBhvr>
                                        <p:cTn id="93" dur="250"/>
                                        <p:tgtEl>
                                          <p:spTgt spid="38"/>
                                        </p:tgtEl>
                                      </p:cBhvr>
                                    </p:animEffect>
                                  </p:childTnLst>
                                </p:cTn>
                              </p:par>
                            </p:childTnLst>
                          </p:cTn>
                        </p:par>
                        <p:par>
                          <p:cTn id="94" fill="hold" nodeType="afterGroup">
                            <p:stCondLst>
                              <p:cond delay="500"/>
                            </p:stCondLst>
                            <p:childTnLst>
                              <p:par>
                                <p:cTn id="95" presetID="22" presetClass="entr" presetSubtype="8" fill="hold" nodeType="after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wipe(left)">
                                      <p:cBhvr>
                                        <p:cTn id="97" dur="750"/>
                                        <p:tgtEl>
                                          <p:spTgt spid="23"/>
                                        </p:tgtEl>
                                      </p:cBhvr>
                                    </p:animEffect>
                                  </p:childTnLst>
                                </p:cTn>
                              </p:par>
                            </p:childTnLst>
                          </p:cTn>
                        </p:par>
                        <p:par>
                          <p:cTn id="98" fill="hold" nodeType="afterGroup">
                            <p:stCondLst>
                              <p:cond delay="1250"/>
                            </p:stCondLst>
                            <p:childTnLst>
                              <p:par>
                                <p:cTn id="99" presetID="22" presetClass="entr" presetSubtype="4" fill="hold" nodeType="afterEffect">
                                  <p:stCondLst>
                                    <p:cond delay="0"/>
                                  </p:stCondLst>
                                  <p:childTnLst>
                                    <p:set>
                                      <p:cBhvr>
                                        <p:cTn id="100" dur="1" fill="hold">
                                          <p:stCondLst>
                                            <p:cond delay="0"/>
                                          </p:stCondLst>
                                        </p:cTn>
                                        <p:tgtEl>
                                          <p:spTgt spid="24"/>
                                        </p:tgtEl>
                                        <p:attrNameLst>
                                          <p:attrName>style.visibility</p:attrName>
                                        </p:attrNameLst>
                                      </p:cBhvr>
                                      <p:to>
                                        <p:strVal val="visible"/>
                                      </p:to>
                                    </p:set>
                                    <p:animEffect transition="in" filter="wipe(down)">
                                      <p:cBhvr>
                                        <p:cTn id="101" dur="750"/>
                                        <p:tgtEl>
                                          <p:spTgt spid="24"/>
                                        </p:tgtEl>
                                      </p:cBhvr>
                                    </p:animEffect>
                                  </p:childTnLst>
                                </p:cTn>
                              </p:par>
                            </p:childTnLst>
                          </p:cTn>
                        </p:par>
                        <p:par>
                          <p:cTn id="102" fill="hold" nodeType="afterGroup">
                            <p:stCondLst>
                              <p:cond delay="2000"/>
                            </p:stCondLst>
                            <p:childTnLst>
                              <p:par>
                                <p:cTn id="103" presetID="22" presetClass="entr" presetSubtype="8" fill="hold" grpId="0" nodeType="afterEffect">
                                  <p:stCondLst>
                                    <p:cond delay="0"/>
                                  </p:stCondLst>
                                  <p:childTnLst>
                                    <p:set>
                                      <p:cBhvr>
                                        <p:cTn id="104" dur="1" fill="hold">
                                          <p:stCondLst>
                                            <p:cond delay="0"/>
                                          </p:stCondLst>
                                        </p:cTn>
                                        <p:tgtEl>
                                          <p:spTgt spid="13">
                                            <p:txEl>
                                              <p:pRg st="3" end="3"/>
                                            </p:txEl>
                                          </p:spTgt>
                                        </p:tgtEl>
                                        <p:attrNameLst>
                                          <p:attrName>style.visibility</p:attrName>
                                        </p:attrNameLst>
                                      </p:cBhvr>
                                      <p:to>
                                        <p:strVal val="visible"/>
                                      </p:to>
                                    </p:set>
                                    <p:animEffect transition="in" filter="wipe(left)">
                                      <p:cBhvr>
                                        <p:cTn id="105" dur="500"/>
                                        <p:tgtEl>
                                          <p:spTgt spid="13">
                                            <p:txEl>
                                              <p:pRg st="3" end="3"/>
                                            </p:txEl>
                                          </p:spTgt>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2" presetClass="entr" presetSubtype="8" fill="hold" nodeType="clickEffect">
                                  <p:stCondLst>
                                    <p:cond delay="0"/>
                                  </p:stCondLst>
                                  <p:childTnLst>
                                    <p:set>
                                      <p:cBhvr>
                                        <p:cTn id="109" dur="1" fill="hold">
                                          <p:stCondLst>
                                            <p:cond delay="0"/>
                                          </p:stCondLst>
                                        </p:cTn>
                                        <p:tgtEl>
                                          <p:spTgt spid="25"/>
                                        </p:tgtEl>
                                        <p:attrNameLst>
                                          <p:attrName>style.visibility</p:attrName>
                                        </p:attrNameLst>
                                      </p:cBhvr>
                                      <p:to>
                                        <p:strVal val="visible"/>
                                      </p:to>
                                    </p:set>
                                    <p:animEffect transition="in" filter="wipe(left)">
                                      <p:cBhvr>
                                        <p:cTn id="110" dur="750"/>
                                        <p:tgtEl>
                                          <p:spTgt spid="25"/>
                                        </p:tgtEl>
                                      </p:cBhvr>
                                    </p:animEffect>
                                  </p:childTnLst>
                                </p:cTn>
                              </p:par>
                            </p:childTnLst>
                          </p:cTn>
                        </p:par>
                        <p:par>
                          <p:cTn id="111" fill="hold" nodeType="afterGroup">
                            <p:stCondLst>
                              <p:cond delay="750"/>
                            </p:stCondLst>
                            <p:childTnLst>
                              <p:par>
                                <p:cTn id="112" presetID="22" presetClass="entr" presetSubtype="4" fill="hold" nodeType="afterEffect">
                                  <p:stCondLst>
                                    <p:cond delay="0"/>
                                  </p:stCondLst>
                                  <p:childTnLst>
                                    <p:set>
                                      <p:cBhvr>
                                        <p:cTn id="113" dur="1" fill="hold">
                                          <p:stCondLst>
                                            <p:cond delay="0"/>
                                          </p:stCondLst>
                                        </p:cTn>
                                        <p:tgtEl>
                                          <p:spTgt spid="26"/>
                                        </p:tgtEl>
                                        <p:attrNameLst>
                                          <p:attrName>style.visibility</p:attrName>
                                        </p:attrNameLst>
                                      </p:cBhvr>
                                      <p:to>
                                        <p:strVal val="visible"/>
                                      </p:to>
                                    </p:set>
                                    <p:animEffect transition="in" filter="wipe(down)">
                                      <p:cBhvr>
                                        <p:cTn id="114" dur="750"/>
                                        <p:tgtEl>
                                          <p:spTgt spid="26"/>
                                        </p:tgtEl>
                                      </p:cBhvr>
                                    </p:animEffect>
                                  </p:childTnLst>
                                </p:cTn>
                              </p:par>
                            </p:childTnLst>
                          </p:cTn>
                        </p:par>
                        <p:par>
                          <p:cTn id="115" fill="hold" nodeType="afterGroup">
                            <p:stCondLst>
                              <p:cond delay="1500"/>
                            </p:stCondLst>
                            <p:childTnLst>
                              <p:par>
                                <p:cTn id="116" presetID="22" presetClass="entr" presetSubtype="8" fill="hold" grpId="0" nodeType="afterEffect">
                                  <p:stCondLst>
                                    <p:cond delay="0"/>
                                  </p:stCondLst>
                                  <p:childTnLst>
                                    <p:set>
                                      <p:cBhvr>
                                        <p:cTn id="117" dur="1" fill="hold">
                                          <p:stCondLst>
                                            <p:cond delay="0"/>
                                          </p:stCondLst>
                                        </p:cTn>
                                        <p:tgtEl>
                                          <p:spTgt spid="13">
                                            <p:txEl>
                                              <p:pRg st="4" end="4"/>
                                            </p:txEl>
                                          </p:spTgt>
                                        </p:tgtEl>
                                        <p:attrNameLst>
                                          <p:attrName>style.visibility</p:attrName>
                                        </p:attrNameLst>
                                      </p:cBhvr>
                                      <p:to>
                                        <p:strVal val="visible"/>
                                      </p:to>
                                    </p:set>
                                    <p:animEffect transition="in" filter="wipe(left)">
                                      <p:cBhvr>
                                        <p:cTn id="118" dur="500"/>
                                        <p:tgtEl>
                                          <p:spTgt spid="13">
                                            <p:txEl>
                                              <p:pRg st="4" end="4"/>
                                            </p:txEl>
                                          </p:spTgt>
                                        </p:tgtEl>
                                      </p:cBhvr>
                                    </p:animEffect>
                                  </p:childTnLst>
                                </p:cTn>
                              </p:par>
                            </p:childTnLst>
                          </p:cTn>
                        </p:par>
                        <p:par>
                          <p:cTn id="119" fill="hold" nodeType="afterGroup">
                            <p:stCondLst>
                              <p:cond delay="2000"/>
                            </p:stCondLst>
                            <p:childTnLst>
                              <p:par>
                                <p:cTn id="120" presetID="22" presetClass="entr" presetSubtype="2" fill="hold" nodeType="afterEffect">
                                  <p:stCondLst>
                                    <p:cond delay="0"/>
                                  </p:stCondLst>
                                  <p:childTnLst>
                                    <p:set>
                                      <p:cBhvr>
                                        <p:cTn id="121" dur="1" fill="hold">
                                          <p:stCondLst>
                                            <p:cond delay="0"/>
                                          </p:stCondLst>
                                        </p:cTn>
                                        <p:tgtEl>
                                          <p:spTgt spid="5"/>
                                        </p:tgtEl>
                                        <p:attrNameLst>
                                          <p:attrName>style.visibility</p:attrName>
                                        </p:attrNameLst>
                                      </p:cBhvr>
                                      <p:to>
                                        <p:strVal val="visible"/>
                                      </p:to>
                                    </p:set>
                                    <p:animEffect transition="in" filter="wipe(right)">
                                      <p:cBhvr>
                                        <p:cTn id="1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3" grpId="0" build="p" animBg="1"/>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1" descr="fig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Rectangle 52"/>
          <p:cNvSpPr txBox="1">
            <a:spLocks noChangeArrowheads="1"/>
          </p:cNvSpPr>
          <p:nvPr/>
        </p:nvSpPr>
        <p:spPr bwMode="auto">
          <a:xfrm>
            <a:off x="457200" y="0"/>
            <a:ext cx="73755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342900" indent="-342900"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20000"/>
              </a:spcBef>
            </a:pPr>
            <a:r>
              <a:rPr lang="en-US" altLang="tr-TR" sz="2000" b="1">
                <a:solidFill>
                  <a:srgbClr val="950057"/>
                </a:solidFill>
                <a:cs typeface="Arial" pitchFamily="34" charset="0"/>
              </a:rPr>
              <a:t>The Slopes of the Product Curve</a:t>
            </a:r>
          </a:p>
        </p:txBody>
      </p:sp>
      <p:sp>
        <p:nvSpPr>
          <p:cNvPr id="26628" name="Rectangle 5"/>
          <p:cNvSpPr>
            <a:spLocks noChangeArrowheads="1"/>
          </p:cNvSpPr>
          <p:nvPr/>
        </p:nvSpPr>
        <p:spPr bwMode="auto">
          <a:xfrm>
            <a:off x="450850" y="1293813"/>
            <a:ext cx="25209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ct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20000"/>
              </a:spcBef>
            </a:pPr>
            <a:r>
              <a:rPr lang="en-US" altLang="tr-TR" sz="1600" b="1"/>
              <a:t>PRODUCTION WITH ONE VARIABLE INPUT</a:t>
            </a:r>
          </a:p>
        </p:txBody>
      </p:sp>
      <p:sp>
        <p:nvSpPr>
          <p:cNvPr id="11" name="Rectangle 10"/>
          <p:cNvSpPr>
            <a:spLocks noChangeArrowheads="1"/>
          </p:cNvSpPr>
          <p:nvPr/>
        </p:nvSpPr>
        <p:spPr bwMode="auto">
          <a:xfrm>
            <a:off x="450850" y="969963"/>
            <a:ext cx="3694113" cy="314325"/>
          </a:xfrm>
          <a:prstGeom prst="rect">
            <a:avLst/>
          </a:prstGeom>
          <a:noFill/>
          <a:ln>
            <a:noFill/>
          </a:ln>
          <a:extLst/>
        </p:spPr>
        <p:txBody>
          <a:bodyPr lIns="45720" rIns="45720" anchor="ctr"/>
          <a:lstStyle/>
          <a:p>
            <a:pPr marL="342900" indent="-342900">
              <a:spcBef>
                <a:spcPct val="20000"/>
              </a:spcBef>
              <a:defRPr/>
            </a:pPr>
            <a:endParaRPr lang="en-US" sz="1600" b="1" dirty="0">
              <a:solidFill>
                <a:schemeClr val="bg1">
                  <a:lumMod val="75000"/>
                </a:schemeClr>
              </a:solidFill>
              <a:ea typeface="ＭＳ Ｐゴシック" pitchFamily="-102" charset="-128"/>
              <a:cs typeface="ＭＳ Ｐゴシック" pitchFamily="-102" charset="-128"/>
            </a:endParaRPr>
          </a:p>
        </p:txBody>
      </p:sp>
      <p:grpSp>
        <p:nvGrpSpPr>
          <p:cNvPr id="26630" name="Group 26"/>
          <p:cNvGrpSpPr>
            <a:grpSpLocks/>
          </p:cNvGrpSpPr>
          <p:nvPr/>
        </p:nvGrpSpPr>
        <p:grpSpPr bwMode="auto">
          <a:xfrm>
            <a:off x="4238625" y="6505575"/>
            <a:ext cx="4767263" cy="123825"/>
            <a:chOff x="3657600" y="1678781"/>
            <a:chExt cx="4800600" cy="152400"/>
          </a:xfrm>
        </p:grpSpPr>
        <p:cxnSp>
          <p:nvCxnSpPr>
            <p:cNvPr id="26658" name="Straight Connector 27"/>
            <p:cNvCxnSpPr>
              <a:cxnSpLocks noChangeShapeType="1"/>
            </p:cNvCxnSpPr>
            <p:nvPr/>
          </p:nvCxnSpPr>
          <p:spPr bwMode="auto">
            <a:xfrm>
              <a:off x="3657600" y="1752600"/>
              <a:ext cx="4800600" cy="0"/>
            </a:xfrm>
            <a:prstGeom prst="line">
              <a:avLst/>
            </a:prstGeom>
            <a:noFill/>
            <a:ln w="15875">
              <a:solidFill>
                <a:srgbClr val="00AB4E"/>
              </a:solidFill>
              <a:round/>
              <a:headEnd/>
              <a:tailEnd/>
            </a:ln>
            <a:extLst>
              <a:ext uri="{909E8E84-426E-40DD-AFC4-6F175D3DCCD1}">
                <a14:hiddenFill xmlns:a14="http://schemas.microsoft.com/office/drawing/2010/main">
                  <a:noFill/>
                </a14:hiddenFill>
              </a:ext>
            </a:extLst>
          </p:spPr>
        </p:cxnSp>
        <p:cxnSp>
          <p:nvCxnSpPr>
            <p:cNvPr id="26659" name="Straight Connector 28"/>
            <p:cNvCxnSpPr>
              <a:cxnSpLocks noChangeShapeType="1"/>
            </p:cNvCxnSpPr>
            <p:nvPr/>
          </p:nvCxnSpPr>
          <p:spPr bwMode="auto">
            <a:xfrm>
              <a:off x="8458200" y="1678781"/>
              <a:ext cx="0" cy="152400"/>
            </a:xfrm>
            <a:prstGeom prst="line">
              <a:avLst/>
            </a:prstGeom>
            <a:noFill/>
            <a:ln w="15875">
              <a:solidFill>
                <a:srgbClr val="00AB4E"/>
              </a:solidFill>
              <a:round/>
              <a:headEnd/>
              <a:tailEnd/>
            </a:ln>
            <a:extLst>
              <a:ext uri="{909E8E84-426E-40DD-AFC4-6F175D3DCCD1}">
                <a14:hiddenFill xmlns:a14="http://schemas.microsoft.com/office/drawing/2010/main">
                  <a:noFill/>
                </a14:hiddenFill>
              </a:ext>
            </a:extLst>
          </p:spPr>
        </p:cxnSp>
      </p:grpSp>
      <p:grpSp>
        <p:nvGrpSpPr>
          <p:cNvPr id="26631" name="Group 29"/>
          <p:cNvGrpSpPr>
            <a:grpSpLocks/>
          </p:cNvGrpSpPr>
          <p:nvPr/>
        </p:nvGrpSpPr>
        <p:grpSpPr bwMode="auto">
          <a:xfrm>
            <a:off x="4144963" y="969963"/>
            <a:ext cx="198437" cy="5595937"/>
            <a:chOff x="3574256" y="2209800"/>
            <a:chExt cx="152400" cy="4114800"/>
          </a:xfrm>
        </p:grpSpPr>
        <p:cxnSp>
          <p:nvCxnSpPr>
            <p:cNvPr id="26656" name="Straight Connector 19"/>
            <p:cNvCxnSpPr>
              <a:cxnSpLocks noChangeShapeType="1"/>
            </p:cNvCxnSpPr>
            <p:nvPr/>
          </p:nvCxnSpPr>
          <p:spPr bwMode="auto">
            <a:xfrm flipV="1">
              <a:off x="3648075" y="2209800"/>
              <a:ext cx="0" cy="4114800"/>
            </a:xfrm>
            <a:prstGeom prst="line">
              <a:avLst/>
            </a:prstGeom>
            <a:noFill/>
            <a:ln w="15875">
              <a:solidFill>
                <a:srgbClr val="00AB4E"/>
              </a:solidFill>
              <a:round/>
              <a:headEnd/>
              <a:tailEnd/>
            </a:ln>
            <a:extLst>
              <a:ext uri="{909E8E84-426E-40DD-AFC4-6F175D3DCCD1}">
                <a14:hiddenFill xmlns:a14="http://schemas.microsoft.com/office/drawing/2010/main">
                  <a:noFill/>
                </a14:hiddenFill>
              </a:ext>
            </a:extLst>
          </p:spPr>
        </p:cxnSp>
        <p:cxnSp>
          <p:nvCxnSpPr>
            <p:cNvPr id="26657" name="Straight Connector 31"/>
            <p:cNvCxnSpPr>
              <a:cxnSpLocks noChangeShapeType="1"/>
            </p:cNvCxnSpPr>
            <p:nvPr/>
          </p:nvCxnSpPr>
          <p:spPr bwMode="auto">
            <a:xfrm rot="-5400000">
              <a:off x="3650456" y="2133600"/>
              <a:ext cx="0" cy="152400"/>
            </a:xfrm>
            <a:prstGeom prst="line">
              <a:avLst/>
            </a:prstGeom>
            <a:noFill/>
            <a:ln w="15875">
              <a:solidFill>
                <a:srgbClr val="00AB4E"/>
              </a:solidFill>
              <a:round/>
              <a:headEnd/>
              <a:tailEnd/>
            </a:ln>
            <a:extLst>
              <a:ext uri="{909E8E84-426E-40DD-AFC4-6F175D3DCCD1}">
                <a14:hiddenFill xmlns:a14="http://schemas.microsoft.com/office/drawing/2010/main">
                  <a:noFill/>
                </a14:hiddenFill>
              </a:ext>
            </a:extLst>
          </p:spPr>
        </p:cxnSp>
      </p:grpSp>
      <p:grpSp>
        <p:nvGrpSpPr>
          <p:cNvPr id="4" name="Group 32"/>
          <p:cNvGrpSpPr>
            <a:grpSpLocks/>
          </p:cNvGrpSpPr>
          <p:nvPr/>
        </p:nvGrpSpPr>
        <p:grpSpPr bwMode="auto">
          <a:xfrm>
            <a:off x="457200" y="5562600"/>
            <a:ext cx="3786188" cy="163513"/>
            <a:chOff x="457199" y="5791200"/>
            <a:chExt cx="3193257" cy="152400"/>
          </a:xfrm>
        </p:grpSpPr>
        <p:cxnSp>
          <p:nvCxnSpPr>
            <p:cNvPr id="26654" name="Straight Connector 22"/>
            <p:cNvCxnSpPr>
              <a:cxnSpLocks noChangeShapeType="1"/>
            </p:cNvCxnSpPr>
            <p:nvPr/>
          </p:nvCxnSpPr>
          <p:spPr bwMode="auto">
            <a:xfrm flipH="1">
              <a:off x="457200" y="5869781"/>
              <a:ext cx="3193256" cy="0"/>
            </a:xfrm>
            <a:prstGeom prst="line">
              <a:avLst/>
            </a:prstGeom>
            <a:noFill/>
            <a:ln w="15875">
              <a:solidFill>
                <a:srgbClr val="00AB4E"/>
              </a:solidFill>
              <a:round/>
              <a:headEnd/>
              <a:tailEnd/>
            </a:ln>
            <a:extLst>
              <a:ext uri="{909E8E84-426E-40DD-AFC4-6F175D3DCCD1}">
                <a14:hiddenFill xmlns:a14="http://schemas.microsoft.com/office/drawing/2010/main">
                  <a:noFill/>
                </a14:hiddenFill>
              </a:ext>
            </a:extLst>
          </p:spPr>
        </p:cxnSp>
        <p:cxnSp>
          <p:nvCxnSpPr>
            <p:cNvPr id="26655" name="Straight Connector 23"/>
            <p:cNvCxnSpPr>
              <a:cxnSpLocks noChangeShapeType="1"/>
            </p:cNvCxnSpPr>
            <p:nvPr/>
          </p:nvCxnSpPr>
          <p:spPr bwMode="auto">
            <a:xfrm rot="10800000">
              <a:off x="457199" y="5791200"/>
              <a:ext cx="0" cy="152400"/>
            </a:xfrm>
            <a:prstGeom prst="line">
              <a:avLst/>
            </a:prstGeom>
            <a:noFill/>
            <a:ln w="15875">
              <a:solidFill>
                <a:srgbClr val="00AB4E"/>
              </a:solidFill>
              <a:round/>
              <a:headEnd/>
              <a:tailEnd/>
            </a:ln>
            <a:extLst>
              <a:ext uri="{909E8E84-426E-40DD-AFC4-6F175D3DCCD1}">
                <a14:hiddenFill xmlns:a14="http://schemas.microsoft.com/office/drawing/2010/main">
                  <a:noFill/>
                </a14:hiddenFill>
              </a:ext>
            </a:extLst>
          </p:spPr>
        </p:cxnSp>
      </p:grpSp>
      <p:pic>
        <p:nvPicPr>
          <p:cNvPr id="36" name="Picture 31" descr="fig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Rectangle 8"/>
          <p:cNvSpPr>
            <a:spLocks noChangeArrowheads="1"/>
          </p:cNvSpPr>
          <p:nvPr/>
        </p:nvSpPr>
        <p:spPr bwMode="auto">
          <a:xfrm>
            <a:off x="457200" y="1836738"/>
            <a:ext cx="3694113" cy="3725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20000"/>
              </a:spcBef>
              <a:spcAft>
                <a:spcPct val="20000"/>
              </a:spcAft>
            </a:pPr>
            <a:r>
              <a:rPr lang="en-US" altLang="tr-TR" sz="1600" dirty="0"/>
              <a:t>To the left of point </a:t>
            </a:r>
            <a:r>
              <a:rPr lang="en-US" altLang="tr-TR" sz="1600" i="1" dirty="0"/>
              <a:t>E</a:t>
            </a:r>
            <a:r>
              <a:rPr lang="en-US" altLang="tr-TR" sz="1600" dirty="0"/>
              <a:t> in (b)</a:t>
            </a:r>
            <a:r>
              <a:rPr lang="en-US" altLang="tr-TR" sz="1600" b="1" dirty="0"/>
              <a:t>,</a:t>
            </a:r>
            <a:r>
              <a:rPr lang="en-US" altLang="tr-TR" sz="1600" dirty="0"/>
              <a:t> the marginal product is above the average product and the average is increasing; to the right of </a:t>
            </a:r>
            <a:r>
              <a:rPr lang="en-US" altLang="tr-TR" sz="1600" i="1" dirty="0"/>
              <a:t>E</a:t>
            </a:r>
            <a:r>
              <a:rPr lang="en-US" altLang="tr-TR" sz="1600" dirty="0"/>
              <a:t>, the marginal product is below the average product and the average is decreasing.</a:t>
            </a:r>
          </a:p>
          <a:p>
            <a:pPr eaLnBrk="1" hangingPunct="1">
              <a:spcBef>
                <a:spcPct val="20000"/>
              </a:spcBef>
              <a:spcAft>
                <a:spcPct val="20000"/>
              </a:spcAft>
            </a:pPr>
            <a:r>
              <a:rPr lang="en-US" altLang="tr-TR" sz="1600" dirty="0"/>
              <a:t>As a result, </a:t>
            </a:r>
            <a:r>
              <a:rPr lang="en-US" altLang="tr-TR" sz="1600" i="1" dirty="0"/>
              <a:t>E</a:t>
            </a:r>
            <a:r>
              <a:rPr lang="en-US" altLang="tr-TR" sz="1600" dirty="0"/>
              <a:t> represents the point at which the average and marginal products are equal, when the average product reaches its maximum.</a:t>
            </a:r>
          </a:p>
          <a:p>
            <a:pPr eaLnBrk="1" hangingPunct="1">
              <a:spcBef>
                <a:spcPct val="20000"/>
              </a:spcBef>
              <a:spcAft>
                <a:spcPct val="20000"/>
              </a:spcAft>
            </a:pPr>
            <a:r>
              <a:rPr lang="en-US" altLang="tr-TR" sz="1600" dirty="0"/>
              <a:t>At </a:t>
            </a:r>
            <a:r>
              <a:rPr lang="en-US" altLang="tr-TR" sz="1600" i="1" dirty="0"/>
              <a:t>D</a:t>
            </a:r>
            <a:r>
              <a:rPr lang="en-US" altLang="tr-TR" sz="1600" dirty="0"/>
              <a:t>, when total output is maximized, the slope of the tangent to the total product curve is 0, as is the marginal product.</a:t>
            </a:r>
          </a:p>
        </p:txBody>
      </p:sp>
      <p:pic>
        <p:nvPicPr>
          <p:cNvPr id="26635" name="Picture 12" descr="fig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6" name="Picture 13" descr="fig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7" name="Picture 14" descr="fig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8" name="Picture 15" descr="fig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9" name="Picture 16" descr="fig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0" name="Picture 17" descr="fig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1" name="Picture 18" descr="fig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2" name="Picture 19" descr="fig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3" name="Picture 20" descr="fig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4" name="Picture 22" descr="fig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5" name="Picture 23" descr="fig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6" name="Picture 24" descr="fig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7" name="Picture 25" descr="fig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 name="Picture 32" descr="fig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Picture 34" descr="fig6"/>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 name="Picture 33" descr="fig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476750" y="914400"/>
            <a:ext cx="405765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51" name="TextBox 54"/>
          <p:cNvSpPr txBox="1">
            <a:spLocks noChangeArrowheads="1"/>
          </p:cNvSpPr>
          <p:nvPr/>
        </p:nvSpPr>
        <p:spPr bwMode="auto">
          <a:xfrm>
            <a:off x="4886325" y="4876800"/>
            <a:ext cx="3000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altLang="tr-TR" sz="900"/>
              <a:t>20</a:t>
            </a:r>
          </a:p>
        </p:txBody>
      </p:sp>
      <p:cxnSp>
        <p:nvCxnSpPr>
          <p:cNvPr id="58" name="Straight Connector 57"/>
          <p:cNvCxnSpPr/>
          <p:nvPr/>
        </p:nvCxnSpPr>
        <p:spPr bwMode="auto">
          <a:xfrm>
            <a:off x="5972175" y="2895600"/>
            <a:ext cx="0" cy="766763"/>
          </a:xfrm>
          <a:prstGeom prst="line">
            <a:avLst/>
          </a:prstGeom>
          <a:noFill/>
          <a:ln w="6350" cap="flat" cmpd="sng" algn="ctr">
            <a:solidFill>
              <a:schemeClr val="bg2">
                <a:lumMod val="50000"/>
              </a:schemeClr>
            </a:solidFill>
            <a:prstDash val="dash"/>
            <a:round/>
            <a:headEnd type="none" w="med" len="med"/>
            <a:tailEnd type="none" w="med" len="med"/>
          </a:ln>
          <a:effectLst/>
        </p:spPr>
      </p:cxnSp>
      <p:cxnSp>
        <p:nvCxnSpPr>
          <p:cNvPr id="59" name="Straight Connector 58"/>
          <p:cNvCxnSpPr/>
          <p:nvPr/>
        </p:nvCxnSpPr>
        <p:spPr bwMode="auto">
          <a:xfrm>
            <a:off x="5972175" y="3881438"/>
            <a:ext cx="0" cy="2138362"/>
          </a:xfrm>
          <a:prstGeom prst="line">
            <a:avLst/>
          </a:prstGeom>
          <a:noFill/>
          <a:ln w="6350" cap="flat" cmpd="sng" algn="ctr">
            <a:solidFill>
              <a:schemeClr val="bg2">
                <a:lumMod val="50000"/>
              </a:schemeClr>
            </a:solidFill>
            <a:prstDash val="dash"/>
            <a:round/>
            <a:headEnd type="none" w="med" len="med"/>
            <a:tailEnd type="none" w="med" len="med"/>
          </a:ln>
          <a:effectLst/>
        </p:spPr>
      </p:cxnSp>
    </p:spTree>
    <p:extLst>
      <p:ext uri="{BB962C8B-B14F-4D97-AF65-F5344CB8AC3E}">
        <p14:creationId xmlns:p14="http://schemas.microsoft.com/office/powerpoint/2010/main" val="32234861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bg/>
                                          </p:spTgt>
                                        </p:tgtEl>
                                        <p:attrNameLst>
                                          <p:attrName>style.visibility</p:attrName>
                                        </p:attrNameLst>
                                      </p:cBhvr>
                                      <p:to>
                                        <p:strVal val="visible"/>
                                      </p:to>
                                    </p:set>
                                    <p:animEffect transition="in" filter="wipe(left)">
                                      <p:cBhvr>
                                        <p:cTn id="7" dur="500"/>
                                        <p:tgtEl>
                                          <p:spTgt spid="37">
                                            <p:bg/>
                                          </p:spTgt>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up)">
                                      <p:cBhvr>
                                        <p:cTn id="11" dur="750"/>
                                        <p:tgtEl>
                                          <p:spTgt spid="36"/>
                                        </p:tgtEl>
                                      </p:cBhvr>
                                    </p:animEffect>
                                  </p:childTnLst>
                                </p:cTn>
                              </p:par>
                            </p:childTnLst>
                          </p:cTn>
                        </p:par>
                        <p:par>
                          <p:cTn id="12" fill="hold" nodeType="afterGroup">
                            <p:stCondLst>
                              <p:cond delay="1250"/>
                            </p:stCondLst>
                            <p:childTnLst>
                              <p:par>
                                <p:cTn id="13" presetID="22" presetClass="entr" presetSubtype="1" fill="hold" nodeType="afterEffect">
                                  <p:stCondLst>
                                    <p:cond delay="0"/>
                                  </p:stCondLst>
                                  <p:childTnLst>
                                    <p:set>
                                      <p:cBhvr>
                                        <p:cTn id="14" dur="1" fill="hold">
                                          <p:stCondLst>
                                            <p:cond delay="0"/>
                                          </p:stCondLst>
                                        </p:cTn>
                                        <p:tgtEl>
                                          <p:spTgt spid="52"/>
                                        </p:tgtEl>
                                        <p:attrNameLst>
                                          <p:attrName>style.visibility</p:attrName>
                                        </p:attrNameLst>
                                      </p:cBhvr>
                                      <p:to>
                                        <p:strVal val="visible"/>
                                      </p:to>
                                    </p:set>
                                    <p:animEffect transition="in" filter="wipe(up)">
                                      <p:cBhvr>
                                        <p:cTn id="15" dur="750"/>
                                        <p:tgtEl>
                                          <p:spTgt spid="52"/>
                                        </p:tgtEl>
                                      </p:cBhvr>
                                    </p:animEffect>
                                  </p:childTnLst>
                                </p:cTn>
                              </p:par>
                            </p:childTnLst>
                          </p:cTn>
                        </p:par>
                        <p:par>
                          <p:cTn id="16" fill="hold" nodeType="afterGroup">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37">
                                            <p:txEl>
                                              <p:pRg st="0" end="0"/>
                                            </p:txEl>
                                          </p:spTgt>
                                        </p:tgtEl>
                                        <p:attrNameLst>
                                          <p:attrName>style.visibility</p:attrName>
                                        </p:attrNameLst>
                                      </p:cBhvr>
                                      <p:to>
                                        <p:strVal val="visible"/>
                                      </p:to>
                                    </p:set>
                                    <p:animEffect transition="in" filter="wipe(left)">
                                      <p:cBhvr>
                                        <p:cTn id="19" dur="500"/>
                                        <p:tgtEl>
                                          <p:spTgt spid="37">
                                            <p:txEl>
                                              <p:pRg st="0" end="0"/>
                                            </p:txEl>
                                          </p:spTgt>
                                        </p:tgtEl>
                                      </p:cBhvr>
                                    </p:animEffect>
                                  </p:childTnLst>
                                </p:cTn>
                              </p:par>
                            </p:childTnLst>
                          </p:cTn>
                        </p:par>
                        <p:par>
                          <p:cTn id="20" fill="hold" nodeType="afterGroup">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37">
                                            <p:txEl>
                                              <p:pRg st="1" end="1"/>
                                            </p:txEl>
                                          </p:spTgt>
                                        </p:tgtEl>
                                        <p:attrNameLst>
                                          <p:attrName>style.visibility</p:attrName>
                                        </p:attrNameLst>
                                      </p:cBhvr>
                                      <p:to>
                                        <p:strVal val="visible"/>
                                      </p:to>
                                    </p:set>
                                    <p:animEffect transition="in" filter="wipe(left)">
                                      <p:cBhvr>
                                        <p:cTn id="23" dur="500"/>
                                        <p:tgtEl>
                                          <p:spTgt spid="37">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nodeType="clickEffect">
                                  <p:stCondLst>
                                    <p:cond delay="0"/>
                                  </p:stCondLst>
                                  <p:childTnLst>
                                    <p:set>
                                      <p:cBhvr>
                                        <p:cTn id="27" dur="1" fill="hold">
                                          <p:stCondLst>
                                            <p:cond delay="0"/>
                                          </p:stCondLst>
                                        </p:cTn>
                                        <p:tgtEl>
                                          <p:spTgt spid="54"/>
                                        </p:tgtEl>
                                        <p:attrNameLst>
                                          <p:attrName>style.visibility</p:attrName>
                                        </p:attrNameLst>
                                      </p:cBhvr>
                                      <p:to>
                                        <p:strVal val="visible"/>
                                      </p:to>
                                    </p:set>
                                    <p:animEffect transition="in" filter="wipe(up)">
                                      <p:cBhvr>
                                        <p:cTn id="28" dur="750"/>
                                        <p:tgtEl>
                                          <p:spTgt spid="54"/>
                                        </p:tgtEl>
                                      </p:cBhvr>
                                    </p:animEffect>
                                  </p:childTnLst>
                                </p:cTn>
                              </p:par>
                            </p:childTnLst>
                          </p:cTn>
                        </p:par>
                        <p:par>
                          <p:cTn id="29" fill="hold" nodeType="afterGroup">
                            <p:stCondLst>
                              <p:cond delay="750"/>
                            </p:stCondLst>
                            <p:childTnLst>
                              <p:par>
                                <p:cTn id="30" presetID="22" presetClass="entr" presetSubtype="1" fill="hold" nodeType="afterEffect">
                                  <p:stCondLst>
                                    <p:cond delay="0"/>
                                  </p:stCondLst>
                                  <p:childTnLst>
                                    <p:set>
                                      <p:cBhvr>
                                        <p:cTn id="31" dur="1" fill="hold">
                                          <p:stCondLst>
                                            <p:cond delay="0"/>
                                          </p:stCondLst>
                                        </p:cTn>
                                        <p:tgtEl>
                                          <p:spTgt spid="53"/>
                                        </p:tgtEl>
                                        <p:attrNameLst>
                                          <p:attrName>style.visibility</p:attrName>
                                        </p:attrNameLst>
                                      </p:cBhvr>
                                      <p:to>
                                        <p:strVal val="visible"/>
                                      </p:to>
                                    </p:set>
                                    <p:animEffect transition="in" filter="wipe(up)">
                                      <p:cBhvr>
                                        <p:cTn id="32" dur="750"/>
                                        <p:tgtEl>
                                          <p:spTgt spid="53"/>
                                        </p:tgtEl>
                                      </p:cBhvr>
                                    </p:animEffect>
                                  </p:childTnLst>
                                </p:cTn>
                              </p:par>
                            </p:childTnLst>
                          </p:cTn>
                        </p:par>
                        <p:par>
                          <p:cTn id="33" fill="hold" nodeType="afterGroup">
                            <p:stCondLst>
                              <p:cond delay="1500"/>
                            </p:stCondLst>
                            <p:childTnLst>
                              <p:par>
                                <p:cTn id="34" presetID="22" presetClass="entr" presetSubtype="8" fill="hold" grpId="0" nodeType="afterEffect">
                                  <p:stCondLst>
                                    <p:cond delay="0"/>
                                  </p:stCondLst>
                                  <p:childTnLst>
                                    <p:set>
                                      <p:cBhvr>
                                        <p:cTn id="35" dur="1" fill="hold">
                                          <p:stCondLst>
                                            <p:cond delay="0"/>
                                          </p:stCondLst>
                                        </p:cTn>
                                        <p:tgtEl>
                                          <p:spTgt spid="37">
                                            <p:txEl>
                                              <p:pRg st="2" end="2"/>
                                            </p:txEl>
                                          </p:spTgt>
                                        </p:tgtEl>
                                        <p:attrNameLst>
                                          <p:attrName>style.visibility</p:attrName>
                                        </p:attrNameLst>
                                      </p:cBhvr>
                                      <p:to>
                                        <p:strVal val="visible"/>
                                      </p:to>
                                    </p:set>
                                    <p:animEffect transition="in" filter="wipe(left)">
                                      <p:cBhvr>
                                        <p:cTn id="36" dur="500"/>
                                        <p:tgtEl>
                                          <p:spTgt spid="37">
                                            <p:txEl>
                                              <p:pRg st="2" end="2"/>
                                            </p:txEl>
                                          </p:spTgt>
                                        </p:tgtEl>
                                      </p:cBhvr>
                                    </p:animEffect>
                                  </p:childTnLst>
                                </p:cTn>
                              </p:par>
                            </p:childTnLst>
                          </p:cTn>
                        </p:par>
                        <p:par>
                          <p:cTn id="37" fill="hold" nodeType="afterGroup">
                            <p:stCondLst>
                              <p:cond delay="2000"/>
                            </p:stCondLst>
                            <p:childTnLst>
                              <p:par>
                                <p:cTn id="38" presetID="22" presetClass="entr" presetSubtype="2" fill="hold" nodeType="after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wipe(right)">
                                      <p:cBhvr>
                                        <p:cTn id="4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t>Relationships Among Total</a:t>
            </a:r>
            <a:r>
              <a:rPr lang="en-US" dirty="0"/>
              <a:t>, Marginal and Average Product Curves</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34</a:t>
            </a:fld>
            <a:endParaRPr lang="en-US"/>
          </a:p>
        </p:txBody>
      </p:sp>
      <p:sp>
        <p:nvSpPr>
          <p:cNvPr id="6" name="Rectangle 5"/>
          <p:cNvSpPr>
            <a:spLocks noGrp="1" noChangeArrowheads="1"/>
          </p:cNvSpPr>
          <p:nvPr/>
        </p:nvSpPr>
        <p:spPr bwMode="auto">
          <a:xfrm>
            <a:off x="990600" y="1600200"/>
            <a:ext cx="78486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r>
              <a:rPr lang="en-US" sz="2800" i="1" dirty="0">
                <a:solidFill>
                  <a:schemeClr val="tx1"/>
                </a:solidFill>
              </a:rPr>
              <a:t>When the marginal product curve lies above the average product curve, the average product curve must be rising</a:t>
            </a:r>
          </a:p>
          <a:p>
            <a:endParaRPr lang="en-US" sz="2800" i="1" dirty="0">
              <a:solidFill>
                <a:schemeClr val="tx1"/>
              </a:solidFill>
            </a:endParaRPr>
          </a:p>
          <a:p>
            <a:r>
              <a:rPr lang="en-US" sz="2800" i="1" dirty="0">
                <a:solidFill>
                  <a:schemeClr val="tx1"/>
                </a:solidFill>
              </a:rPr>
              <a:t>When the marginal product curve lies below the average product curve, the average product curve must be falling. </a:t>
            </a:r>
          </a:p>
          <a:p>
            <a:endParaRPr lang="en-US" sz="2800" i="1" dirty="0">
              <a:solidFill>
                <a:schemeClr val="tx1"/>
              </a:solidFill>
            </a:endParaRPr>
          </a:p>
          <a:p>
            <a:r>
              <a:rPr lang="en-US" sz="2800" i="1" dirty="0">
                <a:solidFill>
                  <a:schemeClr val="tx1"/>
                </a:solidFill>
              </a:rPr>
              <a:t>The two curves intersect at the maximum value of the average product curve.</a:t>
            </a:r>
          </a:p>
        </p:txBody>
      </p:sp>
    </p:spTree>
    <p:extLst>
      <p:ext uri="{BB962C8B-B14F-4D97-AF65-F5344CB8AC3E}">
        <p14:creationId xmlns:p14="http://schemas.microsoft.com/office/powerpoint/2010/main" val="42041445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tr-TR"/>
              <a:t>TP, AP &amp; MP Graphical Example</a:t>
            </a:r>
          </a:p>
        </p:txBody>
      </p:sp>
      <p:sp>
        <p:nvSpPr>
          <p:cNvPr id="6147" name="Rectangle 3"/>
          <p:cNvSpPr>
            <a:spLocks noGrp="1" noChangeArrowheads="1"/>
          </p:cNvSpPr>
          <p:nvPr>
            <p:ph idx="1"/>
          </p:nvPr>
        </p:nvSpPr>
        <p:spPr/>
        <p:txBody>
          <a:bodyPr/>
          <a:lstStyle/>
          <a:p>
            <a:pPr>
              <a:buFontTx/>
              <a:buNone/>
            </a:pPr>
            <a:r>
              <a:rPr lang="en-US" altLang="tr-TR"/>
              <a:t>Points to Note:</a:t>
            </a:r>
          </a:p>
          <a:p>
            <a:pPr lvl="1">
              <a:buFontTx/>
              <a:buChar char="•"/>
            </a:pPr>
            <a:r>
              <a:rPr lang="en-US" altLang="tr-TR"/>
              <a:t>When AP is rising it is always less than MP and when it is falling it is always greater than MP.  MP = AP when AP is at its max.</a:t>
            </a:r>
          </a:p>
          <a:p>
            <a:pPr lvl="1">
              <a:buFontTx/>
              <a:buNone/>
            </a:pPr>
            <a:endParaRPr lang="en-US" altLang="tr-TR"/>
          </a:p>
          <a:p>
            <a:pPr lvl="1">
              <a:buFontTx/>
              <a:buChar char="•"/>
            </a:pPr>
            <a:r>
              <a:rPr lang="en-US" altLang="tr-TR"/>
              <a:t>MP = 0 when TP reaches its max and AP = 0 when TP = 0</a:t>
            </a:r>
          </a:p>
        </p:txBody>
      </p:sp>
    </p:spTree>
    <p:extLst>
      <p:ext uri="{BB962C8B-B14F-4D97-AF65-F5344CB8AC3E}">
        <p14:creationId xmlns:p14="http://schemas.microsoft.com/office/powerpoint/2010/main" val="37391582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en-US" smtClean="0"/>
              <a:t>©2015 McGraw-Hill Education. All Rights Reserved.</a:t>
            </a:r>
            <a:endParaRPr lang="en-US"/>
          </a:p>
        </p:txBody>
      </p:sp>
      <p:sp>
        <p:nvSpPr>
          <p:cNvPr id="3" name="Slayt Numarası Yer Tutucusu 2"/>
          <p:cNvSpPr>
            <a:spLocks noGrp="1"/>
          </p:cNvSpPr>
          <p:nvPr>
            <p:ph type="sldNum" sz="quarter" idx="12"/>
          </p:nvPr>
        </p:nvSpPr>
        <p:spPr/>
        <p:txBody>
          <a:bodyPr/>
          <a:lstStyle/>
          <a:p>
            <a:fld id="{277EE247-7E3D-4F38-A267-86CBA1DF41EF}" type="slidenum">
              <a:rPr lang="en-US" smtClean="0"/>
              <a:t>36</a:t>
            </a:fld>
            <a:endParaRPr lang="en-US"/>
          </a:p>
        </p:txBody>
      </p:sp>
      <p:pic>
        <p:nvPicPr>
          <p:cNvPr id="3074" name="Picture 2" descr="production function ppt ile ilgili görsel sonucu">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338263"/>
            <a:ext cx="8534400" cy="3919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87226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tr-TR" altLang="tr-TR">
              <a:solidFill>
                <a:srgbClr val="000000"/>
              </a:solidFill>
            </a:endParaRPr>
          </a:p>
        </p:txBody>
      </p:sp>
      <p:sp>
        <p:nvSpPr>
          <p:cNvPr id="58371" name="Rectangle 4"/>
          <p:cNvSpPr>
            <a:spLocks noGrp="1" noChangeArrowheads="1"/>
          </p:cNvSpPr>
          <p:nvPr>
            <p:ph type="title"/>
          </p:nvPr>
        </p:nvSpPr>
        <p:spPr>
          <a:xfrm>
            <a:off x="76200" y="228600"/>
            <a:ext cx="8991600" cy="1066800"/>
          </a:xfrm>
          <a:noFill/>
        </p:spPr>
        <p:txBody>
          <a:bodyPr>
            <a:normAutofit fontScale="90000"/>
          </a:bodyPr>
          <a:lstStyle/>
          <a:p>
            <a:r>
              <a:rPr lang="en-US" altLang="tr-TR" sz="3600" smtClean="0"/>
              <a:t>Short Run Production Function </a:t>
            </a:r>
            <a:br>
              <a:rPr lang="en-US" altLang="tr-TR" sz="3600" smtClean="0"/>
            </a:br>
            <a:r>
              <a:rPr lang="en-US" altLang="tr-TR" sz="3600" smtClean="0"/>
              <a:t>Numerical Example</a:t>
            </a:r>
          </a:p>
        </p:txBody>
      </p:sp>
      <p:graphicFrame>
        <p:nvGraphicFramePr>
          <p:cNvPr id="58372" name="Object 5">
            <a:hlinkClick r:id="" action="ppaction://ole?verb=0"/>
          </p:cNvPr>
          <p:cNvGraphicFramePr>
            <a:graphicFrameLocks/>
          </p:cNvGraphicFramePr>
          <p:nvPr/>
        </p:nvGraphicFramePr>
        <p:xfrm>
          <a:off x="0" y="2057400"/>
          <a:ext cx="5195888" cy="3733800"/>
        </p:xfrm>
        <a:graphic>
          <a:graphicData uri="http://schemas.openxmlformats.org/presentationml/2006/ole">
            <mc:AlternateContent xmlns:mc="http://schemas.openxmlformats.org/markup-compatibility/2006">
              <mc:Choice xmlns:v="urn:schemas-microsoft-com:vml" Requires="v">
                <p:oleObj spid="_x0000_s2119" name="Document" r:id="rId4" imgW="6117381" imgH="4331984" progId="Word.Document.8">
                  <p:embed/>
                </p:oleObj>
              </mc:Choice>
              <mc:Fallback>
                <p:oleObj name="Document" r:id="rId4" imgW="6117381" imgH="4331984" progId="Word.Documen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057400"/>
                        <a:ext cx="5195888" cy="3733800"/>
                      </a:xfrm>
                      <a:prstGeom prst="rect">
                        <a:avLst/>
                      </a:prstGeom>
                      <a:noFill/>
                      <a:ln w="12700">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8373" name="Rectangle 6"/>
          <p:cNvSpPr>
            <a:spLocks noChangeArrowheads="1"/>
          </p:cNvSpPr>
          <p:nvPr/>
        </p:nvSpPr>
        <p:spPr bwMode="auto">
          <a:xfrm>
            <a:off x="5867400" y="1676400"/>
            <a:ext cx="2874963"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tr-TR" sz="2800">
                <a:solidFill>
                  <a:srgbClr val="000000"/>
                </a:solidFill>
                <a:latin typeface="Arial" pitchFamily="34" charset="0"/>
              </a:rPr>
              <a:t>Marginal Product</a:t>
            </a:r>
          </a:p>
        </p:txBody>
      </p:sp>
      <p:sp>
        <p:nvSpPr>
          <p:cNvPr id="58374" name="Line 7"/>
          <p:cNvSpPr>
            <a:spLocks noChangeShapeType="1"/>
          </p:cNvSpPr>
          <p:nvPr/>
        </p:nvSpPr>
        <p:spPr bwMode="auto">
          <a:xfrm flipH="1">
            <a:off x="6781800" y="2057400"/>
            <a:ext cx="833438" cy="68580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8375" name="Line 8"/>
          <p:cNvSpPr>
            <a:spLocks noChangeShapeType="1"/>
          </p:cNvSpPr>
          <p:nvPr/>
        </p:nvSpPr>
        <p:spPr bwMode="auto">
          <a:xfrm>
            <a:off x="5334000" y="2290763"/>
            <a:ext cx="0" cy="3119437"/>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8376" name="Line 9"/>
          <p:cNvSpPr>
            <a:spLocks noChangeShapeType="1"/>
          </p:cNvSpPr>
          <p:nvPr/>
        </p:nvSpPr>
        <p:spPr bwMode="auto">
          <a:xfrm>
            <a:off x="5334000" y="5410200"/>
            <a:ext cx="3271838"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8377" name="Rectangle 10"/>
          <p:cNvSpPr>
            <a:spLocks noChangeArrowheads="1"/>
          </p:cNvSpPr>
          <p:nvPr/>
        </p:nvSpPr>
        <p:spPr bwMode="auto">
          <a:xfrm>
            <a:off x="8688388" y="5487988"/>
            <a:ext cx="7223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tr-TR" b="1">
                <a:solidFill>
                  <a:srgbClr val="000000"/>
                </a:solidFill>
                <a:latin typeface="Arial" pitchFamily="34" charset="0"/>
              </a:rPr>
              <a:t>L</a:t>
            </a:r>
          </a:p>
        </p:txBody>
      </p:sp>
      <p:sp>
        <p:nvSpPr>
          <p:cNvPr id="58378" name="Freeform 11"/>
          <p:cNvSpPr>
            <a:spLocks/>
          </p:cNvSpPr>
          <p:nvPr/>
        </p:nvSpPr>
        <p:spPr bwMode="auto">
          <a:xfrm>
            <a:off x="5565775" y="2619375"/>
            <a:ext cx="2857500" cy="2482850"/>
          </a:xfrm>
          <a:custGeom>
            <a:avLst/>
            <a:gdLst>
              <a:gd name="T0" fmla="*/ 2147483647 w 1800"/>
              <a:gd name="T1" fmla="*/ 2147483647 h 1564"/>
              <a:gd name="T2" fmla="*/ 2147483647 w 1800"/>
              <a:gd name="T3" fmla="*/ 2147483647 h 1564"/>
              <a:gd name="T4" fmla="*/ 2147483647 w 1800"/>
              <a:gd name="T5" fmla="*/ 2147483647 h 1564"/>
              <a:gd name="T6" fmla="*/ 2147483647 w 1800"/>
              <a:gd name="T7" fmla="*/ 2147483647 h 1564"/>
              <a:gd name="T8" fmla="*/ 2147483647 w 1800"/>
              <a:gd name="T9" fmla="*/ 2147483647 h 1564"/>
              <a:gd name="T10" fmla="*/ 2147483647 w 1800"/>
              <a:gd name="T11" fmla="*/ 2147483647 h 1564"/>
              <a:gd name="T12" fmla="*/ 2147483647 w 1800"/>
              <a:gd name="T13" fmla="*/ 2147483647 h 1564"/>
              <a:gd name="T14" fmla="*/ 2147483647 w 1800"/>
              <a:gd name="T15" fmla="*/ 2147483647 h 1564"/>
              <a:gd name="T16" fmla="*/ 2147483647 w 1800"/>
              <a:gd name="T17" fmla="*/ 2147483647 h 1564"/>
              <a:gd name="T18" fmla="*/ 2147483647 w 1800"/>
              <a:gd name="T19" fmla="*/ 2147483647 h 1564"/>
              <a:gd name="T20" fmla="*/ 2147483647 w 1800"/>
              <a:gd name="T21" fmla="*/ 2147483647 h 1564"/>
              <a:gd name="T22" fmla="*/ 2147483647 w 1800"/>
              <a:gd name="T23" fmla="*/ 2147483647 h 1564"/>
              <a:gd name="T24" fmla="*/ 2147483647 w 1800"/>
              <a:gd name="T25" fmla="*/ 0 h 1564"/>
              <a:gd name="T26" fmla="*/ 2147483647 w 1800"/>
              <a:gd name="T27" fmla="*/ 2147483647 h 1564"/>
              <a:gd name="T28" fmla="*/ 2147483647 w 1800"/>
              <a:gd name="T29" fmla="*/ 2147483647 h 1564"/>
              <a:gd name="T30" fmla="*/ 2147483647 w 1800"/>
              <a:gd name="T31" fmla="*/ 2147483647 h 1564"/>
              <a:gd name="T32" fmla="*/ 2147483647 w 1800"/>
              <a:gd name="T33" fmla="*/ 2147483647 h 1564"/>
              <a:gd name="T34" fmla="*/ 2147483647 w 1800"/>
              <a:gd name="T35" fmla="*/ 2147483647 h 1564"/>
              <a:gd name="T36" fmla="*/ 2147483647 w 1800"/>
              <a:gd name="T37" fmla="*/ 2147483647 h 1564"/>
              <a:gd name="T38" fmla="*/ 2147483647 w 1800"/>
              <a:gd name="T39" fmla="*/ 2147483647 h 1564"/>
              <a:gd name="T40" fmla="*/ 2147483647 w 1800"/>
              <a:gd name="T41" fmla="*/ 2147483647 h 1564"/>
              <a:gd name="T42" fmla="*/ 2147483647 w 1800"/>
              <a:gd name="T43" fmla="*/ 2147483647 h 1564"/>
              <a:gd name="T44" fmla="*/ 2147483647 w 1800"/>
              <a:gd name="T45" fmla="*/ 2147483647 h 1564"/>
              <a:gd name="T46" fmla="*/ 2147483647 w 1800"/>
              <a:gd name="T47" fmla="*/ 2147483647 h 1564"/>
              <a:gd name="T48" fmla="*/ 2147483647 w 1800"/>
              <a:gd name="T49" fmla="*/ 2147483647 h 1564"/>
              <a:gd name="T50" fmla="*/ 2147483647 w 1800"/>
              <a:gd name="T51" fmla="*/ 2147483647 h 1564"/>
              <a:gd name="T52" fmla="*/ 2147483647 w 1800"/>
              <a:gd name="T53" fmla="*/ 2147483647 h 1564"/>
              <a:gd name="T54" fmla="*/ 2147483647 w 1800"/>
              <a:gd name="T55" fmla="*/ 2147483647 h 1564"/>
              <a:gd name="T56" fmla="*/ 2147483647 w 1800"/>
              <a:gd name="T57" fmla="*/ 2147483647 h 1564"/>
              <a:gd name="T58" fmla="*/ 2147483647 w 1800"/>
              <a:gd name="T59" fmla="*/ 2147483647 h 1564"/>
              <a:gd name="T60" fmla="*/ 2147483647 w 1800"/>
              <a:gd name="T61" fmla="*/ 2147483647 h 1564"/>
              <a:gd name="T62" fmla="*/ 2147483647 w 1800"/>
              <a:gd name="T63" fmla="*/ 2147483647 h 1564"/>
              <a:gd name="T64" fmla="*/ 2147483647 w 1800"/>
              <a:gd name="T65" fmla="*/ 2147483647 h 1564"/>
              <a:gd name="T66" fmla="*/ 2147483647 w 1800"/>
              <a:gd name="T67" fmla="*/ 2147483647 h 156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800" h="1564">
                <a:moveTo>
                  <a:pt x="0" y="597"/>
                </a:moveTo>
                <a:lnTo>
                  <a:pt x="25" y="581"/>
                </a:lnTo>
                <a:lnTo>
                  <a:pt x="42" y="571"/>
                </a:lnTo>
                <a:lnTo>
                  <a:pt x="50" y="566"/>
                </a:lnTo>
                <a:lnTo>
                  <a:pt x="50" y="561"/>
                </a:lnTo>
                <a:lnTo>
                  <a:pt x="50" y="555"/>
                </a:lnTo>
                <a:lnTo>
                  <a:pt x="50" y="535"/>
                </a:lnTo>
                <a:lnTo>
                  <a:pt x="67" y="509"/>
                </a:lnTo>
                <a:lnTo>
                  <a:pt x="93" y="473"/>
                </a:lnTo>
                <a:lnTo>
                  <a:pt x="118" y="442"/>
                </a:lnTo>
                <a:lnTo>
                  <a:pt x="135" y="411"/>
                </a:lnTo>
                <a:lnTo>
                  <a:pt x="144" y="406"/>
                </a:lnTo>
                <a:lnTo>
                  <a:pt x="144" y="401"/>
                </a:lnTo>
                <a:lnTo>
                  <a:pt x="169" y="329"/>
                </a:lnTo>
                <a:lnTo>
                  <a:pt x="203" y="262"/>
                </a:lnTo>
                <a:lnTo>
                  <a:pt x="229" y="196"/>
                </a:lnTo>
                <a:lnTo>
                  <a:pt x="254" y="124"/>
                </a:lnTo>
                <a:lnTo>
                  <a:pt x="263" y="113"/>
                </a:lnTo>
                <a:lnTo>
                  <a:pt x="271" y="108"/>
                </a:lnTo>
                <a:lnTo>
                  <a:pt x="288" y="88"/>
                </a:lnTo>
                <a:lnTo>
                  <a:pt x="322" y="57"/>
                </a:lnTo>
                <a:lnTo>
                  <a:pt x="348" y="41"/>
                </a:lnTo>
                <a:lnTo>
                  <a:pt x="356" y="36"/>
                </a:lnTo>
                <a:lnTo>
                  <a:pt x="365" y="31"/>
                </a:lnTo>
                <a:lnTo>
                  <a:pt x="373" y="21"/>
                </a:lnTo>
                <a:lnTo>
                  <a:pt x="398" y="0"/>
                </a:lnTo>
                <a:lnTo>
                  <a:pt x="483" y="21"/>
                </a:lnTo>
                <a:lnTo>
                  <a:pt x="560" y="46"/>
                </a:lnTo>
                <a:lnTo>
                  <a:pt x="594" y="62"/>
                </a:lnTo>
                <a:lnTo>
                  <a:pt x="628" y="82"/>
                </a:lnTo>
                <a:lnTo>
                  <a:pt x="653" y="108"/>
                </a:lnTo>
                <a:lnTo>
                  <a:pt x="687" y="144"/>
                </a:lnTo>
                <a:lnTo>
                  <a:pt x="704" y="170"/>
                </a:lnTo>
                <a:lnTo>
                  <a:pt x="721" y="201"/>
                </a:lnTo>
                <a:lnTo>
                  <a:pt x="780" y="262"/>
                </a:lnTo>
                <a:lnTo>
                  <a:pt x="831" y="324"/>
                </a:lnTo>
                <a:lnTo>
                  <a:pt x="857" y="345"/>
                </a:lnTo>
                <a:lnTo>
                  <a:pt x="882" y="370"/>
                </a:lnTo>
                <a:lnTo>
                  <a:pt x="899" y="391"/>
                </a:lnTo>
                <a:lnTo>
                  <a:pt x="908" y="401"/>
                </a:lnTo>
                <a:lnTo>
                  <a:pt x="925" y="442"/>
                </a:lnTo>
                <a:lnTo>
                  <a:pt x="942" y="473"/>
                </a:lnTo>
                <a:lnTo>
                  <a:pt x="967" y="509"/>
                </a:lnTo>
                <a:lnTo>
                  <a:pt x="1001" y="545"/>
                </a:lnTo>
                <a:lnTo>
                  <a:pt x="1027" y="602"/>
                </a:lnTo>
                <a:lnTo>
                  <a:pt x="1052" y="653"/>
                </a:lnTo>
                <a:lnTo>
                  <a:pt x="1128" y="746"/>
                </a:lnTo>
                <a:lnTo>
                  <a:pt x="1145" y="766"/>
                </a:lnTo>
                <a:lnTo>
                  <a:pt x="1171" y="792"/>
                </a:lnTo>
                <a:lnTo>
                  <a:pt x="1188" y="812"/>
                </a:lnTo>
                <a:lnTo>
                  <a:pt x="1196" y="818"/>
                </a:lnTo>
                <a:lnTo>
                  <a:pt x="1239" y="895"/>
                </a:lnTo>
                <a:lnTo>
                  <a:pt x="1298" y="962"/>
                </a:lnTo>
                <a:lnTo>
                  <a:pt x="1417" y="1090"/>
                </a:lnTo>
                <a:lnTo>
                  <a:pt x="1434" y="1111"/>
                </a:lnTo>
                <a:lnTo>
                  <a:pt x="1451" y="1126"/>
                </a:lnTo>
                <a:lnTo>
                  <a:pt x="1451" y="1147"/>
                </a:lnTo>
                <a:lnTo>
                  <a:pt x="1459" y="1162"/>
                </a:lnTo>
                <a:lnTo>
                  <a:pt x="1459" y="1172"/>
                </a:lnTo>
                <a:lnTo>
                  <a:pt x="1468" y="1193"/>
                </a:lnTo>
                <a:lnTo>
                  <a:pt x="1485" y="1219"/>
                </a:lnTo>
                <a:lnTo>
                  <a:pt x="1510" y="1244"/>
                </a:lnTo>
                <a:lnTo>
                  <a:pt x="1544" y="1265"/>
                </a:lnTo>
                <a:lnTo>
                  <a:pt x="1570" y="1280"/>
                </a:lnTo>
                <a:lnTo>
                  <a:pt x="1595" y="1306"/>
                </a:lnTo>
                <a:lnTo>
                  <a:pt x="1646" y="1373"/>
                </a:lnTo>
                <a:lnTo>
                  <a:pt x="1697" y="1440"/>
                </a:lnTo>
                <a:lnTo>
                  <a:pt x="1748" y="1506"/>
                </a:lnTo>
                <a:lnTo>
                  <a:pt x="1799" y="1563"/>
                </a:lnTo>
              </a:path>
            </a:pathLst>
          </a:custGeom>
          <a:noFill/>
          <a:ln w="50800" cap="rnd"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8379" name="Line 12"/>
          <p:cNvSpPr>
            <a:spLocks noChangeShapeType="1"/>
          </p:cNvSpPr>
          <p:nvPr/>
        </p:nvSpPr>
        <p:spPr bwMode="auto">
          <a:xfrm>
            <a:off x="6324600" y="2843213"/>
            <a:ext cx="0" cy="2471737"/>
          </a:xfrm>
          <a:prstGeom prst="line">
            <a:avLst/>
          </a:prstGeom>
          <a:noFill/>
          <a:ln w="12700">
            <a:solidFill>
              <a:schemeClr val="tx1"/>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8380" name="Rectangle 13"/>
          <p:cNvSpPr>
            <a:spLocks noChangeArrowheads="1"/>
          </p:cNvSpPr>
          <p:nvPr/>
        </p:nvSpPr>
        <p:spPr bwMode="auto">
          <a:xfrm>
            <a:off x="5335588" y="5716588"/>
            <a:ext cx="30765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tr-TR">
                <a:solidFill>
                  <a:srgbClr val="000000"/>
                </a:solidFill>
              </a:rPr>
              <a:t> </a:t>
            </a:r>
            <a:r>
              <a:rPr lang="en-US" altLang="tr-TR" b="1">
                <a:solidFill>
                  <a:srgbClr val="000000"/>
                </a:solidFill>
              </a:rPr>
              <a:t>1        2       3      4      5</a:t>
            </a:r>
          </a:p>
        </p:txBody>
      </p:sp>
      <p:sp>
        <p:nvSpPr>
          <p:cNvPr id="58381" name="Freeform 14"/>
          <p:cNvSpPr>
            <a:spLocks/>
          </p:cNvSpPr>
          <p:nvPr/>
        </p:nvSpPr>
        <p:spPr bwMode="auto">
          <a:xfrm>
            <a:off x="5537200" y="3405188"/>
            <a:ext cx="3384550" cy="1012825"/>
          </a:xfrm>
          <a:custGeom>
            <a:avLst/>
            <a:gdLst>
              <a:gd name="T0" fmla="*/ 2147483647 w 2132"/>
              <a:gd name="T1" fmla="*/ 2147483647 h 638"/>
              <a:gd name="T2" fmla="*/ 2147483647 w 2132"/>
              <a:gd name="T3" fmla="*/ 2147483647 h 638"/>
              <a:gd name="T4" fmla="*/ 2147483647 w 2132"/>
              <a:gd name="T5" fmla="*/ 2147483647 h 638"/>
              <a:gd name="T6" fmla="*/ 2147483647 w 2132"/>
              <a:gd name="T7" fmla="*/ 2147483647 h 638"/>
              <a:gd name="T8" fmla="*/ 2147483647 w 2132"/>
              <a:gd name="T9" fmla="*/ 2147483647 h 638"/>
              <a:gd name="T10" fmla="*/ 2147483647 w 2132"/>
              <a:gd name="T11" fmla="*/ 2147483647 h 638"/>
              <a:gd name="T12" fmla="*/ 2147483647 w 2132"/>
              <a:gd name="T13" fmla="*/ 2147483647 h 638"/>
              <a:gd name="T14" fmla="*/ 2147483647 w 2132"/>
              <a:gd name="T15" fmla="*/ 2147483647 h 638"/>
              <a:gd name="T16" fmla="*/ 2147483647 w 2132"/>
              <a:gd name="T17" fmla="*/ 2147483647 h 638"/>
              <a:gd name="T18" fmla="*/ 2147483647 w 2132"/>
              <a:gd name="T19" fmla="*/ 2147483647 h 638"/>
              <a:gd name="T20" fmla="*/ 2147483647 w 2132"/>
              <a:gd name="T21" fmla="*/ 2147483647 h 638"/>
              <a:gd name="T22" fmla="*/ 2147483647 w 2132"/>
              <a:gd name="T23" fmla="*/ 2147483647 h 638"/>
              <a:gd name="T24" fmla="*/ 2147483647 w 2132"/>
              <a:gd name="T25" fmla="*/ 2147483647 h 638"/>
              <a:gd name="T26" fmla="*/ 2147483647 w 2132"/>
              <a:gd name="T27" fmla="*/ 0 h 638"/>
              <a:gd name="T28" fmla="*/ 2147483647 w 2132"/>
              <a:gd name="T29" fmla="*/ 2147483647 h 638"/>
              <a:gd name="T30" fmla="*/ 2147483647 w 2132"/>
              <a:gd name="T31" fmla="*/ 2147483647 h 638"/>
              <a:gd name="T32" fmla="*/ 2147483647 w 2132"/>
              <a:gd name="T33" fmla="*/ 2147483647 h 638"/>
              <a:gd name="T34" fmla="*/ 2147483647 w 2132"/>
              <a:gd name="T35" fmla="*/ 2147483647 h 638"/>
              <a:gd name="T36" fmla="*/ 2147483647 w 2132"/>
              <a:gd name="T37" fmla="*/ 2147483647 h 638"/>
              <a:gd name="T38" fmla="*/ 2147483647 w 2132"/>
              <a:gd name="T39" fmla="*/ 2147483647 h 638"/>
              <a:gd name="T40" fmla="*/ 2147483647 w 2132"/>
              <a:gd name="T41" fmla="*/ 2147483647 h 638"/>
              <a:gd name="T42" fmla="*/ 2147483647 w 2132"/>
              <a:gd name="T43" fmla="*/ 2147483647 h 638"/>
              <a:gd name="T44" fmla="*/ 2147483647 w 2132"/>
              <a:gd name="T45" fmla="*/ 2147483647 h 638"/>
              <a:gd name="T46" fmla="*/ 2147483647 w 2132"/>
              <a:gd name="T47" fmla="*/ 2147483647 h 638"/>
              <a:gd name="T48" fmla="*/ 2147483647 w 2132"/>
              <a:gd name="T49" fmla="*/ 2147483647 h 638"/>
              <a:gd name="T50" fmla="*/ 2147483647 w 2132"/>
              <a:gd name="T51" fmla="*/ 2147483647 h 638"/>
              <a:gd name="T52" fmla="*/ 2147483647 w 2132"/>
              <a:gd name="T53" fmla="*/ 2147483647 h 638"/>
              <a:gd name="T54" fmla="*/ 2147483647 w 2132"/>
              <a:gd name="T55" fmla="*/ 2147483647 h 638"/>
              <a:gd name="T56" fmla="*/ 2147483647 w 2132"/>
              <a:gd name="T57" fmla="*/ 2147483647 h 638"/>
              <a:gd name="T58" fmla="*/ 2147483647 w 2132"/>
              <a:gd name="T59" fmla="*/ 2147483647 h 638"/>
              <a:gd name="T60" fmla="*/ 2147483647 w 2132"/>
              <a:gd name="T61" fmla="*/ 2147483647 h 638"/>
              <a:gd name="T62" fmla="*/ 2147483647 w 2132"/>
              <a:gd name="T63" fmla="*/ 2147483647 h 638"/>
              <a:gd name="T64" fmla="*/ 2147483647 w 2132"/>
              <a:gd name="T65" fmla="*/ 2147483647 h 638"/>
              <a:gd name="T66" fmla="*/ 2147483647 w 2132"/>
              <a:gd name="T67" fmla="*/ 2147483647 h 638"/>
              <a:gd name="T68" fmla="*/ 2147483647 w 2132"/>
              <a:gd name="T69" fmla="*/ 2147483647 h 638"/>
              <a:gd name="T70" fmla="*/ 2147483647 w 2132"/>
              <a:gd name="T71" fmla="*/ 2147483647 h 638"/>
              <a:gd name="T72" fmla="*/ 2147483647 w 2132"/>
              <a:gd name="T73" fmla="*/ 2147483647 h 638"/>
              <a:gd name="T74" fmla="*/ 2147483647 w 2132"/>
              <a:gd name="T75" fmla="*/ 2147483647 h 63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132" h="638">
                <a:moveTo>
                  <a:pt x="0" y="637"/>
                </a:moveTo>
                <a:lnTo>
                  <a:pt x="63" y="606"/>
                </a:lnTo>
                <a:lnTo>
                  <a:pt x="108" y="566"/>
                </a:lnTo>
                <a:lnTo>
                  <a:pt x="153" y="521"/>
                </a:lnTo>
                <a:lnTo>
                  <a:pt x="207" y="472"/>
                </a:lnTo>
                <a:lnTo>
                  <a:pt x="216" y="459"/>
                </a:lnTo>
                <a:lnTo>
                  <a:pt x="225" y="446"/>
                </a:lnTo>
                <a:lnTo>
                  <a:pt x="234" y="432"/>
                </a:lnTo>
                <a:lnTo>
                  <a:pt x="243" y="419"/>
                </a:lnTo>
                <a:lnTo>
                  <a:pt x="252" y="410"/>
                </a:lnTo>
                <a:lnTo>
                  <a:pt x="270" y="401"/>
                </a:lnTo>
                <a:lnTo>
                  <a:pt x="297" y="383"/>
                </a:lnTo>
                <a:lnTo>
                  <a:pt x="405" y="290"/>
                </a:lnTo>
                <a:lnTo>
                  <a:pt x="423" y="272"/>
                </a:lnTo>
                <a:lnTo>
                  <a:pt x="441" y="254"/>
                </a:lnTo>
                <a:lnTo>
                  <a:pt x="459" y="245"/>
                </a:lnTo>
                <a:lnTo>
                  <a:pt x="477" y="241"/>
                </a:lnTo>
                <a:lnTo>
                  <a:pt x="513" y="236"/>
                </a:lnTo>
                <a:lnTo>
                  <a:pt x="558" y="192"/>
                </a:lnTo>
                <a:lnTo>
                  <a:pt x="603" y="143"/>
                </a:lnTo>
                <a:lnTo>
                  <a:pt x="612" y="134"/>
                </a:lnTo>
                <a:lnTo>
                  <a:pt x="630" y="134"/>
                </a:lnTo>
                <a:lnTo>
                  <a:pt x="639" y="130"/>
                </a:lnTo>
                <a:lnTo>
                  <a:pt x="657" y="125"/>
                </a:lnTo>
                <a:lnTo>
                  <a:pt x="720" y="94"/>
                </a:lnTo>
                <a:lnTo>
                  <a:pt x="782" y="58"/>
                </a:lnTo>
                <a:lnTo>
                  <a:pt x="845" y="27"/>
                </a:lnTo>
                <a:lnTo>
                  <a:pt x="908" y="0"/>
                </a:lnTo>
                <a:lnTo>
                  <a:pt x="980" y="5"/>
                </a:lnTo>
                <a:lnTo>
                  <a:pt x="1043" y="5"/>
                </a:lnTo>
                <a:lnTo>
                  <a:pt x="1115" y="14"/>
                </a:lnTo>
                <a:lnTo>
                  <a:pt x="1142" y="23"/>
                </a:lnTo>
                <a:lnTo>
                  <a:pt x="1169" y="36"/>
                </a:lnTo>
                <a:lnTo>
                  <a:pt x="1196" y="54"/>
                </a:lnTo>
                <a:lnTo>
                  <a:pt x="1223" y="72"/>
                </a:lnTo>
                <a:lnTo>
                  <a:pt x="1241" y="90"/>
                </a:lnTo>
                <a:lnTo>
                  <a:pt x="1250" y="103"/>
                </a:lnTo>
                <a:lnTo>
                  <a:pt x="1241" y="107"/>
                </a:lnTo>
                <a:lnTo>
                  <a:pt x="1241" y="112"/>
                </a:lnTo>
                <a:lnTo>
                  <a:pt x="1268" y="116"/>
                </a:lnTo>
                <a:lnTo>
                  <a:pt x="1313" y="125"/>
                </a:lnTo>
                <a:lnTo>
                  <a:pt x="1340" y="143"/>
                </a:lnTo>
                <a:lnTo>
                  <a:pt x="1358" y="156"/>
                </a:lnTo>
                <a:lnTo>
                  <a:pt x="1376" y="170"/>
                </a:lnTo>
                <a:lnTo>
                  <a:pt x="1367" y="165"/>
                </a:lnTo>
                <a:lnTo>
                  <a:pt x="1367" y="156"/>
                </a:lnTo>
                <a:lnTo>
                  <a:pt x="1376" y="161"/>
                </a:lnTo>
                <a:lnTo>
                  <a:pt x="1394" y="170"/>
                </a:lnTo>
                <a:lnTo>
                  <a:pt x="1421" y="183"/>
                </a:lnTo>
                <a:lnTo>
                  <a:pt x="1448" y="201"/>
                </a:lnTo>
                <a:lnTo>
                  <a:pt x="1475" y="219"/>
                </a:lnTo>
                <a:lnTo>
                  <a:pt x="1511" y="232"/>
                </a:lnTo>
                <a:lnTo>
                  <a:pt x="1547" y="241"/>
                </a:lnTo>
                <a:lnTo>
                  <a:pt x="1574" y="250"/>
                </a:lnTo>
                <a:lnTo>
                  <a:pt x="1583" y="254"/>
                </a:lnTo>
                <a:lnTo>
                  <a:pt x="1610" y="272"/>
                </a:lnTo>
                <a:lnTo>
                  <a:pt x="1637" y="281"/>
                </a:lnTo>
                <a:lnTo>
                  <a:pt x="1672" y="299"/>
                </a:lnTo>
                <a:lnTo>
                  <a:pt x="1717" y="308"/>
                </a:lnTo>
                <a:lnTo>
                  <a:pt x="1762" y="325"/>
                </a:lnTo>
                <a:lnTo>
                  <a:pt x="1798" y="343"/>
                </a:lnTo>
                <a:lnTo>
                  <a:pt x="1825" y="361"/>
                </a:lnTo>
                <a:lnTo>
                  <a:pt x="1843" y="370"/>
                </a:lnTo>
                <a:lnTo>
                  <a:pt x="1861" y="374"/>
                </a:lnTo>
                <a:lnTo>
                  <a:pt x="1897" y="383"/>
                </a:lnTo>
                <a:lnTo>
                  <a:pt x="1933" y="392"/>
                </a:lnTo>
                <a:lnTo>
                  <a:pt x="1969" y="406"/>
                </a:lnTo>
                <a:lnTo>
                  <a:pt x="1996" y="414"/>
                </a:lnTo>
                <a:lnTo>
                  <a:pt x="2005" y="419"/>
                </a:lnTo>
                <a:lnTo>
                  <a:pt x="2023" y="437"/>
                </a:lnTo>
                <a:lnTo>
                  <a:pt x="2032" y="459"/>
                </a:lnTo>
                <a:lnTo>
                  <a:pt x="2050" y="477"/>
                </a:lnTo>
                <a:lnTo>
                  <a:pt x="2077" y="490"/>
                </a:lnTo>
                <a:lnTo>
                  <a:pt x="2113" y="503"/>
                </a:lnTo>
                <a:lnTo>
                  <a:pt x="2122" y="508"/>
                </a:lnTo>
                <a:lnTo>
                  <a:pt x="2131" y="508"/>
                </a:lnTo>
              </a:path>
            </a:pathLst>
          </a:custGeom>
          <a:noFill/>
          <a:ln w="76200" cap="rnd" cmpd="sng">
            <a:solidFill>
              <a:srgbClr val="FF66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8382" name="Rectangle 15"/>
          <p:cNvSpPr>
            <a:spLocks noChangeArrowheads="1"/>
          </p:cNvSpPr>
          <p:nvPr/>
        </p:nvSpPr>
        <p:spPr bwMode="auto">
          <a:xfrm>
            <a:off x="7558088" y="2668588"/>
            <a:ext cx="15843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tr-TR" b="1">
                <a:solidFill>
                  <a:srgbClr val="FF6600"/>
                </a:solidFill>
                <a:latin typeface="Arial" pitchFamily="34" charset="0"/>
              </a:rPr>
              <a:t>Average</a:t>
            </a:r>
          </a:p>
          <a:p>
            <a:r>
              <a:rPr lang="en-US" altLang="tr-TR" b="1">
                <a:solidFill>
                  <a:srgbClr val="FF6600"/>
                </a:solidFill>
                <a:latin typeface="Arial" pitchFamily="34" charset="0"/>
              </a:rPr>
              <a:t>   Product</a:t>
            </a:r>
          </a:p>
        </p:txBody>
      </p:sp>
      <p:sp>
        <p:nvSpPr>
          <p:cNvPr id="58383" name="Line 16"/>
          <p:cNvSpPr>
            <a:spLocks noChangeShapeType="1"/>
          </p:cNvSpPr>
          <p:nvPr/>
        </p:nvSpPr>
        <p:spPr bwMode="auto">
          <a:xfrm>
            <a:off x="7162800" y="3757613"/>
            <a:ext cx="0" cy="1557337"/>
          </a:xfrm>
          <a:prstGeom prst="line">
            <a:avLst/>
          </a:prstGeom>
          <a:noFill/>
          <a:ln w="12700">
            <a:solidFill>
              <a:srgbClr val="FF6600"/>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8384" name="Line 17"/>
          <p:cNvSpPr>
            <a:spLocks noChangeShapeType="1"/>
          </p:cNvSpPr>
          <p:nvPr/>
        </p:nvSpPr>
        <p:spPr bwMode="auto">
          <a:xfrm flipH="1">
            <a:off x="7543800" y="3124200"/>
            <a:ext cx="304800" cy="376238"/>
          </a:xfrm>
          <a:prstGeom prst="line">
            <a:avLst/>
          </a:prstGeom>
          <a:noFill/>
          <a:ln w="508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1152824543"/>
      </p:ext>
    </p:extLst>
  </p:cSld>
  <p:clrMapOvr>
    <a:masterClrMapping/>
  </p:clrMapOvr>
  <p:transition>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Production In The Long Run</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38</a:t>
            </a:fld>
            <a:endParaRPr lang="en-US"/>
          </a:p>
        </p:txBody>
      </p:sp>
      <p:sp>
        <p:nvSpPr>
          <p:cNvPr id="6" name="Rectangle 5"/>
          <p:cNvSpPr>
            <a:spLocks noGrp="1" noChangeArrowheads="1"/>
          </p:cNvSpPr>
          <p:nvPr/>
        </p:nvSpPr>
        <p:spPr bwMode="auto">
          <a:xfrm>
            <a:off x="990600" y="16764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r>
              <a:rPr lang="en-US" sz="2800" dirty="0"/>
              <a:t>In the long run, by contrast, all </a:t>
            </a:r>
            <a:r>
              <a:rPr lang="en-US" sz="2800" dirty="0" smtClean="0"/>
              <a:t>factors </a:t>
            </a:r>
            <a:r>
              <a:rPr lang="en-US" sz="2800" dirty="0"/>
              <a:t>of production are by definition variable. </a:t>
            </a:r>
            <a:endParaRPr lang="en-US" sz="2800" dirty="0" smtClean="0">
              <a:solidFill>
                <a:schemeClr val="tx1"/>
              </a:solidFill>
            </a:endParaRPr>
          </a:p>
          <a:p>
            <a:r>
              <a:rPr lang="en-US" sz="2800" dirty="0"/>
              <a:t>To illustrate, consider again the production </a:t>
            </a:r>
            <a:r>
              <a:rPr lang="en-US" sz="2800" dirty="0" smtClean="0"/>
              <a:t>function Q=F(K,L)=2KL</a:t>
            </a:r>
          </a:p>
          <a:p>
            <a:r>
              <a:rPr lang="en-US" sz="2800" dirty="0" smtClean="0"/>
              <a:t>Suppose </a:t>
            </a:r>
            <a:r>
              <a:rPr lang="en-US" sz="2800" dirty="0"/>
              <a:t>we want to describe all possible combinations of </a:t>
            </a:r>
            <a:r>
              <a:rPr lang="en-US" sz="2800" i="1" dirty="0"/>
              <a:t>K </a:t>
            </a:r>
            <a:r>
              <a:rPr lang="en-US" sz="2800" dirty="0"/>
              <a:t>and </a:t>
            </a:r>
            <a:r>
              <a:rPr lang="en-US" sz="2800" i="1" dirty="0"/>
              <a:t>L </a:t>
            </a:r>
            <a:r>
              <a:rPr lang="en-US" sz="2800" dirty="0"/>
              <a:t>that give rise to a particular level of output—say, </a:t>
            </a:r>
            <a:r>
              <a:rPr lang="en-US" sz="2800" i="1" dirty="0"/>
              <a:t>Q </a:t>
            </a:r>
            <a:r>
              <a:rPr lang="en-US" sz="2800" dirty="0"/>
              <a:t>=</a:t>
            </a:r>
            <a:r>
              <a:rPr lang="en-US" sz="2800" dirty="0" smtClean="0"/>
              <a:t> </a:t>
            </a:r>
            <a:r>
              <a:rPr lang="en-US" sz="2800" dirty="0"/>
              <a:t>16 </a:t>
            </a:r>
          </a:p>
          <a:p>
            <a:r>
              <a:rPr lang="en-US" sz="2800" dirty="0"/>
              <a:t>To do this, we solve </a:t>
            </a:r>
            <a:r>
              <a:rPr lang="en-US" sz="2800" i="1" dirty="0"/>
              <a:t>Q </a:t>
            </a:r>
            <a:r>
              <a:rPr lang="en-US" sz="2800" dirty="0"/>
              <a:t>=</a:t>
            </a:r>
            <a:r>
              <a:rPr lang="en-US" sz="2800" dirty="0" smtClean="0"/>
              <a:t> </a:t>
            </a:r>
            <a:r>
              <a:rPr lang="en-US" sz="2800" dirty="0"/>
              <a:t>2</a:t>
            </a:r>
            <a:r>
              <a:rPr lang="en-US" sz="2800" i="1" dirty="0"/>
              <a:t>KL </a:t>
            </a:r>
            <a:r>
              <a:rPr lang="en-US" sz="2800" dirty="0"/>
              <a:t>=</a:t>
            </a:r>
            <a:r>
              <a:rPr lang="en-US" sz="2800" dirty="0" smtClean="0"/>
              <a:t> </a:t>
            </a:r>
            <a:r>
              <a:rPr lang="en-US" sz="2800" dirty="0"/>
              <a:t>16 for </a:t>
            </a:r>
            <a:r>
              <a:rPr lang="en-US" sz="2800" i="1" dirty="0"/>
              <a:t>K </a:t>
            </a:r>
            <a:r>
              <a:rPr lang="en-US" sz="2800" dirty="0"/>
              <a:t>in terms of </a:t>
            </a:r>
            <a:r>
              <a:rPr lang="en-US" sz="2800" i="1" dirty="0"/>
              <a:t>L </a:t>
            </a:r>
            <a:endParaRPr lang="en-US" sz="2800" dirty="0"/>
          </a:p>
          <a:p>
            <a:pPr marL="0" indent="0" algn="ctr">
              <a:buNone/>
            </a:pPr>
            <a:r>
              <a:rPr lang="en-US" sz="2800" dirty="0" smtClean="0"/>
              <a:t>K=8/L</a:t>
            </a:r>
            <a:endParaRPr lang="en-US" sz="2800" dirty="0"/>
          </a:p>
          <a:p>
            <a:endParaRPr lang="en-US" sz="2800" dirty="0"/>
          </a:p>
        </p:txBody>
      </p:sp>
    </p:spTree>
    <p:extLst>
      <p:ext uri="{BB962C8B-B14F-4D97-AF65-F5344CB8AC3E}">
        <p14:creationId xmlns:p14="http://schemas.microsoft.com/office/powerpoint/2010/main" val="18217202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71525" y="557213"/>
            <a:ext cx="7620000" cy="838200"/>
          </a:xfrm>
        </p:spPr>
        <p:txBody>
          <a:bodyPr/>
          <a:lstStyle/>
          <a:p>
            <a:pPr eaLnBrk="1" hangingPunct="1"/>
            <a:r>
              <a:rPr lang="en-US" altLang="tr-TR" smtClean="0"/>
              <a:t>Production Isoquants</a:t>
            </a:r>
          </a:p>
        </p:txBody>
      </p:sp>
      <p:sp>
        <p:nvSpPr>
          <p:cNvPr id="281603" name="Rectangle 3"/>
          <p:cNvSpPr>
            <a:spLocks noGrp="1" noChangeArrowheads="1"/>
          </p:cNvSpPr>
          <p:nvPr>
            <p:ph idx="1"/>
          </p:nvPr>
        </p:nvSpPr>
        <p:spPr/>
        <p:txBody>
          <a:bodyPr>
            <a:normAutofit/>
          </a:bodyPr>
          <a:lstStyle/>
          <a:p>
            <a:pPr eaLnBrk="1" hangingPunct="1"/>
            <a:r>
              <a:rPr lang="en-US" altLang="tr-TR" dirty="0" smtClean="0"/>
              <a:t>In the long run, all inputs are variable &amp; </a:t>
            </a:r>
            <a:r>
              <a:rPr lang="en-US" altLang="tr-TR" i="1" dirty="0" smtClean="0"/>
              <a:t>isoquants</a:t>
            </a:r>
            <a:r>
              <a:rPr lang="en-US" altLang="tr-TR" dirty="0" smtClean="0"/>
              <a:t> are used to study production decisions</a:t>
            </a:r>
          </a:p>
          <a:p>
            <a:pPr lvl="1" eaLnBrk="1" hangingPunct="1"/>
            <a:r>
              <a:rPr lang="en-US" altLang="tr-TR" dirty="0" smtClean="0"/>
              <a:t>An isoquant is a curve showing all possible input combinations capable of producing a given level of output</a:t>
            </a:r>
          </a:p>
          <a:p>
            <a:pPr lvl="1"/>
            <a:r>
              <a:rPr lang="en-US" altLang="tr-TR" dirty="0" smtClean="0"/>
              <a:t>Isoquants are downward sloping; if greater amounts of labor are used, less capital is required to produce a given output</a:t>
            </a:r>
            <a:endParaRPr lang="tr-TR" altLang="tr-TR" dirty="0" smtClean="0"/>
          </a:p>
          <a:p>
            <a:pPr lvl="1" eaLnBrk="1" hangingPunct="1"/>
            <a:endParaRPr lang="en-US" altLang="tr-TR" sz="3200" dirty="0" smtClean="0"/>
          </a:p>
        </p:txBody>
      </p:sp>
    </p:spTree>
    <p:extLst>
      <p:ext uri="{BB962C8B-B14F-4D97-AF65-F5344CB8AC3E}">
        <p14:creationId xmlns:p14="http://schemas.microsoft.com/office/powerpoint/2010/main" val="30988092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1603">
                                            <p:txEl>
                                              <p:pRg st="0" end="0"/>
                                            </p:txEl>
                                          </p:spTgt>
                                        </p:tgtEl>
                                        <p:attrNameLst>
                                          <p:attrName>style.visibility</p:attrName>
                                        </p:attrNameLst>
                                      </p:cBhvr>
                                      <p:to>
                                        <p:strVal val="visible"/>
                                      </p:to>
                                    </p:set>
                                    <p:animEffect transition="in" filter="wipe(left)">
                                      <p:cBhvr>
                                        <p:cTn id="7" dur="500"/>
                                        <p:tgtEl>
                                          <p:spTgt spid="281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1603">
                                            <p:txEl>
                                              <p:pRg st="1" end="1"/>
                                            </p:txEl>
                                          </p:spTgt>
                                        </p:tgtEl>
                                        <p:attrNameLst>
                                          <p:attrName>style.visibility</p:attrName>
                                        </p:attrNameLst>
                                      </p:cBhvr>
                                      <p:to>
                                        <p:strVal val="visible"/>
                                      </p:to>
                                    </p:set>
                                    <p:animEffect transition="in" filter="wipe(left)">
                                      <p:cBhvr>
                                        <p:cTn id="12" dur="500"/>
                                        <p:tgtEl>
                                          <p:spTgt spid="281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1603">
                                            <p:txEl>
                                              <p:pRg st="2" end="2"/>
                                            </p:txEl>
                                          </p:spTgt>
                                        </p:tgtEl>
                                        <p:attrNameLst>
                                          <p:attrName>style.visibility</p:attrName>
                                        </p:attrNameLst>
                                      </p:cBhvr>
                                      <p:to>
                                        <p:strVal val="visible"/>
                                      </p:to>
                                    </p:set>
                                    <p:animEffect transition="in" filter="wipe(left)">
                                      <p:cBhvr>
                                        <p:cTn id="17" dur="500"/>
                                        <p:tgtEl>
                                          <p:spTgt spid="281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3"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4</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971800"/>
            <a:ext cx="4267200" cy="320756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Dikdörtgen 2"/>
          <p:cNvSpPr/>
          <p:nvPr/>
        </p:nvSpPr>
        <p:spPr>
          <a:xfrm>
            <a:off x="228600" y="304800"/>
            <a:ext cx="8686800" cy="2462213"/>
          </a:xfrm>
          <a:prstGeom prst="rect">
            <a:avLst/>
          </a:prstGeom>
        </p:spPr>
        <p:txBody>
          <a:bodyPr wrap="square">
            <a:spAutoFit/>
          </a:bodyPr>
          <a:lstStyle/>
          <a:p>
            <a:pPr algn="just"/>
            <a:r>
              <a:rPr lang="tr-TR" sz="2200" b="1" dirty="0" smtClean="0"/>
              <a:t>P</a:t>
            </a:r>
            <a:r>
              <a:rPr lang="en-US" sz="2200" b="1" dirty="0" err="1" smtClean="0"/>
              <a:t>roduction</a:t>
            </a:r>
            <a:r>
              <a:rPr lang="en-US" sz="2200" b="1" dirty="0" smtClean="0"/>
              <a:t> </a:t>
            </a:r>
            <a:r>
              <a:rPr lang="en-US" sz="2200" b="1" dirty="0"/>
              <a:t>function </a:t>
            </a:r>
            <a:r>
              <a:rPr lang="en-US" sz="2200" dirty="0"/>
              <a:t>is the relationship by which inputs are combined </a:t>
            </a:r>
            <a:r>
              <a:rPr lang="en-US" sz="2200" dirty="0" smtClean="0"/>
              <a:t>to</a:t>
            </a:r>
            <a:r>
              <a:rPr lang="tr-TR" sz="2200" dirty="0" smtClean="0"/>
              <a:t> </a:t>
            </a:r>
            <a:r>
              <a:rPr lang="en-US" sz="2200" dirty="0" smtClean="0"/>
              <a:t>produce </a:t>
            </a:r>
            <a:r>
              <a:rPr lang="en-US" sz="2200" dirty="0"/>
              <a:t>output. Schematically, it may be represented as the box in Figure </a:t>
            </a:r>
            <a:r>
              <a:rPr lang="tr-TR" sz="2200" dirty="0" smtClean="0"/>
              <a:t>8.1.</a:t>
            </a:r>
            <a:r>
              <a:rPr lang="en-US" sz="2200" dirty="0" smtClean="0"/>
              <a:t> Inputs</a:t>
            </a:r>
            <a:r>
              <a:rPr lang="tr-TR" sz="2200" dirty="0" smtClean="0"/>
              <a:t> </a:t>
            </a:r>
            <a:r>
              <a:rPr lang="en-US" sz="2200" dirty="0" smtClean="0"/>
              <a:t>are </a:t>
            </a:r>
            <a:r>
              <a:rPr lang="en-US" sz="2200" dirty="0"/>
              <a:t>fed into it, and output is discharged from it. The box implicitly </a:t>
            </a:r>
            <a:r>
              <a:rPr lang="en-US" sz="2200" dirty="0" smtClean="0"/>
              <a:t>embodies</a:t>
            </a:r>
            <a:r>
              <a:rPr lang="tr-TR" sz="2200" dirty="0" smtClean="0"/>
              <a:t> </a:t>
            </a:r>
            <a:r>
              <a:rPr lang="en-US" sz="2200" dirty="0" smtClean="0"/>
              <a:t>the </a:t>
            </a:r>
            <a:r>
              <a:rPr lang="en-US" sz="2200" dirty="0"/>
              <a:t>existing state of technology, which has been improving steadily over time. </a:t>
            </a:r>
            <a:r>
              <a:rPr lang="en-US" sz="2200" dirty="0" smtClean="0"/>
              <a:t>Thus,</a:t>
            </a:r>
            <a:r>
              <a:rPr lang="tr-TR" sz="2200" dirty="0" smtClean="0"/>
              <a:t> </a:t>
            </a:r>
            <a:r>
              <a:rPr lang="en-US" sz="2200" dirty="0" smtClean="0"/>
              <a:t>a </a:t>
            </a:r>
            <a:r>
              <a:rPr lang="en-US" sz="2200" dirty="0"/>
              <a:t>given combination of productive inputs will yield a larger number of cars </a:t>
            </a:r>
            <a:r>
              <a:rPr lang="en-US" sz="2200" dirty="0" smtClean="0"/>
              <a:t>with</a:t>
            </a:r>
            <a:r>
              <a:rPr lang="tr-TR" sz="2200" dirty="0" smtClean="0"/>
              <a:t> </a:t>
            </a:r>
            <a:r>
              <a:rPr lang="en-US" sz="2200" dirty="0" smtClean="0"/>
              <a:t>today’s </a:t>
            </a:r>
            <a:r>
              <a:rPr lang="en-US" sz="2200" dirty="0"/>
              <a:t>technology than with the technology of 1970.</a:t>
            </a:r>
            <a:endParaRPr lang="tr-TR" sz="2200" dirty="0"/>
          </a:p>
        </p:txBody>
      </p:sp>
    </p:spTree>
    <p:extLst>
      <p:ext uri="{BB962C8B-B14F-4D97-AF65-F5344CB8AC3E}">
        <p14:creationId xmlns:p14="http://schemas.microsoft.com/office/powerpoint/2010/main" val="23935115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en-US" smtClean="0"/>
              <a:t>©2015 McGraw-Hill Education. All Rights Reserved.</a:t>
            </a:r>
            <a:endParaRPr lang="en-US"/>
          </a:p>
        </p:txBody>
      </p:sp>
      <p:sp>
        <p:nvSpPr>
          <p:cNvPr id="3" name="Slayt Numarası Yer Tutucusu 2"/>
          <p:cNvSpPr>
            <a:spLocks noGrp="1"/>
          </p:cNvSpPr>
          <p:nvPr>
            <p:ph type="sldNum" sz="quarter" idx="12"/>
          </p:nvPr>
        </p:nvSpPr>
        <p:spPr/>
        <p:txBody>
          <a:bodyPr/>
          <a:lstStyle/>
          <a:p>
            <a:fld id="{277EE247-7E3D-4F38-A267-86CBA1DF41EF}" type="slidenum">
              <a:rPr lang="en-US" smtClean="0"/>
              <a:t>40</a:t>
            </a:fld>
            <a:endParaRPr lang="en-US"/>
          </a:p>
        </p:txBody>
      </p:sp>
      <p:sp>
        <p:nvSpPr>
          <p:cNvPr id="4" name="Dikdörtgen 3"/>
          <p:cNvSpPr/>
          <p:nvPr/>
        </p:nvSpPr>
        <p:spPr>
          <a:xfrm>
            <a:off x="2286000" y="2209800"/>
            <a:ext cx="4572000" cy="1384995"/>
          </a:xfrm>
          <a:prstGeom prst="rect">
            <a:avLst/>
          </a:prstGeom>
        </p:spPr>
        <p:txBody>
          <a:bodyPr>
            <a:spAutoFit/>
          </a:bodyPr>
          <a:lstStyle/>
          <a:p>
            <a:r>
              <a:rPr lang="en-US" altLang="tr-TR" sz="2800" dirty="0"/>
              <a:t>Equation for an Isoquant:</a:t>
            </a:r>
          </a:p>
          <a:p>
            <a:r>
              <a:rPr lang="tr-TR" altLang="tr-TR" sz="2800" dirty="0" smtClean="0"/>
              <a:t>                  </a:t>
            </a:r>
            <a:endParaRPr lang="en-US" altLang="tr-TR" sz="2800" dirty="0"/>
          </a:p>
          <a:p>
            <a:pPr algn="ctr">
              <a:buFont typeface="Wingdings" pitchFamily="2" charset="2"/>
              <a:buNone/>
            </a:pPr>
            <a:r>
              <a:rPr lang="en-US" altLang="tr-TR" sz="2800" i="1" dirty="0">
                <a:latin typeface="Times New Roman" pitchFamily="18" charset="0"/>
              </a:rPr>
              <a:t>q = f (L, K</a:t>
            </a:r>
            <a:r>
              <a:rPr lang="en-US" altLang="tr-TR" sz="2800" i="1" dirty="0" smtClean="0">
                <a:latin typeface="Times New Roman" pitchFamily="18" charset="0"/>
              </a:rPr>
              <a:t>)</a:t>
            </a:r>
            <a:endParaRPr lang="en-US" altLang="tr-TR" sz="2800" i="1" dirty="0">
              <a:latin typeface="Times New Roman" pitchFamily="18" charset="0"/>
            </a:endParaRPr>
          </a:p>
        </p:txBody>
      </p:sp>
      <p:sp>
        <p:nvSpPr>
          <p:cNvPr id="5" name="Dikdörtgen 4"/>
          <p:cNvSpPr/>
          <p:nvPr/>
        </p:nvSpPr>
        <p:spPr>
          <a:xfrm>
            <a:off x="304800" y="914400"/>
            <a:ext cx="8534400" cy="954107"/>
          </a:xfrm>
          <a:prstGeom prst="rect">
            <a:avLst/>
          </a:prstGeom>
        </p:spPr>
        <p:txBody>
          <a:bodyPr wrap="square">
            <a:spAutoFit/>
          </a:bodyPr>
          <a:lstStyle/>
          <a:p>
            <a:pPr lvl="1"/>
            <a:r>
              <a:rPr lang="en-US" altLang="tr-TR" sz="2800" b="1" dirty="0"/>
              <a:t>Isoquant:</a:t>
            </a:r>
            <a:r>
              <a:rPr lang="en-US" altLang="tr-TR" sz="2800" dirty="0"/>
              <a:t> the set of all input combinations that yield a given level of output.</a:t>
            </a:r>
          </a:p>
        </p:txBody>
      </p:sp>
      <p:sp>
        <p:nvSpPr>
          <p:cNvPr id="6" name="Line 5"/>
          <p:cNvSpPr>
            <a:spLocks noChangeShapeType="1"/>
          </p:cNvSpPr>
          <p:nvPr/>
        </p:nvSpPr>
        <p:spPr bwMode="auto">
          <a:xfrm>
            <a:off x="3733800" y="3200400"/>
            <a:ext cx="2286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35711113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22700" y="685800"/>
            <a:ext cx="5172075" cy="409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5"/>
          <p:cNvSpPr>
            <a:spLocks noChangeArrowheads="1"/>
          </p:cNvSpPr>
          <p:nvPr/>
        </p:nvSpPr>
        <p:spPr bwMode="auto">
          <a:xfrm>
            <a:off x="457200" y="1033463"/>
            <a:ext cx="25908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ct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20000"/>
              </a:spcBef>
            </a:pPr>
            <a:r>
              <a:rPr lang="en-US" altLang="tr-TR" sz="1600" b="1"/>
              <a:t>PRODUCTION WITH TWO VARIABLE INPUTS</a:t>
            </a:r>
          </a:p>
        </p:txBody>
      </p:sp>
      <p:sp>
        <p:nvSpPr>
          <p:cNvPr id="10" name="Rectangle 10"/>
          <p:cNvSpPr>
            <a:spLocks noChangeArrowheads="1"/>
          </p:cNvSpPr>
          <p:nvPr/>
        </p:nvSpPr>
        <p:spPr bwMode="auto">
          <a:xfrm>
            <a:off x="457200" y="685800"/>
            <a:ext cx="1905000"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ctr"/>
          <a:lstStyle>
            <a:lvl1pPr marL="342900" indent="-342900"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20000"/>
              </a:spcBef>
            </a:pPr>
            <a:endParaRPr lang="en-US" altLang="tr-TR" sz="2000" b="1" dirty="0">
              <a:solidFill>
                <a:srgbClr val="ED1B2F"/>
              </a:solidFill>
            </a:endParaRPr>
          </a:p>
        </p:txBody>
      </p:sp>
      <p:sp>
        <p:nvSpPr>
          <p:cNvPr id="11" name="Rectangle 71"/>
          <p:cNvSpPr>
            <a:spLocks noChangeArrowheads="1"/>
          </p:cNvSpPr>
          <p:nvPr/>
        </p:nvSpPr>
        <p:spPr bwMode="auto">
          <a:xfrm>
            <a:off x="457200" y="1681163"/>
            <a:ext cx="3124200" cy="3505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20000"/>
              </a:spcBef>
              <a:spcAft>
                <a:spcPct val="20000"/>
              </a:spcAft>
            </a:pPr>
            <a:r>
              <a:rPr lang="en-US" altLang="tr-TR" sz="1600"/>
              <a:t>A set of isoquants, or isoquant map, describes the firm’s production function.</a:t>
            </a:r>
          </a:p>
          <a:p>
            <a:pPr eaLnBrk="1" hangingPunct="1">
              <a:spcBef>
                <a:spcPct val="20000"/>
              </a:spcBef>
              <a:spcAft>
                <a:spcPct val="20000"/>
              </a:spcAft>
            </a:pPr>
            <a:r>
              <a:rPr lang="en-US" altLang="tr-TR" sz="1600"/>
              <a:t>Output increases as we move from isoquant </a:t>
            </a:r>
            <a:r>
              <a:rPr lang="en-US" altLang="tr-TR" sz="1600" i="1"/>
              <a:t>q</a:t>
            </a:r>
            <a:r>
              <a:rPr lang="en-US" altLang="tr-TR" sz="1600" baseline="-25000"/>
              <a:t>1</a:t>
            </a:r>
            <a:r>
              <a:rPr lang="en-US" altLang="tr-TR" sz="1600"/>
              <a:t> (at which 55 units per year are produced at points such as </a:t>
            </a:r>
            <a:r>
              <a:rPr lang="en-US" altLang="tr-TR" sz="1600" i="1"/>
              <a:t>A</a:t>
            </a:r>
            <a:r>
              <a:rPr lang="en-US" altLang="tr-TR" sz="1600"/>
              <a:t> and </a:t>
            </a:r>
            <a:r>
              <a:rPr lang="en-US" altLang="tr-TR" sz="1600" i="1"/>
              <a:t>D</a:t>
            </a:r>
            <a:r>
              <a:rPr lang="en-US" altLang="tr-TR" sz="1600"/>
              <a:t>),</a:t>
            </a:r>
          </a:p>
          <a:p>
            <a:pPr eaLnBrk="1" hangingPunct="1">
              <a:spcBef>
                <a:spcPct val="20000"/>
              </a:spcBef>
              <a:spcAft>
                <a:spcPct val="20000"/>
              </a:spcAft>
            </a:pPr>
            <a:r>
              <a:rPr lang="en-US" altLang="tr-TR" sz="1600"/>
              <a:t>to isoquant </a:t>
            </a:r>
            <a:r>
              <a:rPr lang="en-US" altLang="tr-TR" sz="1600" i="1"/>
              <a:t>q</a:t>
            </a:r>
            <a:r>
              <a:rPr lang="en-US" altLang="tr-TR" sz="1600" baseline="-25000"/>
              <a:t>2</a:t>
            </a:r>
            <a:r>
              <a:rPr lang="en-US" altLang="tr-TR" sz="1600"/>
              <a:t> (75 units per year at points such as </a:t>
            </a:r>
            <a:r>
              <a:rPr lang="en-US" altLang="tr-TR" sz="1600" i="1"/>
              <a:t>B</a:t>
            </a:r>
            <a:r>
              <a:rPr lang="en-US" altLang="tr-TR" sz="1600"/>
              <a:t>), and</a:t>
            </a:r>
          </a:p>
          <a:p>
            <a:pPr eaLnBrk="1" hangingPunct="1">
              <a:spcBef>
                <a:spcPct val="20000"/>
              </a:spcBef>
              <a:spcAft>
                <a:spcPct val="20000"/>
              </a:spcAft>
            </a:pPr>
            <a:r>
              <a:rPr lang="en-US" altLang="tr-TR" sz="1600"/>
              <a:t>to isoquant </a:t>
            </a:r>
            <a:r>
              <a:rPr lang="en-US" altLang="tr-TR" sz="1600" i="1"/>
              <a:t>q</a:t>
            </a:r>
            <a:r>
              <a:rPr lang="en-US" altLang="tr-TR" sz="1600" baseline="-25000"/>
              <a:t>3</a:t>
            </a:r>
            <a:r>
              <a:rPr lang="en-US" altLang="tr-TR" sz="1600"/>
              <a:t> (90 units per year at points such as </a:t>
            </a:r>
            <a:r>
              <a:rPr lang="en-US" altLang="tr-TR" sz="1600" i="1"/>
              <a:t>C</a:t>
            </a:r>
            <a:r>
              <a:rPr lang="en-US" altLang="tr-TR" sz="1600"/>
              <a:t> and </a:t>
            </a:r>
            <a:r>
              <a:rPr lang="en-US" altLang="tr-TR" sz="1600" i="1"/>
              <a:t>E</a:t>
            </a:r>
            <a:r>
              <a:rPr lang="en-US" altLang="tr-TR" sz="1600"/>
              <a:t>).</a:t>
            </a:r>
          </a:p>
        </p:txBody>
      </p:sp>
      <p:grpSp>
        <p:nvGrpSpPr>
          <p:cNvPr id="2" name="Group 26"/>
          <p:cNvGrpSpPr>
            <a:grpSpLocks/>
          </p:cNvGrpSpPr>
          <p:nvPr/>
        </p:nvGrpSpPr>
        <p:grpSpPr bwMode="auto">
          <a:xfrm>
            <a:off x="3749675" y="4752975"/>
            <a:ext cx="5218113" cy="206375"/>
            <a:chOff x="3657600" y="1678781"/>
            <a:chExt cx="4800600" cy="152400"/>
          </a:xfrm>
        </p:grpSpPr>
        <p:cxnSp>
          <p:nvCxnSpPr>
            <p:cNvPr id="35863" name="Straight Connector 27"/>
            <p:cNvCxnSpPr>
              <a:cxnSpLocks noChangeShapeType="1"/>
            </p:cNvCxnSpPr>
            <p:nvPr/>
          </p:nvCxnSpPr>
          <p:spPr bwMode="auto">
            <a:xfrm>
              <a:off x="3657600" y="1752600"/>
              <a:ext cx="4800600" cy="0"/>
            </a:xfrm>
            <a:prstGeom prst="line">
              <a:avLst/>
            </a:prstGeom>
            <a:noFill/>
            <a:ln w="15875">
              <a:solidFill>
                <a:srgbClr val="00AB4E"/>
              </a:solidFill>
              <a:round/>
              <a:headEnd/>
              <a:tailEnd/>
            </a:ln>
            <a:extLst>
              <a:ext uri="{909E8E84-426E-40DD-AFC4-6F175D3DCCD1}">
                <a14:hiddenFill xmlns:a14="http://schemas.microsoft.com/office/drawing/2010/main">
                  <a:noFill/>
                </a14:hiddenFill>
              </a:ext>
            </a:extLst>
          </p:spPr>
        </p:cxnSp>
        <p:cxnSp>
          <p:nvCxnSpPr>
            <p:cNvPr id="35864" name="Straight Connector 28"/>
            <p:cNvCxnSpPr>
              <a:cxnSpLocks noChangeShapeType="1"/>
            </p:cNvCxnSpPr>
            <p:nvPr/>
          </p:nvCxnSpPr>
          <p:spPr bwMode="auto">
            <a:xfrm>
              <a:off x="8458200" y="1678781"/>
              <a:ext cx="0" cy="152400"/>
            </a:xfrm>
            <a:prstGeom prst="line">
              <a:avLst/>
            </a:prstGeom>
            <a:noFill/>
            <a:ln w="15875">
              <a:solidFill>
                <a:srgbClr val="00AB4E"/>
              </a:solidFill>
              <a:round/>
              <a:headEnd/>
              <a:tailEnd/>
            </a:ln>
            <a:extLst>
              <a:ext uri="{909E8E84-426E-40DD-AFC4-6F175D3DCCD1}">
                <a14:hiddenFill xmlns:a14="http://schemas.microsoft.com/office/drawing/2010/main">
                  <a:noFill/>
                </a14:hiddenFill>
              </a:ext>
            </a:extLst>
          </p:spPr>
        </p:cxnSp>
      </p:grpSp>
      <p:grpSp>
        <p:nvGrpSpPr>
          <p:cNvPr id="13" name="Group 29"/>
          <p:cNvGrpSpPr>
            <a:grpSpLocks/>
          </p:cNvGrpSpPr>
          <p:nvPr/>
        </p:nvGrpSpPr>
        <p:grpSpPr bwMode="auto">
          <a:xfrm>
            <a:off x="3657600" y="679450"/>
            <a:ext cx="193675" cy="4283075"/>
            <a:chOff x="3574256" y="2209800"/>
            <a:chExt cx="152400" cy="4114800"/>
          </a:xfrm>
        </p:grpSpPr>
        <p:cxnSp>
          <p:nvCxnSpPr>
            <p:cNvPr id="35861" name="Straight Connector 19"/>
            <p:cNvCxnSpPr>
              <a:cxnSpLocks noChangeShapeType="1"/>
            </p:cNvCxnSpPr>
            <p:nvPr/>
          </p:nvCxnSpPr>
          <p:spPr bwMode="auto">
            <a:xfrm flipV="1">
              <a:off x="3648075" y="2209800"/>
              <a:ext cx="0" cy="4114800"/>
            </a:xfrm>
            <a:prstGeom prst="line">
              <a:avLst/>
            </a:prstGeom>
            <a:noFill/>
            <a:ln w="15875">
              <a:solidFill>
                <a:srgbClr val="00AB4E"/>
              </a:solidFill>
              <a:round/>
              <a:headEnd/>
              <a:tailEnd/>
            </a:ln>
            <a:extLst>
              <a:ext uri="{909E8E84-426E-40DD-AFC4-6F175D3DCCD1}">
                <a14:hiddenFill xmlns:a14="http://schemas.microsoft.com/office/drawing/2010/main">
                  <a:noFill/>
                </a14:hiddenFill>
              </a:ext>
            </a:extLst>
          </p:spPr>
        </p:cxnSp>
        <p:cxnSp>
          <p:nvCxnSpPr>
            <p:cNvPr id="35862" name="Straight Connector 31"/>
            <p:cNvCxnSpPr>
              <a:cxnSpLocks noChangeShapeType="1"/>
            </p:cNvCxnSpPr>
            <p:nvPr/>
          </p:nvCxnSpPr>
          <p:spPr bwMode="auto">
            <a:xfrm rot="-5400000">
              <a:off x="3650456" y="2133600"/>
              <a:ext cx="0" cy="152400"/>
            </a:xfrm>
            <a:prstGeom prst="line">
              <a:avLst/>
            </a:prstGeom>
            <a:noFill/>
            <a:ln w="15875">
              <a:solidFill>
                <a:srgbClr val="00AB4E"/>
              </a:solidFill>
              <a:round/>
              <a:headEnd/>
              <a:tailEnd/>
            </a:ln>
            <a:extLst>
              <a:ext uri="{909E8E84-426E-40DD-AFC4-6F175D3DCCD1}">
                <a14:hiddenFill xmlns:a14="http://schemas.microsoft.com/office/drawing/2010/main">
                  <a:noFill/>
                </a14:hiddenFill>
              </a:ext>
            </a:extLst>
          </p:spPr>
        </p:cxnSp>
      </p:grpSp>
      <p:grpSp>
        <p:nvGrpSpPr>
          <p:cNvPr id="14" name="Group 32"/>
          <p:cNvGrpSpPr>
            <a:grpSpLocks/>
          </p:cNvGrpSpPr>
          <p:nvPr/>
        </p:nvGrpSpPr>
        <p:grpSpPr bwMode="auto">
          <a:xfrm>
            <a:off x="457200" y="4864100"/>
            <a:ext cx="3292475" cy="165100"/>
            <a:chOff x="457199" y="5791200"/>
            <a:chExt cx="3193257" cy="152400"/>
          </a:xfrm>
        </p:grpSpPr>
        <p:cxnSp>
          <p:nvCxnSpPr>
            <p:cNvPr id="35859" name="Straight Connector 22"/>
            <p:cNvCxnSpPr>
              <a:cxnSpLocks noChangeShapeType="1"/>
            </p:cNvCxnSpPr>
            <p:nvPr/>
          </p:nvCxnSpPr>
          <p:spPr bwMode="auto">
            <a:xfrm flipH="1">
              <a:off x="457200" y="5869781"/>
              <a:ext cx="3193256" cy="0"/>
            </a:xfrm>
            <a:prstGeom prst="line">
              <a:avLst/>
            </a:prstGeom>
            <a:noFill/>
            <a:ln w="15875">
              <a:solidFill>
                <a:srgbClr val="00AB4E"/>
              </a:solidFill>
              <a:round/>
              <a:headEnd/>
              <a:tailEnd/>
            </a:ln>
            <a:extLst>
              <a:ext uri="{909E8E84-426E-40DD-AFC4-6F175D3DCCD1}">
                <a14:hiddenFill xmlns:a14="http://schemas.microsoft.com/office/drawing/2010/main">
                  <a:noFill/>
                </a14:hiddenFill>
              </a:ext>
            </a:extLst>
          </p:spPr>
        </p:cxnSp>
        <p:cxnSp>
          <p:nvCxnSpPr>
            <p:cNvPr id="35860" name="Straight Connector 23"/>
            <p:cNvCxnSpPr>
              <a:cxnSpLocks noChangeShapeType="1"/>
            </p:cNvCxnSpPr>
            <p:nvPr/>
          </p:nvCxnSpPr>
          <p:spPr bwMode="auto">
            <a:xfrm rot="10800000">
              <a:off x="457199" y="5791200"/>
              <a:ext cx="0" cy="152400"/>
            </a:xfrm>
            <a:prstGeom prst="line">
              <a:avLst/>
            </a:prstGeom>
            <a:noFill/>
            <a:ln w="15875">
              <a:solidFill>
                <a:srgbClr val="00AB4E"/>
              </a:solidFill>
              <a:round/>
              <a:headEnd/>
              <a:tailEnd/>
            </a:ln>
            <a:extLst>
              <a:ext uri="{909E8E84-426E-40DD-AFC4-6F175D3DCCD1}">
                <a14:hiddenFill xmlns:a14="http://schemas.microsoft.com/office/drawing/2010/main">
                  <a:noFill/>
                </a14:hiddenFill>
              </a:ext>
            </a:extLst>
          </p:spPr>
        </p:cxnSp>
      </p:grpSp>
      <p:sp>
        <p:nvSpPr>
          <p:cNvPr id="3" name="Rectangle 2"/>
          <p:cNvSpPr>
            <a:spLocks noChangeArrowheads="1"/>
          </p:cNvSpPr>
          <p:nvPr/>
        </p:nvSpPr>
        <p:spPr bwMode="auto">
          <a:xfrm>
            <a:off x="457200" y="5029200"/>
            <a:ext cx="8686800" cy="1149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20000"/>
              </a:spcBef>
              <a:spcAft>
                <a:spcPct val="20000"/>
              </a:spcAft>
            </a:pPr>
            <a:r>
              <a:rPr lang="en-US" altLang="tr-TR" sz="1800"/>
              <a:t>By drawing a horizontal line at a particular level of capital—say 3, we can observe diminishing marginal returns. Reading the levels of output from each isoquant as labor is increased, we note that each additional unit of labor generates less and less additional output.</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22700" y="685800"/>
            <a:ext cx="5172075" cy="409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22700" y="685800"/>
            <a:ext cx="5172075" cy="409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822700" y="685800"/>
            <a:ext cx="5172075" cy="409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822700" y="685800"/>
            <a:ext cx="5172075" cy="409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822700" y="685800"/>
            <a:ext cx="5172075" cy="409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822700" y="685800"/>
            <a:ext cx="5172075" cy="409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9"/>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822700" y="685800"/>
            <a:ext cx="5172075" cy="409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0"/>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3822700" y="685800"/>
            <a:ext cx="5172075" cy="409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5"/>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3822700" y="685800"/>
            <a:ext cx="5172075" cy="409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63970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bg/>
                                          </p:spTgt>
                                        </p:tgtEl>
                                        <p:attrNameLst>
                                          <p:attrName>style.visibility</p:attrName>
                                        </p:attrNameLst>
                                      </p:cBhvr>
                                      <p:to>
                                        <p:strVal val="visible"/>
                                      </p:to>
                                    </p:set>
                                    <p:animEffect transition="in" filter="wipe(left)">
                                      <p:cBhvr>
                                        <p:cTn id="15" dur="500"/>
                                        <p:tgtEl>
                                          <p:spTgt spid="11">
                                            <p:bg/>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Effect transition="in" filter="wipe(left)">
                                      <p:cBhvr>
                                        <p:cTn id="19" dur="500"/>
                                        <p:tgtEl>
                                          <p:spTgt spid="11">
                                            <p:txEl>
                                              <p:pRg st="0" end="0"/>
                                            </p:txEl>
                                          </p:spTgt>
                                        </p:tgtEl>
                                      </p:cBhvr>
                                    </p:animEffect>
                                  </p:childTnLst>
                                </p:cTn>
                              </p:par>
                            </p:childTnLst>
                          </p:cTn>
                        </p:par>
                        <p:par>
                          <p:cTn id="20" fill="hold" nodeType="afterGroup">
                            <p:stCondLst>
                              <p:cond delay="2000"/>
                            </p:stCondLst>
                            <p:childTnLst>
                              <p:par>
                                <p:cTn id="21" presetID="22" presetClass="entr" presetSubtype="4"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down)">
                                      <p:cBhvr>
                                        <p:cTn id="23" dur="500"/>
                                        <p:tgtEl>
                                          <p:spTgt spid="13"/>
                                        </p:tgtEl>
                                      </p:cBhvr>
                                    </p:animEffect>
                                  </p:childTnLst>
                                </p:cTn>
                              </p:par>
                              <p:par>
                                <p:cTn id="24" presetID="22" presetClass="entr" presetSubtype="8"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left)">
                                      <p:cBhvr>
                                        <p:cTn id="26" dur="500"/>
                                        <p:tgtEl>
                                          <p:spTgt spid="2"/>
                                        </p:tgtEl>
                                      </p:cBhvr>
                                    </p:animEffect>
                                  </p:childTnLst>
                                </p:cTn>
                              </p:par>
                            </p:childTnLst>
                          </p:cTn>
                        </p:par>
                        <p:par>
                          <p:cTn id="27" fill="hold" nodeType="afterGroup">
                            <p:stCondLst>
                              <p:cond delay="2500"/>
                            </p:stCondLst>
                            <p:childTnLst>
                              <p:par>
                                <p:cTn id="28" presetID="22" presetClass="entr" presetSubtype="8"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750"/>
                                        <p:tgtEl>
                                          <p:spTgt spid="4"/>
                                        </p:tgtEl>
                                      </p:cBhvr>
                                    </p:animEffect>
                                  </p:childTnLst>
                                </p:cTn>
                              </p:par>
                            </p:childTnLst>
                          </p:cTn>
                        </p:par>
                        <p:par>
                          <p:cTn id="31" fill="hold" nodeType="afterGroup">
                            <p:stCondLst>
                              <p:cond delay="3250"/>
                            </p:stCondLst>
                            <p:childTnLst>
                              <p:par>
                                <p:cTn id="32" presetID="22" presetClass="entr" presetSubtype="1" fill="hold"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wipe(up)">
                                      <p:cBhvr>
                                        <p:cTn id="34" dur="750"/>
                                        <p:tgtEl>
                                          <p:spTgt spid="5"/>
                                        </p:tgtEl>
                                      </p:cBhvr>
                                    </p:animEffect>
                                  </p:childTnLst>
                                </p:cTn>
                              </p:par>
                            </p:childTnLst>
                          </p:cTn>
                        </p:par>
                        <p:par>
                          <p:cTn id="35" fill="hold" nodeType="afterGroup">
                            <p:stCondLst>
                              <p:cond delay="4000"/>
                            </p:stCondLst>
                            <p:childTnLst>
                              <p:par>
                                <p:cTn id="36" presetID="22" presetClass="entr" presetSubtype="1" fill="hold" nodeType="after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up)">
                                      <p:cBhvr>
                                        <p:cTn id="38" dur="750"/>
                                        <p:tgtEl>
                                          <p:spTgt spid="6"/>
                                        </p:tgtEl>
                                      </p:cBhvr>
                                    </p:animEffect>
                                  </p:childTnLst>
                                </p:cTn>
                              </p:par>
                            </p:childTnLst>
                          </p:cTn>
                        </p:par>
                        <p:par>
                          <p:cTn id="39" fill="hold" nodeType="afterGroup">
                            <p:stCondLst>
                              <p:cond delay="4750"/>
                            </p:stCondLst>
                            <p:childTnLst>
                              <p:par>
                                <p:cTn id="40" presetID="22" presetClass="entr" presetSubtype="8" fill="hold" nodeType="after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left)">
                                      <p:cBhvr>
                                        <p:cTn id="42" dur="750"/>
                                        <p:tgtEl>
                                          <p:spTgt spid="7"/>
                                        </p:tgtEl>
                                      </p:cBhvr>
                                    </p:animEffect>
                                  </p:childTnLst>
                                </p:cTn>
                              </p:par>
                            </p:childTnLst>
                          </p:cTn>
                        </p:par>
                        <p:par>
                          <p:cTn id="43" fill="hold" nodeType="afterGroup">
                            <p:stCondLst>
                              <p:cond delay="5500"/>
                            </p:stCondLst>
                            <p:childTnLst>
                              <p:par>
                                <p:cTn id="44" presetID="22" presetClass="entr" presetSubtype="8" fill="hold" grpId="0" nodeType="afterEffect">
                                  <p:stCondLst>
                                    <p:cond delay="0"/>
                                  </p:stCondLst>
                                  <p:childTnLst>
                                    <p:set>
                                      <p:cBhvr>
                                        <p:cTn id="45" dur="1" fill="hold">
                                          <p:stCondLst>
                                            <p:cond delay="0"/>
                                          </p:stCondLst>
                                        </p:cTn>
                                        <p:tgtEl>
                                          <p:spTgt spid="11">
                                            <p:txEl>
                                              <p:pRg st="1" end="1"/>
                                            </p:txEl>
                                          </p:spTgt>
                                        </p:tgtEl>
                                        <p:attrNameLst>
                                          <p:attrName>style.visibility</p:attrName>
                                        </p:attrNameLst>
                                      </p:cBhvr>
                                      <p:to>
                                        <p:strVal val="visible"/>
                                      </p:to>
                                    </p:set>
                                    <p:animEffect transition="in" filter="wipe(left)">
                                      <p:cBhvr>
                                        <p:cTn id="46" dur="500"/>
                                        <p:tgtEl>
                                          <p:spTgt spid="11">
                                            <p:txEl>
                                              <p:pRg st="1" end="1"/>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1" fill="hold" nodeType="click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up)">
                                      <p:cBhvr>
                                        <p:cTn id="51" dur="750"/>
                                        <p:tgtEl>
                                          <p:spTgt spid="8"/>
                                        </p:tgtEl>
                                      </p:cBhvr>
                                    </p:animEffect>
                                  </p:childTnLst>
                                </p:cTn>
                              </p:par>
                            </p:childTnLst>
                          </p:cTn>
                        </p:par>
                        <p:par>
                          <p:cTn id="52" fill="hold" nodeType="afterGroup">
                            <p:stCondLst>
                              <p:cond delay="750"/>
                            </p:stCondLst>
                            <p:childTnLst>
                              <p:par>
                                <p:cTn id="53" presetID="22" presetClass="entr" presetSubtype="1" fill="hold" nodeType="after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wipe(up)">
                                      <p:cBhvr>
                                        <p:cTn id="55" dur="750"/>
                                        <p:tgtEl>
                                          <p:spTgt spid="12"/>
                                        </p:tgtEl>
                                      </p:cBhvr>
                                    </p:animEffect>
                                  </p:childTnLst>
                                </p:cTn>
                              </p:par>
                            </p:childTnLst>
                          </p:cTn>
                        </p:par>
                        <p:par>
                          <p:cTn id="56" fill="hold" nodeType="afterGroup">
                            <p:stCondLst>
                              <p:cond delay="1500"/>
                            </p:stCondLst>
                            <p:childTnLst>
                              <p:par>
                                <p:cTn id="57" presetID="22" presetClass="entr" presetSubtype="8" fill="hold" grpId="0" nodeType="afterEffect">
                                  <p:stCondLst>
                                    <p:cond delay="0"/>
                                  </p:stCondLst>
                                  <p:childTnLst>
                                    <p:set>
                                      <p:cBhvr>
                                        <p:cTn id="58" dur="1" fill="hold">
                                          <p:stCondLst>
                                            <p:cond delay="0"/>
                                          </p:stCondLst>
                                        </p:cTn>
                                        <p:tgtEl>
                                          <p:spTgt spid="11">
                                            <p:txEl>
                                              <p:pRg st="2" end="2"/>
                                            </p:txEl>
                                          </p:spTgt>
                                        </p:tgtEl>
                                        <p:attrNameLst>
                                          <p:attrName>style.visibility</p:attrName>
                                        </p:attrNameLst>
                                      </p:cBhvr>
                                      <p:to>
                                        <p:strVal val="visible"/>
                                      </p:to>
                                    </p:set>
                                    <p:animEffect transition="in" filter="wipe(left)">
                                      <p:cBhvr>
                                        <p:cTn id="59" dur="500"/>
                                        <p:tgtEl>
                                          <p:spTgt spid="11">
                                            <p:txEl>
                                              <p:pRg st="2" end="2"/>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1" fill="hold" nodeType="click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up)">
                                      <p:cBhvr>
                                        <p:cTn id="64" dur="750"/>
                                        <p:tgtEl>
                                          <p:spTgt spid="20"/>
                                        </p:tgtEl>
                                      </p:cBhvr>
                                    </p:animEffect>
                                  </p:childTnLst>
                                </p:cTn>
                              </p:par>
                            </p:childTnLst>
                          </p:cTn>
                        </p:par>
                        <p:par>
                          <p:cTn id="65" fill="hold" nodeType="afterGroup">
                            <p:stCondLst>
                              <p:cond delay="750"/>
                            </p:stCondLst>
                            <p:childTnLst>
                              <p:par>
                                <p:cTn id="66" presetID="22" presetClass="entr" presetSubtype="1" fill="hold" nodeType="after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wipe(up)">
                                      <p:cBhvr>
                                        <p:cTn id="68" dur="750"/>
                                        <p:tgtEl>
                                          <p:spTgt spid="21"/>
                                        </p:tgtEl>
                                      </p:cBhvr>
                                    </p:animEffect>
                                  </p:childTnLst>
                                </p:cTn>
                              </p:par>
                            </p:childTnLst>
                          </p:cTn>
                        </p:par>
                        <p:par>
                          <p:cTn id="69" fill="hold" nodeType="afterGroup">
                            <p:stCondLst>
                              <p:cond delay="1500"/>
                            </p:stCondLst>
                            <p:childTnLst>
                              <p:par>
                                <p:cTn id="70" presetID="22" presetClass="entr" presetSubtype="1" fill="hold" nodeType="after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wipe(up)">
                                      <p:cBhvr>
                                        <p:cTn id="72" dur="750"/>
                                        <p:tgtEl>
                                          <p:spTgt spid="36"/>
                                        </p:tgtEl>
                                      </p:cBhvr>
                                    </p:animEffect>
                                  </p:childTnLst>
                                </p:cTn>
                              </p:par>
                            </p:childTnLst>
                          </p:cTn>
                        </p:par>
                        <p:par>
                          <p:cTn id="73" fill="hold" nodeType="afterGroup">
                            <p:stCondLst>
                              <p:cond delay="2250"/>
                            </p:stCondLst>
                            <p:childTnLst>
                              <p:par>
                                <p:cTn id="74" presetID="22" presetClass="entr" presetSubtype="8" fill="hold" grpId="0" nodeType="afterEffect">
                                  <p:stCondLst>
                                    <p:cond delay="0"/>
                                  </p:stCondLst>
                                  <p:childTnLst>
                                    <p:set>
                                      <p:cBhvr>
                                        <p:cTn id="75" dur="1" fill="hold">
                                          <p:stCondLst>
                                            <p:cond delay="0"/>
                                          </p:stCondLst>
                                        </p:cTn>
                                        <p:tgtEl>
                                          <p:spTgt spid="11">
                                            <p:txEl>
                                              <p:pRg st="3" end="3"/>
                                            </p:txEl>
                                          </p:spTgt>
                                        </p:tgtEl>
                                        <p:attrNameLst>
                                          <p:attrName>style.visibility</p:attrName>
                                        </p:attrNameLst>
                                      </p:cBhvr>
                                      <p:to>
                                        <p:strVal val="visible"/>
                                      </p:to>
                                    </p:set>
                                    <p:animEffect transition="in" filter="wipe(left)">
                                      <p:cBhvr>
                                        <p:cTn id="76" dur="500"/>
                                        <p:tgtEl>
                                          <p:spTgt spid="11">
                                            <p:txEl>
                                              <p:pRg st="3" end="3"/>
                                            </p:txEl>
                                          </p:spTgt>
                                        </p:tgtEl>
                                      </p:cBhvr>
                                    </p:animEffect>
                                  </p:childTnLst>
                                </p:cTn>
                              </p:par>
                            </p:childTnLst>
                          </p:cTn>
                        </p:par>
                        <p:par>
                          <p:cTn id="77" fill="hold" nodeType="afterGroup">
                            <p:stCondLst>
                              <p:cond delay="2750"/>
                            </p:stCondLst>
                            <p:childTnLst>
                              <p:par>
                                <p:cTn id="78" presetID="22" presetClass="entr" presetSubtype="2" fill="hold" nodeType="afterEffect">
                                  <p:stCondLst>
                                    <p:cond delay="0"/>
                                  </p:stCondLst>
                                  <p:childTnLst>
                                    <p:set>
                                      <p:cBhvr>
                                        <p:cTn id="79" dur="1" fill="hold">
                                          <p:stCondLst>
                                            <p:cond delay="0"/>
                                          </p:stCondLst>
                                        </p:cTn>
                                        <p:tgtEl>
                                          <p:spTgt spid="14"/>
                                        </p:tgtEl>
                                        <p:attrNameLst>
                                          <p:attrName>style.visibility</p:attrName>
                                        </p:attrNameLst>
                                      </p:cBhvr>
                                      <p:to>
                                        <p:strVal val="visible"/>
                                      </p:to>
                                    </p:set>
                                    <p:animEffect transition="in" filter="wipe(right)">
                                      <p:cBhvr>
                                        <p:cTn id="80" dur="500"/>
                                        <p:tgtEl>
                                          <p:spTgt spid="14"/>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8" fill="hold" nodeType="clickEffect">
                                  <p:stCondLst>
                                    <p:cond delay="0"/>
                                  </p:stCondLst>
                                  <p:childTnLst>
                                    <p:set>
                                      <p:cBhvr>
                                        <p:cTn id="84" dur="1" fill="hold">
                                          <p:stCondLst>
                                            <p:cond delay="0"/>
                                          </p:stCondLst>
                                        </p:cTn>
                                        <p:tgtEl>
                                          <p:spTgt spid="37"/>
                                        </p:tgtEl>
                                        <p:attrNameLst>
                                          <p:attrName>style.visibility</p:attrName>
                                        </p:attrNameLst>
                                      </p:cBhvr>
                                      <p:to>
                                        <p:strVal val="visible"/>
                                      </p:to>
                                    </p:set>
                                    <p:animEffect transition="in" filter="wipe(left)">
                                      <p:cBhvr>
                                        <p:cTn id="85" dur="750"/>
                                        <p:tgtEl>
                                          <p:spTgt spid="37"/>
                                        </p:tgtEl>
                                      </p:cBhvr>
                                    </p:animEffect>
                                  </p:childTnLst>
                                </p:cTn>
                              </p:par>
                            </p:childTnLst>
                          </p:cTn>
                        </p:par>
                        <p:par>
                          <p:cTn id="86" fill="hold" nodeType="afterGroup">
                            <p:stCondLst>
                              <p:cond delay="750"/>
                            </p:stCondLst>
                            <p:childTnLst>
                              <p:par>
                                <p:cTn id="87" presetID="22" presetClass="entr" presetSubtype="8" fill="hold" grpId="0" nodeType="afterEffect">
                                  <p:stCondLst>
                                    <p:cond delay="0"/>
                                  </p:stCondLst>
                                  <p:childTnLst>
                                    <p:set>
                                      <p:cBhvr>
                                        <p:cTn id="88" dur="1" fill="hold">
                                          <p:stCondLst>
                                            <p:cond delay="0"/>
                                          </p:stCondLst>
                                        </p:cTn>
                                        <p:tgtEl>
                                          <p:spTgt spid="3"/>
                                        </p:tgtEl>
                                        <p:attrNameLst>
                                          <p:attrName>style.visibility</p:attrName>
                                        </p:attrNameLst>
                                      </p:cBhvr>
                                      <p:to>
                                        <p:strVal val="visible"/>
                                      </p:to>
                                    </p:set>
                                    <p:animEffect transition="in" filter="wipe(left)">
                                      <p:cBhvr>
                                        <p:cTn id="8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build="p" animBg="1"/>
      <p:bldP spid="3"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0"/>
          <p:cNvSpPr>
            <a:spLocks noGrp="1" noChangeArrowheads="1"/>
          </p:cNvSpPr>
          <p:nvPr>
            <p:ph type="title"/>
          </p:nvPr>
        </p:nvSpPr>
        <p:spPr>
          <a:xfrm>
            <a:off x="733425" y="439738"/>
            <a:ext cx="7696200" cy="838200"/>
          </a:xfrm>
        </p:spPr>
        <p:txBody>
          <a:bodyPr>
            <a:normAutofit/>
          </a:bodyPr>
          <a:lstStyle/>
          <a:p>
            <a:pPr eaLnBrk="1" hangingPunct="1"/>
            <a:r>
              <a:rPr lang="en-US" altLang="tr-TR" sz="4000" dirty="0" smtClean="0"/>
              <a:t>A Typical Isoquant Map      </a:t>
            </a:r>
            <a:endParaRPr lang="en-US" altLang="tr-TR" sz="3300" dirty="0" smtClean="0"/>
          </a:p>
        </p:txBody>
      </p:sp>
      <p:pic>
        <p:nvPicPr>
          <p:cNvPr id="19459" name="Picture 76" descr="Fig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0463" y="1827213"/>
            <a:ext cx="4338637" cy="423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57" name="Picture 77" descr="Fig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4900" y="1941513"/>
            <a:ext cx="3454400" cy="313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58" name="Picture 78" descr="Fig 9"/>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98775" y="4759325"/>
            <a:ext cx="2760663"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60" name="Picture 80" descr="Fig 9"/>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05125" y="2919413"/>
            <a:ext cx="1092200" cy="278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61" name="Picture 81" descr="Fig 9"/>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13063" y="2301875"/>
            <a:ext cx="855662"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62" name="Picture 82" descr="Fig 9"/>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64013" y="3813175"/>
            <a:ext cx="769937" cy="93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59" name="Picture 79" descr="Fig 9"/>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06713" y="4108450"/>
            <a:ext cx="1738312"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93309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27757"/>
                                        </p:tgtEl>
                                        <p:attrNameLst>
                                          <p:attrName>style.visibility</p:attrName>
                                        </p:attrNameLst>
                                      </p:cBhvr>
                                      <p:to>
                                        <p:strVal val="visible"/>
                                      </p:to>
                                    </p:set>
                                    <p:animEffect transition="in" filter="wipe(left)">
                                      <p:cBhvr>
                                        <p:cTn id="7" dur="500"/>
                                        <p:tgtEl>
                                          <p:spTgt spid="3277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27758"/>
                                        </p:tgtEl>
                                        <p:attrNameLst>
                                          <p:attrName>style.visibility</p:attrName>
                                        </p:attrNameLst>
                                      </p:cBhvr>
                                      <p:to>
                                        <p:strVal val="visible"/>
                                      </p:to>
                                    </p:set>
                                    <p:animEffect transition="in" filter="wipe(left)">
                                      <p:cBhvr>
                                        <p:cTn id="12" dur="500"/>
                                        <p:tgtEl>
                                          <p:spTgt spid="3277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27759"/>
                                        </p:tgtEl>
                                        <p:attrNameLst>
                                          <p:attrName>style.visibility</p:attrName>
                                        </p:attrNameLst>
                                      </p:cBhvr>
                                      <p:to>
                                        <p:strVal val="visible"/>
                                      </p:to>
                                    </p:set>
                                    <p:animEffect transition="in" filter="wipe(left)">
                                      <p:cBhvr>
                                        <p:cTn id="17" dur="500"/>
                                        <p:tgtEl>
                                          <p:spTgt spid="3277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27760"/>
                                        </p:tgtEl>
                                        <p:attrNameLst>
                                          <p:attrName>style.visibility</p:attrName>
                                        </p:attrNameLst>
                                      </p:cBhvr>
                                      <p:to>
                                        <p:strVal val="visible"/>
                                      </p:to>
                                    </p:set>
                                    <p:animEffect transition="in" filter="wipe(left)">
                                      <p:cBhvr>
                                        <p:cTn id="22" dur="500"/>
                                        <p:tgtEl>
                                          <p:spTgt spid="32776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27761"/>
                                        </p:tgtEl>
                                        <p:attrNameLst>
                                          <p:attrName>style.visibility</p:attrName>
                                        </p:attrNameLst>
                                      </p:cBhvr>
                                      <p:to>
                                        <p:strVal val="visible"/>
                                      </p:to>
                                    </p:set>
                                    <p:animEffect transition="in" filter="wipe(left)">
                                      <p:cBhvr>
                                        <p:cTn id="27" dur="500"/>
                                        <p:tgtEl>
                                          <p:spTgt spid="32776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327762"/>
                                        </p:tgtEl>
                                        <p:attrNameLst>
                                          <p:attrName>style.visibility</p:attrName>
                                        </p:attrNameLst>
                                      </p:cBhvr>
                                      <p:to>
                                        <p:strVal val="visible"/>
                                      </p:to>
                                    </p:set>
                                    <p:animEffect transition="in" filter="wipe(up)">
                                      <p:cBhvr>
                                        <p:cTn id="32" dur="500"/>
                                        <p:tgtEl>
                                          <p:spTgt spid="327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a:t>
            </a:r>
            <a:r>
              <a:rPr lang="en-US" dirty="0" smtClean="0"/>
              <a:t>8.7: </a:t>
            </a:r>
            <a:r>
              <a:rPr lang="en-US" dirty="0"/>
              <a:t>Part of an Isoquant Map for the Production Function</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43</a:t>
            </a:fld>
            <a:endParaRPr 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462087"/>
            <a:ext cx="6553200" cy="4859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800683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838200" y="914400"/>
            <a:ext cx="75438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endParaRPr lang="en-US" altLang="tr-TR"/>
          </a:p>
          <a:p>
            <a:endParaRPr lang="en-US" altLang="tr-TR"/>
          </a:p>
          <a:p>
            <a:pPr>
              <a:buFontTx/>
              <a:buAutoNum type="arabicPeriod"/>
            </a:pPr>
            <a:r>
              <a:rPr lang="en-US" altLang="tr-TR"/>
              <a:t>Cardinal—each isoquant represents a certain Q whose value is objective.</a:t>
            </a:r>
          </a:p>
          <a:p>
            <a:pPr>
              <a:buFontTx/>
              <a:buAutoNum type="arabicPeriod"/>
            </a:pPr>
            <a:r>
              <a:rPr lang="en-US" altLang="tr-TR"/>
              <a:t>Coverage—for any point, there is always an isoquant passing through it</a:t>
            </a:r>
          </a:p>
          <a:p>
            <a:pPr>
              <a:buFontTx/>
              <a:buAutoNum type="arabicPeriod"/>
            </a:pPr>
            <a:r>
              <a:rPr lang="en-US" altLang="tr-TR"/>
              <a:t>Negative Slope—because MP</a:t>
            </a:r>
            <a:r>
              <a:rPr lang="en-US" altLang="tr-TR" baseline="-25000"/>
              <a:t>L</a:t>
            </a:r>
            <a:r>
              <a:rPr lang="en-US" altLang="tr-TR"/>
              <a:t>&gt;0, MP</a:t>
            </a:r>
            <a:r>
              <a:rPr lang="en-US" altLang="tr-TR" baseline="-25000"/>
              <a:t>K</a:t>
            </a:r>
            <a:r>
              <a:rPr lang="en-US" altLang="tr-TR"/>
              <a:t>&gt;0 (assuming not in Region III)</a:t>
            </a:r>
          </a:p>
          <a:p>
            <a:pPr>
              <a:buFontTx/>
              <a:buAutoNum type="arabicPeriod"/>
            </a:pPr>
            <a:r>
              <a:rPr lang="en-US" altLang="tr-TR"/>
              <a:t>Can’t cross</a:t>
            </a:r>
          </a:p>
          <a:p>
            <a:pPr>
              <a:buFontTx/>
              <a:buAutoNum type="arabicPeriod"/>
            </a:pPr>
            <a:r>
              <a:rPr lang="en-US" altLang="tr-TR"/>
              <a:t>Bending towards the origin</a:t>
            </a:r>
          </a:p>
          <a:p>
            <a:pPr>
              <a:buFontTx/>
              <a:buAutoNum type="arabicPeriod"/>
            </a:pPr>
            <a:r>
              <a:rPr lang="en-US" altLang="tr-TR"/>
              <a:t>Farther away from the origin, the greater the quantity.</a:t>
            </a:r>
          </a:p>
          <a:p>
            <a:pPr>
              <a:buFontTx/>
              <a:buAutoNum type="arabicPeriod"/>
            </a:pPr>
            <a:endParaRPr lang="en-US" altLang="tr-TR"/>
          </a:p>
        </p:txBody>
      </p:sp>
      <p:sp>
        <p:nvSpPr>
          <p:cNvPr id="6147" name="Rectangle 3"/>
          <p:cNvSpPr>
            <a:spLocks noGrp="1" noChangeArrowheads="1"/>
          </p:cNvSpPr>
          <p:nvPr>
            <p:ph type="title"/>
          </p:nvPr>
        </p:nvSpPr>
        <p:spPr/>
        <p:txBody>
          <a:bodyPr/>
          <a:lstStyle/>
          <a:p>
            <a:r>
              <a:rPr lang="en-US" altLang="tr-TR"/>
              <a:t>Properties of Isoquants</a:t>
            </a:r>
          </a:p>
        </p:txBody>
      </p:sp>
    </p:spTree>
    <p:extLst>
      <p:ext uri="{BB962C8B-B14F-4D97-AF65-F5344CB8AC3E}">
        <p14:creationId xmlns:p14="http://schemas.microsoft.com/office/powerpoint/2010/main" val="21903200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a:t>
            </a:r>
            <a:r>
              <a:rPr lang="en-US" dirty="0" smtClean="0"/>
              <a:t>8.8: </a:t>
            </a:r>
            <a:r>
              <a:rPr lang="en-US" dirty="0"/>
              <a:t>The Marginal Rate</a:t>
            </a:r>
            <a:br>
              <a:rPr lang="en-US" dirty="0"/>
            </a:br>
            <a:r>
              <a:rPr lang="en-US" dirty="0"/>
              <a:t>of Technical Substitution</a:t>
            </a:r>
          </a:p>
        </p:txBody>
      </p:sp>
      <p:sp>
        <p:nvSpPr>
          <p:cNvPr id="5" name="Slide Number Placeholder 4"/>
          <p:cNvSpPr>
            <a:spLocks noGrp="1"/>
          </p:cNvSpPr>
          <p:nvPr>
            <p:ph type="sldNum" sz="quarter" idx="12"/>
          </p:nvPr>
        </p:nvSpPr>
        <p:spPr/>
        <p:txBody>
          <a:bodyPr/>
          <a:lstStyle/>
          <a:p>
            <a:fld id="{277EE247-7E3D-4F38-A267-86CBA1DF41EF}" type="slidenum">
              <a:rPr lang="en-US" smtClean="0"/>
              <a:t>45</a:t>
            </a:fld>
            <a:endParaRPr lang="en-US"/>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105642"/>
            <a:ext cx="4150567" cy="37523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762000" y="1676400"/>
            <a:ext cx="7543800" cy="1384995"/>
          </a:xfrm>
          <a:prstGeom prst="rect">
            <a:avLst/>
          </a:prstGeom>
          <a:noFill/>
        </p:spPr>
        <p:txBody>
          <a:bodyPr wrap="square" rtlCol="0">
            <a:spAutoFit/>
          </a:bodyPr>
          <a:lstStyle/>
          <a:p>
            <a:r>
              <a:rPr lang="en-US" sz="2800" b="1" i="1" dirty="0"/>
              <a:t>Marginal rate of technical substitution (MRTS): </a:t>
            </a:r>
            <a:r>
              <a:rPr lang="en-US" sz="2800" dirty="0"/>
              <a:t>the rate at which one input can be exchanged for another without altering the total level of output.</a:t>
            </a:r>
          </a:p>
        </p:txBody>
      </p:sp>
      <p:sp>
        <p:nvSpPr>
          <p:cNvPr id="7" name="TextBox 6"/>
          <p:cNvSpPr txBox="1"/>
          <p:nvPr/>
        </p:nvSpPr>
        <p:spPr>
          <a:xfrm>
            <a:off x="5105400" y="3662522"/>
            <a:ext cx="2895600" cy="523220"/>
          </a:xfrm>
          <a:prstGeom prst="rect">
            <a:avLst/>
          </a:prstGeom>
          <a:noFill/>
        </p:spPr>
        <p:txBody>
          <a:bodyPr wrap="square" rtlCol="0">
            <a:spAutoFit/>
          </a:bodyPr>
          <a:lstStyle/>
          <a:p>
            <a:r>
              <a:rPr lang="en-US" sz="2800" dirty="0" smtClean="0"/>
              <a:t>MP</a:t>
            </a:r>
            <a:r>
              <a:rPr lang="en-US" sz="2800" baseline="-25000" dirty="0" smtClean="0"/>
              <a:t>K </a:t>
            </a:r>
            <a:r>
              <a:rPr lang="en-US" sz="2800" dirty="0" smtClean="0"/>
              <a:t>ΔK = MP</a:t>
            </a:r>
            <a:r>
              <a:rPr lang="en-US" sz="2800" baseline="-25000" dirty="0" smtClean="0"/>
              <a:t>L </a:t>
            </a:r>
            <a:r>
              <a:rPr lang="en-US" sz="2800" dirty="0" smtClean="0"/>
              <a:t>ΔL </a:t>
            </a:r>
            <a:endParaRPr lang="en-US" sz="2800" dirty="0"/>
          </a:p>
        </p:txBody>
      </p:sp>
      <p:sp>
        <p:nvSpPr>
          <p:cNvPr id="9" name="TextBox 8"/>
          <p:cNvSpPr txBox="1"/>
          <p:nvPr/>
        </p:nvSpPr>
        <p:spPr>
          <a:xfrm>
            <a:off x="5181600" y="4419600"/>
            <a:ext cx="2862345" cy="523220"/>
          </a:xfrm>
          <a:prstGeom prst="rect">
            <a:avLst/>
          </a:prstGeom>
          <a:noFill/>
        </p:spPr>
        <p:txBody>
          <a:bodyPr wrap="square" rtlCol="0">
            <a:spAutoFit/>
          </a:bodyPr>
          <a:lstStyle/>
          <a:p>
            <a:r>
              <a:rPr lang="en-US" sz="2800" dirty="0" smtClean="0"/>
              <a:t>ΔK/ΔL = MP</a:t>
            </a:r>
            <a:r>
              <a:rPr lang="en-US" sz="2800" baseline="-25000" dirty="0" smtClean="0"/>
              <a:t>L</a:t>
            </a:r>
            <a:r>
              <a:rPr lang="en-US" sz="2800" dirty="0" smtClean="0"/>
              <a:t>/</a:t>
            </a:r>
            <a:r>
              <a:rPr lang="en-US" sz="2800" dirty="0"/>
              <a:t>MP</a:t>
            </a:r>
            <a:r>
              <a:rPr lang="en-US" sz="2800" baseline="-25000" dirty="0"/>
              <a:t>K</a:t>
            </a:r>
            <a:endParaRPr lang="en-US" sz="2800" dirty="0"/>
          </a:p>
        </p:txBody>
      </p:sp>
    </p:spTree>
    <p:extLst>
      <p:ext uri="{BB962C8B-B14F-4D97-AF65-F5344CB8AC3E}">
        <p14:creationId xmlns:p14="http://schemas.microsoft.com/office/powerpoint/2010/main" val="10803522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95300" y="436563"/>
            <a:ext cx="8181975" cy="838200"/>
          </a:xfrm>
        </p:spPr>
        <p:txBody>
          <a:bodyPr>
            <a:normAutofit fontScale="90000"/>
          </a:bodyPr>
          <a:lstStyle/>
          <a:p>
            <a:pPr eaLnBrk="1" hangingPunct="1"/>
            <a:r>
              <a:rPr lang="en-US" altLang="tr-TR" sz="4000" dirty="0" smtClean="0"/>
              <a:t>Marginal Rate of  Technical Substitution</a:t>
            </a:r>
          </a:p>
        </p:txBody>
      </p:sp>
      <p:sp>
        <p:nvSpPr>
          <p:cNvPr id="325635" name="Rectangle 3"/>
          <p:cNvSpPr>
            <a:spLocks noGrp="1" noChangeArrowheads="1"/>
          </p:cNvSpPr>
          <p:nvPr>
            <p:ph idx="1"/>
          </p:nvPr>
        </p:nvSpPr>
        <p:spPr/>
        <p:txBody>
          <a:bodyPr/>
          <a:lstStyle/>
          <a:p>
            <a:pPr eaLnBrk="1" hangingPunct="1"/>
            <a:r>
              <a:rPr lang="en-US" altLang="tr-TR" dirty="0" smtClean="0"/>
              <a:t>The </a:t>
            </a:r>
            <a:r>
              <a:rPr lang="en-US" altLang="tr-TR" b="1" i="1" dirty="0" smtClean="0">
                <a:latin typeface="Times New Roman" pitchFamily="18" charset="0"/>
              </a:rPr>
              <a:t>MRTS</a:t>
            </a:r>
            <a:r>
              <a:rPr lang="en-US" altLang="tr-TR" dirty="0" smtClean="0"/>
              <a:t> is the slope of an isoquant &amp; measures the rate at which the two inputs can be substituted for one another while maintaining a constant level of output</a:t>
            </a:r>
          </a:p>
          <a:p>
            <a:pPr eaLnBrk="1" hangingPunct="1"/>
            <a:endParaRPr lang="en-US" altLang="tr-TR" dirty="0" smtClean="0"/>
          </a:p>
          <a:p>
            <a:pPr eaLnBrk="1" hangingPunct="1"/>
            <a:endParaRPr lang="en-US" altLang="tr-TR" dirty="0" smtClean="0"/>
          </a:p>
          <a:p>
            <a:pPr lvl="1" eaLnBrk="1" hangingPunct="1">
              <a:buFontTx/>
              <a:buNone/>
            </a:pPr>
            <a:endParaRPr lang="en-US" altLang="tr-TR" sz="2200" dirty="0" smtClean="0"/>
          </a:p>
          <a:p>
            <a:pPr lvl="1" eaLnBrk="1" hangingPunct="1"/>
            <a:endParaRPr lang="en-US" altLang="tr-TR" sz="2400" dirty="0" smtClean="0"/>
          </a:p>
        </p:txBody>
      </p:sp>
      <p:graphicFrame>
        <p:nvGraphicFramePr>
          <p:cNvPr id="7" name="Object 7"/>
          <p:cNvGraphicFramePr>
            <a:graphicFrameLocks noChangeAspect="1"/>
          </p:cNvGraphicFramePr>
          <p:nvPr/>
        </p:nvGraphicFramePr>
        <p:xfrm>
          <a:off x="3294063" y="3927475"/>
          <a:ext cx="2640012" cy="1084263"/>
        </p:xfrm>
        <a:graphic>
          <a:graphicData uri="http://schemas.openxmlformats.org/presentationml/2006/ole">
            <mc:AlternateContent xmlns:mc="http://schemas.openxmlformats.org/markup-compatibility/2006">
              <mc:Choice xmlns:v="urn:schemas-microsoft-com:vml" Requires="v">
                <p:oleObj spid="_x0000_s4153" name="Equation" r:id="rId4" imgW="990360" imgH="406080" progId="Equation.DSMT4">
                  <p:embed/>
                </p:oleObj>
              </mc:Choice>
              <mc:Fallback>
                <p:oleObj name="Equation" r:id="rId4" imgW="99036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94063" y="3927475"/>
                        <a:ext cx="2640012" cy="1084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494373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5635">
                                            <p:txEl>
                                              <p:pRg st="0" end="0"/>
                                            </p:txEl>
                                          </p:spTgt>
                                        </p:tgtEl>
                                        <p:attrNameLst>
                                          <p:attrName>style.visibility</p:attrName>
                                        </p:attrNameLst>
                                      </p:cBhvr>
                                      <p:to>
                                        <p:strVal val="visible"/>
                                      </p:to>
                                    </p:set>
                                    <p:animEffect transition="in" filter="wipe(left)">
                                      <p:cBhvr>
                                        <p:cTn id="7" dur="500"/>
                                        <p:tgtEl>
                                          <p:spTgt spid="3256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5" grpId="0" build="p" bldLvl="2"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a:xfrm>
            <a:off x="495300" y="436563"/>
            <a:ext cx="8181975" cy="838200"/>
          </a:xfrm>
        </p:spPr>
        <p:txBody>
          <a:bodyPr>
            <a:normAutofit fontScale="90000"/>
          </a:bodyPr>
          <a:lstStyle/>
          <a:p>
            <a:pPr eaLnBrk="1" hangingPunct="1"/>
            <a:r>
              <a:rPr lang="en-US" altLang="tr-TR" sz="4000" dirty="0" smtClean="0"/>
              <a:t>Marginal Rate of Technical Substitution</a:t>
            </a:r>
          </a:p>
        </p:txBody>
      </p:sp>
      <p:sp>
        <p:nvSpPr>
          <p:cNvPr id="326659" name="Rectangle 3"/>
          <p:cNvSpPr>
            <a:spLocks noGrp="1" noChangeArrowheads="1"/>
          </p:cNvSpPr>
          <p:nvPr>
            <p:ph idx="1"/>
          </p:nvPr>
        </p:nvSpPr>
        <p:spPr/>
        <p:txBody>
          <a:bodyPr/>
          <a:lstStyle/>
          <a:p>
            <a:pPr eaLnBrk="1" hangingPunct="1"/>
            <a:r>
              <a:rPr lang="en-US" altLang="tr-TR" smtClean="0"/>
              <a:t>The </a:t>
            </a:r>
            <a:r>
              <a:rPr lang="en-US" altLang="tr-TR" b="1" i="1" smtClean="0">
                <a:latin typeface="Times New Roman" pitchFamily="18" charset="0"/>
              </a:rPr>
              <a:t>MRTS</a:t>
            </a:r>
            <a:r>
              <a:rPr lang="en-US" altLang="tr-TR" i="1" smtClean="0">
                <a:latin typeface="Times New Roman" pitchFamily="18" charset="0"/>
              </a:rPr>
              <a:t> </a:t>
            </a:r>
            <a:r>
              <a:rPr lang="en-US" altLang="tr-TR" smtClean="0"/>
              <a:t>can also be expressed as the ratio of two marginal products:</a:t>
            </a:r>
          </a:p>
          <a:p>
            <a:pPr eaLnBrk="1" hangingPunct="1"/>
            <a:endParaRPr lang="en-US" altLang="tr-TR" smtClean="0"/>
          </a:p>
          <a:p>
            <a:pPr eaLnBrk="1" hangingPunct="1"/>
            <a:endParaRPr lang="en-US" altLang="tr-TR" smtClean="0"/>
          </a:p>
          <a:p>
            <a:pPr lvl="1" eaLnBrk="1" hangingPunct="1"/>
            <a:endParaRPr lang="en-US" altLang="tr-TR" sz="2200" smtClean="0"/>
          </a:p>
          <a:p>
            <a:pPr lvl="1" eaLnBrk="1" hangingPunct="1">
              <a:buFontTx/>
              <a:buNone/>
            </a:pPr>
            <a:endParaRPr lang="en-US" altLang="tr-TR" sz="2200" smtClean="0"/>
          </a:p>
          <a:p>
            <a:pPr eaLnBrk="1" hangingPunct="1"/>
            <a:endParaRPr lang="en-US" altLang="tr-TR" sz="2200" smtClean="0"/>
          </a:p>
          <a:p>
            <a:pPr lvl="1" eaLnBrk="1" hangingPunct="1">
              <a:buFontTx/>
              <a:buNone/>
            </a:pPr>
            <a:endParaRPr lang="en-US" altLang="tr-TR" sz="2200" smtClean="0"/>
          </a:p>
          <a:p>
            <a:pPr lvl="1" eaLnBrk="1" hangingPunct="1"/>
            <a:endParaRPr lang="en-US" altLang="tr-TR" sz="2400" smtClean="0"/>
          </a:p>
        </p:txBody>
      </p:sp>
      <p:graphicFrame>
        <p:nvGraphicFramePr>
          <p:cNvPr id="11272" name="Object 8"/>
          <p:cNvGraphicFramePr>
            <a:graphicFrameLocks noChangeAspect="1"/>
          </p:cNvGraphicFramePr>
          <p:nvPr/>
        </p:nvGraphicFramePr>
        <p:xfrm>
          <a:off x="3506788" y="2795588"/>
          <a:ext cx="2393950" cy="1089025"/>
        </p:xfrm>
        <a:graphic>
          <a:graphicData uri="http://schemas.openxmlformats.org/presentationml/2006/ole">
            <mc:AlternateContent xmlns:mc="http://schemas.openxmlformats.org/markup-compatibility/2006">
              <mc:Choice xmlns:v="urn:schemas-microsoft-com:vml" Requires="v">
                <p:oleObj spid="_x0000_s5232" name="Equation" r:id="rId4" imgW="977760" imgH="444240" progId="Equation.DSMT4">
                  <p:embed/>
                </p:oleObj>
              </mc:Choice>
              <mc:Fallback>
                <p:oleObj name="Equation" r:id="rId4" imgW="977760" imgH="4442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6788" y="2795588"/>
                        <a:ext cx="2393950" cy="1089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74" name="Object 10"/>
          <p:cNvGraphicFramePr>
            <a:graphicFrameLocks noChangeAspect="1"/>
          </p:cNvGraphicFramePr>
          <p:nvPr/>
        </p:nvGraphicFramePr>
        <p:xfrm>
          <a:off x="2884488" y="5176838"/>
          <a:ext cx="3638550" cy="1089025"/>
        </p:xfrm>
        <a:graphic>
          <a:graphicData uri="http://schemas.openxmlformats.org/presentationml/2006/ole">
            <mc:AlternateContent xmlns:mc="http://schemas.openxmlformats.org/markup-compatibility/2006">
              <mc:Choice xmlns:v="urn:schemas-microsoft-com:vml" Requires="v">
                <p:oleObj spid="_x0000_s5233" name="Equation" r:id="rId6" imgW="1485720" imgH="444240" progId="Equation.DSMT4">
                  <p:embed/>
                </p:oleObj>
              </mc:Choice>
              <mc:Fallback>
                <p:oleObj name="Equation" r:id="rId6" imgW="1485720" imgH="4442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84488" y="5176838"/>
                        <a:ext cx="3638550" cy="1089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TextBox 12"/>
          <p:cNvSpPr txBox="1"/>
          <p:nvPr/>
        </p:nvSpPr>
        <p:spPr>
          <a:xfrm>
            <a:off x="1185863" y="4046538"/>
            <a:ext cx="7034212" cy="862012"/>
          </a:xfrm>
          <a:prstGeom prst="rect">
            <a:avLst/>
          </a:prstGeom>
          <a:noFill/>
        </p:spPr>
        <p:txBody>
          <a:bodyPr>
            <a:spAutoFit/>
          </a:bodyPr>
          <a:lstStyle/>
          <a:p>
            <a:pPr>
              <a:defRPr/>
            </a:pPr>
            <a:r>
              <a:rPr lang="en-US" sz="2400" dirty="0">
                <a:solidFill>
                  <a:srgbClr val="AC5E08"/>
                </a:solidFill>
                <a:latin typeface="+mn-lt"/>
              </a:rPr>
              <a:t>As labor is substituted for capital, </a:t>
            </a:r>
            <a:r>
              <a:rPr lang="en-US" sz="2400" b="1" i="1" dirty="0">
                <a:solidFill>
                  <a:srgbClr val="AC5E08"/>
                </a:solidFill>
                <a:cs typeface="Times New Roman" pitchFamily="18" charset="0"/>
              </a:rPr>
              <a:t>MP</a:t>
            </a:r>
            <a:r>
              <a:rPr lang="en-US" sz="2400" b="1" i="1" baseline="-25000" dirty="0">
                <a:solidFill>
                  <a:srgbClr val="AC5E08"/>
                </a:solidFill>
                <a:cs typeface="Times New Roman" pitchFamily="18" charset="0"/>
              </a:rPr>
              <a:t>L</a:t>
            </a:r>
            <a:r>
              <a:rPr lang="en-US" sz="2400" dirty="0">
                <a:solidFill>
                  <a:srgbClr val="AC5E08"/>
                </a:solidFill>
                <a:latin typeface="+mn-lt"/>
              </a:rPr>
              <a:t> declines &amp; </a:t>
            </a:r>
            <a:r>
              <a:rPr lang="en-US" sz="2400" b="1" i="1" dirty="0">
                <a:solidFill>
                  <a:srgbClr val="AC5E08"/>
                </a:solidFill>
                <a:cs typeface="Times New Roman" pitchFamily="18" charset="0"/>
              </a:rPr>
              <a:t>MP</a:t>
            </a:r>
            <a:r>
              <a:rPr lang="en-US" sz="2400" b="1" i="1" baseline="-25000" dirty="0">
                <a:solidFill>
                  <a:srgbClr val="AC5E08"/>
                </a:solidFill>
                <a:cs typeface="Times New Roman" pitchFamily="18" charset="0"/>
              </a:rPr>
              <a:t>K</a:t>
            </a:r>
            <a:r>
              <a:rPr lang="en-US" sz="2400" b="1" i="1" dirty="0">
                <a:solidFill>
                  <a:srgbClr val="AC5E08"/>
                </a:solidFill>
                <a:cs typeface="Times New Roman" pitchFamily="18" charset="0"/>
              </a:rPr>
              <a:t> </a:t>
            </a:r>
            <a:r>
              <a:rPr lang="en-US" sz="2400" dirty="0">
                <a:solidFill>
                  <a:srgbClr val="AC5E08"/>
                </a:solidFill>
                <a:latin typeface="+mn-lt"/>
              </a:rPr>
              <a:t>rises causing </a:t>
            </a:r>
            <a:r>
              <a:rPr lang="en-US" sz="2400" b="1" i="1" dirty="0">
                <a:solidFill>
                  <a:srgbClr val="AC5E08"/>
                </a:solidFill>
                <a:cs typeface="Times New Roman" pitchFamily="18" charset="0"/>
              </a:rPr>
              <a:t>MRTS</a:t>
            </a:r>
            <a:r>
              <a:rPr lang="en-US" sz="2400" dirty="0">
                <a:solidFill>
                  <a:srgbClr val="AC5E08"/>
                </a:solidFill>
                <a:latin typeface="+mn-lt"/>
              </a:rPr>
              <a:t> to diminish</a:t>
            </a:r>
          </a:p>
        </p:txBody>
      </p:sp>
    </p:spTree>
    <p:extLst>
      <p:ext uri="{BB962C8B-B14F-4D97-AF65-F5344CB8AC3E}">
        <p14:creationId xmlns:p14="http://schemas.microsoft.com/office/powerpoint/2010/main" val="26758933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6659">
                                            <p:txEl>
                                              <p:pRg st="0" end="0"/>
                                            </p:txEl>
                                          </p:spTgt>
                                        </p:tgtEl>
                                        <p:attrNameLst>
                                          <p:attrName>style.visibility</p:attrName>
                                        </p:attrNameLst>
                                      </p:cBhvr>
                                      <p:to>
                                        <p:strVal val="visible"/>
                                      </p:to>
                                    </p:set>
                                    <p:animEffect transition="in" filter="wipe(left)">
                                      <p:cBhvr>
                                        <p:cTn id="7" dur="500"/>
                                        <p:tgtEl>
                                          <p:spTgt spid="3266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1272"/>
                                        </p:tgtEl>
                                        <p:attrNameLst>
                                          <p:attrName>style.visibility</p:attrName>
                                        </p:attrNameLst>
                                      </p:cBhvr>
                                      <p:to>
                                        <p:strVal val="visible"/>
                                      </p:to>
                                    </p:set>
                                    <p:animEffect transition="in" filter="wipe(left)">
                                      <p:cBhvr>
                                        <p:cTn id="12" dur="1000"/>
                                        <p:tgtEl>
                                          <p:spTgt spid="11272"/>
                                        </p:tgtEl>
                                      </p:cBhvr>
                                    </p:animEffect>
                                  </p:childTnLst>
                                </p:cTn>
                              </p:par>
                            </p:childTnLst>
                          </p:cTn>
                        </p:par>
                        <p:par>
                          <p:cTn id="13" fill="hold" nodeType="afterGroup">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11274"/>
                                        </p:tgtEl>
                                        <p:attrNameLst>
                                          <p:attrName>style.visibility</p:attrName>
                                        </p:attrNameLst>
                                      </p:cBhvr>
                                      <p:to>
                                        <p:strVal val="visible"/>
                                      </p:to>
                                    </p:set>
                                    <p:animEffect transition="in" filter="wipe(left)">
                                      <p:cBhvr>
                                        <p:cTn id="21" dur="1000"/>
                                        <p:tgtEl>
                                          <p:spTgt spid="11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59" grpId="0" build="p" bldLvl="2" autoUpdateAnimBg="0"/>
      <p:bldP spid="13"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2" name="Object 4"/>
          <p:cNvGraphicFramePr>
            <a:graphicFrameLocks noChangeAspect="1"/>
          </p:cNvGraphicFramePr>
          <p:nvPr/>
        </p:nvGraphicFramePr>
        <p:xfrm>
          <a:off x="1273175" y="1763713"/>
          <a:ext cx="6521450" cy="4514850"/>
        </p:xfrm>
        <a:graphic>
          <a:graphicData uri="http://schemas.openxmlformats.org/presentationml/2006/ole">
            <mc:AlternateContent xmlns:mc="http://schemas.openxmlformats.org/markup-compatibility/2006">
              <mc:Choice xmlns:v="urn:schemas-microsoft-com:vml" Requires="v">
                <p:oleObj spid="_x0000_s38962" name="Equation" r:id="rId4" imgW="3632040" imgH="2705040" progId="Equation.DSMT4">
                  <p:embed/>
                </p:oleObj>
              </mc:Choice>
              <mc:Fallback>
                <p:oleObj name="Equation" r:id="rId4" imgW="3632040" imgH="2705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3175" y="1763713"/>
                        <a:ext cx="6521450" cy="451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3" name="Rectangle 5"/>
          <p:cNvSpPr>
            <a:spLocks noGrp="1" noChangeArrowheads="1"/>
          </p:cNvSpPr>
          <p:nvPr>
            <p:ph type="title"/>
          </p:nvPr>
        </p:nvSpPr>
        <p:spPr/>
        <p:txBody>
          <a:bodyPr/>
          <a:lstStyle/>
          <a:p>
            <a:r>
              <a:rPr lang="en-US" altLang="tr-TR"/>
              <a:t>Isoquants and Slopes</a:t>
            </a:r>
          </a:p>
        </p:txBody>
      </p:sp>
    </p:spTree>
    <p:extLst>
      <p:ext uri="{BB962C8B-B14F-4D97-AF65-F5344CB8AC3E}">
        <p14:creationId xmlns:p14="http://schemas.microsoft.com/office/powerpoint/2010/main" val="39425973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Object 2"/>
          <p:cNvGraphicFramePr>
            <a:graphicFrameLocks noChangeAspect="1"/>
          </p:cNvGraphicFramePr>
          <p:nvPr/>
        </p:nvGraphicFramePr>
        <p:xfrm>
          <a:off x="2362200" y="1828800"/>
          <a:ext cx="4114800" cy="4114800"/>
        </p:xfrm>
        <a:graphic>
          <a:graphicData uri="http://schemas.openxmlformats.org/presentationml/2006/ole">
            <mc:AlternateContent xmlns:mc="http://schemas.openxmlformats.org/markup-compatibility/2006">
              <mc:Choice xmlns:v="urn:schemas-microsoft-com:vml" Requires="v">
                <p:oleObj spid="_x0000_s39985" name="Equation" r:id="rId4" imgW="2184120" imgH="2184120" progId="Equation.3">
                  <p:embed/>
                </p:oleObj>
              </mc:Choice>
              <mc:Fallback>
                <p:oleObj name="Equation" r:id="rId4" imgW="2184120" imgH="21841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1828800"/>
                        <a:ext cx="4114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15" name="Rectangle 3"/>
          <p:cNvSpPr>
            <a:spLocks noGrp="1" noChangeArrowheads="1"/>
          </p:cNvSpPr>
          <p:nvPr>
            <p:ph type="title"/>
          </p:nvPr>
        </p:nvSpPr>
        <p:spPr/>
        <p:txBody>
          <a:bodyPr/>
          <a:lstStyle/>
          <a:p>
            <a:r>
              <a:rPr lang="en-US" altLang="tr-TR"/>
              <a:t>Output Elasticities</a:t>
            </a:r>
          </a:p>
        </p:txBody>
      </p:sp>
    </p:spTree>
    <p:extLst>
      <p:ext uri="{BB962C8B-B14F-4D97-AF65-F5344CB8AC3E}">
        <p14:creationId xmlns:p14="http://schemas.microsoft.com/office/powerpoint/2010/main" val="441134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5</a:t>
            </a:fld>
            <a:endParaRPr lang="en-US"/>
          </a:p>
        </p:txBody>
      </p:sp>
      <p:sp>
        <p:nvSpPr>
          <p:cNvPr id="6" name="Rectangle 5"/>
          <p:cNvSpPr>
            <a:spLocks noGrp="1" noChangeArrowheads="1"/>
          </p:cNvSpPr>
          <p:nvPr/>
        </p:nvSpPr>
        <p:spPr bwMode="auto">
          <a:xfrm>
            <a:off x="228600" y="381000"/>
            <a:ext cx="8610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marL="0" indent="0">
              <a:lnSpc>
                <a:spcPct val="90000"/>
              </a:lnSpc>
              <a:buNone/>
            </a:pPr>
            <a:r>
              <a:rPr lang="en-US" sz="2200" dirty="0">
                <a:solidFill>
                  <a:schemeClr val="tx1"/>
                </a:solidFill>
              </a:rPr>
              <a:t>Yet another way of describing the production function is to cast it in the </a:t>
            </a:r>
            <a:r>
              <a:rPr lang="en-US" sz="2200" dirty="0" smtClean="0">
                <a:solidFill>
                  <a:schemeClr val="tx1"/>
                </a:solidFill>
              </a:rPr>
              <a:t>form</a:t>
            </a:r>
            <a:r>
              <a:rPr lang="tr-TR" sz="2200" dirty="0" smtClean="0">
                <a:solidFill>
                  <a:schemeClr val="tx1"/>
                </a:solidFill>
              </a:rPr>
              <a:t> </a:t>
            </a:r>
            <a:r>
              <a:rPr lang="en-US" sz="2200" dirty="0" smtClean="0">
                <a:solidFill>
                  <a:schemeClr val="tx1"/>
                </a:solidFill>
              </a:rPr>
              <a:t>of </a:t>
            </a:r>
            <a:r>
              <a:rPr lang="en-US" sz="2200" dirty="0">
                <a:solidFill>
                  <a:schemeClr val="tx1"/>
                </a:solidFill>
              </a:rPr>
              <a:t>a mathematical equation. Consider a production process that employs two </a:t>
            </a:r>
            <a:r>
              <a:rPr lang="en-US" sz="2200" dirty="0" smtClean="0">
                <a:solidFill>
                  <a:schemeClr val="tx1"/>
                </a:solidFill>
              </a:rPr>
              <a:t>inputs,</a:t>
            </a:r>
            <a:r>
              <a:rPr lang="tr-TR" sz="2200" dirty="0" smtClean="0">
                <a:solidFill>
                  <a:schemeClr val="tx1"/>
                </a:solidFill>
              </a:rPr>
              <a:t> </a:t>
            </a:r>
            <a:r>
              <a:rPr lang="en-US" sz="2200" dirty="0" smtClean="0">
                <a:solidFill>
                  <a:schemeClr val="tx1"/>
                </a:solidFill>
              </a:rPr>
              <a:t>capital </a:t>
            </a:r>
            <a:r>
              <a:rPr lang="en-US" sz="2200" dirty="0">
                <a:solidFill>
                  <a:schemeClr val="tx1"/>
                </a:solidFill>
              </a:rPr>
              <a:t>(K) and labor (L), to produce meals (Q). </a:t>
            </a:r>
            <a:endParaRPr lang="tr-TR" sz="2200" dirty="0" smtClean="0">
              <a:solidFill>
                <a:schemeClr val="tx1"/>
              </a:solidFill>
            </a:endParaRPr>
          </a:p>
          <a:p>
            <a:pPr marL="0" indent="0">
              <a:lnSpc>
                <a:spcPct val="90000"/>
              </a:lnSpc>
              <a:buNone/>
            </a:pPr>
            <a:endParaRPr lang="tr-TR" sz="2200" dirty="0">
              <a:solidFill>
                <a:schemeClr val="tx1"/>
              </a:solidFill>
            </a:endParaRPr>
          </a:p>
          <a:p>
            <a:pPr marL="0" indent="0">
              <a:lnSpc>
                <a:spcPct val="90000"/>
              </a:lnSpc>
              <a:buNone/>
            </a:pPr>
            <a:r>
              <a:rPr lang="en-US" sz="2200" dirty="0" smtClean="0">
                <a:solidFill>
                  <a:schemeClr val="tx1"/>
                </a:solidFill>
              </a:rPr>
              <a:t>The </a:t>
            </a:r>
            <a:r>
              <a:rPr lang="en-US" sz="2200" dirty="0">
                <a:solidFill>
                  <a:schemeClr val="tx1"/>
                </a:solidFill>
              </a:rPr>
              <a:t>relationship between </a:t>
            </a:r>
            <a:r>
              <a:rPr lang="en-US" sz="2200" dirty="0" smtClean="0">
                <a:solidFill>
                  <a:schemeClr val="tx1"/>
                </a:solidFill>
              </a:rPr>
              <a:t>K,</a:t>
            </a:r>
            <a:r>
              <a:rPr lang="tr-TR" sz="2200" dirty="0" smtClean="0">
                <a:solidFill>
                  <a:schemeClr val="tx1"/>
                </a:solidFill>
              </a:rPr>
              <a:t> </a:t>
            </a:r>
            <a:r>
              <a:rPr lang="en-US" sz="2200" dirty="0" smtClean="0">
                <a:solidFill>
                  <a:schemeClr val="tx1"/>
                </a:solidFill>
              </a:rPr>
              <a:t>L</a:t>
            </a:r>
            <a:r>
              <a:rPr lang="en-US" sz="2200" dirty="0">
                <a:solidFill>
                  <a:schemeClr val="tx1"/>
                </a:solidFill>
              </a:rPr>
              <a:t>, and Q may be expressed </a:t>
            </a:r>
            <a:r>
              <a:rPr lang="en-US" sz="2200" dirty="0" smtClean="0">
                <a:solidFill>
                  <a:schemeClr val="tx1"/>
                </a:solidFill>
              </a:rPr>
              <a:t>as</a:t>
            </a:r>
            <a:endParaRPr lang="tr-TR" sz="2200" dirty="0" smtClean="0">
              <a:solidFill>
                <a:schemeClr val="tx1"/>
              </a:solidFill>
            </a:endParaRPr>
          </a:p>
          <a:p>
            <a:pPr marL="0" indent="0">
              <a:lnSpc>
                <a:spcPct val="90000"/>
              </a:lnSpc>
              <a:buNone/>
            </a:pPr>
            <a:endParaRPr lang="en-US" sz="2200" dirty="0" smtClean="0">
              <a:solidFill>
                <a:schemeClr val="tx1"/>
              </a:solidFill>
            </a:endParaRPr>
          </a:p>
          <a:p>
            <a:pPr marL="0" indent="0">
              <a:lnSpc>
                <a:spcPct val="90000"/>
              </a:lnSpc>
              <a:buNone/>
            </a:pPr>
            <a:r>
              <a:rPr lang="en-US" sz="2200" dirty="0" smtClean="0">
                <a:solidFill>
                  <a:schemeClr val="tx1"/>
                </a:solidFill>
              </a:rPr>
              <a:t>Q  </a:t>
            </a:r>
            <a:r>
              <a:rPr lang="en-US" sz="2200" dirty="0">
                <a:solidFill>
                  <a:schemeClr val="tx1"/>
                </a:solidFill>
              </a:rPr>
              <a:t>= F (K, </a:t>
            </a:r>
            <a:r>
              <a:rPr lang="en-US" sz="2200" dirty="0" smtClean="0">
                <a:solidFill>
                  <a:schemeClr val="tx1"/>
                </a:solidFill>
              </a:rPr>
              <a:t>L)</a:t>
            </a:r>
            <a:r>
              <a:rPr lang="tr-TR" sz="2200" dirty="0" smtClean="0">
                <a:solidFill>
                  <a:schemeClr val="tx1"/>
                </a:solidFill>
              </a:rPr>
              <a:t>                                                                                      (</a:t>
            </a:r>
            <a:r>
              <a:rPr lang="tr-TR" sz="2200" dirty="0" err="1" smtClean="0">
                <a:solidFill>
                  <a:schemeClr val="tx1"/>
                </a:solidFill>
              </a:rPr>
              <a:t>Equation</a:t>
            </a:r>
            <a:r>
              <a:rPr lang="tr-TR" sz="2200" dirty="0" smtClean="0">
                <a:solidFill>
                  <a:schemeClr val="tx1"/>
                </a:solidFill>
              </a:rPr>
              <a:t> 8.1)</a:t>
            </a:r>
          </a:p>
          <a:p>
            <a:pPr marL="0" indent="0">
              <a:lnSpc>
                <a:spcPct val="90000"/>
              </a:lnSpc>
              <a:buNone/>
            </a:pPr>
            <a:endParaRPr lang="tr-TR" sz="2200" dirty="0" smtClean="0">
              <a:solidFill>
                <a:schemeClr val="tx1"/>
              </a:solidFill>
            </a:endParaRPr>
          </a:p>
          <a:p>
            <a:pPr marL="0" indent="0">
              <a:lnSpc>
                <a:spcPct val="90000"/>
              </a:lnSpc>
              <a:buNone/>
            </a:pPr>
            <a:r>
              <a:rPr lang="en-US" sz="2000" dirty="0" smtClean="0">
                <a:solidFill>
                  <a:schemeClr val="tx1"/>
                </a:solidFill>
              </a:rPr>
              <a:t>K </a:t>
            </a:r>
            <a:r>
              <a:rPr lang="en-US" sz="2000" dirty="0">
                <a:solidFill>
                  <a:schemeClr val="tx1"/>
                </a:solidFill>
              </a:rPr>
              <a:t>=  </a:t>
            </a:r>
            <a:r>
              <a:rPr lang="en-US" sz="2000" dirty="0" smtClean="0">
                <a:solidFill>
                  <a:schemeClr val="tx1"/>
                </a:solidFill>
              </a:rPr>
              <a:t>Capital</a:t>
            </a:r>
            <a:endParaRPr lang="tr-TR" sz="2000" dirty="0" smtClean="0">
              <a:solidFill>
                <a:schemeClr val="tx1"/>
              </a:solidFill>
            </a:endParaRPr>
          </a:p>
          <a:p>
            <a:pPr marL="0" indent="0">
              <a:lnSpc>
                <a:spcPct val="90000"/>
              </a:lnSpc>
              <a:buNone/>
            </a:pPr>
            <a:r>
              <a:rPr lang="en-US" sz="2000" dirty="0" smtClean="0">
                <a:solidFill>
                  <a:schemeClr val="tx1"/>
                </a:solidFill>
              </a:rPr>
              <a:t>L </a:t>
            </a:r>
            <a:r>
              <a:rPr lang="en-US" sz="2000" dirty="0">
                <a:solidFill>
                  <a:schemeClr val="tx1"/>
                </a:solidFill>
              </a:rPr>
              <a:t>= </a:t>
            </a:r>
            <a:r>
              <a:rPr lang="en-US" sz="2000" dirty="0" smtClean="0">
                <a:solidFill>
                  <a:schemeClr val="tx1"/>
                </a:solidFill>
              </a:rPr>
              <a:t>Labor</a:t>
            </a:r>
            <a:endParaRPr lang="tr-TR" sz="2000" dirty="0" smtClean="0">
              <a:solidFill>
                <a:schemeClr val="tx1"/>
              </a:solidFill>
            </a:endParaRPr>
          </a:p>
          <a:p>
            <a:pPr marL="0" indent="0">
              <a:lnSpc>
                <a:spcPct val="90000"/>
              </a:lnSpc>
              <a:buNone/>
            </a:pPr>
            <a:endParaRPr lang="en-US" sz="2000" dirty="0">
              <a:solidFill>
                <a:schemeClr val="tx1"/>
              </a:solidFill>
            </a:endParaRPr>
          </a:p>
        </p:txBody>
      </p:sp>
      <p:sp>
        <p:nvSpPr>
          <p:cNvPr id="7" name="Dikdörtgen 6"/>
          <p:cNvSpPr/>
          <p:nvPr/>
        </p:nvSpPr>
        <p:spPr>
          <a:xfrm>
            <a:off x="228600" y="4419600"/>
            <a:ext cx="8305800" cy="1107996"/>
          </a:xfrm>
          <a:prstGeom prst="rect">
            <a:avLst/>
          </a:prstGeom>
        </p:spPr>
        <p:txBody>
          <a:bodyPr wrap="square">
            <a:spAutoFit/>
          </a:bodyPr>
          <a:lstStyle/>
          <a:p>
            <a:pPr algn="just"/>
            <a:r>
              <a:rPr lang="en-US" sz="2200" dirty="0"/>
              <a:t>where F is a mathematical function that summarizes the process depicted in </a:t>
            </a:r>
            <a:r>
              <a:rPr lang="en-US" sz="2200" dirty="0" smtClean="0"/>
              <a:t>Figure</a:t>
            </a:r>
            <a:r>
              <a:rPr lang="tr-TR" sz="2200" dirty="0" smtClean="0"/>
              <a:t> </a:t>
            </a:r>
            <a:r>
              <a:rPr lang="en-US" sz="2200" dirty="0" smtClean="0"/>
              <a:t>8.1</a:t>
            </a:r>
            <a:r>
              <a:rPr lang="en-US" sz="2200" dirty="0"/>
              <a:t>. It is no more than a simple rule that tells how much Q we get when </a:t>
            </a:r>
            <a:r>
              <a:rPr lang="en-US" sz="2200" dirty="0" smtClean="0"/>
              <a:t>we</a:t>
            </a:r>
            <a:r>
              <a:rPr lang="tr-TR" sz="2200" dirty="0" smtClean="0"/>
              <a:t> </a:t>
            </a:r>
            <a:r>
              <a:rPr lang="en-US" sz="2200" dirty="0" smtClean="0"/>
              <a:t>employ </a:t>
            </a:r>
            <a:r>
              <a:rPr lang="en-US" sz="2200" dirty="0"/>
              <a:t>specific quantities of K and L.</a:t>
            </a:r>
            <a:endParaRPr lang="tr-TR" sz="2200" dirty="0"/>
          </a:p>
        </p:txBody>
      </p:sp>
    </p:spTree>
    <p:extLst>
      <p:ext uri="{BB962C8B-B14F-4D97-AF65-F5344CB8AC3E}">
        <p14:creationId xmlns:p14="http://schemas.microsoft.com/office/powerpoint/2010/main" val="276760261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2"/>
          <p:cNvGraphicFramePr>
            <a:graphicFrameLocks noChangeAspect="1"/>
          </p:cNvGraphicFramePr>
          <p:nvPr/>
        </p:nvGraphicFramePr>
        <p:xfrm>
          <a:off x="1230313" y="1828800"/>
          <a:ext cx="6956425" cy="4389438"/>
        </p:xfrm>
        <a:graphic>
          <a:graphicData uri="http://schemas.openxmlformats.org/presentationml/2006/ole">
            <mc:AlternateContent xmlns:mc="http://schemas.openxmlformats.org/markup-compatibility/2006">
              <mc:Choice xmlns:v="urn:schemas-microsoft-com:vml" Requires="v">
                <p:oleObj spid="_x0000_s41009" name="Equation" r:id="rId4" imgW="3822480" imgH="2412720" progId="Equation.DSMT4">
                  <p:embed/>
                </p:oleObj>
              </mc:Choice>
              <mc:Fallback>
                <p:oleObj name="Equation" r:id="rId4" imgW="3822480" imgH="241272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0313" y="1828800"/>
                        <a:ext cx="6956425" cy="438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39" name="Rectangle 3"/>
          <p:cNvSpPr>
            <a:spLocks noGrp="1" noChangeArrowheads="1"/>
          </p:cNvSpPr>
          <p:nvPr>
            <p:ph type="title"/>
          </p:nvPr>
        </p:nvSpPr>
        <p:spPr>
          <a:xfrm>
            <a:off x="762000" y="609600"/>
            <a:ext cx="7772400" cy="1143000"/>
          </a:xfrm>
        </p:spPr>
        <p:txBody>
          <a:bodyPr/>
          <a:lstStyle/>
          <a:p>
            <a:r>
              <a:rPr lang="en-US" altLang="tr-TR"/>
              <a:t>Output Elasticities</a:t>
            </a:r>
          </a:p>
        </p:txBody>
      </p:sp>
    </p:spTree>
    <p:extLst>
      <p:ext uri="{BB962C8B-B14F-4D97-AF65-F5344CB8AC3E}">
        <p14:creationId xmlns:p14="http://schemas.microsoft.com/office/powerpoint/2010/main" val="20625889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0" name="Object 2"/>
          <p:cNvGraphicFramePr>
            <a:graphicFrameLocks noChangeAspect="1"/>
          </p:cNvGraphicFramePr>
          <p:nvPr/>
        </p:nvGraphicFramePr>
        <p:xfrm>
          <a:off x="2286000" y="1905000"/>
          <a:ext cx="4865688" cy="4308475"/>
        </p:xfrm>
        <a:graphic>
          <a:graphicData uri="http://schemas.openxmlformats.org/presentationml/2006/ole">
            <mc:AlternateContent xmlns:mc="http://schemas.openxmlformats.org/markup-compatibility/2006">
              <mc:Choice xmlns:v="urn:schemas-microsoft-com:vml" Requires="v">
                <p:oleObj spid="_x0000_s42033" name="Equation" r:id="rId4" imgW="2323800" imgH="2057400" progId="Equation.DSMT4">
                  <p:embed/>
                </p:oleObj>
              </mc:Choice>
              <mc:Fallback>
                <p:oleObj name="Equation" r:id="rId4" imgW="2323800" imgH="2057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1905000"/>
                        <a:ext cx="4865688" cy="430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1" name="Rectangle 3"/>
          <p:cNvSpPr>
            <a:spLocks noGrp="1" noChangeArrowheads="1"/>
          </p:cNvSpPr>
          <p:nvPr>
            <p:ph type="title"/>
          </p:nvPr>
        </p:nvSpPr>
        <p:spPr/>
        <p:txBody>
          <a:bodyPr>
            <a:normAutofit fontScale="90000"/>
          </a:bodyPr>
          <a:lstStyle/>
          <a:p>
            <a:r>
              <a:rPr lang="en-US" altLang="tr-TR" sz="4000"/>
              <a:t>An Example: Cobb-Douglas Production Function</a:t>
            </a:r>
          </a:p>
        </p:txBody>
      </p:sp>
    </p:spTree>
    <p:extLst>
      <p:ext uri="{BB962C8B-B14F-4D97-AF65-F5344CB8AC3E}">
        <p14:creationId xmlns:p14="http://schemas.microsoft.com/office/powerpoint/2010/main" val="27232873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2"/>
          <p:cNvGraphicFramePr>
            <a:graphicFrameLocks noChangeAspect="1"/>
          </p:cNvGraphicFramePr>
          <p:nvPr/>
        </p:nvGraphicFramePr>
        <p:xfrm>
          <a:off x="2743200" y="1933575"/>
          <a:ext cx="3997325" cy="4924425"/>
        </p:xfrm>
        <a:graphic>
          <a:graphicData uri="http://schemas.openxmlformats.org/presentationml/2006/ole">
            <mc:AlternateContent xmlns:mc="http://schemas.openxmlformats.org/markup-compatibility/2006">
              <mc:Choice xmlns:v="urn:schemas-microsoft-com:vml" Requires="v">
                <p:oleObj spid="_x0000_s43057" name="Equation" r:id="rId4" imgW="2082600" imgH="2565360" progId="Equation.DSMT4">
                  <p:embed/>
                </p:oleObj>
              </mc:Choice>
              <mc:Fallback>
                <p:oleObj name="Equation" r:id="rId4" imgW="2082600" imgH="25653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1933575"/>
                        <a:ext cx="3997325"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35" name="Rectangle 3"/>
          <p:cNvSpPr>
            <a:spLocks noGrp="1" noChangeArrowheads="1"/>
          </p:cNvSpPr>
          <p:nvPr>
            <p:ph type="title"/>
          </p:nvPr>
        </p:nvSpPr>
        <p:spPr/>
        <p:txBody>
          <a:bodyPr>
            <a:normAutofit fontScale="90000"/>
          </a:bodyPr>
          <a:lstStyle/>
          <a:p>
            <a:r>
              <a:rPr lang="en-US" altLang="tr-TR" sz="4000"/>
              <a:t>An Example: Cobb-Douglas Production Function</a:t>
            </a:r>
          </a:p>
        </p:txBody>
      </p:sp>
    </p:spTree>
    <p:extLst>
      <p:ext uri="{BB962C8B-B14F-4D97-AF65-F5344CB8AC3E}">
        <p14:creationId xmlns:p14="http://schemas.microsoft.com/office/powerpoint/2010/main" val="23364667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65125" y="1936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ltLang="tr-TR"/>
          </a:p>
        </p:txBody>
      </p:sp>
      <p:graphicFrame>
        <p:nvGraphicFramePr>
          <p:cNvPr id="24579" name="Object 3"/>
          <p:cNvGraphicFramePr>
            <a:graphicFrameLocks noChangeAspect="1"/>
          </p:cNvGraphicFramePr>
          <p:nvPr/>
        </p:nvGraphicFramePr>
        <p:xfrm>
          <a:off x="1981200" y="1801813"/>
          <a:ext cx="5867400" cy="4278312"/>
        </p:xfrm>
        <a:graphic>
          <a:graphicData uri="http://schemas.openxmlformats.org/presentationml/2006/ole">
            <mc:AlternateContent xmlns:mc="http://schemas.openxmlformats.org/markup-compatibility/2006">
              <mc:Choice xmlns:v="urn:schemas-microsoft-com:vml" Requires="v">
                <p:oleObj spid="_x0000_s44081" name="Equation" r:id="rId4" imgW="2997000" imgH="2184120" progId="Equation.DSMT4">
                  <p:embed/>
                </p:oleObj>
              </mc:Choice>
              <mc:Fallback>
                <p:oleObj name="Equation" r:id="rId4" imgW="2997000" imgH="218412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1801813"/>
                        <a:ext cx="5867400" cy="427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580" name="Rectangle 4"/>
          <p:cNvSpPr>
            <a:spLocks noGrp="1" noChangeArrowheads="1"/>
          </p:cNvSpPr>
          <p:nvPr>
            <p:ph type="title"/>
          </p:nvPr>
        </p:nvSpPr>
        <p:spPr/>
        <p:txBody>
          <a:bodyPr/>
          <a:lstStyle/>
          <a:p>
            <a:r>
              <a:rPr lang="en-US" altLang="tr-TR" sz="4000">
                <a:solidFill>
                  <a:schemeClr val="tx1"/>
                </a:solidFill>
              </a:rPr>
              <a:t>Cobb-Douglas production function</a:t>
            </a:r>
          </a:p>
        </p:txBody>
      </p:sp>
    </p:spTree>
    <p:extLst>
      <p:ext uri="{BB962C8B-B14F-4D97-AF65-F5344CB8AC3E}">
        <p14:creationId xmlns:p14="http://schemas.microsoft.com/office/powerpoint/2010/main" val="18682316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altLang="tr-TR" smtClean="0">
                <a:solidFill>
                  <a:srgbClr val="7B9899"/>
                </a:solidFill>
                <a:ea typeface="ヒラギノ角ゴ Pro W3" pitchFamily="-102" charset="-128"/>
              </a:rPr>
              <a:t>Special LR Production Functions</a:t>
            </a:r>
          </a:p>
        </p:txBody>
      </p:sp>
      <p:sp>
        <p:nvSpPr>
          <p:cNvPr id="3" name="Content Placeholder 2"/>
          <p:cNvSpPr>
            <a:spLocks noGrp="1"/>
          </p:cNvSpPr>
          <p:nvPr>
            <p:ph idx="1"/>
          </p:nvPr>
        </p:nvSpPr>
        <p:spPr/>
        <p:txBody>
          <a:bodyPr rtlCol="0">
            <a:normAutofit/>
          </a:bodyPr>
          <a:lstStyle/>
          <a:p>
            <a:pPr marL="731838" lvl="1" indent="-274638" eaLnBrk="1" fontAlgn="auto" hangingPunct="1">
              <a:spcAft>
                <a:spcPts val="0"/>
              </a:spcAft>
              <a:buFont typeface="Bookman Old Style" pitchFamily="-102" charset="0"/>
              <a:buAutoNum type="arabicPeriod"/>
              <a:defRPr/>
            </a:pPr>
            <a:r>
              <a:rPr lang="en-US" sz="2300" b="1" dirty="0" smtClean="0">
                <a:solidFill>
                  <a:schemeClr val="accent6">
                    <a:lumMod val="50000"/>
                  </a:schemeClr>
                </a:solidFill>
                <a:ea typeface="+mn-ea"/>
              </a:rPr>
              <a:t>Perfect Substitutes: </a:t>
            </a:r>
            <a:r>
              <a:rPr lang="en-US" sz="2300" dirty="0" smtClean="0">
                <a:ea typeface="+mn-ea"/>
              </a:rPr>
              <a:t>( </a:t>
            </a:r>
            <a:r>
              <a:rPr lang="en-US" sz="2300" i="1" dirty="0" err="1" smtClean="0">
                <a:ea typeface="+mn-ea"/>
              </a:rPr>
              <a:t>q</a:t>
            </a:r>
            <a:r>
              <a:rPr lang="en-US" sz="2300" dirty="0" smtClean="0">
                <a:ea typeface="+mn-ea"/>
              </a:rPr>
              <a:t> =</a:t>
            </a:r>
            <a:r>
              <a:rPr lang="en-US" sz="2300" dirty="0" err="1" smtClean="0">
                <a:ea typeface="+mn-ea"/>
              </a:rPr>
              <a:t>f</a:t>
            </a:r>
            <a:r>
              <a:rPr lang="en-US" sz="2300" i="1" dirty="0" err="1" smtClean="0">
                <a:ea typeface="+mn-ea"/>
              </a:rPr>
              <a:t>(L,K</a:t>
            </a:r>
            <a:r>
              <a:rPr lang="en-US" sz="2300" i="1" dirty="0" smtClean="0">
                <a:ea typeface="+mn-ea"/>
              </a:rPr>
              <a:t>)</a:t>
            </a:r>
            <a:r>
              <a:rPr lang="en-US" sz="2300" dirty="0" smtClean="0">
                <a:ea typeface="+mn-ea"/>
              </a:rPr>
              <a:t>= </a:t>
            </a:r>
            <a:r>
              <a:rPr lang="en-US" sz="2300" i="1" dirty="0" smtClean="0">
                <a:ea typeface="+mn-ea"/>
              </a:rPr>
              <a:t>AL</a:t>
            </a:r>
            <a:r>
              <a:rPr lang="en-US" sz="2300" dirty="0" smtClean="0">
                <a:ea typeface="+mn-ea"/>
              </a:rPr>
              <a:t> + </a:t>
            </a:r>
            <a:r>
              <a:rPr lang="en-US" sz="2300" i="1" dirty="0" smtClean="0">
                <a:ea typeface="+mn-ea"/>
              </a:rPr>
              <a:t>BK </a:t>
            </a:r>
            <a:r>
              <a:rPr lang="en-US" sz="2300" dirty="0" smtClean="0">
                <a:ea typeface="+mn-ea"/>
              </a:rPr>
              <a:t>), where A and B are positive constants.</a:t>
            </a:r>
          </a:p>
        </p:txBody>
      </p:sp>
      <p:pic>
        <p:nvPicPr>
          <p:cNvPr id="22533" name="Picture 5" descr="Fig06_01_panelA_step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2895600"/>
            <a:ext cx="3522663" cy="314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Picture 6" descr="Fig06_01_panelA_step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2895600"/>
            <a:ext cx="3522663" cy="314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Picture 7" descr="Fig06_01_panelA_step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2895600"/>
            <a:ext cx="3522663" cy="314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8" descr="Fig06_01_panelA_step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0" y="2895600"/>
            <a:ext cx="3522663" cy="314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80213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22533"/>
                                        </p:tgtEl>
                                        <p:attrNameLst>
                                          <p:attrName>style.visibility</p:attrName>
                                        </p:attrNameLst>
                                      </p:cBhvr>
                                      <p:to>
                                        <p:strVal val="visible"/>
                                      </p:to>
                                    </p:set>
                                    <p:animEffect transition="in" filter="wipe(left)">
                                      <p:cBhvr>
                                        <p:cTn id="11" dur="500"/>
                                        <p:tgtEl>
                                          <p:spTgt spid="2253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22534"/>
                                        </p:tgtEl>
                                        <p:attrNameLst>
                                          <p:attrName>style.visibility</p:attrName>
                                        </p:attrNameLst>
                                      </p:cBhvr>
                                      <p:to>
                                        <p:strVal val="visible"/>
                                      </p:to>
                                    </p:set>
                                    <p:animEffect transition="in" filter="wipe(left)">
                                      <p:cBhvr>
                                        <p:cTn id="16" dur="500"/>
                                        <p:tgtEl>
                                          <p:spTgt spid="2253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22535"/>
                                        </p:tgtEl>
                                        <p:attrNameLst>
                                          <p:attrName>style.visibility</p:attrName>
                                        </p:attrNameLst>
                                      </p:cBhvr>
                                      <p:to>
                                        <p:strVal val="visible"/>
                                      </p:to>
                                    </p:set>
                                    <p:animEffect transition="in" filter="wipe(left)">
                                      <p:cBhvr>
                                        <p:cTn id="21" dur="500"/>
                                        <p:tgtEl>
                                          <p:spTgt spid="2253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22536"/>
                                        </p:tgtEl>
                                        <p:attrNameLst>
                                          <p:attrName>style.visibility</p:attrName>
                                        </p:attrNameLst>
                                      </p:cBhvr>
                                      <p:to>
                                        <p:strVal val="visible"/>
                                      </p:to>
                                    </p:set>
                                    <p:animEffect transition="in" filter="wipe(left)">
                                      <p:cBhvr>
                                        <p:cTn id="26" dur="500"/>
                                        <p:tgtEl>
                                          <p:spTgt spid="225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81000" y="3810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ltLang="tr-TR"/>
          </a:p>
        </p:txBody>
      </p:sp>
      <p:graphicFrame>
        <p:nvGraphicFramePr>
          <p:cNvPr id="19461" name="Object 5"/>
          <p:cNvGraphicFramePr>
            <a:graphicFrameLocks noChangeAspect="1"/>
          </p:cNvGraphicFramePr>
          <p:nvPr/>
        </p:nvGraphicFramePr>
        <p:xfrm>
          <a:off x="3733800" y="2016125"/>
          <a:ext cx="3429000" cy="1527175"/>
        </p:xfrm>
        <a:graphic>
          <a:graphicData uri="http://schemas.openxmlformats.org/presentationml/2006/ole">
            <mc:AlternateContent xmlns:mc="http://schemas.openxmlformats.org/markup-compatibility/2006">
              <mc:Choice xmlns:v="urn:schemas-microsoft-com:vml" Requires="v">
                <p:oleObj spid="_x0000_s45246" name="Equation" r:id="rId4" imgW="1879560" imgH="838080" progId="Equation.3">
                  <p:embed/>
                </p:oleObj>
              </mc:Choice>
              <mc:Fallback>
                <p:oleObj name="Equation" r:id="rId4" imgW="1879560" imgH="8380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2016125"/>
                        <a:ext cx="3429000" cy="152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9477" name="Group 21"/>
          <p:cNvGrpSpPr>
            <a:grpSpLocks/>
          </p:cNvGrpSpPr>
          <p:nvPr/>
        </p:nvGrpSpPr>
        <p:grpSpPr bwMode="auto">
          <a:xfrm>
            <a:off x="533400" y="2743200"/>
            <a:ext cx="4810125" cy="3581400"/>
            <a:chOff x="240" y="2064"/>
            <a:chExt cx="3030" cy="2256"/>
          </a:xfrm>
        </p:grpSpPr>
        <p:graphicFrame>
          <p:nvGraphicFramePr>
            <p:cNvPr id="19469" name="Object 13"/>
            <p:cNvGraphicFramePr>
              <a:graphicFrameLocks noChangeAspect="1"/>
            </p:cNvGraphicFramePr>
            <p:nvPr/>
          </p:nvGraphicFramePr>
          <p:xfrm>
            <a:off x="1488" y="3888"/>
            <a:ext cx="265" cy="432"/>
          </p:xfrm>
          <a:graphic>
            <a:graphicData uri="http://schemas.openxmlformats.org/presentationml/2006/ole">
              <mc:AlternateContent xmlns:mc="http://schemas.openxmlformats.org/markup-compatibility/2006">
                <mc:Choice xmlns:v="urn:schemas-microsoft-com:vml" Requires="v">
                  <p:oleObj spid="_x0000_s45247" name="Equation" r:id="rId6" imgW="241200" imgH="393480" progId="Equation.3">
                    <p:embed/>
                  </p:oleObj>
                </mc:Choice>
                <mc:Fallback>
                  <p:oleObj name="Equation" r:id="rId6" imgW="241200" imgH="393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88" y="3888"/>
                          <a:ext cx="265" cy="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9475" name="Group 19"/>
            <p:cNvGrpSpPr>
              <a:grpSpLocks/>
            </p:cNvGrpSpPr>
            <p:nvPr/>
          </p:nvGrpSpPr>
          <p:grpSpPr bwMode="auto">
            <a:xfrm>
              <a:off x="240" y="2064"/>
              <a:ext cx="3030" cy="1968"/>
              <a:chOff x="240" y="2064"/>
              <a:chExt cx="3030" cy="1968"/>
            </a:xfrm>
          </p:grpSpPr>
          <p:sp>
            <p:nvSpPr>
              <p:cNvPr id="19462" name="Line 6"/>
              <p:cNvSpPr>
                <a:spLocks noChangeShapeType="1"/>
              </p:cNvSpPr>
              <p:nvPr/>
            </p:nvSpPr>
            <p:spPr bwMode="auto">
              <a:xfrm>
                <a:off x="576" y="2400"/>
                <a:ext cx="0" cy="12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9463" name="Line 7"/>
              <p:cNvSpPr>
                <a:spLocks noChangeShapeType="1"/>
              </p:cNvSpPr>
              <p:nvPr/>
            </p:nvSpPr>
            <p:spPr bwMode="auto">
              <a:xfrm>
                <a:off x="576" y="3888"/>
                <a:ext cx="20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9464" name="Line 8"/>
              <p:cNvSpPr>
                <a:spLocks noChangeShapeType="1"/>
              </p:cNvSpPr>
              <p:nvPr/>
            </p:nvSpPr>
            <p:spPr bwMode="auto">
              <a:xfrm>
                <a:off x="576" y="2688"/>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9465" name="Line 9"/>
              <p:cNvSpPr>
                <a:spLocks noChangeShapeType="1"/>
              </p:cNvSpPr>
              <p:nvPr/>
            </p:nvSpPr>
            <p:spPr bwMode="auto">
              <a:xfrm>
                <a:off x="576" y="3648"/>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9466" name="Line 10"/>
              <p:cNvSpPr>
                <a:spLocks noChangeShapeType="1"/>
              </p:cNvSpPr>
              <p:nvPr/>
            </p:nvSpPr>
            <p:spPr bwMode="auto">
              <a:xfrm>
                <a:off x="576" y="3264"/>
                <a:ext cx="1056" cy="6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9467" name="Line 11"/>
              <p:cNvSpPr>
                <a:spLocks noChangeShapeType="1"/>
              </p:cNvSpPr>
              <p:nvPr/>
            </p:nvSpPr>
            <p:spPr bwMode="auto">
              <a:xfrm>
                <a:off x="576" y="2784"/>
                <a:ext cx="1728" cy="110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aphicFrame>
            <p:nvGraphicFramePr>
              <p:cNvPr id="19468" name="Object 12"/>
              <p:cNvGraphicFramePr>
                <a:graphicFrameLocks noChangeAspect="1"/>
              </p:cNvGraphicFramePr>
              <p:nvPr/>
            </p:nvGraphicFramePr>
            <p:xfrm>
              <a:off x="240" y="3120"/>
              <a:ext cx="265" cy="432"/>
            </p:xfrm>
            <a:graphic>
              <a:graphicData uri="http://schemas.openxmlformats.org/presentationml/2006/ole">
                <mc:AlternateContent xmlns:mc="http://schemas.openxmlformats.org/markup-compatibility/2006">
                  <mc:Choice xmlns:v="urn:schemas-microsoft-com:vml" Requires="v">
                    <p:oleObj spid="_x0000_s45248" name="Equation" r:id="rId8" imgW="241200" imgH="393480" progId="Equation.3">
                      <p:embed/>
                    </p:oleObj>
                  </mc:Choice>
                  <mc:Fallback>
                    <p:oleObj name="Equation" r:id="rId8" imgW="241200" imgH="3934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0" y="3120"/>
                            <a:ext cx="265" cy="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70" name="Line 14"/>
              <p:cNvSpPr>
                <a:spLocks noChangeShapeType="1"/>
              </p:cNvSpPr>
              <p:nvPr/>
            </p:nvSpPr>
            <p:spPr bwMode="auto">
              <a:xfrm flipH="1">
                <a:off x="1728" y="3072"/>
                <a:ext cx="528" cy="3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aphicFrame>
            <p:nvGraphicFramePr>
              <p:cNvPr id="19471" name="Object 15"/>
              <p:cNvGraphicFramePr>
                <a:graphicFrameLocks noChangeAspect="1"/>
              </p:cNvGraphicFramePr>
              <p:nvPr/>
            </p:nvGraphicFramePr>
            <p:xfrm>
              <a:off x="2880" y="2640"/>
              <a:ext cx="390" cy="576"/>
            </p:xfrm>
            <a:graphic>
              <a:graphicData uri="http://schemas.openxmlformats.org/presentationml/2006/ole">
                <mc:AlternateContent xmlns:mc="http://schemas.openxmlformats.org/markup-compatibility/2006">
                  <mc:Choice xmlns:v="urn:schemas-microsoft-com:vml" Requires="v">
                    <p:oleObj spid="_x0000_s45249" name="Equation" r:id="rId10" imgW="266400" imgH="393480" progId="Equation.3">
                      <p:embed/>
                    </p:oleObj>
                  </mc:Choice>
                  <mc:Fallback>
                    <p:oleObj name="Equation" r:id="rId10" imgW="266400" imgH="39348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80" y="2640"/>
                            <a:ext cx="390"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72" name="Text Box 16"/>
              <p:cNvSpPr txBox="1">
                <a:spLocks noChangeArrowheads="1"/>
              </p:cNvSpPr>
              <p:nvPr/>
            </p:nvSpPr>
            <p:spPr bwMode="auto">
              <a:xfrm>
                <a:off x="2208" y="2784"/>
                <a:ext cx="6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tr-TR"/>
                  <a:t>Slope=</a:t>
                </a:r>
              </a:p>
            </p:txBody>
          </p:sp>
          <p:sp>
            <p:nvSpPr>
              <p:cNvPr id="19473" name="Text Box 17"/>
              <p:cNvSpPr txBox="1">
                <a:spLocks noChangeArrowheads="1"/>
              </p:cNvSpPr>
              <p:nvPr/>
            </p:nvSpPr>
            <p:spPr bwMode="auto">
              <a:xfrm>
                <a:off x="2688" y="3744"/>
                <a:ext cx="2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tr-TR"/>
                  <a:t>L</a:t>
                </a:r>
              </a:p>
            </p:txBody>
          </p:sp>
          <p:sp>
            <p:nvSpPr>
              <p:cNvPr id="19474" name="Text Box 18"/>
              <p:cNvSpPr txBox="1">
                <a:spLocks noChangeArrowheads="1"/>
              </p:cNvSpPr>
              <p:nvPr/>
            </p:nvSpPr>
            <p:spPr bwMode="auto">
              <a:xfrm>
                <a:off x="432" y="2064"/>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tr-TR"/>
                  <a:t>K</a:t>
                </a:r>
              </a:p>
            </p:txBody>
          </p:sp>
        </p:grpSp>
      </p:grpSp>
      <p:sp>
        <p:nvSpPr>
          <p:cNvPr id="19476" name="Rectangle 20"/>
          <p:cNvSpPr>
            <a:spLocks noGrp="1" noChangeArrowheads="1"/>
          </p:cNvSpPr>
          <p:nvPr>
            <p:ph type="title"/>
          </p:nvPr>
        </p:nvSpPr>
        <p:spPr/>
        <p:txBody>
          <a:bodyPr/>
          <a:lstStyle/>
          <a:p>
            <a:r>
              <a:rPr lang="en-US" altLang="tr-TR"/>
              <a:t>Linear Production Function</a:t>
            </a:r>
          </a:p>
        </p:txBody>
      </p:sp>
    </p:spTree>
    <p:extLst>
      <p:ext uri="{BB962C8B-B14F-4D97-AF65-F5344CB8AC3E}">
        <p14:creationId xmlns:p14="http://schemas.microsoft.com/office/powerpoint/2010/main" val="37009919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457200" y="1052513"/>
            <a:ext cx="30480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ct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20000"/>
              </a:spcBef>
            </a:pPr>
            <a:r>
              <a:rPr lang="en-US" altLang="tr-TR" sz="1600" b="1"/>
              <a:t>ISOQUANTS WHEN INPUTS ARE PERFECT SUBSTITUTES</a:t>
            </a:r>
          </a:p>
        </p:txBody>
      </p:sp>
      <p:sp>
        <p:nvSpPr>
          <p:cNvPr id="10" name="Rectangle 10"/>
          <p:cNvSpPr>
            <a:spLocks noChangeArrowheads="1"/>
          </p:cNvSpPr>
          <p:nvPr/>
        </p:nvSpPr>
        <p:spPr bwMode="auto">
          <a:xfrm>
            <a:off x="457200" y="685800"/>
            <a:ext cx="1905000"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ctr"/>
          <a:lstStyle>
            <a:lvl1pPr marL="342900" indent="-342900"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20000"/>
              </a:spcBef>
            </a:pPr>
            <a:endParaRPr lang="en-US" altLang="tr-TR" sz="2000" b="1" dirty="0">
              <a:solidFill>
                <a:srgbClr val="ED1B2F"/>
              </a:solidFill>
            </a:endParaRPr>
          </a:p>
        </p:txBody>
      </p:sp>
      <p:sp>
        <p:nvSpPr>
          <p:cNvPr id="19" name="Rectangle 8"/>
          <p:cNvSpPr>
            <a:spLocks noChangeArrowheads="1"/>
          </p:cNvSpPr>
          <p:nvPr/>
        </p:nvSpPr>
        <p:spPr bwMode="auto">
          <a:xfrm>
            <a:off x="457200" y="1681163"/>
            <a:ext cx="3048000" cy="29670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20000"/>
              </a:spcBef>
              <a:spcAft>
                <a:spcPct val="20000"/>
              </a:spcAft>
            </a:pPr>
            <a:r>
              <a:rPr lang="en-US" altLang="tr-TR" sz="1600"/>
              <a:t>When the isoquants are straight lines, the MRTS is constant. Thus the rate at which capital and labor can be substituted for each other is the same no matter what level of inputs is being used. </a:t>
            </a:r>
          </a:p>
          <a:p>
            <a:pPr eaLnBrk="1" hangingPunct="1">
              <a:spcBef>
                <a:spcPct val="20000"/>
              </a:spcBef>
              <a:spcAft>
                <a:spcPct val="20000"/>
              </a:spcAft>
            </a:pPr>
            <a:r>
              <a:rPr lang="en-US" altLang="tr-TR" sz="1600"/>
              <a:t>Points </a:t>
            </a:r>
            <a:r>
              <a:rPr lang="en-US" altLang="tr-TR" sz="1600" i="1"/>
              <a:t>A</a:t>
            </a:r>
            <a:r>
              <a:rPr lang="en-US" altLang="tr-TR" sz="1600"/>
              <a:t>, </a:t>
            </a:r>
            <a:r>
              <a:rPr lang="en-US" altLang="tr-TR" sz="1600" i="1"/>
              <a:t>B</a:t>
            </a:r>
            <a:r>
              <a:rPr lang="en-US" altLang="tr-TR" sz="1600"/>
              <a:t>, and </a:t>
            </a:r>
            <a:r>
              <a:rPr lang="en-US" altLang="tr-TR" sz="1600" i="1"/>
              <a:t>C</a:t>
            </a:r>
            <a:r>
              <a:rPr lang="en-US" altLang="tr-TR" sz="1600"/>
              <a:t> represent three different capital-labor combinations that generate the same output </a:t>
            </a:r>
            <a:r>
              <a:rPr lang="en-US" altLang="tr-TR" sz="1600" i="1"/>
              <a:t>q</a:t>
            </a:r>
            <a:r>
              <a:rPr lang="en-US" altLang="tr-TR" sz="1600" baseline="-25000"/>
              <a:t>3</a:t>
            </a:r>
            <a:r>
              <a:rPr lang="en-US" altLang="tr-TR" sz="1600"/>
              <a:t>.</a:t>
            </a:r>
          </a:p>
        </p:txBody>
      </p:sp>
      <p:pic>
        <p:nvPicPr>
          <p:cNvPr id="22" name="Picture 28" descr="fig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1033463"/>
            <a:ext cx="5172075"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9" descr="fig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1033463"/>
            <a:ext cx="5172075"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30" descr="fig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1033463"/>
            <a:ext cx="5172075"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1" descr="fig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1033463"/>
            <a:ext cx="5172075"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33" descr="fig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1033463"/>
            <a:ext cx="5172075"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34" descr="fig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0" y="1033463"/>
            <a:ext cx="5172075"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35" descr="fig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0" y="1033463"/>
            <a:ext cx="5172075"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62047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9">
                                            <p:bg/>
                                          </p:spTgt>
                                        </p:tgtEl>
                                        <p:attrNameLst>
                                          <p:attrName>style.visibility</p:attrName>
                                        </p:attrNameLst>
                                      </p:cBhvr>
                                      <p:to>
                                        <p:strVal val="visible"/>
                                      </p:to>
                                    </p:set>
                                    <p:animEffect transition="in" filter="wipe(left)">
                                      <p:cBhvr>
                                        <p:cTn id="15" dur="500"/>
                                        <p:tgtEl>
                                          <p:spTgt spid="19">
                                            <p:bg/>
                                          </p:spTgt>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wipe(left)">
                                      <p:cBhvr>
                                        <p:cTn id="19" dur="500"/>
                                        <p:tgtEl>
                                          <p:spTgt spid="22"/>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wipe(left)">
                                      <p:cBhvr>
                                        <p:cTn id="23" dur="1000"/>
                                        <p:tgtEl>
                                          <p:spTgt spid="23"/>
                                        </p:tgtEl>
                                      </p:cBhvr>
                                    </p:animEffect>
                                  </p:childTnLst>
                                </p:cTn>
                              </p:par>
                            </p:childTnLst>
                          </p:cTn>
                        </p:par>
                        <p:par>
                          <p:cTn id="24" fill="hold" nodeType="afterGroup">
                            <p:stCondLst>
                              <p:cond delay="3000"/>
                            </p:stCondLst>
                            <p:childTnLst>
                              <p:par>
                                <p:cTn id="25" presetID="22" presetClass="entr" presetSubtype="8" fill="hold"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left)">
                                      <p:cBhvr>
                                        <p:cTn id="27" dur="1000"/>
                                        <p:tgtEl>
                                          <p:spTgt spid="24"/>
                                        </p:tgtEl>
                                      </p:cBhvr>
                                    </p:animEffect>
                                  </p:childTnLst>
                                </p:cTn>
                              </p:par>
                            </p:childTnLst>
                          </p:cTn>
                        </p:par>
                        <p:par>
                          <p:cTn id="28" fill="hold" nodeType="afterGroup">
                            <p:stCondLst>
                              <p:cond delay="4000"/>
                            </p:stCondLst>
                            <p:childTnLst>
                              <p:par>
                                <p:cTn id="29" presetID="22" presetClass="entr" presetSubtype="8" fill="hold" nodeType="after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wipe(left)">
                                      <p:cBhvr>
                                        <p:cTn id="31" dur="1000"/>
                                        <p:tgtEl>
                                          <p:spTgt spid="25"/>
                                        </p:tgtEl>
                                      </p:cBhvr>
                                    </p:animEffect>
                                  </p:childTnLst>
                                </p:cTn>
                              </p:par>
                            </p:childTnLst>
                          </p:cTn>
                        </p:par>
                        <p:par>
                          <p:cTn id="32" fill="hold" nodeType="afterGroup">
                            <p:stCondLst>
                              <p:cond delay="5000"/>
                            </p:stCondLst>
                            <p:childTnLst>
                              <p:par>
                                <p:cTn id="33" presetID="22" presetClass="entr" presetSubtype="8" fill="hold" nodeType="afterEffect">
                                  <p:stCondLst>
                                    <p:cond delay="0"/>
                                  </p:stCondLst>
                                  <p:childTnLst>
                                    <p:set>
                                      <p:cBhvr>
                                        <p:cTn id="34" dur="1" fill="hold">
                                          <p:stCondLst>
                                            <p:cond delay="0"/>
                                          </p:stCondLst>
                                        </p:cTn>
                                        <p:tgtEl>
                                          <p:spTgt spid="19">
                                            <p:txEl>
                                              <p:pRg st="0" end="0"/>
                                            </p:txEl>
                                          </p:spTgt>
                                        </p:tgtEl>
                                        <p:attrNameLst>
                                          <p:attrName>style.visibility</p:attrName>
                                        </p:attrNameLst>
                                      </p:cBhvr>
                                      <p:to>
                                        <p:strVal val="visible"/>
                                      </p:to>
                                    </p:set>
                                    <p:animEffect transition="in" filter="wipe(left)">
                                      <p:cBhvr>
                                        <p:cTn id="35" dur="500"/>
                                        <p:tgtEl>
                                          <p:spTgt spid="19">
                                            <p:txEl>
                                              <p:pRg st="0" end="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wipe(left)">
                                      <p:cBhvr>
                                        <p:cTn id="40" dur="750"/>
                                        <p:tgtEl>
                                          <p:spTgt spid="39"/>
                                        </p:tgtEl>
                                      </p:cBhvr>
                                    </p:animEffect>
                                  </p:childTnLst>
                                </p:cTn>
                              </p:par>
                            </p:childTnLst>
                          </p:cTn>
                        </p:par>
                        <p:par>
                          <p:cTn id="41" fill="hold" nodeType="afterGroup">
                            <p:stCondLst>
                              <p:cond delay="750"/>
                            </p:stCondLst>
                            <p:childTnLst>
                              <p:par>
                                <p:cTn id="42" presetID="22" presetClass="entr" presetSubtype="8" fill="hold" nodeType="afterEffect">
                                  <p:stCondLst>
                                    <p:cond delay="0"/>
                                  </p:stCondLst>
                                  <p:childTnLst>
                                    <p:set>
                                      <p:cBhvr>
                                        <p:cTn id="43" dur="1" fill="hold">
                                          <p:stCondLst>
                                            <p:cond delay="0"/>
                                          </p:stCondLst>
                                        </p:cTn>
                                        <p:tgtEl>
                                          <p:spTgt spid="40"/>
                                        </p:tgtEl>
                                        <p:attrNameLst>
                                          <p:attrName>style.visibility</p:attrName>
                                        </p:attrNameLst>
                                      </p:cBhvr>
                                      <p:to>
                                        <p:strVal val="visible"/>
                                      </p:to>
                                    </p:set>
                                    <p:animEffect transition="in" filter="wipe(left)">
                                      <p:cBhvr>
                                        <p:cTn id="44" dur="750"/>
                                        <p:tgtEl>
                                          <p:spTgt spid="40"/>
                                        </p:tgtEl>
                                      </p:cBhvr>
                                    </p:animEffect>
                                  </p:childTnLst>
                                </p:cTn>
                              </p:par>
                            </p:childTnLst>
                          </p:cTn>
                        </p:par>
                        <p:par>
                          <p:cTn id="45" fill="hold" nodeType="afterGroup">
                            <p:stCondLst>
                              <p:cond delay="1500"/>
                            </p:stCondLst>
                            <p:childTnLst>
                              <p:par>
                                <p:cTn id="46" presetID="22" presetClass="entr" presetSubtype="8" fill="hold" nodeType="after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wipe(left)">
                                      <p:cBhvr>
                                        <p:cTn id="48" dur="750"/>
                                        <p:tgtEl>
                                          <p:spTgt spid="41"/>
                                        </p:tgtEl>
                                      </p:cBhvr>
                                    </p:animEffect>
                                  </p:childTnLst>
                                </p:cTn>
                              </p:par>
                            </p:childTnLst>
                          </p:cTn>
                        </p:par>
                        <p:par>
                          <p:cTn id="49" fill="hold" nodeType="afterGroup">
                            <p:stCondLst>
                              <p:cond delay="2250"/>
                            </p:stCondLst>
                            <p:childTnLst>
                              <p:par>
                                <p:cTn id="50" presetID="22" presetClass="entr" presetSubtype="8" fill="hold" nodeType="afterEffect">
                                  <p:stCondLst>
                                    <p:cond delay="0"/>
                                  </p:stCondLst>
                                  <p:childTnLst>
                                    <p:set>
                                      <p:cBhvr>
                                        <p:cTn id="51" dur="1" fill="hold">
                                          <p:stCondLst>
                                            <p:cond delay="0"/>
                                          </p:stCondLst>
                                        </p:cTn>
                                        <p:tgtEl>
                                          <p:spTgt spid="19">
                                            <p:txEl>
                                              <p:pRg st="1" end="1"/>
                                            </p:txEl>
                                          </p:spTgt>
                                        </p:tgtEl>
                                        <p:attrNameLst>
                                          <p:attrName>style.visibility</p:attrName>
                                        </p:attrNameLst>
                                      </p:cBhvr>
                                      <p:to>
                                        <p:strVal val="visible"/>
                                      </p:to>
                                    </p:set>
                                    <p:animEffect transition="in" filter="wipe(left)">
                                      <p:cBhvr>
                                        <p:cTn id="52" dur="500"/>
                                        <p:tgtEl>
                                          <p:spTgt spid="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9" grpId="0" build="p"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altLang="tr-TR" smtClean="0">
                <a:solidFill>
                  <a:srgbClr val="7B9899"/>
                </a:solidFill>
                <a:ea typeface="ヒラギノ角ゴ Pro W3" pitchFamily="-102" charset="-128"/>
              </a:rPr>
              <a:t>Special LR Production Functions</a:t>
            </a:r>
          </a:p>
        </p:txBody>
      </p:sp>
      <p:sp>
        <p:nvSpPr>
          <p:cNvPr id="3" name="Content Placeholder 2"/>
          <p:cNvSpPr>
            <a:spLocks noGrp="1"/>
          </p:cNvSpPr>
          <p:nvPr>
            <p:ph idx="1"/>
          </p:nvPr>
        </p:nvSpPr>
        <p:spPr/>
        <p:txBody>
          <a:bodyPr/>
          <a:lstStyle/>
          <a:p>
            <a:pPr marL="731838" lvl="1" indent="-274638" eaLnBrk="1" hangingPunct="1">
              <a:buFont typeface="Bookman Old Style" pitchFamily="18" charset="0"/>
              <a:buAutoNum type="arabicPeriod" startAt="2"/>
            </a:pPr>
            <a:r>
              <a:rPr lang="en-US" altLang="tr-TR" sz="2300" b="1" smtClean="0">
                <a:solidFill>
                  <a:srgbClr val="984807"/>
                </a:solidFill>
              </a:rPr>
              <a:t>Fixed-proportion:  </a:t>
            </a:r>
            <a:r>
              <a:rPr lang="en-US" altLang="tr-TR" sz="2300" i="1" smtClean="0"/>
              <a:t>q</a:t>
            </a:r>
            <a:r>
              <a:rPr lang="en-US" altLang="tr-TR" sz="2300" smtClean="0"/>
              <a:t> = =</a:t>
            </a:r>
            <a:r>
              <a:rPr lang="en-US" altLang="tr-TR" sz="2300" i="1" smtClean="0"/>
              <a:t>f(L,K)</a:t>
            </a:r>
            <a:r>
              <a:rPr lang="en-US" altLang="tr-TR" sz="2300" smtClean="0"/>
              <a:t>= min</a:t>
            </a:r>
            <a:r>
              <a:rPr lang="en-US" altLang="tr-TR" sz="2300" i="1" smtClean="0"/>
              <a:t>{aL, bK</a:t>
            </a:r>
            <a:r>
              <a:rPr lang="en-US" altLang="tr-TR" sz="2300" smtClean="0"/>
              <a:t>} , where a and b are positive constants</a:t>
            </a:r>
          </a:p>
        </p:txBody>
      </p:sp>
      <p:pic>
        <p:nvPicPr>
          <p:cNvPr id="11" name="Picture 9" descr="Fig06_01_panelB_step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2888" y="2798763"/>
            <a:ext cx="4025900" cy="314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24539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3" name="Object 3"/>
          <p:cNvGraphicFramePr>
            <a:graphicFrameLocks noChangeAspect="1"/>
          </p:cNvGraphicFramePr>
          <p:nvPr/>
        </p:nvGraphicFramePr>
        <p:xfrm>
          <a:off x="914400" y="1752600"/>
          <a:ext cx="2590800" cy="881063"/>
        </p:xfrm>
        <a:graphic>
          <a:graphicData uri="http://schemas.openxmlformats.org/presentationml/2006/ole">
            <mc:AlternateContent xmlns:mc="http://schemas.openxmlformats.org/markup-compatibility/2006">
              <mc:Choice xmlns:v="urn:schemas-microsoft-com:vml" Requires="v">
                <p:oleObj spid="_x0000_s46129" name="Equation" r:id="rId4" imgW="1269720" imgH="431640" progId="Equation.3">
                  <p:embed/>
                </p:oleObj>
              </mc:Choice>
              <mc:Fallback>
                <p:oleObj name="Equation" r:id="rId4" imgW="1269720" imgH="431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1752600"/>
                        <a:ext cx="2590800" cy="881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84" name="Line 4"/>
          <p:cNvSpPr>
            <a:spLocks noChangeShapeType="1"/>
          </p:cNvSpPr>
          <p:nvPr/>
        </p:nvSpPr>
        <p:spPr bwMode="auto">
          <a:xfrm>
            <a:off x="2530475" y="3276600"/>
            <a:ext cx="0" cy="2590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0485" name="Line 5"/>
          <p:cNvSpPr>
            <a:spLocks noChangeShapeType="1"/>
          </p:cNvSpPr>
          <p:nvPr/>
        </p:nvSpPr>
        <p:spPr bwMode="auto">
          <a:xfrm>
            <a:off x="2530475" y="5867400"/>
            <a:ext cx="403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0486" name="Line 6"/>
          <p:cNvSpPr>
            <a:spLocks noChangeShapeType="1"/>
          </p:cNvSpPr>
          <p:nvPr/>
        </p:nvSpPr>
        <p:spPr bwMode="auto">
          <a:xfrm flipV="1">
            <a:off x="2530475" y="3581400"/>
            <a:ext cx="3276600" cy="2286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0487" name="Text Box 7"/>
          <p:cNvSpPr txBox="1">
            <a:spLocks noChangeArrowheads="1"/>
          </p:cNvSpPr>
          <p:nvPr/>
        </p:nvSpPr>
        <p:spPr bwMode="auto">
          <a:xfrm>
            <a:off x="6645275" y="5638800"/>
            <a:ext cx="369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tr-TR"/>
              <a:t>L</a:t>
            </a:r>
          </a:p>
        </p:txBody>
      </p:sp>
      <p:sp>
        <p:nvSpPr>
          <p:cNvPr id="20488" name="Text Box 8"/>
          <p:cNvSpPr txBox="1">
            <a:spLocks noChangeArrowheads="1"/>
          </p:cNvSpPr>
          <p:nvPr/>
        </p:nvSpPr>
        <p:spPr bwMode="auto">
          <a:xfrm>
            <a:off x="2301875" y="281940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tr-TR"/>
              <a:t>K</a:t>
            </a:r>
          </a:p>
        </p:txBody>
      </p:sp>
      <p:sp>
        <p:nvSpPr>
          <p:cNvPr id="20489" name="Line 9"/>
          <p:cNvSpPr>
            <a:spLocks noChangeShapeType="1"/>
          </p:cNvSpPr>
          <p:nvPr/>
        </p:nvSpPr>
        <p:spPr bwMode="auto">
          <a:xfrm>
            <a:off x="3657600" y="3200400"/>
            <a:ext cx="15875"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0490" name="Line 10"/>
          <p:cNvSpPr>
            <a:spLocks noChangeShapeType="1"/>
          </p:cNvSpPr>
          <p:nvPr/>
        </p:nvSpPr>
        <p:spPr bwMode="auto">
          <a:xfrm>
            <a:off x="3673475" y="5029200"/>
            <a:ext cx="2574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0491" name="Line 11"/>
          <p:cNvSpPr>
            <a:spLocks noChangeShapeType="1"/>
          </p:cNvSpPr>
          <p:nvPr/>
        </p:nvSpPr>
        <p:spPr bwMode="auto">
          <a:xfrm>
            <a:off x="4359275" y="3200400"/>
            <a:ext cx="0" cy="1371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0492" name="Line 12"/>
          <p:cNvSpPr>
            <a:spLocks noChangeShapeType="1"/>
          </p:cNvSpPr>
          <p:nvPr/>
        </p:nvSpPr>
        <p:spPr bwMode="auto">
          <a:xfrm>
            <a:off x="4359275" y="4572000"/>
            <a:ext cx="1905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0493" name="Line 13"/>
          <p:cNvSpPr>
            <a:spLocks noChangeShapeType="1"/>
          </p:cNvSpPr>
          <p:nvPr/>
        </p:nvSpPr>
        <p:spPr bwMode="auto">
          <a:xfrm>
            <a:off x="3825875" y="40386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0494" name="Line 14"/>
          <p:cNvSpPr>
            <a:spLocks noChangeShapeType="1"/>
          </p:cNvSpPr>
          <p:nvPr/>
        </p:nvSpPr>
        <p:spPr bwMode="auto">
          <a:xfrm flipV="1">
            <a:off x="5349875" y="46482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0495" name="Text Box 15"/>
          <p:cNvSpPr txBox="1">
            <a:spLocks noChangeArrowheads="1"/>
          </p:cNvSpPr>
          <p:nvPr/>
        </p:nvSpPr>
        <p:spPr bwMode="auto">
          <a:xfrm>
            <a:off x="6019800" y="3241675"/>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tr-TR"/>
              <a:t>2K=L</a:t>
            </a:r>
          </a:p>
        </p:txBody>
      </p:sp>
      <p:sp>
        <p:nvSpPr>
          <p:cNvPr id="20496" name="Text Box 16"/>
          <p:cNvSpPr txBox="1">
            <a:spLocks noChangeArrowheads="1"/>
          </p:cNvSpPr>
          <p:nvPr/>
        </p:nvSpPr>
        <p:spPr bwMode="auto">
          <a:xfrm>
            <a:off x="3521075" y="59436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tr-TR"/>
              <a:t>2</a:t>
            </a:r>
          </a:p>
        </p:txBody>
      </p:sp>
      <p:sp>
        <p:nvSpPr>
          <p:cNvPr id="20497" name="Text Box 17"/>
          <p:cNvSpPr txBox="1">
            <a:spLocks noChangeArrowheads="1"/>
          </p:cNvSpPr>
          <p:nvPr/>
        </p:nvSpPr>
        <p:spPr bwMode="auto">
          <a:xfrm>
            <a:off x="2133600" y="49180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tr-TR"/>
              <a:t>1</a:t>
            </a:r>
          </a:p>
        </p:txBody>
      </p:sp>
      <p:sp>
        <p:nvSpPr>
          <p:cNvPr id="20498" name="Text Box 18"/>
          <p:cNvSpPr txBox="1">
            <a:spLocks noChangeArrowheads="1"/>
          </p:cNvSpPr>
          <p:nvPr/>
        </p:nvSpPr>
        <p:spPr bwMode="auto">
          <a:xfrm>
            <a:off x="5867400" y="3733800"/>
            <a:ext cx="2943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tr-TR"/>
              <a:t>(or aK=bL, in general)</a:t>
            </a:r>
          </a:p>
        </p:txBody>
      </p:sp>
      <p:sp>
        <p:nvSpPr>
          <p:cNvPr id="20500" name="Rectangle 20"/>
          <p:cNvSpPr>
            <a:spLocks noGrp="1" noChangeArrowheads="1"/>
          </p:cNvSpPr>
          <p:nvPr>
            <p:ph type="title"/>
          </p:nvPr>
        </p:nvSpPr>
        <p:spPr>
          <a:xfrm>
            <a:off x="609600" y="533400"/>
            <a:ext cx="7772400" cy="1143000"/>
          </a:xfrm>
        </p:spPr>
        <p:txBody>
          <a:bodyPr/>
          <a:lstStyle/>
          <a:p>
            <a:r>
              <a:rPr lang="en-US" altLang="tr-TR" sz="4000">
                <a:solidFill>
                  <a:schemeClr val="tx1"/>
                </a:solidFill>
              </a:rPr>
              <a:t>Leontief Production Function</a:t>
            </a:r>
          </a:p>
        </p:txBody>
      </p:sp>
      <p:sp>
        <p:nvSpPr>
          <p:cNvPr id="20502" name="Line 22"/>
          <p:cNvSpPr>
            <a:spLocks noChangeShapeType="1"/>
          </p:cNvSpPr>
          <p:nvPr/>
        </p:nvSpPr>
        <p:spPr bwMode="auto">
          <a:xfrm flipH="1">
            <a:off x="2514600" y="5029200"/>
            <a:ext cx="11430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0503" name="Line 23"/>
          <p:cNvSpPr>
            <a:spLocks noChangeShapeType="1"/>
          </p:cNvSpPr>
          <p:nvPr/>
        </p:nvSpPr>
        <p:spPr bwMode="auto">
          <a:xfrm>
            <a:off x="3657600" y="5029200"/>
            <a:ext cx="0" cy="8382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19945297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457200" y="1052513"/>
            <a:ext cx="30480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ct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20000"/>
              </a:spcBef>
            </a:pPr>
            <a:r>
              <a:rPr lang="en-US" altLang="tr-TR" sz="1600" b="1"/>
              <a:t>FIXED-PROPORTIONS PRODUCTION FUNCTION</a:t>
            </a:r>
          </a:p>
        </p:txBody>
      </p:sp>
      <p:sp>
        <p:nvSpPr>
          <p:cNvPr id="10" name="Rectangle 10"/>
          <p:cNvSpPr>
            <a:spLocks noChangeArrowheads="1"/>
          </p:cNvSpPr>
          <p:nvPr/>
        </p:nvSpPr>
        <p:spPr bwMode="auto">
          <a:xfrm>
            <a:off x="457200" y="685800"/>
            <a:ext cx="1905000"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ctr"/>
          <a:lstStyle>
            <a:lvl1pPr marL="342900" indent="-342900"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20000"/>
              </a:spcBef>
            </a:pPr>
            <a:endParaRPr lang="en-US" altLang="tr-TR" sz="2000" b="1" dirty="0">
              <a:solidFill>
                <a:srgbClr val="ED1B2F"/>
              </a:solidFill>
            </a:endParaRPr>
          </a:p>
        </p:txBody>
      </p:sp>
      <p:sp>
        <p:nvSpPr>
          <p:cNvPr id="13" name="Rectangle 8"/>
          <p:cNvSpPr>
            <a:spLocks noChangeArrowheads="1"/>
          </p:cNvSpPr>
          <p:nvPr/>
        </p:nvSpPr>
        <p:spPr bwMode="auto">
          <a:xfrm>
            <a:off x="457200" y="1681163"/>
            <a:ext cx="3048000" cy="25860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20000"/>
              </a:spcBef>
              <a:spcAft>
                <a:spcPct val="20000"/>
              </a:spcAft>
            </a:pPr>
            <a:r>
              <a:rPr lang="en-US" altLang="tr-TR" sz="1600"/>
              <a:t>When the isoquants are L-shaped, only one combination of labor and capital can be used to produce a given output (as at point </a:t>
            </a:r>
            <a:r>
              <a:rPr lang="en-US" altLang="tr-TR" sz="1600" i="1"/>
              <a:t>A</a:t>
            </a:r>
            <a:r>
              <a:rPr lang="en-US" altLang="tr-TR" sz="1600"/>
              <a:t> on isoquant </a:t>
            </a:r>
            <a:r>
              <a:rPr lang="en-US" altLang="tr-TR" sz="1600" i="1"/>
              <a:t>q</a:t>
            </a:r>
            <a:r>
              <a:rPr lang="en-US" altLang="tr-TR" sz="1600" baseline="-25000"/>
              <a:t>1</a:t>
            </a:r>
            <a:r>
              <a:rPr lang="en-US" altLang="tr-TR" sz="1600"/>
              <a:t>, point </a:t>
            </a:r>
            <a:r>
              <a:rPr lang="en-US" altLang="tr-TR" sz="1600" i="1"/>
              <a:t>B</a:t>
            </a:r>
            <a:r>
              <a:rPr lang="en-US" altLang="tr-TR" sz="1600"/>
              <a:t> on isoquant </a:t>
            </a:r>
            <a:r>
              <a:rPr lang="en-US" altLang="tr-TR" sz="1600" i="1"/>
              <a:t>q</a:t>
            </a:r>
            <a:r>
              <a:rPr lang="en-US" altLang="tr-TR" sz="1600" baseline="-25000"/>
              <a:t>2</a:t>
            </a:r>
            <a:r>
              <a:rPr lang="en-US" altLang="tr-TR" sz="1600"/>
              <a:t>, and point </a:t>
            </a:r>
            <a:r>
              <a:rPr lang="en-US" altLang="tr-TR" sz="1600" i="1"/>
              <a:t>C</a:t>
            </a:r>
            <a:r>
              <a:rPr lang="en-US" altLang="tr-TR" sz="1600"/>
              <a:t> on isoquant </a:t>
            </a:r>
            <a:r>
              <a:rPr lang="en-US" altLang="tr-TR" sz="1600" i="1"/>
              <a:t>q</a:t>
            </a:r>
            <a:r>
              <a:rPr lang="en-US" altLang="tr-TR" sz="1600" baseline="-25000"/>
              <a:t>3</a:t>
            </a:r>
            <a:r>
              <a:rPr lang="en-US" altLang="tr-TR" sz="1600"/>
              <a:t>). Adding more labor alone does not increase output, nor does adding more capital alone.</a:t>
            </a:r>
          </a:p>
        </p:txBody>
      </p:sp>
      <p:pic>
        <p:nvPicPr>
          <p:cNvPr id="14" name="Picture 12" descr="fig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8575" y="981075"/>
            <a:ext cx="4686300" cy="393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3" descr="fig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8575" y="981075"/>
            <a:ext cx="4686300" cy="393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4" descr="fig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8575" y="981075"/>
            <a:ext cx="4686300" cy="393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5" descr="fig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38575" y="981075"/>
            <a:ext cx="4686300" cy="393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6" descr="fig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38575" y="981075"/>
            <a:ext cx="4686300" cy="393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7" descr="fig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38575" y="981075"/>
            <a:ext cx="4686300" cy="393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8" descr="fig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38575" y="981075"/>
            <a:ext cx="4686300" cy="393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19" descr="fig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38575" y="1106488"/>
            <a:ext cx="4686300" cy="393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33"/>
          <p:cNvGrpSpPr>
            <a:grpSpLocks/>
          </p:cNvGrpSpPr>
          <p:nvPr/>
        </p:nvGrpSpPr>
        <p:grpSpPr bwMode="auto">
          <a:xfrm>
            <a:off x="457200" y="4267200"/>
            <a:ext cx="3241675" cy="165100"/>
            <a:chOff x="457199" y="5791200"/>
            <a:chExt cx="3193257" cy="152400"/>
          </a:xfrm>
        </p:grpSpPr>
        <p:cxnSp>
          <p:nvCxnSpPr>
            <p:cNvPr id="47118" name="Straight Connector 22"/>
            <p:cNvCxnSpPr>
              <a:cxnSpLocks noChangeShapeType="1"/>
            </p:cNvCxnSpPr>
            <p:nvPr/>
          </p:nvCxnSpPr>
          <p:spPr bwMode="auto">
            <a:xfrm flipH="1">
              <a:off x="457200" y="5869781"/>
              <a:ext cx="3193256" cy="0"/>
            </a:xfrm>
            <a:prstGeom prst="line">
              <a:avLst/>
            </a:prstGeom>
            <a:noFill/>
            <a:ln w="15875">
              <a:solidFill>
                <a:srgbClr val="00AB4E"/>
              </a:solidFill>
              <a:round/>
              <a:headEnd/>
              <a:tailEnd/>
            </a:ln>
            <a:extLst>
              <a:ext uri="{909E8E84-426E-40DD-AFC4-6F175D3DCCD1}">
                <a14:hiddenFill xmlns:a14="http://schemas.microsoft.com/office/drawing/2010/main">
                  <a:noFill/>
                </a14:hiddenFill>
              </a:ext>
            </a:extLst>
          </p:spPr>
        </p:cxnSp>
        <p:cxnSp>
          <p:nvCxnSpPr>
            <p:cNvPr id="47119" name="Straight Connector 23"/>
            <p:cNvCxnSpPr>
              <a:cxnSpLocks noChangeShapeType="1"/>
            </p:cNvCxnSpPr>
            <p:nvPr/>
          </p:nvCxnSpPr>
          <p:spPr bwMode="auto">
            <a:xfrm rot="10800000">
              <a:off x="457199" y="5791200"/>
              <a:ext cx="0" cy="152400"/>
            </a:xfrm>
            <a:prstGeom prst="line">
              <a:avLst/>
            </a:prstGeom>
            <a:noFill/>
            <a:ln w="15875">
              <a:solidFill>
                <a:srgbClr val="00AB4E"/>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309155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3">
                                            <p:bg/>
                                          </p:spTgt>
                                        </p:tgtEl>
                                        <p:attrNameLst>
                                          <p:attrName>style.visibility</p:attrName>
                                        </p:attrNameLst>
                                      </p:cBhvr>
                                      <p:to>
                                        <p:strVal val="visible"/>
                                      </p:to>
                                    </p:set>
                                    <p:animEffect transition="in" filter="wipe(left)">
                                      <p:cBhvr>
                                        <p:cTn id="15" dur="500"/>
                                        <p:tgtEl>
                                          <p:spTgt spid="13">
                                            <p:bg/>
                                          </p:spTgt>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500"/>
                                        <p:tgtEl>
                                          <p:spTgt spid="14"/>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left)">
                                      <p:cBhvr>
                                        <p:cTn id="23" dur="1000"/>
                                        <p:tgtEl>
                                          <p:spTgt spid="15"/>
                                        </p:tgtEl>
                                      </p:cBhvr>
                                    </p:animEffect>
                                  </p:childTnLst>
                                </p:cTn>
                              </p:par>
                            </p:childTnLst>
                          </p:cTn>
                        </p:par>
                        <p:par>
                          <p:cTn id="24" fill="hold" nodeType="afterGroup">
                            <p:stCondLst>
                              <p:cond delay="3000"/>
                            </p:stCondLst>
                            <p:childTnLst>
                              <p:par>
                                <p:cTn id="25" presetID="22" presetClass="entr" presetSubtype="8"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1000"/>
                                        <p:tgtEl>
                                          <p:spTgt spid="16"/>
                                        </p:tgtEl>
                                      </p:cBhvr>
                                    </p:animEffect>
                                  </p:childTnLst>
                                </p:cTn>
                              </p:par>
                            </p:childTnLst>
                          </p:cTn>
                        </p:par>
                        <p:par>
                          <p:cTn id="28" fill="hold" nodeType="afterGroup">
                            <p:stCondLst>
                              <p:cond delay="4000"/>
                            </p:stCondLst>
                            <p:childTnLst>
                              <p:par>
                                <p:cTn id="29" presetID="22" presetClass="entr" presetSubtype="8" fill="hold"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left)">
                                      <p:cBhvr>
                                        <p:cTn id="31" dur="1000"/>
                                        <p:tgtEl>
                                          <p:spTgt spid="17"/>
                                        </p:tgtEl>
                                      </p:cBhvr>
                                    </p:animEffect>
                                  </p:childTnLst>
                                </p:cTn>
                              </p:par>
                            </p:childTnLst>
                          </p:cTn>
                        </p:par>
                        <p:par>
                          <p:cTn id="32" fill="hold" nodeType="afterGroup">
                            <p:stCondLst>
                              <p:cond delay="5000"/>
                            </p:stCondLst>
                            <p:childTnLst>
                              <p:par>
                                <p:cTn id="33" presetID="22" presetClass="entr" presetSubtype="8" fill="hold"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left)">
                                      <p:cBhvr>
                                        <p:cTn id="35" dur="1000"/>
                                        <p:tgtEl>
                                          <p:spTgt spid="18"/>
                                        </p:tgtEl>
                                      </p:cBhvr>
                                    </p:animEffect>
                                  </p:childTnLst>
                                </p:cTn>
                              </p:par>
                            </p:childTnLst>
                          </p:cTn>
                        </p:par>
                        <p:par>
                          <p:cTn id="36" fill="hold" nodeType="afterGroup">
                            <p:stCondLst>
                              <p:cond delay="6000"/>
                            </p:stCondLst>
                            <p:childTnLst>
                              <p:par>
                                <p:cTn id="37" presetID="22" presetClass="entr" presetSubtype="8" fill="hold"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left)">
                                      <p:cBhvr>
                                        <p:cTn id="39" dur="1000"/>
                                        <p:tgtEl>
                                          <p:spTgt spid="20"/>
                                        </p:tgtEl>
                                      </p:cBhvr>
                                    </p:animEffect>
                                  </p:childTnLst>
                                </p:cTn>
                              </p:par>
                            </p:childTnLst>
                          </p:cTn>
                        </p:par>
                        <p:par>
                          <p:cTn id="40" fill="hold" nodeType="afterGroup">
                            <p:stCondLst>
                              <p:cond delay="7000"/>
                            </p:stCondLst>
                            <p:childTnLst>
                              <p:par>
                                <p:cTn id="41" presetID="22" presetClass="entr" presetSubtype="8" fill="hold"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left)">
                                      <p:cBhvr>
                                        <p:cTn id="43" dur="1000"/>
                                        <p:tgtEl>
                                          <p:spTgt spid="21"/>
                                        </p:tgtEl>
                                      </p:cBhvr>
                                    </p:animEffect>
                                  </p:childTnLst>
                                </p:cTn>
                              </p:par>
                            </p:childTnLst>
                          </p:cTn>
                        </p:par>
                        <p:par>
                          <p:cTn id="44" fill="hold" nodeType="afterGroup">
                            <p:stCondLst>
                              <p:cond delay="8000"/>
                            </p:stCondLst>
                            <p:childTnLst>
                              <p:par>
                                <p:cTn id="45" presetID="22" presetClass="entr" presetSubtype="8" fill="hold"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wipe(left)">
                                      <p:cBhvr>
                                        <p:cTn id="47" dur="1000"/>
                                        <p:tgtEl>
                                          <p:spTgt spid="27"/>
                                        </p:tgtEl>
                                      </p:cBhvr>
                                    </p:animEffect>
                                  </p:childTnLst>
                                </p:cTn>
                              </p:par>
                            </p:childTnLst>
                          </p:cTn>
                        </p:par>
                        <p:par>
                          <p:cTn id="48" fill="hold" nodeType="afterGroup">
                            <p:stCondLst>
                              <p:cond delay="9000"/>
                            </p:stCondLst>
                            <p:childTnLst>
                              <p:par>
                                <p:cTn id="49" presetID="22" presetClass="entr" presetSubtype="8" fill="hold" nodeType="afterEffect">
                                  <p:stCondLst>
                                    <p:cond delay="0"/>
                                  </p:stCondLst>
                                  <p:childTnLst>
                                    <p:set>
                                      <p:cBhvr>
                                        <p:cTn id="50" dur="1" fill="hold">
                                          <p:stCondLst>
                                            <p:cond delay="0"/>
                                          </p:stCondLst>
                                        </p:cTn>
                                        <p:tgtEl>
                                          <p:spTgt spid="13">
                                            <p:txEl>
                                              <p:pRg st="0" end="0"/>
                                            </p:txEl>
                                          </p:spTgt>
                                        </p:tgtEl>
                                        <p:attrNameLst>
                                          <p:attrName>style.visibility</p:attrName>
                                        </p:attrNameLst>
                                      </p:cBhvr>
                                      <p:to>
                                        <p:strVal val="visible"/>
                                      </p:to>
                                    </p:set>
                                    <p:animEffect transition="in" filter="wipe(left)">
                                      <p:cBhvr>
                                        <p:cTn id="51" dur="500"/>
                                        <p:tgtEl>
                                          <p:spTgt spid="13">
                                            <p:txEl>
                                              <p:pRg st="0" end="0"/>
                                            </p:txEl>
                                          </p:spTgt>
                                        </p:tgtEl>
                                      </p:cBhvr>
                                    </p:animEffect>
                                  </p:childTnLst>
                                </p:cTn>
                              </p:par>
                            </p:childTnLst>
                          </p:cTn>
                        </p:par>
                        <p:par>
                          <p:cTn id="52" fill="hold" nodeType="afterGroup">
                            <p:stCondLst>
                              <p:cond delay="9500"/>
                            </p:stCondLst>
                            <p:childTnLst>
                              <p:par>
                                <p:cTn id="53" presetID="22" presetClass="entr" presetSubtype="2" fill="hold" nodeType="after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wipe(right)">
                                      <p:cBhvr>
                                        <p:cTn id="5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en-US" smtClean="0"/>
              <a:t>©2015 McGraw-Hill Education. All Rights Reserved.</a:t>
            </a:r>
            <a:endParaRPr lang="en-US"/>
          </a:p>
        </p:txBody>
      </p:sp>
      <p:sp>
        <p:nvSpPr>
          <p:cNvPr id="3" name="Slayt Numarası Yer Tutucusu 2"/>
          <p:cNvSpPr>
            <a:spLocks noGrp="1"/>
          </p:cNvSpPr>
          <p:nvPr>
            <p:ph type="sldNum" sz="quarter" idx="12"/>
          </p:nvPr>
        </p:nvSpPr>
        <p:spPr/>
        <p:txBody>
          <a:bodyPr/>
          <a:lstStyle/>
          <a:p>
            <a:fld id="{277EE247-7E3D-4F38-A267-86CBA1DF41EF}" type="slidenum">
              <a:rPr lang="en-US" smtClean="0"/>
              <a:t>6</a:t>
            </a:fld>
            <a:endParaRPr lang="en-US"/>
          </a:p>
        </p:txBody>
      </p:sp>
      <p:sp>
        <p:nvSpPr>
          <p:cNvPr id="4" name="Dikdörtgen 3"/>
          <p:cNvSpPr/>
          <p:nvPr/>
        </p:nvSpPr>
        <p:spPr>
          <a:xfrm>
            <a:off x="357554" y="1554198"/>
            <a:ext cx="8458200" cy="2123658"/>
          </a:xfrm>
          <a:prstGeom prst="rect">
            <a:avLst/>
          </a:prstGeom>
        </p:spPr>
        <p:txBody>
          <a:bodyPr wrap="square">
            <a:spAutoFit/>
          </a:bodyPr>
          <a:lstStyle/>
          <a:p>
            <a:pPr algn="just"/>
            <a:r>
              <a:rPr lang="en-US" sz="2200" dirty="0"/>
              <a:t>By way of illustration, suppose the </a:t>
            </a:r>
            <a:r>
              <a:rPr lang="en-US" sz="2200" dirty="0" smtClean="0"/>
              <a:t>production</a:t>
            </a:r>
            <a:r>
              <a:rPr lang="tr-TR" sz="2200" dirty="0" smtClean="0"/>
              <a:t> </a:t>
            </a:r>
            <a:r>
              <a:rPr lang="en-US" sz="2200" dirty="0" smtClean="0"/>
              <a:t>function </a:t>
            </a:r>
            <a:r>
              <a:rPr lang="en-US" sz="2200" dirty="0"/>
              <a:t>for meals is given by F(K, L</a:t>
            </a:r>
            <a:r>
              <a:rPr lang="en-US" sz="2200" dirty="0" smtClean="0"/>
              <a:t>)</a:t>
            </a:r>
            <a:r>
              <a:rPr lang="tr-TR" sz="2200" dirty="0" smtClean="0"/>
              <a:t> = </a:t>
            </a:r>
            <a:r>
              <a:rPr lang="en-US" sz="2200" dirty="0" smtClean="0"/>
              <a:t>2KL</a:t>
            </a:r>
            <a:r>
              <a:rPr lang="en-US" sz="2200" dirty="0"/>
              <a:t>, where K is measured </a:t>
            </a:r>
            <a:r>
              <a:rPr lang="en-US" sz="2200" dirty="0" smtClean="0"/>
              <a:t>in</a:t>
            </a:r>
            <a:r>
              <a:rPr lang="tr-TR" sz="2200" dirty="0" smtClean="0"/>
              <a:t> </a:t>
            </a:r>
            <a:r>
              <a:rPr lang="en-US" sz="2200" dirty="0" smtClean="0"/>
              <a:t>equipment-hours </a:t>
            </a:r>
            <a:r>
              <a:rPr lang="en-US" sz="2200" dirty="0"/>
              <a:t>per week</a:t>
            </a:r>
            <a:r>
              <a:rPr lang="en-US" sz="2200" dirty="0" smtClean="0"/>
              <a:t>, </a:t>
            </a:r>
            <a:r>
              <a:rPr lang="en-US" sz="2200" dirty="0"/>
              <a:t>L is measured in person-hours per week, and </a:t>
            </a:r>
            <a:r>
              <a:rPr lang="en-US" sz="2200" dirty="0" smtClean="0"/>
              <a:t>output</a:t>
            </a:r>
            <a:r>
              <a:rPr lang="tr-TR" sz="2200" dirty="0" smtClean="0"/>
              <a:t> </a:t>
            </a:r>
            <a:r>
              <a:rPr lang="en-US" sz="2200" dirty="0" smtClean="0"/>
              <a:t>is </a:t>
            </a:r>
            <a:r>
              <a:rPr lang="en-US" sz="2200" dirty="0"/>
              <a:t>measured in meals per week. For example, 2 equipment-</a:t>
            </a:r>
            <a:r>
              <a:rPr lang="en-US" sz="2200" dirty="0" err="1"/>
              <a:t>hr</a:t>
            </a:r>
            <a:r>
              <a:rPr lang="en-US" sz="2200" dirty="0"/>
              <a:t>/</a:t>
            </a:r>
            <a:r>
              <a:rPr lang="en-US" sz="2200" dirty="0" err="1"/>
              <a:t>wk</a:t>
            </a:r>
            <a:r>
              <a:rPr lang="en-US" sz="2200" dirty="0"/>
              <a:t> combined with </a:t>
            </a:r>
            <a:r>
              <a:rPr lang="en-US" sz="2200" dirty="0" smtClean="0"/>
              <a:t>3</a:t>
            </a:r>
            <a:r>
              <a:rPr lang="tr-TR" sz="2200" dirty="0" smtClean="0"/>
              <a:t> </a:t>
            </a:r>
            <a:r>
              <a:rPr lang="en-US" sz="2200" dirty="0" smtClean="0"/>
              <a:t>person-</a:t>
            </a:r>
            <a:r>
              <a:rPr lang="en-US" sz="2200" dirty="0" err="1" smtClean="0"/>
              <a:t>hr</a:t>
            </a:r>
            <a:r>
              <a:rPr lang="en-US" sz="2200" dirty="0" smtClean="0"/>
              <a:t>/</a:t>
            </a:r>
            <a:r>
              <a:rPr lang="en-US" sz="2200" dirty="0" err="1" smtClean="0"/>
              <a:t>wk</a:t>
            </a:r>
            <a:r>
              <a:rPr lang="en-US" sz="2200" dirty="0" smtClean="0"/>
              <a:t> </a:t>
            </a:r>
            <a:r>
              <a:rPr lang="en-US" sz="2200" dirty="0"/>
              <a:t>would yield </a:t>
            </a:r>
            <a:r>
              <a:rPr lang="tr-TR" sz="2200" dirty="0" smtClean="0"/>
              <a:t> F(</a:t>
            </a:r>
            <a:r>
              <a:rPr lang="en-US" sz="2200" dirty="0" smtClean="0"/>
              <a:t>2</a:t>
            </a:r>
            <a:r>
              <a:rPr lang="tr-TR" sz="2200" dirty="0" smtClean="0"/>
              <a:t>, </a:t>
            </a:r>
            <a:r>
              <a:rPr lang="en-US" sz="2200" dirty="0" smtClean="0"/>
              <a:t>3</a:t>
            </a:r>
            <a:r>
              <a:rPr lang="en-US" sz="2200" dirty="0"/>
              <a:t>) </a:t>
            </a:r>
            <a:r>
              <a:rPr lang="tr-TR" sz="2200" dirty="0" smtClean="0"/>
              <a:t>= </a:t>
            </a:r>
            <a:r>
              <a:rPr lang="en-US" sz="2200" dirty="0" smtClean="0"/>
              <a:t> </a:t>
            </a:r>
            <a:r>
              <a:rPr lang="en-US" sz="2200" dirty="0"/>
              <a:t>12 meals/</a:t>
            </a:r>
            <a:r>
              <a:rPr lang="en-US" sz="2200" dirty="0" err="1"/>
              <a:t>wk</a:t>
            </a:r>
            <a:r>
              <a:rPr lang="en-US" sz="2200" dirty="0"/>
              <a:t> with this particular production</a:t>
            </a:r>
          </a:p>
          <a:p>
            <a:pPr algn="just"/>
            <a:r>
              <a:rPr lang="en-US" sz="2200" dirty="0"/>
              <a:t>function.</a:t>
            </a:r>
            <a:endParaRPr lang="tr-TR" sz="2200" dirty="0"/>
          </a:p>
        </p:txBody>
      </p:sp>
    </p:spTree>
    <p:extLst>
      <p:ext uri="{BB962C8B-B14F-4D97-AF65-F5344CB8AC3E}">
        <p14:creationId xmlns:p14="http://schemas.microsoft.com/office/powerpoint/2010/main" val="192003855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altLang="tr-TR" smtClean="0">
                <a:solidFill>
                  <a:srgbClr val="7B9899"/>
                </a:solidFill>
                <a:ea typeface="ヒラギノ角ゴ Pro W3" pitchFamily="-102" charset="-128"/>
              </a:rPr>
              <a:t>Special LR Production Functions</a:t>
            </a:r>
          </a:p>
        </p:txBody>
      </p:sp>
      <p:sp>
        <p:nvSpPr>
          <p:cNvPr id="3" name="Content Placeholder 2"/>
          <p:cNvSpPr>
            <a:spLocks noGrp="1"/>
          </p:cNvSpPr>
          <p:nvPr>
            <p:ph idx="1"/>
          </p:nvPr>
        </p:nvSpPr>
        <p:spPr/>
        <p:txBody>
          <a:bodyPr/>
          <a:lstStyle/>
          <a:p>
            <a:pPr marL="731838" lvl="1" indent="-274638" eaLnBrk="1" hangingPunct="1">
              <a:buFont typeface="Bookman Old Style" pitchFamily="18" charset="0"/>
              <a:buAutoNum type="arabicPeriod" startAt="3"/>
            </a:pPr>
            <a:r>
              <a:rPr lang="en-US" altLang="tr-TR" sz="2300" b="1" smtClean="0">
                <a:solidFill>
                  <a:srgbClr val="984807"/>
                </a:solidFill>
              </a:rPr>
              <a:t>Cobb-Douglas: </a:t>
            </a:r>
            <a:r>
              <a:rPr lang="en-US" altLang="tr-TR" sz="2300" smtClean="0"/>
              <a:t>  </a:t>
            </a:r>
            <a:r>
              <a:rPr lang="en-US" altLang="tr-TR" sz="2300" i="1" smtClean="0"/>
              <a:t>q</a:t>
            </a:r>
            <a:r>
              <a:rPr lang="en-US" altLang="tr-TR" sz="2300" smtClean="0"/>
              <a:t> =</a:t>
            </a:r>
            <a:r>
              <a:rPr lang="en-US" altLang="tr-TR" sz="2300" i="1" smtClean="0"/>
              <a:t>f(L,K)= </a:t>
            </a:r>
            <a:r>
              <a:rPr lang="en-US" altLang="tr-TR" sz="2300" smtClean="0"/>
              <a:t>A </a:t>
            </a:r>
            <a:r>
              <a:rPr lang="en-US" altLang="tr-TR" sz="2300" i="1" smtClean="0"/>
              <a:t>L</a:t>
            </a:r>
            <a:r>
              <a:rPr lang="en-US" altLang="tr-TR" sz="2300" i="1" baseline="30000" smtClean="0"/>
              <a:t>a </a:t>
            </a:r>
            <a:r>
              <a:rPr lang="en-US" altLang="tr-TR" sz="2300" i="1" smtClean="0"/>
              <a:t>K</a:t>
            </a:r>
            <a:r>
              <a:rPr lang="en-US" altLang="tr-TR" sz="2300" i="1" baseline="30000" smtClean="0"/>
              <a:t>b</a:t>
            </a:r>
            <a:r>
              <a:rPr lang="en-US" altLang="tr-TR" sz="2300" smtClean="0"/>
              <a:t> , where A, a and b are positive constants.</a:t>
            </a:r>
          </a:p>
        </p:txBody>
      </p:sp>
      <p:pic>
        <p:nvPicPr>
          <p:cNvPr id="24581" name="Picture 5" descr="Fig06_01_panelC_step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3048000"/>
            <a:ext cx="3765550" cy="314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6" descr="Fig06_01_panelC_step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3048000"/>
            <a:ext cx="3765550" cy="314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3" name="Picture 7" descr="Fig06_01_panelC_step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3048000"/>
            <a:ext cx="3765550" cy="314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descr="Fig06_01_panelC_step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3000375"/>
            <a:ext cx="3765550" cy="314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01493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24581"/>
                                        </p:tgtEl>
                                        <p:attrNameLst>
                                          <p:attrName>style.visibility</p:attrName>
                                        </p:attrNameLst>
                                      </p:cBhvr>
                                      <p:to>
                                        <p:strVal val="visible"/>
                                      </p:to>
                                    </p:set>
                                    <p:animEffect transition="in" filter="wipe(left)">
                                      <p:cBhvr>
                                        <p:cTn id="11" dur="500"/>
                                        <p:tgtEl>
                                          <p:spTgt spid="2458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24582"/>
                                        </p:tgtEl>
                                        <p:attrNameLst>
                                          <p:attrName>style.visibility</p:attrName>
                                        </p:attrNameLst>
                                      </p:cBhvr>
                                      <p:to>
                                        <p:strVal val="visible"/>
                                      </p:to>
                                    </p:set>
                                    <p:animEffect transition="in" filter="wipe(left)">
                                      <p:cBhvr>
                                        <p:cTn id="16" dur="500"/>
                                        <p:tgtEl>
                                          <p:spTgt spid="2458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24583"/>
                                        </p:tgtEl>
                                        <p:attrNameLst>
                                          <p:attrName>style.visibility</p:attrName>
                                        </p:attrNameLst>
                                      </p:cBhvr>
                                      <p:to>
                                        <p:strVal val="visible"/>
                                      </p:to>
                                    </p:set>
                                    <p:animEffect transition="in" filter="wipe(left)">
                                      <p:cBhvr>
                                        <p:cTn id="21" dur="500"/>
                                        <p:tgtEl>
                                          <p:spTgt spid="2458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24584"/>
                                        </p:tgtEl>
                                        <p:attrNameLst>
                                          <p:attrName>style.visibility</p:attrName>
                                        </p:attrNameLst>
                                      </p:cBhvr>
                                      <p:to>
                                        <p:strVal val="visible"/>
                                      </p:to>
                                    </p:set>
                                    <p:animEffect transition="in" filter="wipe(left)">
                                      <p:cBhvr>
                                        <p:cTn id="26" dur="500"/>
                                        <p:tgtEl>
                                          <p:spTgt spid="245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itle 1"/>
          <p:cNvSpPr>
            <a:spLocks noGrp="1"/>
          </p:cNvSpPr>
          <p:nvPr>
            <p:ph type="title"/>
          </p:nvPr>
        </p:nvSpPr>
        <p:spPr/>
        <p:txBody>
          <a:bodyPr/>
          <a:lstStyle/>
          <a:p>
            <a:pPr eaLnBrk="1" hangingPunct="1"/>
            <a:r>
              <a:rPr lang="en-US" altLang="tr-TR" smtClean="0">
                <a:solidFill>
                  <a:srgbClr val="7B9899"/>
                </a:solidFill>
              </a:rPr>
              <a:t>Marginal Productivities (MP)</a:t>
            </a:r>
          </a:p>
        </p:txBody>
      </p:sp>
      <p:sp>
        <p:nvSpPr>
          <p:cNvPr id="50180" name="Content Placeholder 2"/>
          <p:cNvSpPr>
            <a:spLocks noGrp="1"/>
          </p:cNvSpPr>
          <p:nvPr>
            <p:ph idx="1"/>
          </p:nvPr>
        </p:nvSpPr>
        <p:spPr/>
        <p:txBody>
          <a:bodyPr/>
          <a:lstStyle/>
          <a:p>
            <a:pPr eaLnBrk="1" hangingPunct="1"/>
            <a:r>
              <a:rPr lang="en-US" altLang="tr-TR" smtClean="0"/>
              <a:t>The </a:t>
            </a:r>
            <a:r>
              <a:rPr lang="en-US" altLang="tr-TR" smtClean="0">
                <a:solidFill>
                  <a:srgbClr val="D16349"/>
                </a:solidFill>
              </a:rPr>
              <a:t>marginal product </a:t>
            </a:r>
            <a:r>
              <a:rPr lang="en-US" altLang="tr-TR" smtClean="0"/>
              <a:t>of an input is the change in output that results from a small change in an input </a:t>
            </a:r>
            <a:r>
              <a:rPr lang="en-US" altLang="tr-TR" i="1" smtClean="0"/>
              <a:t>holding the levels of other inputs constant.</a:t>
            </a:r>
          </a:p>
        </p:txBody>
      </p:sp>
      <p:graphicFrame>
        <p:nvGraphicFramePr>
          <p:cNvPr id="50178" name="Object 2"/>
          <p:cNvGraphicFramePr>
            <a:graphicFrameLocks noChangeAspect="1"/>
          </p:cNvGraphicFramePr>
          <p:nvPr/>
        </p:nvGraphicFramePr>
        <p:xfrm>
          <a:off x="1535113" y="4076700"/>
          <a:ext cx="6548437" cy="1554163"/>
        </p:xfrm>
        <a:graphic>
          <a:graphicData uri="http://schemas.openxmlformats.org/presentationml/2006/ole">
            <mc:AlternateContent xmlns:mc="http://schemas.openxmlformats.org/markup-compatibility/2006">
              <mc:Choice xmlns:v="urn:schemas-microsoft-com:vml" Requires="v">
                <p:oleObj spid="_x0000_s7222" name="Equation" r:id="rId3" imgW="3263900" imgH="774700" progId="Equation.3">
                  <p:embed/>
                </p:oleObj>
              </mc:Choice>
              <mc:Fallback>
                <p:oleObj name="Equation" r:id="rId3" imgW="3263900" imgH="7747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5113" y="4076700"/>
                        <a:ext cx="6548437" cy="1554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7699387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Returns To Scale</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62</a:t>
            </a:fld>
            <a:endParaRPr lang="en-US"/>
          </a:p>
        </p:txBody>
      </p:sp>
      <p:sp>
        <p:nvSpPr>
          <p:cNvPr id="6" name="Rectangle 5"/>
          <p:cNvSpPr>
            <a:spLocks noGrp="1" noChangeArrowheads="1"/>
          </p:cNvSpPr>
          <p:nvPr/>
        </p:nvSpPr>
        <p:spPr bwMode="auto">
          <a:xfrm>
            <a:off x="838200" y="1600200"/>
            <a:ext cx="8001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a:lnSpc>
                <a:spcPct val="90000"/>
              </a:lnSpc>
            </a:pPr>
            <a:r>
              <a:rPr lang="en-US" sz="2400" b="1" i="1" dirty="0">
                <a:solidFill>
                  <a:schemeClr val="tx1"/>
                </a:solidFill>
              </a:rPr>
              <a:t>Increasing returns to scale: </a:t>
            </a:r>
            <a:r>
              <a:rPr lang="en-US" sz="2400" dirty="0">
                <a:solidFill>
                  <a:schemeClr val="tx1"/>
                </a:solidFill>
              </a:rPr>
              <a:t>the property of a production process whereby a proportional increase in every input yields a more than proportional increase in output.</a:t>
            </a:r>
          </a:p>
          <a:p>
            <a:pPr>
              <a:lnSpc>
                <a:spcPct val="90000"/>
              </a:lnSpc>
            </a:pPr>
            <a:endParaRPr lang="en-US" sz="2400" dirty="0">
              <a:solidFill>
                <a:schemeClr val="tx1"/>
              </a:solidFill>
            </a:endParaRPr>
          </a:p>
          <a:p>
            <a:pPr>
              <a:lnSpc>
                <a:spcPct val="90000"/>
              </a:lnSpc>
            </a:pPr>
            <a:r>
              <a:rPr lang="en-US" sz="2400" b="1" i="1" dirty="0">
                <a:solidFill>
                  <a:schemeClr val="tx1"/>
                </a:solidFill>
              </a:rPr>
              <a:t>Constant returns to scale: </a:t>
            </a:r>
            <a:r>
              <a:rPr lang="en-US" sz="2400" dirty="0">
                <a:solidFill>
                  <a:schemeClr val="tx1"/>
                </a:solidFill>
              </a:rPr>
              <a:t>the property of a production process whereby a proportional increase in every input yields an equal proportional increase in output.</a:t>
            </a:r>
          </a:p>
          <a:p>
            <a:pPr>
              <a:lnSpc>
                <a:spcPct val="90000"/>
              </a:lnSpc>
            </a:pPr>
            <a:endParaRPr lang="en-US" sz="2400" dirty="0">
              <a:solidFill>
                <a:schemeClr val="tx1"/>
              </a:solidFill>
            </a:endParaRPr>
          </a:p>
          <a:p>
            <a:pPr>
              <a:lnSpc>
                <a:spcPct val="90000"/>
              </a:lnSpc>
            </a:pPr>
            <a:r>
              <a:rPr lang="en-US" sz="2400" b="1" i="1" dirty="0">
                <a:solidFill>
                  <a:schemeClr val="tx1"/>
                </a:solidFill>
              </a:rPr>
              <a:t>Decreasing returns to scale: </a:t>
            </a:r>
            <a:r>
              <a:rPr lang="en-US" sz="2400" dirty="0">
                <a:solidFill>
                  <a:schemeClr val="tx1"/>
                </a:solidFill>
              </a:rPr>
              <a:t>the property of a  production process whereby a proportional increase in every input yields a less than proportional increase in output.</a:t>
            </a:r>
          </a:p>
        </p:txBody>
      </p:sp>
    </p:spTree>
    <p:extLst>
      <p:ext uri="{BB962C8B-B14F-4D97-AF65-F5344CB8AC3E}">
        <p14:creationId xmlns:p14="http://schemas.microsoft.com/office/powerpoint/2010/main" val="289080620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Title 1"/>
          <p:cNvSpPr>
            <a:spLocks noGrp="1"/>
          </p:cNvSpPr>
          <p:nvPr>
            <p:ph type="title"/>
          </p:nvPr>
        </p:nvSpPr>
        <p:spPr/>
        <p:txBody>
          <a:bodyPr/>
          <a:lstStyle/>
          <a:p>
            <a:pPr eaLnBrk="1" hangingPunct="1"/>
            <a:r>
              <a:rPr lang="en-US" altLang="tr-TR" smtClean="0">
                <a:solidFill>
                  <a:srgbClr val="7B9899"/>
                </a:solidFill>
              </a:rPr>
              <a:t>Returns to Scale</a:t>
            </a:r>
          </a:p>
        </p:txBody>
      </p:sp>
      <p:sp>
        <p:nvSpPr>
          <p:cNvPr id="38918" name="Content Placeholder 2"/>
          <p:cNvSpPr>
            <a:spLocks noGrp="1"/>
          </p:cNvSpPr>
          <p:nvPr>
            <p:ph idx="1"/>
          </p:nvPr>
        </p:nvSpPr>
        <p:spPr>
          <a:xfrm>
            <a:off x="301625" y="1543050"/>
            <a:ext cx="8504238" cy="4572000"/>
          </a:xfrm>
        </p:spPr>
        <p:txBody>
          <a:bodyPr>
            <a:normAutofit/>
          </a:bodyPr>
          <a:lstStyle/>
          <a:p>
            <a:pPr eaLnBrk="1" hangingPunct="1"/>
            <a:r>
              <a:rPr lang="en-US" altLang="tr-TR" sz="3000" smtClean="0"/>
              <a:t>Returns to scale helps us to understand how output will respond to the increases in all inputs together</a:t>
            </a:r>
          </a:p>
          <a:p>
            <a:pPr lvl="1" eaLnBrk="1" hangingPunct="1"/>
            <a:r>
              <a:rPr lang="en-US" altLang="tr-TR" sz="2600" smtClean="0"/>
              <a:t>Suppose that all inputs are doubled, would the output double?</a:t>
            </a:r>
          </a:p>
          <a:p>
            <a:pPr eaLnBrk="1" hangingPunct="1"/>
            <a:r>
              <a:rPr lang="en-US" altLang="tr-TR" sz="3000" smtClean="0"/>
              <a:t>There are three types of returns to scales:  </a:t>
            </a:r>
            <a:r>
              <a:rPr lang="en-US" altLang="tr-TR" sz="3000" b="1" i="1" smtClean="0"/>
              <a:t>for t&gt;1</a:t>
            </a:r>
            <a:endParaRPr lang="en-US" altLang="tr-TR" sz="3000" b="1" i="1" smtClean="0">
              <a:solidFill>
                <a:srgbClr val="D16349"/>
              </a:solidFill>
            </a:endParaRPr>
          </a:p>
          <a:p>
            <a:pPr marL="1062038" lvl="2" indent="-514350" eaLnBrk="1" hangingPunct="1"/>
            <a:r>
              <a:rPr lang="en-US" altLang="tr-TR" sz="2200" smtClean="0">
                <a:solidFill>
                  <a:srgbClr val="D16349"/>
                </a:solidFill>
              </a:rPr>
              <a:t>Increasing Returns to Scale (IRS):</a:t>
            </a:r>
          </a:p>
          <a:p>
            <a:pPr marL="1062038" lvl="2" indent="-514350" eaLnBrk="1" hangingPunct="1"/>
            <a:endParaRPr lang="en-US" altLang="tr-TR" sz="2200" smtClean="0">
              <a:solidFill>
                <a:srgbClr val="D16349"/>
              </a:solidFill>
            </a:endParaRPr>
          </a:p>
          <a:p>
            <a:pPr marL="1062038" lvl="2" indent="-514350" eaLnBrk="1" hangingPunct="1"/>
            <a:r>
              <a:rPr lang="en-US" altLang="tr-TR" sz="2200" smtClean="0">
                <a:solidFill>
                  <a:srgbClr val="D16349"/>
                </a:solidFill>
              </a:rPr>
              <a:t>Constant Returns to Scale (CRS):</a:t>
            </a:r>
          </a:p>
          <a:p>
            <a:pPr marL="1062038" lvl="2" indent="-514350" eaLnBrk="1" hangingPunct="1"/>
            <a:endParaRPr lang="en-US" altLang="tr-TR" sz="2200" smtClean="0">
              <a:solidFill>
                <a:srgbClr val="D16349"/>
              </a:solidFill>
            </a:endParaRPr>
          </a:p>
          <a:p>
            <a:pPr marL="1062038" lvl="2" indent="-514350" eaLnBrk="1" hangingPunct="1"/>
            <a:r>
              <a:rPr lang="en-US" altLang="tr-TR" sz="2200" smtClean="0">
                <a:solidFill>
                  <a:srgbClr val="D16349"/>
                </a:solidFill>
              </a:rPr>
              <a:t>Decreasing Returns to Scale (DRS):</a:t>
            </a:r>
          </a:p>
          <a:p>
            <a:pPr marL="1062038" lvl="2" indent="-514350" eaLnBrk="1" hangingPunct="1"/>
            <a:endParaRPr lang="en-US" altLang="tr-TR" sz="2200" smtClean="0">
              <a:solidFill>
                <a:srgbClr val="D16349"/>
              </a:solidFill>
            </a:endParaRPr>
          </a:p>
        </p:txBody>
      </p:sp>
      <p:graphicFrame>
        <p:nvGraphicFramePr>
          <p:cNvPr id="54274" name="Object 2"/>
          <p:cNvGraphicFramePr>
            <a:graphicFrameLocks noChangeAspect="1"/>
          </p:cNvGraphicFramePr>
          <p:nvPr/>
        </p:nvGraphicFramePr>
        <p:xfrm>
          <a:off x="5541963" y="4014788"/>
          <a:ext cx="2052637" cy="392112"/>
        </p:xfrm>
        <a:graphic>
          <a:graphicData uri="http://schemas.openxmlformats.org/presentationml/2006/ole">
            <mc:AlternateContent xmlns:mc="http://schemas.openxmlformats.org/markup-compatibility/2006">
              <mc:Choice xmlns:v="urn:schemas-microsoft-com:vml" Requires="v">
                <p:oleObj spid="_x0000_s11418" name="Equation" r:id="rId3" imgW="1193800" imgH="177800" progId="Equation.3">
                  <p:embed/>
                </p:oleObj>
              </mc:Choice>
              <mc:Fallback>
                <p:oleObj name="Equation" r:id="rId3" imgW="1193800" imgH="177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1963" y="4014788"/>
                        <a:ext cx="2052637" cy="392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4275" name="Object 3"/>
          <p:cNvGraphicFramePr>
            <a:graphicFrameLocks noChangeAspect="1"/>
          </p:cNvGraphicFramePr>
          <p:nvPr/>
        </p:nvGraphicFramePr>
        <p:xfrm>
          <a:off x="5557838" y="4800600"/>
          <a:ext cx="2052637" cy="403225"/>
        </p:xfrm>
        <a:graphic>
          <a:graphicData uri="http://schemas.openxmlformats.org/presentationml/2006/ole">
            <mc:AlternateContent xmlns:mc="http://schemas.openxmlformats.org/markup-compatibility/2006">
              <mc:Choice xmlns:v="urn:schemas-microsoft-com:vml" Requires="v">
                <p:oleObj spid="_x0000_s11419" name="Equation" r:id="rId5" imgW="1193800" imgH="177800" progId="Equation.3">
                  <p:embed/>
                </p:oleObj>
              </mc:Choice>
              <mc:Fallback>
                <p:oleObj name="Equation" r:id="rId5" imgW="1193800" imgH="177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57838" y="4800600"/>
                        <a:ext cx="2052637"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4276" name="Object 4"/>
          <p:cNvGraphicFramePr>
            <a:graphicFrameLocks noChangeAspect="1"/>
          </p:cNvGraphicFramePr>
          <p:nvPr/>
        </p:nvGraphicFramePr>
        <p:xfrm>
          <a:off x="5675313" y="5581650"/>
          <a:ext cx="1944687" cy="392113"/>
        </p:xfrm>
        <a:graphic>
          <a:graphicData uri="http://schemas.openxmlformats.org/presentationml/2006/ole">
            <mc:AlternateContent xmlns:mc="http://schemas.openxmlformats.org/markup-compatibility/2006">
              <mc:Choice xmlns:v="urn:schemas-microsoft-com:vml" Requires="v">
                <p:oleObj spid="_x0000_s11420" name="Equation" r:id="rId7" imgW="1193800" imgH="177800" progId="Equation.3">
                  <p:embed/>
                </p:oleObj>
              </mc:Choice>
              <mc:Fallback>
                <p:oleObj name="Equation" r:id="rId7" imgW="1193800" imgH="177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75313" y="5581650"/>
                        <a:ext cx="1944687" cy="39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21439855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609600" y="1052513"/>
            <a:ext cx="3048000"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ct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20000"/>
              </a:spcBef>
            </a:pPr>
            <a:r>
              <a:rPr lang="en-US" altLang="tr-TR" sz="1600" b="1"/>
              <a:t>RETURNS TO SCALE</a:t>
            </a:r>
          </a:p>
        </p:txBody>
      </p:sp>
      <p:sp>
        <p:nvSpPr>
          <p:cNvPr id="10" name="Rectangle 10"/>
          <p:cNvSpPr>
            <a:spLocks noChangeArrowheads="1"/>
          </p:cNvSpPr>
          <p:nvPr/>
        </p:nvSpPr>
        <p:spPr bwMode="auto">
          <a:xfrm>
            <a:off x="609600" y="685800"/>
            <a:ext cx="1905000"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ctr"/>
          <a:lstStyle>
            <a:lvl1pPr marL="342900" indent="-342900"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20000"/>
              </a:spcBef>
            </a:pPr>
            <a:endParaRPr lang="en-US" altLang="tr-TR" sz="2000" b="1" dirty="0">
              <a:solidFill>
                <a:srgbClr val="ED1B2F"/>
              </a:solidFill>
            </a:endParaRPr>
          </a:p>
        </p:txBody>
      </p:sp>
      <p:grpSp>
        <p:nvGrpSpPr>
          <p:cNvPr id="2" name="Group 33"/>
          <p:cNvGrpSpPr>
            <a:grpSpLocks/>
          </p:cNvGrpSpPr>
          <p:nvPr/>
        </p:nvGrpSpPr>
        <p:grpSpPr bwMode="auto">
          <a:xfrm rot="10800000">
            <a:off x="457200" y="5930900"/>
            <a:ext cx="8229600" cy="165100"/>
            <a:chOff x="457199" y="5791200"/>
            <a:chExt cx="3193257" cy="152400"/>
          </a:xfrm>
        </p:grpSpPr>
        <p:cxnSp>
          <p:nvCxnSpPr>
            <p:cNvPr id="55323" name="Straight Connector 22"/>
            <p:cNvCxnSpPr>
              <a:cxnSpLocks noChangeShapeType="1"/>
            </p:cNvCxnSpPr>
            <p:nvPr/>
          </p:nvCxnSpPr>
          <p:spPr bwMode="auto">
            <a:xfrm flipH="1">
              <a:off x="457200" y="5869781"/>
              <a:ext cx="3193256" cy="0"/>
            </a:xfrm>
            <a:prstGeom prst="line">
              <a:avLst/>
            </a:prstGeom>
            <a:noFill/>
            <a:ln w="15875">
              <a:solidFill>
                <a:srgbClr val="00AB4E"/>
              </a:solidFill>
              <a:round/>
              <a:headEnd/>
              <a:tailEnd/>
            </a:ln>
            <a:extLst>
              <a:ext uri="{909E8E84-426E-40DD-AFC4-6F175D3DCCD1}">
                <a14:hiddenFill xmlns:a14="http://schemas.microsoft.com/office/drawing/2010/main">
                  <a:noFill/>
                </a14:hiddenFill>
              </a:ext>
            </a:extLst>
          </p:spPr>
        </p:cxnSp>
        <p:cxnSp>
          <p:nvCxnSpPr>
            <p:cNvPr id="55324" name="Straight Connector 23"/>
            <p:cNvCxnSpPr>
              <a:cxnSpLocks noChangeShapeType="1"/>
            </p:cNvCxnSpPr>
            <p:nvPr/>
          </p:nvCxnSpPr>
          <p:spPr bwMode="auto">
            <a:xfrm rot="10800000">
              <a:off x="457199" y="5791200"/>
              <a:ext cx="0" cy="152400"/>
            </a:xfrm>
            <a:prstGeom prst="line">
              <a:avLst/>
            </a:prstGeom>
            <a:noFill/>
            <a:ln w="15875">
              <a:solidFill>
                <a:srgbClr val="00AB4E"/>
              </a:solidFill>
              <a:round/>
              <a:headEnd/>
              <a:tailEnd/>
            </a:ln>
            <a:extLst>
              <a:ext uri="{909E8E84-426E-40DD-AFC4-6F175D3DCCD1}">
                <a14:hiddenFill xmlns:a14="http://schemas.microsoft.com/office/drawing/2010/main">
                  <a:noFill/>
                </a14:hiddenFill>
              </a:ext>
            </a:extLst>
          </p:spPr>
        </p:cxnSp>
      </p:grpSp>
      <p:sp>
        <p:nvSpPr>
          <p:cNvPr id="23" name="Rectangle 11"/>
          <p:cNvSpPr>
            <a:spLocks noChangeArrowheads="1"/>
          </p:cNvSpPr>
          <p:nvPr/>
        </p:nvSpPr>
        <p:spPr bwMode="auto">
          <a:xfrm>
            <a:off x="685800" y="4724400"/>
            <a:ext cx="3581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20000"/>
              </a:spcBef>
              <a:spcAft>
                <a:spcPct val="20000"/>
              </a:spcAft>
            </a:pPr>
            <a:r>
              <a:rPr lang="en-US" altLang="tr-TR" sz="1400"/>
              <a:t>When a firm’s production process exhibits constant returns to scale as shown by a movement along line 0</a:t>
            </a:r>
            <a:r>
              <a:rPr lang="en-US" altLang="tr-TR" sz="1400" i="1"/>
              <a:t>A</a:t>
            </a:r>
            <a:r>
              <a:rPr lang="en-US" altLang="tr-TR" sz="1400"/>
              <a:t> in part </a:t>
            </a:r>
            <a:r>
              <a:rPr lang="en-US" altLang="tr-TR" sz="1400" b="1"/>
              <a:t>(a), </a:t>
            </a:r>
            <a:r>
              <a:rPr lang="en-US" altLang="tr-TR" sz="1400"/>
              <a:t>the isoquants are equally spaced as output increases proportionally.</a:t>
            </a:r>
          </a:p>
        </p:txBody>
      </p:sp>
      <p:sp>
        <p:nvSpPr>
          <p:cNvPr id="24" name="Rectangle 14"/>
          <p:cNvSpPr>
            <a:spLocks noChangeArrowheads="1"/>
          </p:cNvSpPr>
          <p:nvPr/>
        </p:nvSpPr>
        <p:spPr bwMode="auto">
          <a:xfrm>
            <a:off x="4876800" y="4724400"/>
            <a:ext cx="3276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37931725" indent="-37474525" eaLnBrk="0" hangingPunct="0">
              <a:defRPr sz="2400">
                <a:solidFill>
                  <a:schemeClr val="tx1"/>
                </a:solidFill>
                <a:latin typeface="Arial" pitchFamily="34" charset="0"/>
                <a:ea typeface="MS PGothic" pitchFamily="34" charset="-128"/>
              </a:defRPr>
            </a:lvl2pPr>
            <a:lvl3pPr eaLnBrk="0" hangingPunct="0">
              <a:defRPr sz="2400">
                <a:solidFill>
                  <a:schemeClr val="tx1"/>
                </a:solidFill>
                <a:latin typeface="Arial" pitchFamily="34" charset="0"/>
                <a:ea typeface="MS PGothic" pitchFamily="34" charset="-128"/>
              </a:defRPr>
            </a:lvl3pPr>
            <a:lvl4pPr eaLnBrk="0" hangingPunct="0">
              <a:defRPr sz="2400">
                <a:solidFill>
                  <a:schemeClr val="tx1"/>
                </a:solidFill>
                <a:latin typeface="Arial" pitchFamily="34" charset="0"/>
                <a:ea typeface="MS PGothic" pitchFamily="34" charset="-128"/>
              </a:defRPr>
            </a:lvl4pPr>
            <a:lvl5pPr eaLnBrk="0" hangingPunct="0">
              <a:defRPr sz="2400">
                <a:solidFill>
                  <a:schemeClr val="tx1"/>
                </a:solidFill>
                <a:latin typeface="Arial" pitchFamily="34" charset="0"/>
                <a:ea typeface="MS PGothic" pitchFamily="34" charset="-128"/>
              </a:defRPr>
            </a:lvl5pPr>
            <a:lvl6pPr marL="457200" eaLnBrk="0" fontAlgn="base" hangingPunct="0">
              <a:spcBef>
                <a:spcPct val="0"/>
              </a:spcBef>
              <a:spcAft>
                <a:spcPct val="0"/>
              </a:spcAft>
              <a:defRPr sz="2400">
                <a:solidFill>
                  <a:schemeClr val="tx1"/>
                </a:solidFill>
                <a:latin typeface="Arial" pitchFamily="34" charset="0"/>
                <a:ea typeface="MS PGothic" pitchFamily="34" charset="-128"/>
              </a:defRPr>
            </a:lvl6pPr>
            <a:lvl7pPr marL="914400" eaLnBrk="0" fontAlgn="base" hangingPunct="0">
              <a:spcBef>
                <a:spcPct val="0"/>
              </a:spcBef>
              <a:spcAft>
                <a:spcPct val="0"/>
              </a:spcAft>
              <a:defRPr sz="2400">
                <a:solidFill>
                  <a:schemeClr val="tx1"/>
                </a:solidFill>
                <a:latin typeface="Arial" pitchFamily="34" charset="0"/>
                <a:ea typeface="MS PGothic" pitchFamily="34" charset="-128"/>
              </a:defRPr>
            </a:lvl7pPr>
            <a:lvl8pPr marL="1371600" eaLnBrk="0" fontAlgn="base" hangingPunct="0">
              <a:spcBef>
                <a:spcPct val="0"/>
              </a:spcBef>
              <a:spcAft>
                <a:spcPct val="0"/>
              </a:spcAft>
              <a:defRPr sz="2400">
                <a:solidFill>
                  <a:schemeClr val="tx1"/>
                </a:solidFill>
                <a:latin typeface="Arial" pitchFamily="34" charset="0"/>
                <a:ea typeface="MS PGothic" pitchFamily="34" charset="-128"/>
              </a:defRPr>
            </a:lvl8pPr>
            <a:lvl9pPr marL="18288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20000"/>
              </a:spcBef>
              <a:spcAft>
                <a:spcPct val="20000"/>
              </a:spcAft>
            </a:pPr>
            <a:r>
              <a:rPr lang="en-US" altLang="tr-TR" sz="1400"/>
              <a:t>However, when there are increasing returns to scale as shown in </a:t>
            </a:r>
            <a:r>
              <a:rPr lang="en-US" altLang="tr-TR" sz="1400" b="1"/>
              <a:t>(b),</a:t>
            </a:r>
            <a:r>
              <a:rPr lang="en-US" altLang="tr-TR" sz="1400"/>
              <a:t> the isoquants move closer together as inputs are increased along the line.</a:t>
            </a:r>
          </a:p>
        </p:txBody>
      </p:sp>
      <p:pic>
        <p:nvPicPr>
          <p:cNvPr id="25" name="Picture 18" descr="fig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 y="1524000"/>
            <a:ext cx="3390900"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23" descr="fig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524000"/>
            <a:ext cx="3390900"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24" descr="fig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 y="1524000"/>
            <a:ext cx="3390900"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25" descr="fig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 y="1524000"/>
            <a:ext cx="3390900"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27" descr="fig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 y="1524000"/>
            <a:ext cx="3390900"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29" descr="fig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1500" y="1524000"/>
            <a:ext cx="3390900"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30" descr="fig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1500" y="1524000"/>
            <a:ext cx="3390900"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31" descr="fig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19600" y="1524000"/>
            <a:ext cx="3124200"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32" descr="fig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19600" y="1524000"/>
            <a:ext cx="3124200"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33" descr="fig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19600" y="1524000"/>
            <a:ext cx="3124200"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34" descr="fig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19600" y="1524000"/>
            <a:ext cx="3124200"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35" descr="fig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19600" y="1524000"/>
            <a:ext cx="3124200"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36" descr="fig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19600" y="1524000"/>
            <a:ext cx="3124200"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Picture 37" descr="fig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419600" y="1524000"/>
            <a:ext cx="3124200"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Picture 38" descr="fig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71500" y="1524000"/>
            <a:ext cx="3390900"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50"/>
          <p:cNvGrpSpPr>
            <a:grpSpLocks/>
          </p:cNvGrpSpPr>
          <p:nvPr/>
        </p:nvGrpSpPr>
        <p:grpSpPr bwMode="auto">
          <a:xfrm>
            <a:off x="400050" y="695325"/>
            <a:ext cx="138113" cy="5705475"/>
            <a:chOff x="400521" y="695088"/>
            <a:chExt cx="138308" cy="5705712"/>
          </a:xfrm>
        </p:grpSpPr>
        <p:grpSp>
          <p:nvGrpSpPr>
            <p:cNvPr id="55319" name="Group 51"/>
            <p:cNvGrpSpPr>
              <a:grpSpLocks/>
            </p:cNvGrpSpPr>
            <p:nvPr/>
          </p:nvGrpSpPr>
          <p:grpSpPr bwMode="auto">
            <a:xfrm>
              <a:off x="418158" y="695088"/>
              <a:ext cx="120671" cy="5705712"/>
              <a:chOff x="3574256" y="2209800"/>
              <a:chExt cx="152400" cy="4114800"/>
            </a:xfrm>
          </p:grpSpPr>
          <p:cxnSp>
            <p:nvCxnSpPr>
              <p:cNvPr id="55321" name="Straight Connector 19"/>
              <p:cNvCxnSpPr>
                <a:cxnSpLocks noChangeShapeType="1"/>
              </p:cNvCxnSpPr>
              <p:nvPr/>
            </p:nvCxnSpPr>
            <p:spPr bwMode="auto">
              <a:xfrm flipV="1">
                <a:off x="3648075" y="2209800"/>
                <a:ext cx="0" cy="4114800"/>
              </a:xfrm>
              <a:prstGeom prst="line">
                <a:avLst/>
              </a:prstGeom>
              <a:noFill/>
              <a:ln w="15875">
                <a:solidFill>
                  <a:srgbClr val="00AB4E"/>
                </a:solidFill>
                <a:round/>
                <a:headEnd/>
                <a:tailEnd/>
              </a:ln>
              <a:extLst>
                <a:ext uri="{909E8E84-426E-40DD-AFC4-6F175D3DCCD1}">
                  <a14:hiddenFill xmlns:a14="http://schemas.microsoft.com/office/drawing/2010/main">
                    <a:noFill/>
                  </a14:hiddenFill>
                </a:ext>
              </a:extLst>
            </p:spPr>
          </p:cxnSp>
          <p:cxnSp>
            <p:nvCxnSpPr>
              <p:cNvPr id="55322" name="Straight Connector 54"/>
              <p:cNvCxnSpPr>
                <a:cxnSpLocks noChangeShapeType="1"/>
              </p:cNvCxnSpPr>
              <p:nvPr/>
            </p:nvCxnSpPr>
            <p:spPr bwMode="auto">
              <a:xfrm rot="-5400000">
                <a:off x="3650456" y="2133600"/>
                <a:ext cx="0" cy="152400"/>
              </a:xfrm>
              <a:prstGeom prst="line">
                <a:avLst/>
              </a:prstGeom>
              <a:noFill/>
              <a:ln w="15875">
                <a:solidFill>
                  <a:srgbClr val="00AB4E"/>
                </a:solidFill>
                <a:round/>
                <a:headEnd/>
                <a:tailEnd/>
              </a:ln>
              <a:extLst>
                <a:ext uri="{909E8E84-426E-40DD-AFC4-6F175D3DCCD1}">
                  <a14:hiddenFill xmlns:a14="http://schemas.microsoft.com/office/drawing/2010/main">
                    <a:noFill/>
                  </a14:hiddenFill>
                </a:ext>
              </a:extLst>
            </p:spPr>
          </p:cxnSp>
        </p:grpSp>
        <p:cxnSp>
          <p:nvCxnSpPr>
            <p:cNvPr id="55320" name="Straight Connector 52"/>
            <p:cNvCxnSpPr>
              <a:cxnSpLocks noChangeShapeType="1"/>
            </p:cNvCxnSpPr>
            <p:nvPr/>
          </p:nvCxnSpPr>
          <p:spPr bwMode="auto">
            <a:xfrm>
              <a:off x="400521" y="6400800"/>
              <a:ext cx="132879" cy="0"/>
            </a:xfrm>
            <a:prstGeom prst="line">
              <a:avLst/>
            </a:prstGeom>
            <a:noFill/>
            <a:ln w="25400">
              <a:solidFill>
                <a:srgbClr val="00AB4E"/>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6078697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nodeType="afterGroup">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500"/>
                                        <p:tgtEl>
                                          <p:spTgt spid="3"/>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50"/>
                                        </p:tgtEl>
                                        <p:attrNameLst>
                                          <p:attrName>style.visibility</p:attrName>
                                        </p:attrNameLst>
                                      </p:cBhvr>
                                      <p:to>
                                        <p:strVal val="visible"/>
                                      </p:to>
                                    </p:set>
                                    <p:animEffect transition="in" filter="wipe(left)">
                                      <p:cBhvr>
                                        <p:cTn id="19" dur="500"/>
                                        <p:tgtEl>
                                          <p:spTgt spid="50"/>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left)">
                                      <p:cBhvr>
                                        <p:cTn id="23" dur="1000"/>
                                        <p:tgtEl>
                                          <p:spTgt spid="25"/>
                                        </p:tgtEl>
                                      </p:cBhvr>
                                    </p:animEffect>
                                  </p:childTnLst>
                                </p:cTn>
                              </p:par>
                            </p:childTnLst>
                          </p:cTn>
                        </p:par>
                        <p:par>
                          <p:cTn id="24" fill="hold" nodeType="afterGroup">
                            <p:stCondLst>
                              <p:cond delay="3000"/>
                            </p:stCondLst>
                            <p:childTnLst>
                              <p:par>
                                <p:cTn id="25" presetID="22" presetClass="entr" presetSubtype="8" fill="hold" nodeType="after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wipe(left)">
                                      <p:cBhvr>
                                        <p:cTn id="27" dur="1000"/>
                                        <p:tgtEl>
                                          <p:spTgt spid="37"/>
                                        </p:tgtEl>
                                      </p:cBhvr>
                                    </p:animEffect>
                                  </p:childTnLst>
                                </p:cTn>
                              </p:par>
                            </p:childTnLst>
                          </p:cTn>
                        </p:par>
                        <p:par>
                          <p:cTn id="28" fill="hold" nodeType="afterGroup">
                            <p:stCondLst>
                              <p:cond delay="4000"/>
                            </p:stCondLst>
                            <p:childTnLst>
                              <p:par>
                                <p:cTn id="29" presetID="22" presetClass="entr" presetSubtype="8"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left)">
                                      <p:cBhvr>
                                        <p:cTn id="31" dur="1000"/>
                                        <p:tgtEl>
                                          <p:spTgt spid="38"/>
                                        </p:tgtEl>
                                      </p:cBhvr>
                                    </p:animEffect>
                                  </p:childTnLst>
                                </p:cTn>
                              </p:par>
                            </p:childTnLst>
                          </p:cTn>
                        </p:par>
                        <p:par>
                          <p:cTn id="32" fill="hold" nodeType="afterGroup">
                            <p:stCondLst>
                              <p:cond delay="5000"/>
                            </p:stCondLst>
                            <p:childTnLst>
                              <p:par>
                                <p:cTn id="33" presetID="22" presetClass="entr" presetSubtype="8" fill="hold" nodeType="after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wipe(left)">
                                      <p:cBhvr>
                                        <p:cTn id="35" dur="1000"/>
                                        <p:tgtEl>
                                          <p:spTgt spid="39"/>
                                        </p:tgtEl>
                                      </p:cBhvr>
                                    </p:animEffect>
                                  </p:childTnLst>
                                </p:cTn>
                              </p:par>
                            </p:childTnLst>
                          </p:cTn>
                        </p:par>
                        <p:par>
                          <p:cTn id="36" fill="hold" nodeType="afterGroup">
                            <p:stCondLst>
                              <p:cond delay="6000"/>
                            </p:stCondLst>
                            <p:childTnLst>
                              <p:par>
                                <p:cTn id="37" presetID="22" presetClass="entr" presetSubtype="8" fill="hold" nodeType="after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wipe(left)">
                                      <p:cBhvr>
                                        <p:cTn id="39" dur="1000"/>
                                        <p:tgtEl>
                                          <p:spTgt spid="40"/>
                                        </p:tgtEl>
                                      </p:cBhvr>
                                    </p:animEffect>
                                  </p:childTnLst>
                                </p:cTn>
                              </p:par>
                            </p:childTnLst>
                          </p:cTn>
                        </p:par>
                        <p:par>
                          <p:cTn id="40" fill="hold" nodeType="afterGroup">
                            <p:stCondLst>
                              <p:cond delay="7000"/>
                            </p:stCondLst>
                            <p:childTnLst>
                              <p:par>
                                <p:cTn id="41" presetID="22" presetClass="entr" presetSubtype="8" fill="hold" nodeType="after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wipe(left)">
                                      <p:cBhvr>
                                        <p:cTn id="43" dur="1000"/>
                                        <p:tgtEl>
                                          <p:spTgt spid="41"/>
                                        </p:tgtEl>
                                      </p:cBhvr>
                                    </p:animEffect>
                                  </p:childTnLst>
                                </p:cTn>
                              </p:par>
                            </p:childTnLst>
                          </p:cTn>
                        </p:par>
                        <p:par>
                          <p:cTn id="44" fill="hold" nodeType="afterGroup">
                            <p:stCondLst>
                              <p:cond delay="8000"/>
                            </p:stCondLst>
                            <p:childTnLst>
                              <p:par>
                                <p:cTn id="45" presetID="22" presetClass="entr" presetSubtype="8" fill="hold" nodeType="after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wipe(left)">
                                      <p:cBhvr>
                                        <p:cTn id="47" dur="1000"/>
                                        <p:tgtEl>
                                          <p:spTgt spid="42"/>
                                        </p:tgtEl>
                                      </p:cBhvr>
                                    </p:animEffect>
                                  </p:childTnLst>
                                </p:cTn>
                              </p:par>
                            </p:childTnLst>
                          </p:cTn>
                        </p:par>
                        <p:par>
                          <p:cTn id="48" fill="hold" nodeType="afterGroup">
                            <p:stCondLst>
                              <p:cond delay="9000"/>
                            </p:stCondLst>
                            <p:childTnLst>
                              <p:par>
                                <p:cTn id="49" presetID="22" presetClass="entr" presetSubtype="8" fill="hold" grpId="0" nodeType="afterEffect">
                                  <p:stCondLst>
                                    <p:cond delay="0"/>
                                  </p:stCondLst>
                                  <p:childTnLst>
                                    <p:set>
                                      <p:cBhvr>
                                        <p:cTn id="50" dur="1" fill="hold">
                                          <p:stCondLst>
                                            <p:cond delay="0"/>
                                          </p:stCondLst>
                                        </p:cTn>
                                        <p:tgtEl>
                                          <p:spTgt spid="23">
                                            <p:txEl>
                                              <p:pRg st="0" end="0"/>
                                            </p:txEl>
                                          </p:spTgt>
                                        </p:tgtEl>
                                        <p:attrNameLst>
                                          <p:attrName>style.visibility</p:attrName>
                                        </p:attrNameLst>
                                      </p:cBhvr>
                                      <p:to>
                                        <p:strVal val="visible"/>
                                      </p:to>
                                    </p:set>
                                    <p:animEffect transition="in" filter="wipe(left)">
                                      <p:cBhvr>
                                        <p:cTn id="51" dur="500"/>
                                        <p:tgtEl>
                                          <p:spTgt spid="23">
                                            <p:txEl>
                                              <p:pRg st="0" end="0"/>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nodeType="clickEffect">
                                  <p:stCondLst>
                                    <p:cond delay="0"/>
                                  </p:stCondLst>
                                  <p:childTnLst>
                                    <p:set>
                                      <p:cBhvr>
                                        <p:cTn id="55" dur="1" fill="hold">
                                          <p:stCondLst>
                                            <p:cond delay="0"/>
                                          </p:stCondLst>
                                        </p:cTn>
                                        <p:tgtEl>
                                          <p:spTgt spid="43"/>
                                        </p:tgtEl>
                                        <p:attrNameLst>
                                          <p:attrName>style.visibility</p:attrName>
                                        </p:attrNameLst>
                                      </p:cBhvr>
                                      <p:to>
                                        <p:strVal val="visible"/>
                                      </p:to>
                                    </p:set>
                                    <p:animEffect transition="in" filter="wipe(left)">
                                      <p:cBhvr>
                                        <p:cTn id="56" dur="500"/>
                                        <p:tgtEl>
                                          <p:spTgt spid="43"/>
                                        </p:tgtEl>
                                      </p:cBhvr>
                                    </p:animEffect>
                                  </p:childTnLst>
                                </p:cTn>
                              </p:par>
                            </p:childTnLst>
                          </p:cTn>
                        </p:par>
                        <p:par>
                          <p:cTn id="57" fill="hold" nodeType="afterGroup">
                            <p:stCondLst>
                              <p:cond delay="500"/>
                            </p:stCondLst>
                            <p:childTnLst>
                              <p:par>
                                <p:cTn id="58" presetID="22" presetClass="entr" presetSubtype="8" fill="hold" nodeType="afterEffect">
                                  <p:stCondLst>
                                    <p:cond delay="0"/>
                                  </p:stCondLst>
                                  <p:childTnLst>
                                    <p:set>
                                      <p:cBhvr>
                                        <p:cTn id="59" dur="1" fill="hold">
                                          <p:stCondLst>
                                            <p:cond delay="0"/>
                                          </p:stCondLst>
                                        </p:cTn>
                                        <p:tgtEl>
                                          <p:spTgt spid="44"/>
                                        </p:tgtEl>
                                        <p:attrNameLst>
                                          <p:attrName>style.visibility</p:attrName>
                                        </p:attrNameLst>
                                      </p:cBhvr>
                                      <p:to>
                                        <p:strVal val="visible"/>
                                      </p:to>
                                    </p:set>
                                    <p:animEffect transition="in" filter="wipe(left)">
                                      <p:cBhvr>
                                        <p:cTn id="60" dur="1000"/>
                                        <p:tgtEl>
                                          <p:spTgt spid="44"/>
                                        </p:tgtEl>
                                      </p:cBhvr>
                                    </p:animEffect>
                                  </p:childTnLst>
                                </p:cTn>
                              </p:par>
                            </p:childTnLst>
                          </p:cTn>
                        </p:par>
                        <p:par>
                          <p:cTn id="61" fill="hold" nodeType="afterGroup">
                            <p:stCondLst>
                              <p:cond delay="1500"/>
                            </p:stCondLst>
                            <p:childTnLst>
                              <p:par>
                                <p:cTn id="62" presetID="22" presetClass="entr" presetSubtype="8" fill="hold" nodeType="afterEffect">
                                  <p:stCondLst>
                                    <p:cond delay="0"/>
                                  </p:stCondLst>
                                  <p:childTnLst>
                                    <p:set>
                                      <p:cBhvr>
                                        <p:cTn id="63" dur="1" fill="hold">
                                          <p:stCondLst>
                                            <p:cond delay="0"/>
                                          </p:stCondLst>
                                        </p:cTn>
                                        <p:tgtEl>
                                          <p:spTgt spid="45"/>
                                        </p:tgtEl>
                                        <p:attrNameLst>
                                          <p:attrName>style.visibility</p:attrName>
                                        </p:attrNameLst>
                                      </p:cBhvr>
                                      <p:to>
                                        <p:strVal val="visible"/>
                                      </p:to>
                                    </p:set>
                                    <p:animEffect transition="in" filter="wipe(left)">
                                      <p:cBhvr>
                                        <p:cTn id="64" dur="1000"/>
                                        <p:tgtEl>
                                          <p:spTgt spid="45"/>
                                        </p:tgtEl>
                                      </p:cBhvr>
                                    </p:animEffect>
                                  </p:childTnLst>
                                </p:cTn>
                              </p:par>
                            </p:childTnLst>
                          </p:cTn>
                        </p:par>
                        <p:par>
                          <p:cTn id="65" fill="hold" nodeType="afterGroup">
                            <p:stCondLst>
                              <p:cond delay="2500"/>
                            </p:stCondLst>
                            <p:childTnLst>
                              <p:par>
                                <p:cTn id="66" presetID="22" presetClass="entr" presetSubtype="8" fill="hold" nodeType="afterEffect">
                                  <p:stCondLst>
                                    <p:cond delay="0"/>
                                  </p:stCondLst>
                                  <p:childTnLst>
                                    <p:set>
                                      <p:cBhvr>
                                        <p:cTn id="67" dur="1" fill="hold">
                                          <p:stCondLst>
                                            <p:cond delay="0"/>
                                          </p:stCondLst>
                                        </p:cTn>
                                        <p:tgtEl>
                                          <p:spTgt spid="46"/>
                                        </p:tgtEl>
                                        <p:attrNameLst>
                                          <p:attrName>style.visibility</p:attrName>
                                        </p:attrNameLst>
                                      </p:cBhvr>
                                      <p:to>
                                        <p:strVal val="visible"/>
                                      </p:to>
                                    </p:set>
                                    <p:animEffect transition="in" filter="wipe(left)">
                                      <p:cBhvr>
                                        <p:cTn id="68" dur="1000"/>
                                        <p:tgtEl>
                                          <p:spTgt spid="46"/>
                                        </p:tgtEl>
                                      </p:cBhvr>
                                    </p:animEffect>
                                  </p:childTnLst>
                                </p:cTn>
                              </p:par>
                            </p:childTnLst>
                          </p:cTn>
                        </p:par>
                        <p:par>
                          <p:cTn id="69" fill="hold" nodeType="afterGroup">
                            <p:stCondLst>
                              <p:cond delay="3500"/>
                            </p:stCondLst>
                            <p:childTnLst>
                              <p:par>
                                <p:cTn id="70" presetID="22" presetClass="entr" presetSubtype="8" fill="hold" nodeType="afterEffect">
                                  <p:stCondLst>
                                    <p:cond delay="0"/>
                                  </p:stCondLst>
                                  <p:childTnLst>
                                    <p:set>
                                      <p:cBhvr>
                                        <p:cTn id="71" dur="1" fill="hold">
                                          <p:stCondLst>
                                            <p:cond delay="0"/>
                                          </p:stCondLst>
                                        </p:cTn>
                                        <p:tgtEl>
                                          <p:spTgt spid="47"/>
                                        </p:tgtEl>
                                        <p:attrNameLst>
                                          <p:attrName>style.visibility</p:attrName>
                                        </p:attrNameLst>
                                      </p:cBhvr>
                                      <p:to>
                                        <p:strVal val="visible"/>
                                      </p:to>
                                    </p:set>
                                    <p:animEffect transition="in" filter="wipe(left)">
                                      <p:cBhvr>
                                        <p:cTn id="72" dur="1000"/>
                                        <p:tgtEl>
                                          <p:spTgt spid="47"/>
                                        </p:tgtEl>
                                      </p:cBhvr>
                                    </p:animEffect>
                                  </p:childTnLst>
                                </p:cTn>
                              </p:par>
                            </p:childTnLst>
                          </p:cTn>
                        </p:par>
                        <p:par>
                          <p:cTn id="73" fill="hold" nodeType="afterGroup">
                            <p:stCondLst>
                              <p:cond delay="4500"/>
                            </p:stCondLst>
                            <p:childTnLst>
                              <p:par>
                                <p:cTn id="74" presetID="22" presetClass="entr" presetSubtype="8" fill="hold" nodeType="afterEffect">
                                  <p:stCondLst>
                                    <p:cond delay="0"/>
                                  </p:stCondLst>
                                  <p:childTnLst>
                                    <p:set>
                                      <p:cBhvr>
                                        <p:cTn id="75" dur="1" fill="hold">
                                          <p:stCondLst>
                                            <p:cond delay="0"/>
                                          </p:stCondLst>
                                        </p:cTn>
                                        <p:tgtEl>
                                          <p:spTgt spid="48"/>
                                        </p:tgtEl>
                                        <p:attrNameLst>
                                          <p:attrName>style.visibility</p:attrName>
                                        </p:attrNameLst>
                                      </p:cBhvr>
                                      <p:to>
                                        <p:strVal val="visible"/>
                                      </p:to>
                                    </p:set>
                                    <p:animEffect transition="in" filter="wipe(left)">
                                      <p:cBhvr>
                                        <p:cTn id="76" dur="1000"/>
                                        <p:tgtEl>
                                          <p:spTgt spid="48"/>
                                        </p:tgtEl>
                                      </p:cBhvr>
                                    </p:animEffect>
                                  </p:childTnLst>
                                </p:cTn>
                              </p:par>
                            </p:childTnLst>
                          </p:cTn>
                        </p:par>
                        <p:par>
                          <p:cTn id="77" fill="hold" nodeType="afterGroup">
                            <p:stCondLst>
                              <p:cond delay="5500"/>
                            </p:stCondLst>
                            <p:childTnLst>
                              <p:par>
                                <p:cTn id="78" presetID="22" presetClass="entr" presetSubtype="8" fill="hold" nodeType="afterEffect">
                                  <p:stCondLst>
                                    <p:cond delay="0"/>
                                  </p:stCondLst>
                                  <p:childTnLst>
                                    <p:set>
                                      <p:cBhvr>
                                        <p:cTn id="79" dur="1" fill="hold">
                                          <p:stCondLst>
                                            <p:cond delay="0"/>
                                          </p:stCondLst>
                                        </p:cTn>
                                        <p:tgtEl>
                                          <p:spTgt spid="49"/>
                                        </p:tgtEl>
                                        <p:attrNameLst>
                                          <p:attrName>style.visibility</p:attrName>
                                        </p:attrNameLst>
                                      </p:cBhvr>
                                      <p:to>
                                        <p:strVal val="visible"/>
                                      </p:to>
                                    </p:set>
                                    <p:animEffect transition="in" filter="wipe(left)">
                                      <p:cBhvr>
                                        <p:cTn id="80" dur="1000"/>
                                        <p:tgtEl>
                                          <p:spTgt spid="49"/>
                                        </p:tgtEl>
                                      </p:cBhvr>
                                    </p:animEffect>
                                  </p:childTnLst>
                                </p:cTn>
                              </p:par>
                            </p:childTnLst>
                          </p:cTn>
                        </p:par>
                        <p:par>
                          <p:cTn id="81" fill="hold" nodeType="afterGroup">
                            <p:stCondLst>
                              <p:cond delay="6500"/>
                            </p:stCondLst>
                            <p:childTnLst>
                              <p:par>
                                <p:cTn id="82" presetID="22" presetClass="entr" presetSubtype="8" fill="hold" grpId="0" nodeType="afterEffect">
                                  <p:stCondLst>
                                    <p:cond delay="0"/>
                                  </p:stCondLst>
                                  <p:childTnLst>
                                    <p:set>
                                      <p:cBhvr>
                                        <p:cTn id="83" dur="1" fill="hold">
                                          <p:stCondLst>
                                            <p:cond delay="0"/>
                                          </p:stCondLst>
                                        </p:cTn>
                                        <p:tgtEl>
                                          <p:spTgt spid="24">
                                            <p:txEl>
                                              <p:pRg st="0" end="0"/>
                                            </p:txEl>
                                          </p:spTgt>
                                        </p:tgtEl>
                                        <p:attrNameLst>
                                          <p:attrName>style.visibility</p:attrName>
                                        </p:attrNameLst>
                                      </p:cBhvr>
                                      <p:to>
                                        <p:strVal val="visible"/>
                                      </p:to>
                                    </p:set>
                                    <p:animEffect transition="in" filter="wipe(left)">
                                      <p:cBhvr>
                                        <p:cTn id="84" dur="500"/>
                                        <p:tgtEl>
                                          <p:spTgt spid="24">
                                            <p:txEl>
                                              <p:pRg st="0" end="0"/>
                                            </p:txEl>
                                          </p:spTgt>
                                        </p:tgtEl>
                                      </p:cBhvr>
                                    </p:animEffect>
                                  </p:childTnLst>
                                </p:cTn>
                              </p:par>
                            </p:childTnLst>
                          </p:cTn>
                        </p:par>
                        <p:par>
                          <p:cTn id="85" fill="hold" nodeType="afterGroup">
                            <p:stCondLst>
                              <p:cond delay="7000"/>
                            </p:stCondLst>
                            <p:childTnLst>
                              <p:par>
                                <p:cTn id="86" presetID="22" presetClass="entr" presetSubtype="2" fill="hold" nodeType="afterEffect">
                                  <p:stCondLst>
                                    <p:cond delay="0"/>
                                  </p:stCondLst>
                                  <p:childTnLst>
                                    <p:set>
                                      <p:cBhvr>
                                        <p:cTn id="87" dur="1" fill="hold">
                                          <p:stCondLst>
                                            <p:cond delay="0"/>
                                          </p:stCondLst>
                                        </p:cTn>
                                        <p:tgtEl>
                                          <p:spTgt spid="2"/>
                                        </p:tgtEl>
                                        <p:attrNameLst>
                                          <p:attrName>style.visibility</p:attrName>
                                        </p:attrNameLst>
                                      </p:cBhvr>
                                      <p:to>
                                        <p:strVal val="visible"/>
                                      </p:to>
                                    </p:set>
                                    <p:animEffect transition="in" filter="wipe(right)">
                                      <p:cBhvr>
                                        <p:cTn id="8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23" grpId="0" build="p"/>
      <p:bldP spid="24"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en-US" smtClean="0"/>
              <a:t>©2015 McGraw-Hill Education. All Rights Reserved.</a:t>
            </a:r>
            <a:endParaRPr lang="en-US"/>
          </a:p>
        </p:txBody>
      </p:sp>
      <p:sp>
        <p:nvSpPr>
          <p:cNvPr id="3" name="Slayt Numarası Yer Tutucusu 2"/>
          <p:cNvSpPr>
            <a:spLocks noGrp="1"/>
          </p:cNvSpPr>
          <p:nvPr>
            <p:ph type="sldNum" sz="quarter" idx="12"/>
          </p:nvPr>
        </p:nvSpPr>
        <p:spPr/>
        <p:txBody>
          <a:bodyPr/>
          <a:lstStyle/>
          <a:p>
            <a:fld id="{277EE247-7E3D-4F38-A267-86CBA1DF41EF}" type="slidenum">
              <a:rPr lang="en-US" smtClean="0"/>
              <a:t>65</a:t>
            </a:fld>
            <a:endParaRPr lang="en-US"/>
          </a:p>
        </p:txBody>
      </p:sp>
      <p:pic>
        <p:nvPicPr>
          <p:cNvPr id="819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219200"/>
            <a:ext cx="7419185" cy="48304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4908886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rtlCol="0">
            <a:normAutofit fontScale="90000"/>
          </a:bodyPr>
          <a:lstStyle/>
          <a:p>
            <a:pPr eaLnBrk="1" fontAlgn="auto" hangingPunct="1">
              <a:spcAft>
                <a:spcPts val="0"/>
              </a:spcAft>
              <a:defRPr/>
            </a:pPr>
            <a:r>
              <a:rPr lang="en-US" smtClean="0">
                <a:solidFill>
                  <a:srgbClr val="7B9899"/>
                </a:solidFill>
                <a:ea typeface="ＭＳ Ｐゴシック" pitchFamily="-102" charset="-128"/>
              </a:rPr>
              <a:t>Production Function &amp; Utility Function</a:t>
            </a:r>
          </a:p>
        </p:txBody>
      </p:sp>
      <p:graphicFrame>
        <p:nvGraphicFramePr>
          <p:cNvPr id="5" name="Table 4"/>
          <p:cNvGraphicFramePr>
            <a:graphicFrameLocks noGrp="1"/>
          </p:cNvGraphicFramePr>
          <p:nvPr/>
        </p:nvGraphicFramePr>
        <p:xfrm>
          <a:off x="1771650" y="2324100"/>
          <a:ext cx="6096000" cy="2394585"/>
        </p:xfrm>
        <a:graphic>
          <a:graphicData uri="http://schemas.openxmlformats.org/drawingml/2006/table">
            <a:tbl>
              <a:tblPr/>
              <a:tblGrid>
                <a:gridCol w="3048000"/>
                <a:gridCol w="3048000"/>
              </a:tblGrid>
              <a:tr h="371475">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tr-TR" sz="1800" b="1" i="0" u="none" strike="noStrike" cap="none" normalizeH="0" baseline="0" smtClean="0">
                          <a:ln>
                            <a:noFill/>
                          </a:ln>
                          <a:solidFill>
                            <a:srgbClr val="FFFFFF"/>
                          </a:solidFill>
                          <a:effectLst/>
                          <a:latin typeface="Calibri" pitchFamily="34" charset="0"/>
                          <a:ea typeface="MS PGothic" pitchFamily="34" charset="-128"/>
                        </a:rPr>
                        <a:t>Production Function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tr-TR" sz="1800" b="1" i="0" u="none" strike="noStrike" cap="none" normalizeH="0" baseline="0" smtClean="0">
                          <a:ln>
                            <a:noFill/>
                          </a:ln>
                          <a:solidFill>
                            <a:srgbClr val="FFFFFF"/>
                          </a:solidFill>
                          <a:effectLst/>
                          <a:latin typeface="Calibri" pitchFamily="34" charset="0"/>
                          <a:ea typeface="MS PGothic" pitchFamily="34" charset="-128"/>
                        </a:rPr>
                        <a:t>Utility Function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smtClean="0">
                          <a:ln>
                            <a:noFill/>
                          </a:ln>
                          <a:solidFill>
                            <a:srgbClr val="000000"/>
                          </a:solidFill>
                          <a:effectLst/>
                          <a:latin typeface="Calibri" pitchFamily="34" charset="0"/>
                          <a:ea typeface="MS PGothic" pitchFamily="34" charset="-128"/>
                        </a:rPr>
                        <a:t>Output from inputs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smtClean="0">
                          <a:ln>
                            <a:noFill/>
                          </a:ln>
                          <a:solidFill>
                            <a:srgbClr val="000000"/>
                          </a:solidFill>
                          <a:effectLst/>
                          <a:latin typeface="Calibri" pitchFamily="34" charset="0"/>
                          <a:ea typeface="MS PGothic" pitchFamily="34" charset="-128"/>
                        </a:rPr>
                        <a:t>Preference level from consumption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smtClean="0">
                          <a:ln>
                            <a:noFill/>
                          </a:ln>
                          <a:solidFill>
                            <a:srgbClr val="000000"/>
                          </a:solidFill>
                          <a:effectLst/>
                          <a:latin typeface="Calibri" pitchFamily="34" charset="0"/>
                          <a:ea typeface="MS PGothic" pitchFamily="34" charset="-128"/>
                        </a:rPr>
                        <a:t>Isoquant Curve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smtClean="0">
                          <a:ln>
                            <a:noFill/>
                          </a:ln>
                          <a:solidFill>
                            <a:srgbClr val="000000"/>
                          </a:solidFill>
                          <a:effectLst/>
                          <a:latin typeface="Calibri" pitchFamily="34" charset="0"/>
                          <a:ea typeface="MS PGothic" pitchFamily="34" charset="-128"/>
                        </a:rPr>
                        <a:t>Indifference Curve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smtClean="0">
                          <a:ln>
                            <a:noFill/>
                          </a:ln>
                          <a:solidFill>
                            <a:srgbClr val="000000"/>
                          </a:solidFill>
                          <a:effectLst/>
                          <a:latin typeface="Calibri" pitchFamily="34" charset="0"/>
                          <a:ea typeface="MS PGothic" pitchFamily="34" charset="-128"/>
                        </a:rPr>
                        <a:t>Marginal Rate of Technical Substitution </a:t>
                      </a:r>
                      <a:r>
                        <a:rPr kumimoji="0" lang="en-US" altLang="tr-TR" sz="1800" b="1" i="0" u="none" strike="noStrike" cap="none" normalizeH="0" baseline="0" smtClean="0">
                          <a:ln>
                            <a:noFill/>
                          </a:ln>
                          <a:solidFill>
                            <a:srgbClr val="000000"/>
                          </a:solidFill>
                          <a:effectLst/>
                          <a:latin typeface="Calibri" pitchFamily="34" charset="0"/>
                          <a:ea typeface="MS PGothic" pitchFamily="34" charset="-128"/>
                        </a:rPr>
                        <a:t>(MRTS)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smtClean="0">
                          <a:ln>
                            <a:noFill/>
                          </a:ln>
                          <a:solidFill>
                            <a:srgbClr val="000000"/>
                          </a:solidFill>
                          <a:effectLst/>
                          <a:latin typeface="Calibri" pitchFamily="34" charset="0"/>
                          <a:ea typeface="MS PGothic" pitchFamily="34" charset="-128"/>
                        </a:rPr>
                        <a:t>Marginal Rate of Substitution </a:t>
                      </a:r>
                      <a:r>
                        <a:rPr kumimoji="0" lang="en-US" altLang="tr-TR" sz="1800" b="1" i="0" u="none" strike="noStrike" cap="none" normalizeH="0" baseline="0" smtClean="0">
                          <a:ln>
                            <a:noFill/>
                          </a:ln>
                          <a:solidFill>
                            <a:srgbClr val="000000"/>
                          </a:solidFill>
                          <a:effectLst/>
                          <a:latin typeface="Calibri" pitchFamily="34" charset="0"/>
                          <a:ea typeface="MS PGothic" pitchFamily="34" charset="-128"/>
                        </a:rPr>
                        <a:t>(MRS)</a:t>
                      </a:r>
                      <a:r>
                        <a:rPr kumimoji="0" lang="en-US" altLang="tr-TR" sz="1800" b="0" i="0" u="none" strike="noStrike" cap="none" normalizeH="0" baseline="0" smtClean="0">
                          <a:ln>
                            <a:noFill/>
                          </a:ln>
                          <a:solidFill>
                            <a:srgbClr val="000000"/>
                          </a:solidFill>
                          <a:effectLst/>
                          <a:latin typeface="Calibri" pitchFamily="34" charset="0"/>
                          <a:ea typeface="MS PGothic" pitchFamily="34" charset="-128"/>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smtClean="0">
                          <a:ln>
                            <a:noFill/>
                          </a:ln>
                          <a:solidFill>
                            <a:srgbClr val="000000"/>
                          </a:solidFill>
                          <a:effectLst/>
                          <a:latin typeface="Calibri" pitchFamily="34" charset="0"/>
                          <a:ea typeface="MS PGothic" pitchFamily="34" charset="-128"/>
                        </a:rPr>
                        <a:t>Marginal Productivities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37931725" indent="-37474525" eaLnBrk="0" hangingPunct="0">
                        <a:spcBef>
                          <a:spcPct val="20000"/>
                        </a:spcBef>
                        <a:buFont typeface="Arial" pitchFamily="34" charset="0"/>
                        <a:defRPr sz="2400">
                          <a:solidFill>
                            <a:schemeClr val="tx1"/>
                          </a:solidFill>
                          <a:latin typeface="Calibri" pitchFamily="34" charset="0"/>
                          <a:ea typeface="MS PGothic" pitchFamily="34" charset="-128"/>
                        </a:defRPr>
                      </a:lvl2pPr>
                      <a:lvl3pPr eaLnBrk="0" hangingPunct="0">
                        <a:spcBef>
                          <a:spcPct val="20000"/>
                        </a:spcBef>
                        <a:defRPr sz="2000">
                          <a:solidFill>
                            <a:schemeClr val="tx1"/>
                          </a:solidFill>
                          <a:latin typeface="Calibri" pitchFamily="34" charset="0"/>
                          <a:ea typeface="MS PGothic" pitchFamily="34" charset="-128"/>
                        </a:defRPr>
                      </a:lvl3pPr>
                      <a:lvl4pPr eaLnBrk="0" hangingPunct="0">
                        <a:spcBef>
                          <a:spcPct val="20000"/>
                        </a:spcBef>
                        <a:defRPr>
                          <a:solidFill>
                            <a:schemeClr val="tx1"/>
                          </a:solidFill>
                          <a:latin typeface="Calibri" pitchFamily="34" charset="0"/>
                          <a:ea typeface="MS PGothic" pitchFamily="34" charset="-128"/>
                        </a:defRPr>
                      </a:lvl4pPr>
                      <a:lvl5pPr eaLnBrk="0" hangingPunct="0">
                        <a:spcBef>
                          <a:spcPct val="20000"/>
                        </a:spcBef>
                        <a:defRPr>
                          <a:solidFill>
                            <a:schemeClr val="tx1"/>
                          </a:solidFill>
                          <a:latin typeface="Calibri" pitchFamily="34" charset="0"/>
                          <a:ea typeface="MS PGothic" pitchFamily="34" charset="-128"/>
                        </a:defRPr>
                      </a:lvl5pPr>
                      <a:lvl6pPr marL="457200" eaLnBrk="0" fontAlgn="base" hangingPunct="0">
                        <a:spcBef>
                          <a:spcPct val="20000"/>
                        </a:spcBef>
                        <a:spcAft>
                          <a:spcPct val="0"/>
                        </a:spcAft>
                        <a:defRPr>
                          <a:solidFill>
                            <a:schemeClr val="tx1"/>
                          </a:solidFill>
                          <a:latin typeface="Calibri" pitchFamily="34" charset="0"/>
                          <a:ea typeface="MS PGothic" pitchFamily="34" charset="-128"/>
                        </a:defRPr>
                      </a:lvl6pPr>
                      <a:lvl7pPr marL="914400" eaLnBrk="0" fontAlgn="base" hangingPunct="0">
                        <a:spcBef>
                          <a:spcPct val="20000"/>
                        </a:spcBef>
                        <a:spcAft>
                          <a:spcPct val="0"/>
                        </a:spcAft>
                        <a:defRPr>
                          <a:solidFill>
                            <a:schemeClr val="tx1"/>
                          </a:solidFill>
                          <a:latin typeface="Calibri" pitchFamily="34" charset="0"/>
                          <a:ea typeface="MS PGothic" pitchFamily="34" charset="-128"/>
                        </a:defRPr>
                      </a:lvl7pPr>
                      <a:lvl8pPr marL="1371600" eaLnBrk="0" fontAlgn="base" hangingPunct="0">
                        <a:spcBef>
                          <a:spcPct val="20000"/>
                        </a:spcBef>
                        <a:spcAft>
                          <a:spcPct val="0"/>
                        </a:spcAft>
                        <a:defRPr>
                          <a:solidFill>
                            <a:schemeClr val="tx1"/>
                          </a:solidFill>
                          <a:latin typeface="Calibri" pitchFamily="34" charset="0"/>
                          <a:ea typeface="MS PGothic" pitchFamily="34" charset="-128"/>
                        </a:defRPr>
                      </a:lvl8pPr>
                      <a:lvl9pPr marL="1828800" eaLnBrk="0" fontAlgn="base" hangingPunct="0">
                        <a:spcBef>
                          <a:spcPct val="20000"/>
                        </a:spcBef>
                        <a:spcAft>
                          <a:spcPct val="0"/>
                        </a:spcAft>
                        <a:defRPr>
                          <a:solidFill>
                            <a:schemeClr val="tx1"/>
                          </a:solidFill>
                          <a:latin typeface="Calibri" pitchFamily="34" charset="0"/>
                          <a:ea typeface="MS PGothic"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smtClean="0">
                          <a:ln>
                            <a:noFill/>
                          </a:ln>
                          <a:solidFill>
                            <a:srgbClr val="000000"/>
                          </a:solidFill>
                          <a:effectLst/>
                          <a:latin typeface="Calibri" pitchFamily="34" charset="0"/>
                          <a:ea typeface="MS PGothic" pitchFamily="34" charset="-128"/>
                        </a:rPr>
                        <a:t>Marginal Utilities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extLst>
      <p:ext uri="{BB962C8B-B14F-4D97-AF65-F5344CB8AC3E}">
        <p14:creationId xmlns:p14="http://schemas.microsoft.com/office/powerpoint/2010/main" val="53497322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Grp="1" noChangeArrowheads="1"/>
          </p:cNvSpPr>
          <p:nvPr>
            <p:ph type="title"/>
          </p:nvPr>
        </p:nvSpPr>
        <p:spPr/>
        <p:txBody>
          <a:bodyPr/>
          <a:lstStyle/>
          <a:p>
            <a:pPr eaLnBrk="1" hangingPunct="1"/>
            <a:r>
              <a:rPr lang="en-US" altLang="tr-TR" smtClean="0"/>
              <a:t>Cobb-Douglas Function</a:t>
            </a:r>
          </a:p>
        </p:txBody>
      </p:sp>
      <p:graphicFrame>
        <p:nvGraphicFramePr>
          <p:cNvPr id="2050" name="Object 5"/>
          <p:cNvGraphicFramePr>
            <a:graphicFrameLocks noGrp="1" noChangeAspect="1"/>
          </p:cNvGraphicFramePr>
          <p:nvPr>
            <p:ph idx="1"/>
            <p:extLst>
              <p:ext uri="{D42A27DB-BD31-4B8C-83A1-F6EECF244321}">
                <p14:modId xmlns:p14="http://schemas.microsoft.com/office/powerpoint/2010/main" val="2533877631"/>
              </p:ext>
            </p:extLst>
          </p:nvPr>
        </p:nvGraphicFramePr>
        <p:xfrm>
          <a:off x="153738" y="1676400"/>
          <a:ext cx="8895046" cy="4343400"/>
        </p:xfrm>
        <a:graphic>
          <a:graphicData uri="http://schemas.openxmlformats.org/presentationml/2006/ole">
            <mc:AlternateContent xmlns:mc="http://schemas.openxmlformats.org/markup-compatibility/2006">
              <mc:Choice xmlns:v="urn:schemas-microsoft-com:vml" Requires="v">
                <p:oleObj spid="_x0000_s47147" name="Equation" r:id="rId3" imgW="3797280" imgH="1854000" progId="Equation.3">
                  <p:embed/>
                </p:oleObj>
              </mc:Choice>
              <mc:Fallback>
                <p:oleObj name="Equation" r:id="rId3" imgW="3797280" imgH="1854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738" y="1676400"/>
                        <a:ext cx="8895046" cy="4343400"/>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6067105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tr-TR" smtClean="0"/>
              <a:t>Euler’s Theorem</a:t>
            </a:r>
          </a:p>
        </p:txBody>
      </p:sp>
      <p:sp>
        <p:nvSpPr>
          <p:cNvPr id="13315" name="Rectangle 3"/>
          <p:cNvSpPr>
            <a:spLocks noGrp="1" noChangeArrowheads="1"/>
          </p:cNvSpPr>
          <p:nvPr>
            <p:ph idx="1"/>
          </p:nvPr>
        </p:nvSpPr>
        <p:spPr/>
        <p:txBody>
          <a:bodyPr/>
          <a:lstStyle/>
          <a:p>
            <a:pPr eaLnBrk="1" hangingPunct="1"/>
            <a:r>
              <a:rPr lang="en-US" altLang="tr-TR" smtClean="0"/>
              <a:t>Homogeneity of degree 1 is often called </a:t>
            </a:r>
            <a:r>
              <a:rPr lang="en-US" altLang="tr-TR" b="1" smtClean="0"/>
              <a:t>linear homogeneity</a:t>
            </a:r>
            <a:r>
              <a:rPr lang="en-US" altLang="tr-TR" smtClean="0"/>
              <a:t>.</a:t>
            </a:r>
          </a:p>
          <a:p>
            <a:pPr eaLnBrk="1" hangingPunct="1"/>
            <a:r>
              <a:rPr lang="en-US" altLang="tr-TR" smtClean="0"/>
              <a:t>An important property of homogeneous functions is given by </a:t>
            </a:r>
            <a:r>
              <a:rPr lang="en-US" altLang="tr-TR" b="1" smtClean="0"/>
              <a:t>Euler’s Theorem</a:t>
            </a:r>
            <a:r>
              <a:rPr lang="en-US" altLang="tr-TR" smtClean="0"/>
              <a:t>.</a:t>
            </a:r>
          </a:p>
          <a:p>
            <a:pPr eaLnBrk="1" hangingPunct="1"/>
            <a:endParaRPr lang="en-US" altLang="tr-TR" smtClean="0"/>
          </a:p>
        </p:txBody>
      </p:sp>
    </p:spTree>
    <p:extLst>
      <p:ext uri="{BB962C8B-B14F-4D97-AF65-F5344CB8AC3E}">
        <p14:creationId xmlns:p14="http://schemas.microsoft.com/office/powerpoint/2010/main" val="1944851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20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fade">
                                      <p:cBhvr>
                                        <p:cTn id="12" dur="2000"/>
                                        <p:tgtEl>
                                          <p:spTgt spid="133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5">
                                            <p:txEl>
                                              <p:pRg st="1" end="1"/>
                                            </p:txEl>
                                          </p:spTgt>
                                        </p:tgtEl>
                                        <p:attrNameLst>
                                          <p:attrName>style.visibility</p:attrName>
                                        </p:attrNameLst>
                                      </p:cBhvr>
                                      <p:to>
                                        <p:strVal val="visible"/>
                                      </p:to>
                                    </p:set>
                                    <p:animEffect transition="in" filter="fade">
                                      <p:cBhvr>
                                        <p:cTn id="17" dur="2000"/>
                                        <p:tgtEl>
                                          <p:spTgt spid="13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title"/>
          </p:nvPr>
        </p:nvSpPr>
        <p:spPr/>
        <p:txBody>
          <a:bodyPr/>
          <a:lstStyle/>
          <a:p>
            <a:pPr eaLnBrk="1" hangingPunct="1"/>
            <a:r>
              <a:rPr lang="en-US" altLang="tr-TR" smtClean="0"/>
              <a:t>Euler’s Theorem</a:t>
            </a:r>
          </a:p>
        </p:txBody>
      </p:sp>
      <p:graphicFrame>
        <p:nvGraphicFramePr>
          <p:cNvPr id="3074" name="Object 5"/>
          <p:cNvGraphicFramePr>
            <a:graphicFrameLocks noGrp="1" noChangeAspect="1"/>
          </p:cNvGraphicFramePr>
          <p:nvPr>
            <p:ph idx="1"/>
            <p:extLst>
              <p:ext uri="{D42A27DB-BD31-4B8C-83A1-F6EECF244321}">
                <p14:modId xmlns:p14="http://schemas.microsoft.com/office/powerpoint/2010/main" val="984513297"/>
              </p:ext>
            </p:extLst>
          </p:nvPr>
        </p:nvGraphicFramePr>
        <p:xfrm>
          <a:off x="914400" y="1905000"/>
          <a:ext cx="7608006" cy="3124200"/>
        </p:xfrm>
        <a:graphic>
          <a:graphicData uri="http://schemas.openxmlformats.org/presentationml/2006/ole">
            <mc:AlternateContent xmlns:mc="http://schemas.openxmlformats.org/markup-compatibility/2006">
              <mc:Choice xmlns:v="urn:schemas-microsoft-com:vml" Requires="v">
                <p:oleObj spid="_x0000_s48169" name="Equation" r:id="rId3" imgW="3340080" imgH="1371600" progId="Equation.3">
                  <p:embed/>
                </p:oleObj>
              </mc:Choice>
              <mc:Fallback>
                <p:oleObj name="Equation" r:id="rId3" imgW="3340080" imgH="1371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905000"/>
                        <a:ext cx="7608006" cy="3124200"/>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538254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9523" name="Rectangle 3"/>
          <p:cNvSpPr>
            <a:spLocks noGrp="1" noChangeArrowheads="1"/>
          </p:cNvSpPr>
          <p:nvPr>
            <p:ph type="title"/>
          </p:nvPr>
        </p:nvSpPr>
        <p:spPr/>
        <p:txBody>
          <a:bodyPr/>
          <a:lstStyle/>
          <a:p>
            <a:r>
              <a:rPr lang="en-US" altLang="tr-TR"/>
              <a:t>Production Function</a:t>
            </a:r>
          </a:p>
        </p:txBody>
      </p:sp>
      <p:sp>
        <p:nvSpPr>
          <p:cNvPr id="619524" name="Rectangle 4"/>
          <p:cNvSpPr>
            <a:spLocks noGrp="1" noChangeArrowheads="1"/>
          </p:cNvSpPr>
          <p:nvPr>
            <p:ph idx="1"/>
          </p:nvPr>
        </p:nvSpPr>
        <p:spPr>
          <a:xfrm>
            <a:off x="838200" y="3352800"/>
            <a:ext cx="7772400" cy="2819400"/>
          </a:xfrm>
        </p:spPr>
        <p:txBody>
          <a:bodyPr/>
          <a:lstStyle/>
          <a:p>
            <a:r>
              <a:rPr lang="en-US" altLang="tr-TR" sz="2800" b="1"/>
              <a:t>Formally,</a:t>
            </a:r>
          </a:p>
          <a:p>
            <a:pPr algn="ctr">
              <a:buFont typeface="Wingdings" pitchFamily="2" charset="2"/>
              <a:buNone/>
            </a:pPr>
            <a:r>
              <a:rPr lang="en-US" altLang="tr-TR" sz="2800" i="1">
                <a:latin typeface="Times New Roman" pitchFamily="18" charset="0"/>
              </a:rPr>
              <a:t>q = f(L, K)</a:t>
            </a:r>
          </a:p>
          <a:p>
            <a:pPr algn="ctr">
              <a:buFont typeface="Wingdings" pitchFamily="2" charset="2"/>
              <a:buNone/>
            </a:pPr>
            <a:endParaRPr lang="en-US" altLang="tr-TR" sz="2800" i="1">
              <a:latin typeface="Times New Roman" pitchFamily="18" charset="0"/>
            </a:endParaRPr>
          </a:p>
          <a:p>
            <a:pPr lvl="1"/>
            <a:r>
              <a:rPr lang="en-US" altLang="tr-TR" sz="2400"/>
              <a:t>where </a:t>
            </a:r>
            <a:r>
              <a:rPr lang="en-US" altLang="tr-TR" sz="2400" i="1">
                <a:latin typeface="Times New Roman" pitchFamily="18" charset="0"/>
              </a:rPr>
              <a:t>q</a:t>
            </a:r>
            <a:r>
              <a:rPr lang="en-US" altLang="tr-TR" sz="2400" i="1"/>
              <a:t> </a:t>
            </a:r>
            <a:r>
              <a:rPr lang="en-US" altLang="tr-TR" sz="2400"/>
              <a:t>units of output are produced using </a:t>
            </a:r>
            <a:r>
              <a:rPr lang="en-US" altLang="tr-TR" sz="2400" i="1">
                <a:latin typeface="Times New Roman" pitchFamily="18" charset="0"/>
              </a:rPr>
              <a:t>L</a:t>
            </a:r>
            <a:r>
              <a:rPr lang="en-US" altLang="tr-TR" sz="2400" i="1"/>
              <a:t> </a:t>
            </a:r>
            <a:r>
              <a:rPr lang="en-US" altLang="tr-TR" sz="2400"/>
              <a:t>units of labor services and </a:t>
            </a:r>
            <a:r>
              <a:rPr lang="en-US" altLang="tr-TR" sz="2400" i="1">
                <a:latin typeface="Times New Roman" pitchFamily="18" charset="0"/>
              </a:rPr>
              <a:t>K</a:t>
            </a:r>
            <a:r>
              <a:rPr lang="en-US" altLang="tr-TR" sz="2400"/>
              <a:t> units of capital (the number of conveyor belts).</a:t>
            </a:r>
          </a:p>
        </p:txBody>
      </p:sp>
      <p:sp>
        <p:nvSpPr>
          <p:cNvPr id="11" name="Altbilgi Yer Tutucusu 3"/>
          <p:cNvSpPr>
            <a:spLocks noGrp="1"/>
          </p:cNvSpPr>
          <p:nvPr>
            <p:ph type="ftr" sz="quarter" idx="11"/>
          </p:nvPr>
        </p:nvSpPr>
        <p:spPr/>
        <p:txBody>
          <a:bodyPr/>
          <a:lstStyle/>
          <a:p>
            <a:r>
              <a:rPr lang="en-US" altLang="tr-TR" dirty="0" smtClean="0"/>
              <a:t> </a:t>
            </a:r>
            <a:endParaRPr lang="en-US" altLang="tr-TR" sz="1200" dirty="0">
              <a:cs typeface="Times New Roman" pitchFamily="18" charset="0"/>
            </a:endParaRPr>
          </a:p>
        </p:txBody>
      </p:sp>
      <p:sp>
        <p:nvSpPr>
          <p:cNvPr id="12" name="Slayt Numarası Yer Tutucusu 4"/>
          <p:cNvSpPr>
            <a:spLocks noGrp="1"/>
          </p:cNvSpPr>
          <p:nvPr>
            <p:ph type="sldNum" sz="quarter" idx="12"/>
          </p:nvPr>
        </p:nvSpPr>
        <p:spPr/>
        <p:txBody>
          <a:bodyPr/>
          <a:lstStyle/>
          <a:p>
            <a:r>
              <a:rPr lang="en-US" altLang="tr-TR"/>
              <a:t>6-</a:t>
            </a:r>
            <a:fld id="{501202FD-33CB-48F1-839D-85D4A716C6A3}" type="slidenum">
              <a:rPr lang="en-US" altLang="tr-TR"/>
              <a:pPr/>
              <a:t>7</a:t>
            </a:fld>
            <a:endParaRPr lang="en-US" altLang="tr-TR"/>
          </a:p>
        </p:txBody>
      </p:sp>
      <p:sp>
        <p:nvSpPr>
          <p:cNvPr id="619522" name="AutoShape 2"/>
          <p:cNvSpPr>
            <a:spLocks noChangeArrowheads="1"/>
          </p:cNvSpPr>
          <p:nvPr/>
        </p:nvSpPr>
        <p:spPr bwMode="auto">
          <a:xfrm rot="16200000">
            <a:off x="2750344" y="1364456"/>
            <a:ext cx="1104900" cy="2185988"/>
          </a:xfrm>
          <a:prstGeom prst="can">
            <a:avLst>
              <a:gd name="adj" fmla="val 49461"/>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endParaRPr lang="tr-TR" altLang="tr-TR"/>
          </a:p>
        </p:txBody>
      </p:sp>
      <p:sp>
        <p:nvSpPr>
          <p:cNvPr id="619525" name="AutoShape 5"/>
          <p:cNvSpPr>
            <a:spLocks noChangeArrowheads="1"/>
          </p:cNvSpPr>
          <p:nvPr/>
        </p:nvSpPr>
        <p:spPr bwMode="auto">
          <a:xfrm>
            <a:off x="3957638" y="1295400"/>
            <a:ext cx="2438400" cy="1905000"/>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tr-TR" b="1">
                <a:latin typeface="Comic Sans MS" pitchFamily="66" charset="0"/>
              </a:rPr>
              <a:t>Production</a:t>
            </a:r>
          </a:p>
          <a:p>
            <a:pPr algn="ctr"/>
            <a:r>
              <a:rPr lang="en-US" altLang="tr-TR" b="1">
                <a:latin typeface="Comic Sans MS" pitchFamily="66" charset="0"/>
              </a:rPr>
              <a:t>Function</a:t>
            </a:r>
          </a:p>
          <a:p>
            <a:pPr algn="ctr" eaLnBrk="1" hangingPunct="1">
              <a:spcBef>
                <a:spcPct val="20000"/>
              </a:spcBef>
              <a:buFont typeface="Wingdings" pitchFamily="2" charset="2"/>
              <a:buNone/>
            </a:pPr>
            <a:r>
              <a:rPr lang="en-US" altLang="tr-TR" i="1"/>
              <a:t>q = f(L, K)</a:t>
            </a:r>
            <a:endParaRPr lang="en-US" altLang="tr-TR" b="1"/>
          </a:p>
        </p:txBody>
      </p:sp>
      <p:sp>
        <p:nvSpPr>
          <p:cNvPr id="619526" name="AutoShape 6"/>
          <p:cNvSpPr>
            <a:spLocks noChangeArrowheads="1"/>
          </p:cNvSpPr>
          <p:nvPr/>
        </p:nvSpPr>
        <p:spPr bwMode="auto">
          <a:xfrm rot="5400000">
            <a:off x="6560344" y="1364456"/>
            <a:ext cx="1104900" cy="2185988"/>
          </a:xfrm>
          <a:prstGeom prst="can">
            <a:avLst>
              <a:gd name="adj" fmla="val 49461"/>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endParaRPr lang="tr-TR" altLang="tr-TR"/>
          </a:p>
        </p:txBody>
      </p:sp>
      <p:sp>
        <p:nvSpPr>
          <p:cNvPr id="619527" name="Line 7"/>
          <p:cNvSpPr>
            <a:spLocks noChangeShapeType="1"/>
          </p:cNvSpPr>
          <p:nvPr/>
        </p:nvSpPr>
        <p:spPr bwMode="auto">
          <a:xfrm>
            <a:off x="2895600" y="2438400"/>
            <a:ext cx="6858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19528" name="Line 8"/>
          <p:cNvSpPr>
            <a:spLocks noChangeShapeType="1"/>
          </p:cNvSpPr>
          <p:nvPr/>
        </p:nvSpPr>
        <p:spPr bwMode="auto">
          <a:xfrm>
            <a:off x="6553200" y="2490788"/>
            <a:ext cx="6858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19529" name="Text Box 9"/>
          <p:cNvSpPr txBox="1">
            <a:spLocks noChangeArrowheads="1"/>
          </p:cNvSpPr>
          <p:nvPr/>
        </p:nvSpPr>
        <p:spPr bwMode="auto">
          <a:xfrm>
            <a:off x="7639050" y="2214563"/>
            <a:ext cx="1193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tr-TR" b="1">
                <a:latin typeface="Comic Sans MS" pitchFamily="66" charset="0"/>
              </a:rPr>
              <a:t>Output</a:t>
            </a:r>
          </a:p>
          <a:p>
            <a:r>
              <a:rPr lang="en-US" altLang="tr-TR" b="1" i="1">
                <a:latin typeface="Times New Roman" pitchFamily="18" charset="0"/>
              </a:rPr>
              <a:t>      q</a:t>
            </a:r>
          </a:p>
        </p:txBody>
      </p:sp>
      <p:sp>
        <p:nvSpPr>
          <p:cNvPr id="619530" name="Text Box 10"/>
          <p:cNvSpPr txBox="1">
            <a:spLocks noChangeArrowheads="1"/>
          </p:cNvSpPr>
          <p:nvPr/>
        </p:nvSpPr>
        <p:spPr bwMode="auto">
          <a:xfrm>
            <a:off x="1662113" y="2209800"/>
            <a:ext cx="11239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tr-TR" b="1">
                <a:latin typeface="Comic Sans MS" pitchFamily="66" charset="0"/>
              </a:rPr>
              <a:t>Inputs</a:t>
            </a:r>
          </a:p>
          <a:p>
            <a:r>
              <a:rPr lang="en-US" altLang="tr-TR" b="1" i="1">
                <a:latin typeface="Times New Roman" pitchFamily="18" charset="0"/>
              </a:rPr>
              <a:t>(L, K)</a:t>
            </a:r>
          </a:p>
        </p:txBody>
      </p:sp>
    </p:spTree>
    <p:extLst>
      <p:ext uri="{BB962C8B-B14F-4D97-AF65-F5344CB8AC3E}">
        <p14:creationId xmlns:p14="http://schemas.microsoft.com/office/powerpoint/2010/main" val="4053421364"/>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9524">
                                            <p:txEl>
                                              <p:pRg st="0" end="0"/>
                                            </p:txEl>
                                          </p:spTgt>
                                        </p:tgtEl>
                                        <p:attrNameLst>
                                          <p:attrName>style.visibility</p:attrName>
                                        </p:attrNameLst>
                                      </p:cBhvr>
                                      <p:to>
                                        <p:strVal val="visible"/>
                                      </p:to>
                                    </p:set>
                                    <p:anim calcmode="lin" valueType="num">
                                      <p:cBhvr>
                                        <p:cTn id="7" dur="500" fill="hold"/>
                                        <p:tgtEl>
                                          <p:spTgt spid="61952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952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9524">
                                            <p:txEl>
                                              <p:pRg st="1" end="1"/>
                                            </p:txEl>
                                          </p:spTgt>
                                        </p:tgtEl>
                                        <p:attrNameLst>
                                          <p:attrName>style.visibility</p:attrName>
                                        </p:attrNameLst>
                                      </p:cBhvr>
                                      <p:to>
                                        <p:strVal val="visible"/>
                                      </p:to>
                                    </p:set>
                                    <p:anim calcmode="lin" valueType="num">
                                      <p:cBhvr>
                                        <p:cTn id="13" dur="500" fill="hold"/>
                                        <p:tgtEl>
                                          <p:spTgt spid="61952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19524">
                                            <p:txEl>
                                              <p:pRg st="1" end="1"/>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619524">
                                            <p:txEl>
                                              <p:pRg st="3" end="3"/>
                                            </p:txEl>
                                          </p:spTgt>
                                        </p:tgtEl>
                                        <p:attrNameLst>
                                          <p:attrName>style.visibility</p:attrName>
                                        </p:attrNameLst>
                                      </p:cBhvr>
                                      <p:to>
                                        <p:strVal val="visible"/>
                                      </p:to>
                                    </p:set>
                                    <p:anim calcmode="lin" valueType="num">
                                      <p:cBhvr>
                                        <p:cTn id="17" dur="500" fill="hold"/>
                                        <p:tgtEl>
                                          <p:spTgt spid="619524">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619524">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9524"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4"/>
          <p:cNvSpPr>
            <a:spLocks noGrp="1" noChangeArrowheads="1"/>
          </p:cNvSpPr>
          <p:nvPr>
            <p:ph type="title"/>
          </p:nvPr>
        </p:nvSpPr>
        <p:spPr/>
        <p:txBody>
          <a:bodyPr/>
          <a:lstStyle/>
          <a:p>
            <a:pPr eaLnBrk="1" hangingPunct="1"/>
            <a:r>
              <a:rPr lang="en-US" altLang="tr-TR" smtClean="0"/>
              <a:t>Division of National Income</a:t>
            </a:r>
          </a:p>
        </p:txBody>
      </p:sp>
      <p:graphicFrame>
        <p:nvGraphicFramePr>
          <p:cNvPr id="5122" name="Object 5"/>
          <p:cNvGraphicFramePr>
            <a:graphicFrameLocks noGrp="1" noChangeAspect="1"/>
          </p:cNvGraphicFramePr>
          <p:nvPr>
            <p:ph idx="1"/>
            <p:extLst>
              <p:ext uri="{D42A27DB-BD31-4B8C-83A1-F6EECF244321}">
                <p14:modId xmlns:p14="http://schemas.microsoft.com/office/powerpoint/2010/main" val="3236757503"/>
              </p:ext>
            </p:extLst>
          </p:nvPr>
        </p:nvGraphicFramePr>
        <p:xfrm>
          <a:off x="609600" y="1219200"/>
          <a:ext cx="7927182" cy="5284788"/>
        </p:xfrm>
        <a:graphic>
          <a:graphicData uri="http://schemas.openxmlformats.org/presentationml/2006/ole">
            <mc:AlternateContent xmlns:mc="http://schemas.openxmlformats.org/markup-compatibility/2006">
              <mc:Choice xmlns:v="urn:schemas-microsoft-com:vml" Requires="v">
                <p:oleObj spid="_x0000_s49193" name="Equation" r:id="rId3" imgW="3543120" imgH="2361960" progId="Equation.3">
                  <p:embed/>
                </p:oleObj>
              </mc:Choice>
              <mc:Fallback>
                <p:oleObj name="Equation" r:id="rId3" imgW="3543120" imgH="236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219200"/>
                        <a:ext cx="7927182" cy="528478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156967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tr-TR"/>
              <a:t>Production function</a:t>
            </a:r>
          </a:p>
        </p:txBody>
      </p:sp>
      <p:sp>
        <p:nvSpPr>
          <p:cNvPr id="7171" name="Rectangle 3"/>
          <p:cNvSpPr>
            <a:spLocks noGrp="1" noChangeArrowheads="1"/>
          </p:cNvSpPr>
          <p:nvPr>
            <p:ph idx="1"/>
          </p:nvPr>
        </p:nvSpPr>
        <p:spPr/>
        <p:txBody>
          <a:bodyPr/>
          <a:lstStyle/>
          <a:p>
            <a:r>
              <a:rPr lang="en-US" altLang="tr-TR" dirty="0"/>
              <a:t>Key assumptions</a:t>
            </a:r>
          </a:p>
          <a:p>
            <a:endParaRPr lang="en-US" altLang="tr-TR" dirty="0"/>
          </a:p>
          <a:p>
            <a:pPr lvl="1"/>
            <a:r>
              <a:rPr lang="en-US" altLang="tr-TR" sz="2800" dirty="0"/>
              <a:t>given ‘state of the art’ production technology</a:t>
            </a:r>
          </a:p>
          <a:p>
            <a:pPr lvl="1">
              <a:buFont typeface="Wingdings" pitchFamily="2" charset="2"/>
              <a:buNone/>
            </a:pPr>
            <a:endParaRPr lang="en-US" altLang="tr-TR" sz="2800" dirty="0"/>
          </a:p>
          <a:p>
            <a:pPr lvl="1"/>
            <a:r>
              <a:rPr lang="en-US" altLang="tr-TR" sz="2800" dirty="0"/>
              <a:t>whatever input or input combinations are included in a particular function, the output resulting from their utilization is at the maximum level</a:t>
            </a:r>
          </a:p>
        </p:txBody>
      </p:sp>
      <p:sp>
        <p:nvSpPr>
          <p:cNvPr id="6" name="Slayt Numarası Yer Tutucusu 5"/>
          <p:cNvSpPr>
            <a:spLocks noGrp="1"/>
          </p:cNvSpPr>
          <p:nvPr>
            <p:ph type="sldNum" sz="quarter" idx="12"/>
          </p:nvPr>
        </p:nvSpPr>
        <p:spPr/>
        <p:txBody>
          <a:bodyPr/>
          <a:lstStyle/>
          <a:p>
            <a:fld id="{56906A96-09E8-4A69-A02C-75C402D15E66}" type="slidenum">
              <a:rPr lang="en-US" altLang="tr-TR"/>
              <a:pPr/>
              <a:t>8</a:t>
            </a:fld>
            <a:endParaRPr lang="en-US" altLang="tr-TR"/>
          </a:p>
        </p:txBody>
      </p:sp>
    </p:spTree>
    <p:extLst>
      <p:ext uri="{BB962C8B-B14F-4D97-AF65-F5344CB8AC3E}">
        <p14:creationId xmlns:p14="http://schemas.microsoft.com/office/powerpoint/2010/main" val="1440837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en-US" smtClean="0"/>
              <a:t>©2015 McGraw-Hill Education. All Rights Reserved.</a:t>
            </a:r>
            <a:endParaRPr lang="en-US"/>
          </a:p>
        </p:txBody>
      </p:sp>
      <p:sp>
        <p:nvSpPr>
          <p:cNvPr id="3" name="Slayt Numarası Yer Tutucusu 2"/>
          <p:cNvSpPr>
            <a:spLocks noGrp="1"/>
          </p:cNvSpPr>
          <p:nvPr>
            <p:ph type="sldNum" sz="quarter" idx="12"/>
          </p:nvPr>
        </p:nvSpPr>
        <p:spPr/>
        <p:txBody>
          <a:bodyPr/>
          <a:lstStyle/>
          <a:p>
            <a:fld id="{277EE247-7E3D-4F38-A267-86CBA1DF41EF}" type="slidenum">
              <a:rPr lang="en-US" smtClean="0"/>
              <a:t>9</a:t>
            </a:fld>
            <a:endParaRPr lang="en-US"/>
          </a:p>
        </p:txBody>
      </p:sp>
      <p:sp>
        <p:nvSpPr>
          <p:cNvPr id="4" name="Dikdörtgen 3"/>
          <p:cNvSpPr/>
          <p:nvPr/>
        </p:nvSpPr>
        <p:spPr>
          <a:xfrm>
            <a:off x="290732" y="685800"/>
            <a:ext cx="8458200" cy="4154984"/>
          </a:xfrm>
          <a:prstGeom prst="rect">
            <a:avLst/>
          </a:prstGeom>
        </p:spPr>
        <p:txBody>
          <a:bodyPr wrap="square">
            <a:spAutoFit/>
          </a:bodyPr>
          <a:lstStyle/>
          <a:p>
            <a:pPr algn="just"/>
            <a:r>
              <a:rPr lang="en-US" sz="2400" b="1" dirty="0"/>
              <a:t>INTERMEDIATE PRODUCTS</a:t>
            </a:r>
          </a:p>
          <a:p>
            <a:pPr algn="just"/>
            <a:endParaRPr lang="tr-TR" sz="2400" dirty="0" smtClean="0"/>
          </a:p>
          <a:p>
            <a:pPr algn="just"/>
            <a:r>
              <a:rPr lang="en-US" sz="2400" dirty="0" smtClean="0"/>
              <a:t>Capital (for </a:t>
            </a:r>
            <a:r>
              <a:rPr lang="en-US" sz="2400" dirty="0"/>
              <a:t>example, in the form of stoves and frying pans) and </a:t>
            </a:r>
            <a:r>
              <a:rPr lang="en-US" sz="2400" dirty="0" smtClean="0"/>
              <a:t>labor</a:t>
            </a:r>
            <a:r>
              <a:rPr lang="tr-TR" sz="2400" dirty="0" smtClean="0"/>
              <a:t> </a:t>
            </a:r>
            <a:r>
              <a:rPr lang="en-US" sz="2400" dirty="0" smtClean="0"/>
              <a:t>(</a:t>
            </a:r>
            <a:r>
              <a:rPr lang="tr-TR" sz="2400" dirty="0" err="1" smtClean="0"/>
              <a:t>for</a:t>
            </a:r>
            <a:r>
              <a:rPr lang="tr-TR" sz="2400" dirty="0" smtClean="0"/>
              <a:t> </a:t>
            </a:r>
            <a:r>
              <a:rPr lang="tr-TR" sz="2400" dirty="0" err="1" smtClean="0"/>
              <a:t>example</a:t>
            </a:r>
            <a:r>
              <a:rPr lang="tr-TR" sz="2400" dirty="0" smtClean="0"/>
              <a:t>, </a:t>
            </a:r>
            <a:r>
              <a:rPr lang="en-US" sz="2400" dirty="0" smtClean="0"/>
              <a:t>in </a:t>
            </a:r>
            <a:r>
              <a:rPr lang="en-US" sz="2400" dirty="0"/>
              <a:t>the services of a chef) are clearly by themselves insufficient to </a:t>
            </a:r>
            <a:r>
              <a:rPr lang="en-US" sz="2400" dirty="0" smtClean="0"/>
              <a:t>produce</a:t>
            </a:r>
            <a:r>
              <a:rPr lang="tr-TR" sz="2400" dirty="0" smtClean="0"/>
              <a:t> </a:t>
            </a:r>
            <a:r>
              <a:rPr lang="en-US" sz="2400" dirty="0" smtClean="0"/>
              <a:t>meals</a:t>
            </a:r>
            <a:r>
              <a:rPr lang="en-US" sz="2400" dirty="0"/>
              <a:t>. Raw foodstuffs are also necessary. The production process described </a:t>
            </a:r>
            <a:r>
              <a:rPr lang="en-US" sz="2400" dirty="0" smtClean="0"/>
              <a:t>by</a:t>
            </a:r>
            <a:r>
              <a:rPr lang="tr-TR" sz="2400" dirty="0" smtClean="0"/>
              <a:t> </a:t>
            </a:r>
            <a:r>
              <a:rPr lang="en-US" sz="2400" dirty="0" smtClean="0"/>
              <a:t>Equation </a:t>
            </a:r>
            <a:r>
              <a:rPr lang="en-US" sz="2400" dirty="0"/>
              <a:t>8.1 is one that transforms raw foodstuffs into the finished product we </a:t>
            </a:r>
            <a:r>
              <a:rPr lang="en-US" sz="2400" dirty="0" smtClean="0"/>
              <a:t>call</a:t>
            </a:r>
            <a:r>
              <a:rPr lang="tr-TR" sz="2400" dirty="0" smtClean="0"/>
              <a:t> </a:t>
            </a:r>
            <a:r>
              <a:rPr lang="en-US" sz="2400" dirty="0" smtClean="0"/>
              <a:t>meals</a:t>
            </a:r>
            <a:r>
              <a:rPr lang="en-US" sz="2400" dirty="0"/>
              <a:t>. In this process, foodstuffs are intermediate products, which many </a:t>
            </a:r>
            <a:r>
              <a:rPr lang="en-US" sz="2400" dirty="0" smtClean="0"/>
              <a:t>economists</a:t>
            </a:r>
            <a:r>
              <a:rPr lang="tr-TR" sz="2400" dirty="0" smtClean="0"/>
              <a:t> </a:t>
            </a:r>
            <a:r>
              <a:rPr lang="en-US" sz="2400" dirty="0" smtClean="0"/>
              <a:t>treat </a:t>
            </a:r>
            <a:r>
              <a:rPr lang="en-US" sz="2400" dirty="0"/>
              <a:t>as inputs like any others. For the sake of simplicity, we will ignore </a:t>
            </a:r>
            <a:r>
              <a:rPr lang="en-US" sz="2400" dirty="0" smtClean="0"/>
              <a:t>intermediate</a:t>
            </a:r>
            <a:r>
              <a:rPr lang="tr-TR" sz="2400" dirty="0" smtClean="0"/>
              <a:t> </a:t>
            </a:r>
            <a:r>
              <a:rPr lang="en-US" sz="2400" dirty="0" smtClean="0"/>
              <a:t>products </a:t>
            </a:r>
            <a:r>
              <a:rPr lang="en-US" sz="2400" dirty="0"/>
              <a:t>in the examples we discuss in this chapter.</a:t>
            </a:r>
            <a:endParaRPr lang="tr-TR" sz="2400" dirty="0"/>
          </a:p>
        </p:txBody>
      </p:sp>
    </p:spTree>
    <p:extLst>
      <p:ext uri="{BB962C8B-B14F-4D97-AF65-F5344CB8AC3E}">
        <p14:creationId xmlns:p14="http://schemas.microsoft.com/office/powerpoint/2010/main" val="57899309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1471</TotalTime>
  <Words>3418</Words>
  <Application>Microsoft Office PowerPoint</Application>
  <PresentationFormat>Ekran Gösterisi (4:3)</PresentationFormat>
  <Paragraphs>456</Paragraphs>
  <Slides>70</Slides>
  <Notes>23</Notes>
  <HiddenSlides>0</HiddenSlides>
  <MMClips>0</MMClips>
  <ScaleCrop>false</ScaleCrop>
  <HeadingPairs>
    <vt:vector size="6" baseType="variant">
      <vt:variant>
        <vt:lpstr>Tema</vt:lpstr>
      </vt:variant>
      <vt:variant>
        <vt:i4>1</vt:i4>
      </vt:variant>
      <vt:variant>
        <vt:lpstr>Katıştırılmış OLE Hizmet Programları</vt:lpstr>
      </vt:variant>
      <vt:variant>
        <vt:i4>2</vt:i4>
      </vt:variant>
      <vt:variant>
        <vt:lpstr>Slayt Başlıkları</vt:lpstr>
      </vt:variant>
      <vt:variant>
        <vt:i4>70</vt:i4>
      </vt:variant>
    </vt:vector>
  </HeadingPairs>
  <TitlesOfParts>
    <vt:vector size="73" baseType="lpstr">
      <vt:lpstr>Ofis Teması</vt:lpstr>
      <vt:lpstr>Document</vt:lpstr>
      <vt:lpstr>Equation</vt:lpstr>
      <vt:lpstr>ECON 575 FUNDAMENTALS OF ECONOMICS  CHAPTER 6 PRODUCTION  Prof. Dr. Dilek TEMİZ DİNÇ</vt:lpstr>
      <vt:lpstr>PowerPoint Sunusu</vt:lpstr>
      <vt:lpstr>PowerPoint Sunusu</vt:lpstr>
      <vt:lpstr>PowerPoint Sunusu</vt:lpstr>
      <vt:lpstr>PowerPoint Sunusu</vt:lpstr>
      <vt:lpstr>PowerPoint Sunusu</vt:lpstr>
      <vt:lpstr>Production Function</vt:lpstr>
      <vt:lpstr>Production function</vt:lpstr>
      <vt:lpstr>PowerPoint Sunusu</vt:lpstr>
      <vt:lpstr>Fixed and Variable Inputs</vt:lpstr>
      <vt:lpstr>Production function</vt:lpstr>
      <vt:lpstr>Production and Utility Functions</vt:lpstr>
      <vt:lpstr>PowerPoint Sunusu</vt:lpstr>
      <vt:lpstr>PowerPoint Sunusu</vt:lpstr>
      <vt:lpstr>PowerPoint Sunusu</vt:lpstr>
      <vt:lpstr>PowerPoint Sunusu</vt:lpstr>
      <vt:lpstr>PowerPoint Sunusu</vt:lpstr>
      <vt:lpstr>PowerPoint Sunusu</vt:lpstr>
      <vt:lpstr>PowerPoint Sunusu</vt:lpstr>
      <vt:lpstr>PowerPoint Sunusu</vt:lpstr>
      <vt:lpstr>Short-Run Production</vt:lpstr>
      <vt:lpstr>Production in the Short Run</vt:lpstr>
      <vt:lpstr>An Important Characteristic of       Short-Run Production Functions</vt:lpstr>
      <vt:lpstr>LAW OF DIMINISHING MARGINAL RETURNS </vt:lpstr>
      <vt:lpstr>Law of Diminishing Returns</vt:lpstr>
      <vt:lpstr>Law of Diminishing MP </vt:lpstr>
      <vt:lpstr>Short-Run Production Function Components</vt:lpstr>
      <vt:lpstr>TP, AP &amp; MP Numerical Example</vt:lpstr>
      <vt:lpstr>PowerPoint Sunusu</vt:lpstr>
      <vt:lpstr>PowerPoint Sunusu</vt:lpstr>
      <vt:lpstr>Figure 8.6: Total, Marginal, and Average Product Curves </vt:lpstr>
      <vt:lpstr>PowerPoint Sunusu</vt:lpstr>
      <vt:lpstr>PowerPoint Sunusu</vt:lpstr>
      <vt:lpstr>Relationships Among Total, Marginal and Average Product Curves</vt:lpstr>
      <vt:lpstr>TP, AP &amp; MP Graphical Example</vt:lpstr>
      <vt:lpstr>PowerPoint Sunusu</vt:lpstr>
      <vt:lpstr>Short Run Production Function  Numerical Example</vt:lpstr>
      <vt:lpstr>Production In The Long Run</vt:lpstr>
      <vt:lpstr>Production Isoquants</vt:lpstr>
      <vt:lpstr>PowerPoint Sunusu</vt:lpstr>
      <vt:lpstr>PowerPoint Sunusu</vt:lpstr>
      <vt:lpstr>A Typical Isoquant Map      </vt:lpstr>
      <vt:lpstr>Figure 8.7: Part of an Isoquant Map for the Production Function</vt:lpstr>
      <vt:lpstr>Properties of Isoquants</vt:lpstr>
      <vt:lpstr>Figure 8.8: The Marginal Rate of Technical Substitution</vt:lpstr>
      <vt:lpstr>Marginal Rate of  Technical Substitution</vt:lpstr>
      <vt:lpstr>Marginal Rate of Technical Substitution</vt:lpstr>
      <vt:lpstr>Isoquants and Slopes</vt:lpstr>
      <vt:lpstr>Output Elasticities</vt:lpstr>
      <vt:lpstr>Output Elasticities</vt:lpstr>
      <vt:lpstr>An Example: Cobb-Douglas Production Function</vt:lpstr>
      <vt:lpstr>An Example: Cobb-Douglas Production Function</vt:lpstr>
      <vt:lpstr>Cobb-Douglas production function</vt:lpstr>
      <vt:lpstr>Special LR Production Functions</vt:lpstr>
      <vt:lpstr>Linear Production Function</vt:lpstr>
      <vt:lpstr>PowerPoint Sunusu</vt:lpstr>
      <vt:lpstr>Special LR Production Functions</vt:lpstr>
      <vt:lpstr>Leontief Production Function</vt:lpstr>
      <vt:lpstr>PowerPoint Sunusu</vt:lpstr>
      <vt:lpstr>Special LR Production Functions</vt:lpstr>
      <vt:lpstr>Marginal Productivities (MP)</vt:lpstr>
      <vt:lpstr>Returns To Scale</vt:lpstr>
      <vt:lpstr>Returns to Scale</vt:lpstr>
      <vt:lpstr>PowerPoint Sunusu</vt:lpstr>
      <vt:lpstr>PowerPoint Sunusu</vt:lpstr>
      <vt:lpstr>Production Function &amp; Utility Function</vt:lpstr>
      <vt:lpstr>Cobb-Douglas Function</vt:lpstr>
      <vt:lpstr>Euler’s Theorem</vt:lpstr>
      <vt:lpstr>Euler’s Theorem</vt:lpstr>
      <vt:lpstr>Division of National Income</vt:lpstr>
    </vt:vector>
  </TitlesOfParts>
  <Company>The McGraw-Hill Companies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Kouvelis, Christina</dc:creator>
  <cp:lastModifiedBy>Evren</cp:lastModifiedBy>
  <cp:revision>84</cp:revision>
  <dcterms:created xsi:type="dcterms:W3CDTF">2014-05-02T19:44:44Z</dcterms:created>
  <dcterms:modified xsi:type="dcterms:W3CDTF">2020-09-15T16:49:22Z</dcterms:modified>
</cp:coreProperties>
</file>