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81"/>
  </p:notesMasterIdLst>
  <p:sldIdLst>
    <p:sldId id="377" r:id="rId2"/>
    <p:sldId id="353" r:id="rId3"/>
    <p:sldId id="354" r:id="rId4"/>
    <p:sldId id="355" r:id="rId5"/>
    <p:sldId id="302" r:id="rId6"/>
    <p:sldId id="303" r:id="rId7"/>
    <p:sldId id="304" r:id="rId8"/>
    <p:sldId id="305" r:id="rId9"/>
    <p:sldId id="306" r:id="rId10"/>
    <p:sldId id="307" r:id="rId11"/>
    <p:sldId id="308" r:id="rId12"/>
    <p:sldId id="258" r:id="rId13"/>
    <p:sldId id="300" r:id="rId14"/>
    <p:sldId id="293" r:id="rId15"/>
    <p:sldId id="260" r:id="rId16"/>
    <p:sldId id="263" r:id="rId17"/>
    <p:sldId id="312" r:id="rId18"/>
    <p:sldId id="314" r:id="rId19"/>
    <p:sldId id="316" r:id="rId20"/>
    <p:sldId id="318" r:id="rId21"/>
    <p:sldId id="264" r:id="rId22"/>
    <p:sldId id="265" r:id="rId23"/>
    <p:sldId id="295" r:id="rId24"/>
    <p:sldId id="320" r:id="rId25"/>
    <p:sldId id="268" r:id="rId26"/>
    <p:sldId id="322" r:id="rId27"/>
    <p:sldId id="324" r:id="rId28"/>
    <p:sldId id="326" r:id="rId29"/>
    <p:sldId id="327" r:id="rId30"/>
    <p:sldId id="329" r:id="rId31"/>
    <p:sldId id="331" r:id="rId32"/>
    <p:sldId id="332" r:id="rId33"/>
    <p:sldId id="333" r:id="rId34"/>
    <p:sldId id="294" r:id="rId35"/>
    <p:sldId id="296" r:id="rId36"/>
    <p:sldId id="356" r:id="rId37"/>
    <p:sldId id="267" r:id="rId38"/>
    <p:sldId id="297" r:id="rId39"/>
    <p:sldId id="271" r:id="rId40"/>
    <p:sldId id="357" r:id="rId41"/>
    <p:sldId id="358" r:id="rId42"/>
    <p:sldId id="359" r:id="rId43"/>
    <p:sldId id="272" r:id="rId44"/>
    <p:sldId id="273" r:id="rId45"/>
    <p:sldId id="361" r:id="rId46"/>
    <p:sldId id="362" r:id="rId47"/>
    <p:sldId id="360" r:id="rId48"/>
    <p:sldId id="363" r:id="rId49"/>
    <p:sldId id="274" r:id="rId50"/>
    <p:sldId id="275" r:id="rId51"/>
    <p:sldId id="364" r:id="rId52"/>
    <p:sldId id="298" r:id="rId53"/>
    <p:sldId id="278" r:id="rId54"/>
    <p:sldId id="365" r:id="rId55"/>
    <p:sldId id="279" r:id="rId56"/>
    <p:sldId id="366" r:id="rId57"/>
    <p:sldId id="367" r:id="rId58"/>
    <p:sldId id="340" r:id="rId59"/>
    <p:sldId id="341" r:id="rId60"/>
    <p:sldId id="342" r:id="rId61"/>
    <p:sldId id="343" r:id="rId62"/>
    <p:sldId id="344" r:id="rId63"/>
    <p:sldId id="345" r:id="rId64"/>
    <p:sldId id="346" r:id="rId65"/>
    <p:sldId id="347" r:id="rId66"/>
    <p:sldId id="348" r:id="rId67"/>
    <p:sldId id="335" r:id="rId68"/>
    <p:sldId id="368" r:id="rId69"/>
    <p:sldId id="370" r:id="rId70"/>
    <p:sldId id="369" r:id="rId71"/>
    <p:sldId id="371" r:id="rId72"/>
    <p:sldId id="372" r:id="rId73"/>
    <p:sldId id="373" r:id="rId74"/>
    <p:sldId id="374" r:id="rId75"/>
    <p:sldId id="350" r:id="rId76"/>
    <p:sldId id="336" r:id="rId77"/>
    <p:sldId id="352" r:id="rId78"/>
    <p:sldId id="337" r:id="rId79"/>
    <p:sldId id="33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60"/>
  </p:normalViewPr>
  <p:slideViewPr>
    <p:cSldViewPr>
      <p:cViewPr>
        <p:scale>
          <a:sx n="65" d="100"/>
          <a:sy n="65"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9/27/2020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5B321E-5BAE-4DF5-BC74-1730014ED514}" type="slidenum">
              <a:rPr lang="en-US">
                <a:solidFill>
                  <a:srgbClr val="000000"/>
                </a:solidFill>
              </a:rPr>
              <a:pPr fontAlgn="base">
                <a:spcBef>
                  <a:spcPct val="0"/>
                </a:spcBef>
                <a:spcAft>
                  <a:spcPct val="0"/>
                </a:spcAft>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6419A-4F23-4E21-A40F-A76EA3AEE8F7}" type="slidenum">
              <a:rPr lang="en-US" altLang="tr-TR"/>
              <a:pPr/>
              <a:t>63</a:t>
            </a:fld>
            <a:endParaRPr lang="en-US" altLang="tr-TR"/>
          </a:p>
        </p:txBody>
      </p:sp>
      <p:sp>
        <p:nvSpPr>
          <p:cNvPr id="200706" name="Rectangle 1026"/>
          <p:cNvSpPr>
            <a:spLocks noGrp="1" noRot="1" noChangeAspect="1" noChangeArrowheads="1" noTextEdit="1"/>
          </p:cNvSpPr>
          <p:nvPr>
            <p:ph type="sldImg"/>
          </p:nvPr>
        </p:nvSpPr>
        <p:spPr>
          <a:ln/>
        </p:spPr>
      </p:sp>
      <p:sp>
        <p:nvSpPr>
          <p:cNvPr id="200707"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7C741-A1E0-48D2-86EA-62974D7725F6}" type="slidenum">
              <a:rPr lang="en-US" altLang="tr-TR"/>
              <a:pPr/>
              <a:t>64</a:t>
            </a:fld>
            <a:endParaRPr lang="en-US" altLang="tr-T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90CAB-419C-4BE9-BD59-DFD026B6D91D}" type="slidenum">
              <a:rPr lang="en-US" altLang="tr-TR"/>
              <a:pPr/>
              <a:t>65</a:t>
            </a:fld>
            <a:endParaRPr lang="en-US" altLang="tr-T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A6F24-D5EE-4398-AD38-996A1F460E8B}" type="slidenum">
              <a:rPr lang="en-US" altLang="tr-TR"/>
              <a:pPr/>
              <a:t>66</a:t>
            </a:fld>
            <a:endParaRPr lang="en-US" altLang="tr-T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A4844B-B497-4318-A7C6-30EFCEA1A075}" type="slidenum">
              <a:rPr lang="en-US" altLang="tr-TR" smtClean="0"/>
              <a:pPr eaLnBrk="1" hangingPunct="1"/>
              <a:t>75</a:t>
            </a:fld>
            <a:endParaRPr lang="en-US" altLang="tr-TR" smtClean="0"/>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6345AD-1E19-4A4C-AE01-295A8A5D7267}" type="slidenum">
              <a:rPr lang="en-US" altLang="tr-TR" sz="1200">
                <a:cs typeface="Arial" charset="0"/>
              </a:rPr>
              <a:pPr algn="r" eaLnBrk="1" hangingPunct="1"/>
              <a:t>75</a:t>
            </a:fld>
            <a:endParaRPr lang="en-US" altLang="tr-TR" sz="1200">
              <a:cs typeface="Arial" charset="0"/>
            </a:endParaRPr>
          </a:p>
        </p:txBody>
      </p:sp>
      <p:sp>
        <p:nvSpPr>
          <p:cNvPr id="93188" name="Rectangle 2"/>
          <p:cNvSpPr>
            <a:spLocks noGrp="1" noRot="1" noChangeAspect="1" noChangeArrowheads="1" noTextEdit="1"/>
          </p:cNvSpPr>
          <p:nvPr>
            <p:ph type="sldImg"/>
          </p:nvPr>
        </p:nvSpPr>
        <p:spPr>
          <a:xfrm>
            <a:off x="1144588" y="534988"/>
            <a:ext cx="4572000" cy="3429000"/>
          </a:xfrm>
          <a:ln/>
        </p:spPr>
      </p:sp>
      <p:sp>
        <p:nvSpPr>
          <p:cNvPr id="931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479352-D9A6-4F92-BFB5-98040FD207A2}" type="slidenum">
              <a:rPr lang="en-US" altLang="tr-TR" smtClean="0"/>
              <a:pPr eaLnBrk="1" hangingPunct="1"/>
              <a:t>77</a:t>
            </a:fld>
            <a:endParaRPr lang="en-US" altLang="tr-TR"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ED5579-ECA7-45DB-A735-7CBB5D7EF0A5}" type="slidenum">
              <a:rPr lang="en-US" altLang="tr-TR" sz="1200">
                <a:cs typeface="Arial" charset="0"/>
              </a:rPr>
              <a:pPr algn="r" eaLnBrk="1" hangingPunct="1"/>
              <a:t>77</a:t>
            </a:fld>
            <a:endParaRPr lang="en-US" altLang="tr-TR" sz="1200">
              <a:cs typeface="Arial" charset="0"/>
            </a:endParaRPr>
          </a:p>
        </p:txBody>
      </p:sp>
      <p:sp>
        <p:nvSpPr>
          <p:cNvPr id="94212" name="Rectangle 2"/>
          <p:cNvSpPr>
            <a:spLocks noGrp="1" noRot="1" noChangeAspect="1" noChangeArrowheads="1" noTextEdit="1"/>
          </p:cNvSpPr>
          <p:nvPr>
            <p:ph type="sldImg"/>
          </p:nvPr>
        </p:nvSpPr>
        <p:spPr>
          <a:xfrm>
            <a:off x="1144588"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9D266C3-EE55-48DD-AB6F-E29BDDC6CF7D}" type="slidenum">
              <a:rPr lang="en-US" altLang="en-US" smtClean="0"/>
              <a:pPr>
                <a:spcBef>
                  <a:spcPct val="0"/>
                </a:spcBef>
              </a:pPr>
              <a:t>13</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6C0192-B7B0-423E-B943-C5AF94D4878D}" type="slidenum">
              <a:rPr lang="en-US" smtClean="0"/>
              <a:t>15</a:t>
            </a:fld>
            <a:endParaRPr lang="en-US"/>
          </a:p>
        </p:txBody>
      </p:sp>
    </p:spTree>
    <p:extLst>
      <p:ext uri="{BB962C8B-B14F-4D97-AF65-F5344CB8AC3E}">
        <p14:creationId xmlns:p14="http://schemas.microsoft.com/office/powerpoint/2010/main" val="26422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C7F54B0-532E-46B0-923E-E33DC14F5C65}" type="slidenum">
              <a:rPr lang="en-US" altLang="en-US" smtClean="0"/>
              <a:pPr>
                <a:spcBef>
                  <a:spcPct val="0"/>
                </a:spcBef>
              </a:pPr>
              <a:t>26</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A14B9-4C3E-4BFC-B077-26CEE2FACD3A}" type="slidenum">
              <a:rPr lang="en-US" altLang="tr-TR"/>
              <a:pPr/>
              <a:t>58</a:t>
            </a:fld>
            <a:endParaRPr lang="en-US" altLang="tr-T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5096-33DB-46F2-91DE-96BEFAB2B1A7}" type="slidenum">
              <a:rPr lang="en-US" altLang="tr-TR"/>
              <a:pPr/>
              <a:t>59</a:t>
            </a:fld>
            <a:endParaRPr lang="en-US" altLang="tr-TR"/>
          </a:p>
        </p:txBody>
      </p:sp>
      <p:sp>
        <p:nvSpPr>
          <p:cNvPr id="202754" name="Rectangle 1026"/>
          <p:cNvSpPr>
            <a:spLocks noGrp="1" noRot="1" noChangeAspect="1" noChangeArrowheads="1" noTextEdit="1"/>
          </p:cNvSpPr>
          <p:nvPr>
            <p:ph type="sldImg"/>
          </p:nvPr>
        </p:nvSpPr>
        <p:spPr>
          <a:ln/>
        </p:spPr>
      </p:sp>
      <p:sp>
        <p:nvSpPr>
          <p:cNvPr id="202755"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2A334-7116-45C0-8EBB-DEDF4538A33D}" type="slidenum">
              <a:rPr lang="en-US" altLang="tr-TR"/>
              <a:pPr/>
              <a:t>60</a:t>
            </a:fld>
            <a:endParaRPr lang="en-US" altLang="tr-T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1221C-3029-4A89-85A3-05EC7ADE3BB2}" type="slidenum">
              <a:rPr lang="en-US" altLang="tr-TR"/>
              <a:pPr/>
              <a:t>61</a:t>
            </a:fld>
            <a:endParaRPr lang="en-US" altLang="tr-TR"/>
          </a:p>
        </p:txBody>
      </p:sp>
      <p:sp>
        <p:nvSpPr>
          <p:cNvPr id="206850" name="Rectangle 1026"/>
          <p:cNvSpPr>
            <a:spLocks noGrp="1" noRot="1" noChangeAspect="1" noChangeArrowheads="1" noTextEdit="1"/>
          </p:cNvSpPr>
          <p:nvPr>
            <p:ph type="sldImg"/>
          </p:nvPr>
        </p:nvSpPr>
        <p:spPr>
          <a:ln/>
        </p:spPr>
      </p:sp>
      <p:sp>
        <p:nvSpPr>
          <p:cNvPr id="206851" name="Rectangle 1027"/>
          <p:cNvSpPr>
            <a:spLocks noGrp="1" noChangeArrowheads="1"/>
          </p:cNvSpPr>
          <p:nvPr>
            <p:ph type="body" idx="1"/>
          </p:nvPr>
        </p:nvSpPr>
        <p:spPr/>
        <p:txBody>
          <a:bodyPr/>
          <a:lstStyle/>
          <a:p>
            <a:endParaRPr lang="en-GB"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5D42D-1FBA-4EEE-AEEB-6B37B80925CD}" type="slidenum">
              <a:rPr lang="en-US" altLang="tr-TR"/>
              <a:pPr/>
              <a:t>62</a:t>
            </a:fld>
            <a:endParaRPr lang="en-US" altLang="tr-TR"/>
          </a:p>
        </p:txBody>
      </p:sp>
      <p:sp>
        <p:nvSpPr>
          <p:cNvPr id="204802" name="Rectangle 1026"/>
          <p:cNvSpPr>
            <a:spLocks noGrp="1" noRot="1" noChangeAspect="1" noChangeArrowheads="1" noTextEdit="1"/>
          </p:cNvSpPr>
          <p:nvPr>
            <p:ph type="sldImg"/>
          </p:nvPr>
        </p:nvSpPr>
        <p:spPr>
          <a:ln/>
        </p:spPr>
      </p:sp>
      <p:sp>
        <p:nvSpPr>
          <p:cNvPr id="204803" name="Rectangle 1027"/>
          <p:cNvSpPr>
            <a:spLocks noGrp="1" noChangeArrowheads="1"/>
          </p:cNvSpPr>
          <p:nvPr>
            <p:ph type="body" idx="1"/>
          </p:nvPr>
        </p:nvSpPr>
        <p:spPr/>
        <p:txBody>
          <a:bodyPr/>
          <a:lstStyle/>
          <a:p>
            <a:endParaRPr lang="en-GB"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485D37D-6D7C-451C-81D7-9B0F6CE6DFF3}" type="datetimeFigureOut">
              <a:rPr lang="tr-TR" smtClean="0"/>
              <a:t>27.09.2020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56534418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85D37D-6D7C-451C-81D7-9B0F6CE6DFF3}" type="datetimeFigureOut">
              <a:rPr lang="tr-TR" smtClean="0"/>
              <a:t>27.09.2020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06492192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85D37D-6D7C-451C-81D7-9B0F6CE6DFF3}" type="datetimeFigureOut">
              <a:rPr lang="tr-TR" smtClean="0"/>
              <a:t>27.09.2020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38612265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584000"/>
            <a:ext cx="3887788" cy="4941344"/>
          </a:xfrm>
          <a:prstGeom prst="rect">
            <a:avLst/>
          </a:prstGeom>
        </p:spPr>
        <p:txBody>
          <a:bodyPr/>
          <a:lstStyle>
            <a:lvl1pPr marL="108000" marR="0" indent="0" algn="l" defTabSz="914400" rtl="0" eaLnBrk="0" fontAlgn="base" latinLnBrk="0" hangingPunct="0">
              <a:lnSpc>
                <a:spcPct val="100000"/>
              </a:lnSpc>
              <a:spcBef>
                <a:spcPts val="600"/>
              </a:spcBef>
              <a:spcAft>
                <a:spcPts val="600"/>
              </a:spcAft>
              <a:buClrTx/>
              <a:buSzTx/>
              <a:buFontTx/>
              <a:buNone/>
              <a:tabLst/>
              <a:defRPr>
                <a:solidFill>
                  <a:srgbClr val="009CAF"/>
                </a:solidFill>
              </a:defRPr>
            </a:lvl1pPr>
            <a:lvl2pPr marL="108000" indent="0">
              <a:lnSpc>
                <a:spcPct val="100000"/>
              </a:lnSpc>
              <a:spcBef>
                <a:spcPts val="600"/>
              </a:spcBef>
              <a:spcAft>
                <a:spcPts val="600"/>
              </a:spcAft>
              <a:defRPr/>
            </a:lvl2pPr>
          </a:lstStyle>
          <a:p>
            <a:pPr lvl="0"/>
            <a:r>
              <a:rPr lang="en-US" noProof="0" dirty="0" smtClean="0"/>
              <a:t>Click to edit Master text styles</a:t>
            </a:r>
          </a:p>
          <a:p>
            <a:pPr lvl="1"/>
            <a:r>
              <a:rPr lang="en-US" dirty="0" smtClean="0"/>
              <a:t>Second level</a:t>
            </a:r>
          </a:p>
        </p:txBody>
      </p:sp>
      <p:sp>
        <p:nvSpPr>
          <p:cNvPr id="5" name="Rectangle 11"/>
          <p:cNvSpPr>
            <a:spLocks noGrp="1" noChangeArrowheads="1"/>
          </p:cNvSpPr>
          <p:nvPr>
            <p:ph type="title"/>
          </p:nvPr>
        </p:nvSpPr>
        <p:spPr bwMode="auto">
          <a:xfrm>
            <a:off x="990600" y="304800"/>
            <a:ext cx="7696200" cy="1143000"/>
          </a:xfrm>
          <a:prstGeom prst="rect">
            <a:avLst/>
          </a:prstGeom>
          <a:noFill/>
          <a:ln w="9525">
            <a:noFill/>
            <a:miter lim="800000"/>
            <a:headEnd/>
            <a:tailEnd/>
          </a:ln>
        </p:spPr>
        <p:txBody>
          <a:bodyPr/>
          <a:lstStyle/>
          <a:p>
            <a:pPr lvl="0"/>
            <a:r>
              <a:rPr lang="en-US" noProof="0" dirty="0" smtClean="0"/>
              <a:t>Click to edit Master title</a:t>
            </a:r>
          </a:p>
        </p:txBody>
      </p:sp>
    </p:spTree>
    <p:extLst>
      <p:ext uri="{BB962C8B-B14F-4D97-AF65-F5344CB8AC3E}">
        <p14:creationId xmlns:p14="http://schemas.microsoft.com/office/powerpoint/2010/main" val="25201199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879800E-3D74-47F6-8751-589BD4B667A0}" type="slidenum">
              <a:rPr lang="en-US"/>
              <a:pPr>
                <a:defRPr/>
              </a:pPr>
              <a:t>‹#›</a:t>
            </a:fld>
            <a:endParaRPr lang="en-US"/>
          </a:p>
        </p:txBody>
      </p:sp>
    </p:spTree>
    <p:extLst>
      <p:ext uri="{BB962C8B-B14F-4D97-AF65-F5344CB8AC3E}">
        <p14:creationId xmlns:p14="http://schemas.microsoft.com/office/powerpoint/2010/main" val="370194072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0000B8"/>
            </a:solidFill>
            <a:prstDash val="sysDot"/>
          </a:ln>
        </p:spPr>
        <p:txBody>
          <a:bodyPr/>
          <a:lstStyle>
            <a:lvl1pPr algn="ctr">
              <a:buNone/>
              <a:defRPr sz="2800">
                <a:solidFill>
                  <a:srgbClr val="0000B8"/>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F5C68C5A-36A3-45E5-A747-1D4BA8D79B24}" type="slidenum">
              <a:rPr lang="en-US"/>
              <a:pPr>
                <a:defRPr/>
              </a:pPr>
              <a:t>‹#›</a:t>
            </a:fld>
            <a:endParaRPr lang="en-US"/>
          </a:p>
        </p:txBody>
      </p:sp>
    </p:spTree>
    <p:extLst>
      <p:ext uri="{BB962C8B-B14F-4D97-AF65-F5344CB8AC3E}">
        <p14:creationId xmlns:p14="http://schemas.microsoft.com/office/powerpoint/2010/main" val="14362669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485D37D-6D7C-451C-81D7-9B0F6CE6DFF3}" type="datetimeFigureOut">
              <a:rPr lang="tr-TR" smtClean="0"/>
              <a:t>27.09.2020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0331885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485D37D-6D7C-451C-81D7-9B0F6CE6DFF3}" type="datetimeFigureOut">
              <a:rPr lang="tr-TR" smtClean="0"/>
              <a:t>27.09.2020</a:t>
            </a:fld>
            <a:endParaRPr lang="tr-TR"/>
          </a:p>
        </p:txBody>
      </p:sp>
      <p:sp>
        <p:nvSpPr>
          <p:cNvPr id="5" name="Altbilgi Yer Tutucusu 4"/>
          <p:cNvSpPr>
            <a:spLocks noGrp="1"/>
          </p:cNvSpPr>
          <p:nvPr>
            <p:ph type="ftr" sz="quarter" idx="11"/>
          </p:nvPr>
        </p:nvSpPr>
        <p:spPr/>
        <p:txBody>
          <a:bodyPr/>
          <a:lstStyle/>
          <a:p>
            <a:r>
              <a:rPr lang="en-US" smtClean="0"/>
              <a:t>©2015 McGraw-Hill Education. All Rights Reserved.</a:t>
            </a:r>
            <a:endParaRPr lang="en-US" dirty="0"/>
          </a:p>
        </p:txBody>
      </p:sp>
      <p:sp>
        <p:nvSpPr>
          <p:cNvPr id="6" name="Slayt Numarası Yer Tutucusu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52385532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485D37D-6D7C-451C-81D7-9B0F6CE6DFF3}" type="datetimeFigureOut">
              <a:rPr lang="tr-TR" smtClean="0"/>
              <a:t>27.09.2020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58382788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485D37D-6D7C-451C-81D7-9B0F6CE6DFF3}" type="datetimeFigureOut">
              <a:rPr lang="tr-TR" smtClean="0"/>
              <a:t>27.09.2020</a:t>
            </a:fld>
            <a:endParaRPr lang="tr-TR"/>
          </a:p>
        </p:txBody>
      </p:sp>
      <p:sp>
        <p:nvSpPr>
          <p:cNvPr id="8" name="Altbilgi Yer Tutucusu 7"/>
          <p:cNvSpPr>
            <a:spLocks noGrp="1"/>
          </p:cNvSpPr>
          <p:nvPr>
            <p:ph type="ftr" sz="quarter" idx="11"/>
          </p:nvPr>
        </p:nvSpPr>
        <p:spPr/>
        <p:txBody>
          <a:bodyPr/>
          <a:lstStyle/>
          <a:p>
            <a:r>
              <a:rPr lang="en-US" smtClean="0"/>
              <a:t>©2015 McGraw-Hill Education. All Rights Reserved.</a:t>
            </a:r>
            <a:endParaRPr lang="en-US" dirty="0"/>
          </a:p>
        </p:txBody>
      </p:sp>
      <p:sp>
        <p:nvSpPr>
          <p:cNvPr id="9" name="Slayt Numarası Yer Tutucusu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32549413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485D37D-6D7C-451C-81D7-9B0F6CE6DFF3}" type="datetimeFigureOut">
              <a:rPr lang="tr-TR" smtClean="0"/>
              <a:t>27.09.2020</a:t>
            </a:fld>
            <a:endParaRPr lang="tr-TR"/>
          </a:p>
        </p:txBody>
      </p:sp>
      <p:sp>
        <p:nvSpPr>
          <p:cNvPr id="4" name="Altbilgi Yer Tutucusu 3"/>
          <p:cNvSpPr>
            <a:spLocks noGrp="1"/>
          </p:cNvSpPr>
          <p:nvPr>
            <p:ph type="ftr" sz="quarter" idx="11"/>
          </p:nvPr>
        </p:nvSpPr>
        <p:spPr/>
        <p:txBody>
          <a:bodyPr/>
          <a:lstStyle/>
          <a:p>
            <a:r>
              <a:rPr lang="en-US" smtClean="0"/>
              <a:t>©2015 McGraw-Hill Education. All Rights Reserved.</a:t>
            </a:r>
            <a:endParaRPr lang="en-US" dirty="0"/>
          </a:p>
        </p:txBody>
      </p:sp>
      <p:sp>
        <p:nvSpPr>
          <p:cNvPr id="5" name="Slayt Numarası Yer Tutucusu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12876710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485D37D-6D7C-451C-81D7-9B0F6CE6DFF3}" type="datetimeFigureOut">
              <a:rPr lang="tr-TR" smtClean="0"/>
              <a:t>27.09.2020</a:t>
            </a:fld>
            <a:endParaRPr lang="tr-TR"/>
          </a:p>
        </p:txBody>
      </p:sp>
      <p:sp>
        <p:nvSpPr>
          <p:cNvPr id="3" name="Altbilgi Yer Tutucusu 2"/>
          <p:cNvSpPr>
            <a:spLocks noGrp="1"/>
          </p:cNvSpPr>
          <p:nvPr>
            <p:ph type="ftr" sz="quarter" idx="11"/>
          </p:nvPr>
        </p:nvSpPr>
        <p:spPr/>
        <p:txBody>
          <a:bodyPr/>
          <a:lstStyle/>
          <a:p>
            <a:r>
              <a:rPr lang="en-US" smtClean="0"/>
              <a:t>©2015 McGraw-Hill Education. All Rights Reserved.</a:t>
            </a:r>
            <a:endParaRPr lang="en-US" dirty="0"/>
          </a:p>
        </p:txBody>
      </p:sp>
      <p:sp>
        <p:nvSpPr>
          <p:cNvPr id="4" name="Slayt Numarası Yer Tutucusu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9071678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85D37D-6D7C-451C-81D7-9B0F6CE6DFF3}" type="datetimeFigureOut">
              <a:rPr lang="tr-TR" smtClean="0"/>
              <a:t>27.09.2020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86334367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85D37D-6D7C-451C-81D7-9B0F6CE6DFF3}" type="datetimeFigureOut">
              <a:rPr lang="tr-TR" smtClean="0"/>
              <a:t>27.09.2020</a:t>
            </a:fld>
            <a:endParaRPr lang="tr-TR"/>
          </a:p>
        </p:txBody>
      </p:sp>
      <p:sp>
        <p:nvSpPr>
          <p:cNvPr id="6" name="Altbilgi Yer Tutucusu 5"/>
          <p:cNvSpPr>
            <a:spLocks noGrp="1"/>
          </p:cNvSpPr>
          <p:nvPr>
            <p:ph type="ftr" sz="quarter" idx="11"/>
          </p:nvPr>
        </p:nvSpPr>
        <p:spPr/>
        <p:txBody>
          <a:bodyPr/>
          <a:lstStyle/>
          <a:p>
            <a:r>
              <a:rPr lang="en-US" smtClean="0"/>
              <a:t>©2015 McGraw-Hill Education. All Rights Reserved.</a:t>
            </a:r>
            <a:endParaRPr lang="en-US" dirty="0"/>
          </a:p>
        </p:txBody>
      </p:sp>
      <p:sp>
        <p:nvSpPr>
          <p:cNvPr id="7" name="Slayt Numarası Yer Tutucusu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98112054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5D37D-6D7C-451C-81D7-9B0F6CE6DFF3}" type="datetimeFigureOut">
              <a:rPr lang="tr-TR" smtClean="0"/>
              <a:t>27.09.2020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©2015 McGraw-Hill Education. All Rights Reserved.</a:t>
            </a:r>
            <a:endParaRPr lang="en-US"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Tree>
    <p:extLst>
      <p:ext uri="{BB962C8B-B14F-4D97-AF65-F5344CB8AC3E}">
        <p14:creationId xmlns:p14="http://schemas.microsoft.com/office/powerpoint/2010/main" val="40061977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457200" y="990600"/>
            <a:ext cx="8229600" cy="3733800"/>
          </a:xfrm>
        </p:spPr>
        <p:txBody>
          <a:bodyPr>
            <a:normAutofit fontScale="90000"/>
          </a:bodyPr>
          <a:lstStyle/>
          <a:p>
            <a:r>
              <a:rPr lang="tr-TR" sz="4000" b="1" dirty="0" smtClean="0">
                <a:solidFill>
                  <a:srgbClr val="002060"/>
                </a:solidFill>
              </a:rPr>
              <a:t>ECON 575</a:t>
            </a:r>
            <a:br>
              <a:rPr lang="tr-TR" sz="4000" b="1" dirty="0" smtClean="0">
                <a:solidFill>
                  <a:srgbClr val="002060"/>
                </a:solidFill>
              </a:rPr>
            </a:br>
            <a:r>
              <a:rPr lang="tr-TR" sz="4000" b="1" dirty="0" smtClean="0">
                <a:solidFill>
                  <a:srgbClr val="002060"/>
                </a:solidFill>
              </a:rPr>
              <a:t>FUNDAMENTALS </a:t>
            </a:r>
            <a:r>
              <a:rPr lang="tr-TR" sz="4000" b="1" dirty="0">
                <a:solidFill>
                  <a:srgbClr val="002060"/>
                </a:solidFill>
              </a:rPr>
              <a:t>OF ECONOMICS</a:t>
            </a:r>
            <a:r>
              <a:rPr lang="tr-TR" sz="4000" b="1" dirty="0" smtClean="0">
                <a:solidFill>
                  <a:srgbClr val="002060"/>
                </a:solidFill>
              </a:rPr>
              <a:t/>
            </a:r>
            <a:br>
              <a:rPr lang="tr-TR" sz="4000" b="1" dirty="0" smtClean="0">
                <a:solidFill>
                  <a:srgbClr val="002060"/>
                </a:solidFill>
              </a:rPr>
            </a:br>
            <a:r>
              <a:rPr lang="tr-TR" sz="4000" b="1" dirty="0" smtClean="0">
                <a:solidFill>
                  <a:srgbClr val="002060"/>
                </a:solidFill>
              </a:rPr>
              <a:t/>
            </a:r>
            <a:br>
              <a:rPr lang="tr-TR" sz="4000" b="1" dirty="0" smtClean="0">
                <a:solidFill>
                  <a:srgbClr val="002060"/>
                </a:solidFill>
              </a:rPr>
            </a:br>
            <a:r>
              <a:rPr lang="tr-TR" sz="3100" b="1" i="1" dirty="0" smtClean="0">
                <a:solidFill>
                  <a:srgbClr val="002060"/>
                </a:solidFill>
              </a:rPr>
              <a:t>CHAPTER 7</a:t>
            </a:r>
            <a:br>
              <a:rPr lang="tr-TR" sz="3100" b="1" i="1" dirty="0" smtClean="0">
                <a:solidFill>
                  <a:srgbClr val="002060"/>
                </a:solidFill>
              </a:rPr>
            </a:br>
            <a:r>
              <a:rPr lang="tr-TR" sz="3100" b="1" i="1" dirty="0" smtClean="0">
                <a:solidFill>
                  <a:srgbClr val="002060"/>
                </a:solidFill>
              </a:rPr>
              <a:t>COSTS</a:t>
            </a:r>
            <a:br>
              <a:rPr lang="tr-TR" sz="3100" b="1" i="1" dirty="0" smtClean="0">
                <a:solidFill>
                  <a:srgbClr val="002060"/>
                </a:solidFill>
              </a:rPr>
            </a:br>
            <a:r>
              <a:rPr lang="tr-TR" sz="3600" b="1" i="1" dirty="0" smtClean="0">
                <a:solidFill>
                  <a:srgbClr val="002060"/>
                </a:solidFill>
              </a:rPr>
              <a:t/>
            </a:r>
            <a:br>
              <a:rPr lang="tr-TR" sz="3600" b="1" i="1" dirty="0" smtClean="0">
                <a:solidFill>
                  <a:srgbClr val="002060"/>
                </a:solidFill>
              </a:rPr>
            </a:br>
            <a:r>
              <a:rPr lang="tr-TR" sz="2700" b="1" i="1" dirty="0" smtClean="0">
                <a:solidFill>
                  <a:srgbClr val="002060"/>
                </a:solidFill>
              </a:rPr>
              <a:t>Prof. Dr. Dilek TEMİZ DİNÇ</a:t>
            </a:r>
            <a:endParaRPr lang="en-US" sz="2700" b="1" i="1" dirty="0" smtClean="0">
              <a:solidFill>
                <a:srgbClr val="002060"/>
              </a:solidFill>
            </a:endParaRPr>
          </a:p>
        </p:txBody>
      </p:sp>
    </p:spTree>
    <p:extLst>
      <p:ext uri="{BB962C8B-B14F-4D97-AF65-F5344CB8AC3E}">
        <p14:creationId xmlns:p14="http://schemas.microsoft.com/office/powerpoint/2010/main" val="177936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8" name="Rectangle 4"/>
          <p:cNvSpPr>
            <a:spLocks noGrp="1" noChangeArrowheads="1"/>
          </p:cNvSpPr>
          <p:nvPr>
            <p:ph type="title"/>
          </p:nvPr>
        </p:nvSpPr>
        <p:spPr/>
        <p:txBody>
          <a:bodyPr>
            <a:normAutofit fontScale="90000"/>
          </a:bodyPr>
          <a:lstStyle/>
          <a:p>
            <a:r>
              <a:rPr lang="en-US" altLang="tr-TR"/>
              <a:t>Economic Profit versus Accounting Profit</a:t>
            </a:r>
          </a:p>
        </p:txBody>
      </p:sp>
      <p:sp>
        <p:nvSpPr>
          <p:cNvPr id="466949" name="Rectangle 5"/>
          <p:cNvSpPr>
            <a:spLocks noGrp="1" noChangeArrowheads="1"/>
          </p:cNvSpPr>
          <p:nvPr>
            <p:ph idx="1"/>
          </p:nvPr>
        </p:nvSpPr>
        <p:spPr/>
        <p:txBody>
          <a:bodyPr/>
          <a:lstStyle/>
          <a:p>
            <a:r>
              <a:rPr lang="en-US" altLang="tr-TR"/>
              <a:t>When total revenue exceeds both explicit and implicit costs, the firm earns economic profit.</a:t>
            </a:r>
          </a:p>
          <a:p>
            <a:r>
              <a:rPr lang="en-US" altLang="tr-TR"/>
              <a:t>Economic profit is smaller than accounting profit.</a:t>
            </a:r>
          </a:p>
        </p:txBody>
      </p:sp>
    </p:spTree>
    <p:extLst>
      <p:ext uri="{BB962C8B-B14F-4D97-AF65-F5344CB8AC3E}">
        <p14:creationId xmlns:p14="http://schemas.microsoft.com/office/powerpoint/2010/main" val="76882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009" name="Rectangle 41"/>
          <p:cNvSpPr>
            <a:spLocks noGrp="1" noChangeArrowheads="1"/>
          </p:cNvSpPr>
          <p:nvPr>
            <p:ph type="title"/>
          </p:nvPr>
        </p:nvSpPr>
        <p:spPr>
          <a:xfrm>
            <a:off x="457200" y="141288"/>
            <a:ext cx="8229600" cy="1143000"/>
          </a:xfrm>
        </p:spPr>
        <p:txBody>
          <a:bodyPr>
            <a:normAutofit/>
          </a:bodyPr>
          <a:lstStyle/>
          <a:p>
            <a:r>
              <a:rPr lang="en-US" altLang="tr-TR" dirty="0" smtClean="0"/>
              <a:t>Economists </a:t>
            </a:r>
            <a:r>
              <a:rPr lang="en-US" altLang="tr-TR" dirty="0"/>
              <a:t>versus Accountants</a:t>
            </a:r>
          </a:p>
        </p:txBody>
      </p:sp>
      <p:grpSp>
        <p:nvGrpSpPr>
          <p:cNvPr id="467973" name="Group 5"/>
          <p:cNvGrpSpPr>
            <a:grpSpLocks/>
          </p:cNvGrpSpPr>
          <p:nvPr/>
        </p:nvGrpSpPr>
        <p:grpSpPr bwMode="auto">
          <a:xfrm>
            <a:off x="236538" y="1847850"/>
            <a:ext cx="1231900" cy="4498975"/>
            <a:chOff x="149" y="1164"/>
            <a:chExt cx="776" cy="2834"/>
          </a:xfrm>
        </p:grpSpPr>
        <p:sp>
          <p:nvSpPr>
            <p:cNvPr id="467974" name="Freeform 6"/>
            <p:cNvSpPr>
              <a:spLocks/>
            </p:cNvSpPr>
            <p:nvPr/>
          </p:nvSpPr>
          <p:spPr bwMode="auto">
            <a:xfrm>
              <a:off x="819" y="1164"/>
              <a:ext cx="106" cy="2834"/>
            </a:xfrm>
            <a:custGeom>
              <a:avLst/>
              <a:gdLst>
                <a:gd name="T0" fmla="*/ 8 w 8"/>
                <a:gd name="T1" fmla="*/ 0 h 213"/>
                <a:gd name="T2" fmla="*/ 4 w 8"/>
                <a:gd name="T3" fmla="*/ 5 h 213"/>
                <a:gd name="T4" fmla="*/ 4 w 8"/>
                <a:gd name="T5" fmla="*/ 103 h 213"/>
                <a:gd name="T6" fmla="*/ 0 w 8"/>
                <a:gd name="T7" fmla="*/ 107 h 213"/>
                <a:gd name="T8" fmla="*/ 4 w 8"/>
                <a:gd name="T9" fmla="*/ 111 h 213"/>
                <a:gd name="T10" fmla="*/ 4 w 8"/>
                <a:gd name="T11" fmla="*/ 208 h 213"/>
                <a:gd name="T12" fmla="*/ 8 w 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8" h="213">
                  <a:moveTo>
                    <a:pt x="8" y="0"/>
                  </a:moveTo>
                  <a:cubicBezTo>
                    <a:pt x="6" y="0"/>
                    <a:pt x="4" y="3"/>
                    <a:pt x="4" y="5"/>
                  </a:cubicBezTo>
                  <a:cubicBezTo>
                    <a:pt x="4" y="103"/>
                    <a:pt x="4" y="103"/>
                    <a:pt x="4" y="103"/>
                  </a:cubicBezTo>
                  <a:cubicBezTo>
                    <a:pt x="4" y="105"/>
                    <a:pt x="3" y="107"/>
                    <a:pt x="0" y="107"/>
                  </a:cubicBezTo>
                  <a:cubicBezTo>
                    <a:pt x="3" y="107"/>
                    <a:pt x="4" y="109"/>
                    <a:pt x="4" y="111"/>
                  </a:cubicBezTo>
                  <a:cubicBezTo>
                    <a:pt x="4" y="208"/>
                    <a:pt x="4" y="208"/>
                    <a:pt x="4" y="208"/>
                  </a:cubicBezTo>
                  <a:cubicBezTo>
                    <a:pt x="4" y="210"/>
                    <a:pt x="6" y="213"/>
                    <a:pt x="8" y="213"/>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75" name="Rectangle 7"/>
            <p:cNvSpPr>
              <a:spLocks noChangeArrowheads="1"/>
            </p:cNvSpPr>
            <p:nvPr/>
          </p:nvSpPr>
          <p:spPr bwMode="auto">
            <a:xfrm>
              <a:off x="149" y="2490"/>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Revenue</a:t>
              </a:r>
              <a:endParaRPr lang="en-US" altLang="tr-TR" sz="2400" u="none">
                <a:latin typeface="Times New Roman" pitchFamily="18" charset="0"/>
              </a:endParaRPr>
            </a:p>
          </p:txBody>
        </p:sp>
      </p:grpSp>
      <p:grpSp>
        <p:nvGrpSpPr>
          <p:cNvPr id="467976" name="Group 8"/>
          <p:cNvGrpSpPr>
            <a:grpSpLocks/>
          </p:cNvGrpSpPr>
          <p:nvPr/>
        </p:nvGrpSpPr>
        <p:grpSpPr bwMode="auto">
          <a:xfrm>
            <a:off x="3633788" y="3198813"/>
            <a:ext cx="1430337" cy="3148012"/>
            <a:chOff x="2289" y="2015"/>
            <a:chExt cx="901" cy="1983"/>
          </a:xfrm>
        </p:grpSpPr>
        <p:sp>
          <p:nvSpPr>
            <p:cNvPr id="467977" name="Rectangle 9"/>
            <p:cNvSpPr>
              <a:spLocks noChangeArrowheads="1"/>
            </p:cNvSpPr>
            <p:nvPr/>
          </p:nvSpPr>
          <p:spPr bwMode="auto">
            <a:xfrm>
              <a:off x="2478" y="2748"/>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Total</a:t>
              </a:r>
              <a:endParaRPr lang="en-US" altLang="tr-TR" sz="2400" u="none">
                <a:latin typeface="Times New Roman" pitchFamily="18" charset="0"/>
              </a:endParaRPr>
            </a:p>
          </p:txBody>
        </p:sp>
        <p:grpSp>
          <p:nvGrpSpPr>
            <p:cNvPr id="467978" name="Group 10"/>
            <p:cNvGrpSpPr>
              <a:grpSpLocks/>
            </p:cNvGrpSpPr>
            <p:nvPr/>
          </p:nvGrpSpPr>
          <p:grpSpPr bwMode="auto">
            <a:xfrm>
              <a:off x="2289" y="2015"/>
              <a:ext cx="901" cy="1983"/>
              <a:chOff x="2289" y="2015"/>
              <a:chExt cx="901" cy="1983"/>
            </a:xfrm>
          </p:grpSpPr>
          <p:sp>
            <p:nvSpPr>
              <p:cNvPr id="467979" name="Freeform 11"/>
              <p:cNvSpPr>
                <a:spLocks/>
              </p:cNvSpPr>
              <p:nvPr/>
            </p:nvSpPr>
            <p:spPr bwMode="auto">
              <a:xfrm>
                <a:off x="2289" y="2015"/>
                <a:ext cx="106" cy="1983"/>
              </a:xfrm>
              <a:custGeom>
                <a:avLst/>
                <a:gdLst>
                  <a:gd name="T0" fmla="*/ 0 w 8"/>
                  <a:gd name="T1" fmla="*/ 0 h 149"/>
                  <a:gd name="T2" fmla="*/ 4 w 8"/>
                  <a:gd name="T3" fmla="*/ 5 h 149"/>
                  <a:gd name="T4" fmla="*/ 4 w 8"/>
                  <a:gd name="T5" fmla="*/ 71 h 149"/>
                  <a:gd name="T6" fmla="*/ 8 w 8"/>
                  <a:gd name="T7" fmla="*/ 75 h 149"/>
                  <a:gd name="T8" fmla="*/ 4 w 8"/>
                  <a:gd name="T9" fmla="*/ 79 h 149"/>
                  <a:gd name="T10" fmla="*/ 4 w 8"/>
                  <a:gd name="T11" fmla="*/ 144 h 149"/>
                  <a:gd name="T12" fmla="*/ 0 w 8"/>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8" h="149">
                    <a:moveTo>
                      <a:pt x="0" y="0"/>
                    </a:moveTo>
                    <a:cubicBezTo>
                      <a:pt x="3" y="0"/>
                      <a:pt x="4" y="3"/>
                      <a:pt x="4" y="5"/>
                    </a:cubicBezTo>
                    <a:cubicBezTo>
                      <a:pt x="4" y="71"/>
                      <a:pt x="4" y="71"/>
                      <a:pt x="4" y="71"/>
                    </a:cubicBezTo>
                    <a:cubicBezTo>
                      <a:pt x="4" y="73"/>
                      <a:pt x="6" y="75"/>
                      <a:pt x="8" y="75"/>
                    </a:cubicBezTo>
                    <a:cubicBezTo>
                      <a:pt x="6" y="75"/>
                      <a:pt x="4" y="77"/>
                      <a:pt x="4" y="79"/>
                    </a:cubicBezTo>
                    <a:cubicBezTo>
                      <a:pt x="4" y="144"/>
                      <a:pt x="4" y="144"/>
                      <a:pt x="4" y="144"/>
                    </a:cubicBezTo>
                    <a:cubicBezTo>
                      <a:pt x="4" y="146"/>
                      <a:pt x="3" y="149"/>
                      <a:pt x="0" y="149"/>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80" name="Rectangle 12"/>
              <p:cNvSpPr>
                <a:spLocks noChangeArrowheads="1"/>
              </p:cNvSpPr>
              <p:nvPr/>
            </p:nvSpPr>
            <p:spPr bwMode="auto">
              <a:xfrm>
                <a:off x="2478" y="2925"/>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opportunity</a:t>
                </a:r>
                <a:endParaRPr lang="en-US" altLang="tr-TR" sz="2400" u="none">
                  <a:latin typeface="Times New Roman" pitchFamily="18" charset="0"/>
                </a:endParaRPr>
              </a:p>
            </p:txBody>
          </p:sp>
        </p:grpSp>
        <p:sp>
          <p:nvSpPr>
            <p:cNvPr id="467981" name="Rectangle 13"/>
            <p:cNvSpPr>
              <a:spLocks noChangeArrowheads="1"/>
            </p:cNvSpPr>
            <p:nvPr/>
          </p:nvSpPr>
          <p:spPr bwMode="auto">
            <a:xfrm>
              <a:off x="2478" y="3103"/>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sp>
        <p:nvSpPr>
          <p:cNvPr id="467982" name="Rectangle 14"/>
          <p:cNvSpPr>
            <a:spLocks noChangeArrowheads="1"/>
          </p:cNvSpPr>
          <p:nvPr/>
        </p:nvSpPr>
        <p:spPr bwMode="auto">
          <a:xfrm>
            <a:off x="1633538" y="1095375"/>
            <a:ext cx="2044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How an Economist</a:t>
            </a:r>
            <a:endParaRPr lang="en-US" altLang="tr-TR" sz="2400" u="none">
              <a:latin typeface="Times New Roman" pitchFamily="18" charset="0"/>
            </a:endParaRPr>
          </a:p>
        </p:txBody>
      </p:sp>
      <p:sp>
        <p:nvSpPr>
          <p:cNvPr id="467983" name="Rectangle 15"/>
          <p:cNvSpPr>
            <a:spLocks noChangeArrowheads="1"/>
          </p:cNvSpPr>
          <p:nvPr/>
        </p:nvSpPr>
        <p:spPr bwMode="auto">
          <a:xfrm>
            <a:off x="1951038" y="1377950"/>
            <a:ext cx="139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Views a Firm</a:t>
            </a:r>
            <a:endParaRPr lang="en-US" altLang="tr-TR" sz="2400" u="none">
              <a:latin typeface="Times New Roman" pitchFamily="18" charset="0"/>
            </a:endParaRPr>
          </a:p>
        </p:txBody>
      </p:sp>
      <p:sp>
        <p:nvSpPr>
          <p:cNvPr id="467984" name="Rectangle 16"/>
          <p:cNvSpPr>
            <a:spLocks noChangeArrowheads="1"/>
          </p:cNvSpPr>
          <p:nvPr/>
        </p:nvSpPr>
        <p:spPr bwMode="auto">
          <a:xfrm>
            <a:off x="5656263" y="1095375"/>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How an Accountant</a:t>
            </a:r>
            <a:endParaRPr lang="en-US" altLang="tr-TR" sz="2400" u="none">
              <a:latin typeface="Times New Roman" pitchFamily="18" charset="0"/>
            </a:endParaRPr>
          </a:p>
        </p:txBody>
      </p:sp>
      <p:sp>
        <p:nvSpPr>
          <p:cNvPr id="467985" name="Rectangle 17"/>
          <p:cNvSpPr>
            <a:spLocks noChangeArrowheads="1"/>
          </p:cNvSpPr>
          <p:nvPr/>
        </p:nvSpPr>
        <p:spPr bwMode="auto">
          <a:xfrm>
            <a:off x="6016625" y="1377950"/>
            <a:ext cx="139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Views a Firm</a:t>
            </a:r>
            <a:endParaRPr lang="en-US" altLang="tr-TR" sz="2400" u="none">
              <a:latin typeface="Times New Roman" pitchFamily="18" charset="0"/>
            </a:endParaRPr>
          </a:p>
        </p:txBody>
      </p:sp>
      <p:grpSp>
        <p:nvGrpSpPr>
          <p:cNvPr id="467986" name="Group 18"/>
          <p:cNvGrpSpPr>
            <a:grpSpLocks/>
          </p:cNvGrpSpPr>
          <p:nvPr/>
        </p:nvGrpSpPr>
        <p:grpSpPr bwMode="auto">
          <a:xfrm>
            <a:off x="7648575" y="1847850"/>
            <a:ext cx="1266825" cy="4498975"/>
            <a:chOff x="4818" y="1164"/>
            <a:chExt cx="798" cy="2834"/>
          </a:xfrm>
        </p:grpSpPr>
        <p:sp>
          <p:nvSpPr>
            <p:cNvPr id="467987" name="Freeform 19"/>
            <p:cNvSpPr>
              <a:spLocks/>
            </p:cNvSpPr>
            <p:nvPr/>
          </p:nvSpPr>
          <p:spPr bwMode="auto">
            <a:xfrm>
              <a:off x="4818" y="1164"/>
              <a:ext cx="106" cy="2834"/>
            </a:xfrm>
            <a:custGeom>
              <a:avLst/>
              <a:gdLst>
                <a:gd name="T0" fmla="*/ 0 w 8"/>
                <a:gd name="T1" fmla="*/ 0 h 213"/>
                <a:gd name="T2" fmla="*/ 4 w 8"/>
                <a:gd name="T3" fmla="*/ 5 h 213"/>
                <a:gd name="T4" fmla="*/ 4 w 8"/>
                <a:gd name="T5" fmla="*/ 103 h 213"/>
                <a:gd name="T6" fmla="*/ 8 w 8"/>
                <a:gd name="T7" fmla="*/ 107 h 213"/>
                <a:gd name="T8" fmla="*/ 4 w 8"/>
                <a:gd name="T9" fmla="*/ 111 h 213"/>
                <a:gd name="T10" fmla="*/ 4 w 8"/>
                <a:gd name="T11" fmla="*/ 208 h 213"/>
                <a:gd name="T12" fmla="*/ 0 w 8"/>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8" h="213">
                  <a:moveTo>
                    <a:pt x="0" y="0"/>
                  </a:moveTo>
                  <a:cubicBezTo>
                    <a:pt x="2" y="0"/>
                    <a:pt x="4" y="3"/>
                    <a:pt x="4" y="5"/>
                  </a:cubicBezTo>
                  <a:cubicBezTo>
                    <a:pt x="4" y="103"/>
                    <a:pt x="4" y="103"/>
                    <a:pt x="4" y="103"/>
                  </a:cubicBezTo>
                  <a:cubicBezTo>
                    <a:pt x="4" y="105"/>
                    <a:pt x="6" y="107"/>
                    <a:pt x="8" y="107"/>
                  </a:cubicBezTo>
                  <a:cubicBezTo>
                    <a:pt x="6" y="107"/>
                    <a:pt x="4" y="109"/>
                    <a:pt x="4" y="111"/>
                  </a:cubicBezTo>
                  <a:cubicBezTo>
                    <a:pt x="4" y="208"/>
                    <a:pt x="4" y="208"/>
                    <a:pt x="4" y="208"/>
                  </a:cubicBezTo>
                  <a:cubicBezTo>
                    <a:pt x="4" y="210"/>
                    <a:pt x="2" y="213"/>
                    <a:pt x="0" y="213"/>
                  </a:cubicBez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7988" name="Rectangle 20"/>
            <p:cNvSpPr>
              <a:spLocks noChangeArrowheads="1"/>
            </p:cNvSpPr>
            <p:nvPr/>
          </p:nvSpPr>
          <p:spPr bwMode="auto">
            <a:xfrm>
              <a:off x="5016" y="2490"/>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b="1" u="none">
                  <a:solidFill>
                    <a:srgbClr val="000000"/>
                  </a:solidFill>
                </a:rPr>
                <a:t>Revenue</a:t>
              </a:r>
              <a:endParaRPr lang="en-US" altLang="tr-TR" sz="2400" u="none">
                <a:latin typeface="Times New Roman" pitchFamily="18" charset="0"/>
              </a:endParaRPr>
            </a:p>
          </p:txBody>
        </p:sp>
      </p:grpSp>
      <p:grpSp>
        <p:nvGrpSpPr>
          <p:cNvPr id="467989" name="Group 21"/>
          <p:cNvGrpSpPr>
            <a:grpSpLocks/>
          </p:cNvGrpSpPr>
          <p:nvPr/>
        </p:nvGrpSpPr>
        <p:grpSpPr bwMode="auto">
          <a:xfrm>
            <a:off x="1595438" y="1847850"/>
            <a:ext cx="1912937" cy="1350963"/>
            <a:chOff x="1005" y="1164"/>
            <a:chExt cx="1205" cy="851"/>
          </a:xfrm>
        </p:grpSpPr>
        <p:sp>
          <p:nvSpPr>
            <p:cNvPr id="467990" name="Rectangle 22"/>
            <p:cNvSpPr>
              <a:spLocks noChangeArrowheads="1"/>
            </p:cNvSpPr>
            <p:nvPr/>
          </p:nvSpPr>
          <p:spPr bwMode="auto">
            <a:xfrm>
              <a:off x="1005" y="1164"/>
              <a:ext cx="1205" cy="851"/>
            </a:xfrm>
            <a:prstGeom prst="rect">
              <a:avLst/>
            </a:prstGeom>
            <a:solidFill>
              <a:srgbClr val="A9E2F1"/>
            </a:solidFill>
            <a:ln w="9525">
              <a:solidFill>
                <a:schemeClr val="tx1"/>
              </a:solidFill>
              <a:miter lim="800000"/>
              <a:headEnd/>
              <a:tailEnd/>
            </a:ln>
          </p:spPr>
          <p:txBody>
            <a:bodyPr/>
            <a:lstStyle/>
            <a:p>
              <a:endParaRPr lang="tr-TR"/>
            </a:p>
          </p:txBody>
        </p:sp>
        <p:sp>
          <p:nvSpPr>
            <p:cNvPr id="467991" name="Rectangle 23"/>
            <p:cNvSpPr>
              <a:spLocks noChangeArrowheads="1"/>
            </p:cNvSpPr>
            <p:nvPr/>
          </p:nvSpPr>
          <p:spPr bwMode="auto">
            <a:xfrm>
              <a:off x="1323" y="1423"/>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Economic</a:t>
              </a:r>
              <a:endParaRPr lang="en-US" altLang="tr-TR" sz="2400" u="none">
                <a:latin typeface="Times New Roman" pitchFamily="18" charset="0"/>
              </a:endParaRPr>
            </a:p>
          </p:txBody>
        </p:sp>
        <p:sp>
          <p:nvSpPr>
            <p:cNvPr id="467992" name="Rectangle 24"/>
            <p:cNvSpPr>
              <a:spLocks noChangeArrowheads="1"/>
            </p:cNvSpPr>
            <p:nvPr/>
          </p:nvSpPr>
          <p:spPr bwMode="auto">
            <a:xfrm>
              <a:off x="1474" y="1601"/>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profit</a:t>
              </a:r>
              <a:endParaRPr lang="en-US" altLang="tr-TR" sz="2400" u="none">
                <a:latin typeface="Times New Roman" pitchFamily="18" charset="0"/>
              </a:endParaRPr>
            </a:p>
          </p:txBody>
        </p:sp>
      </p:grpSp>
      <p:grpSp>
        <p:nvGrpSpPr>
          <p:cNvPr id="467993" name="Group 25"/>
          <p:cNvGrpSpPr>
            <a:grpSpLocks/>
          </p:cNvGrpSpPr>
          <p:nvPr/>
        </p:nvGrpSpPr>
        <p:grpSpPr bwMode="auto">
          <a:xfrm>
            <a:off x="1595438" y="3205163"/>
            <a:ext cx="1912937" cy="1311275"/>
            <a:chOff x="1005" y="2019"/>
            <a:chExt cx="1205" cy="826"/>
          </a:xfrm>
        </p:grpSpPr>
        <p:sp>
          <p:nvSpPr>
            <p:cNvPr id="467994" name="Rectangle 26"/>
            <p:cNvSpPr>
              <a:spLocks noChangeArrowheads="1"/>
            </p:cNvSpPr>
            <p:nvPr/>
          </p:nvSpPr>
          <p:spPr bwMode="auto">
            <a:xfrm>
              <a:off x="1005" y="2019"/>
              <a:ext cx="1205" cy="826"/>
            </a:xfrm>
            <a:prstGeom prst="rect">
              <a:avLst/>
            </a:prstGeom>
            <a:solidFill>
              <a:srgbClr val="E9A5B5"/>
            </a:solidFill>
            <a:ln w="9525">
              <a:solidFill>
                <a:schemeClr val="tx1"/>
              </a:solidFill>
              <a:miter lim="800000"/>
              <a:headEnd/>
              <a:tailEnd/>
            </a:ln>
          </p:spPr>
          <p:txBody>
            <a:bodyPr/>
            <a:lstStyle/>
            <a:p>
              <a:endParaRPr lang="tr-TR"/>
            </a:p>
          </p:txBody>
        </p:sp>
        <p:sp>
          <p:nvSpPr>
            <p:cNvPr id="467995" name="Rectangle 27"/>
            <p:cNvSpPr>
              <a:spLocks noChangeArrowheads="1"/>
            </p:cNvSpPr>
            <p:nvPr/>
          </p:nvSpPr>
          <p:spPr bwMode="auto">
            <a:xfrm>
              <a:off x="1411" y="2250"/>
              <a:ext cx="4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Implicit</a:t>
              </a:r>
              <a:endParaRPr lang="en-US" altLang="tr-TR" sz="2400" u="none">
                <a:latin typeface="Times New Roman" pitchFamily="18" charset="0"/>
              </a:endParaRPr>
            </a:p>
          </p:txBody>
        </p:sp>
        <p:sp>
          <p:nvSpPr>
            <p:cNvPr id="467996" name="Rectangle 28"/>
            <p:cNvSpPr>
              <a:spLocks noChangeArrowheads="1"/>
            </p:cNvSpPr>
            <p:nvPr/>
          </p:nvSpPr>
          <p:spPr bwMode="auto">
            <a:xfrm>
              <a:off x="1469" y="2428"/>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7997" name="Group 29"/>
          <p:cNvGrpSpPr>
            <a:grpSpLocks/>
          </p:cNvGrpSpPr>
          <p:nvPr/>
        </p:nvGrpSpPr>
        <p:grpSpPr bwMode="auto">
          <a:xfrm>
            <a:off x="1595438" y="4510088"/>
            <a:ext cx="1912937" cy="1836737"/>
            <a:chOff x="1005" y="2841"/>
            <a:chExt cx="1205" cy="1157"/>
          </a:xfrm>
        </p:grpSpPr>
        <p:sp>
          <p:nvSpPr>
            <p:cNvPr id="467998" name="Rectangle 30"/>
            <p:cNvSpPr>
              <a:spLocks noChangeArrowheads="1"/>
            </p:cNvSpPr>
            <p:nvPr/>
          </p:nvSpPr>
          <p:spPr bwMode="auto">
            <a:xfrm>
              <a:off x="1005" y="2841"/>
              <a:ext cx="1205" cy="1157"/>
            </a:xfrm>
            <a:prstGeom prst="rect">
              <a:avLst/>
            </a:prstGeom>
            <a:solidFill>
              <a:srgbClr val="C74149"/>
            </a:solidFill>
            <a:ln w="9525">
              <a:solidFill>
                <a:schemeClr val="tx1"/>
              </a:solidFill>
              <a:miter lim="800000"/>
              <a:headEnd/>
              <a:tailEnd/>
            </a:ln>
          </p:spPr>
          <p:txBody>
            <a:bodyPr/>
            <a:lstStyle/>
            <a:p>
              <a:endParaRPr lang="tr-TR"/>
            </a:p>
          </p:txBody>
        </p:sp>
        <p:sp>
          <p:nvSpPr>
            <p:cNvPr id="467999" name="Rectangle 31"/>
            <p:cNvSpPr>
              <a:spLocks noChangeArrowheads="1"/>
            </p:cNvSpPr>
            <p:nvPr/>
          </p:nvSpPr>
          <p:spPr bwMode="auto">
            <a:xfrm>
              <a:off x="1407" y="3237"/>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Explicit</a:t>
              </a:r>
              <a:endParaRPr lang="en-US" altLang="tr-TR" sz="2400" u="none">
                <a:latin typeface="Times New Roman" pitchFamily="18" charset="0"/>
              </a:endParaRPr>
            </a:p>
          </p:txBody>
        </p:sp>
        <p:sp>
          <p:nvSpPr>
            <p:cNvPr id="468000" name="Rectangle 32"/>
            <p:cNvSpPr>
              <a:spLocks noChangeArrowheads="1"/>
            </p:cNvSpPr>
            <p:nvPr/>
          </p:nvSpPr>
          <p:spPr bwMode="auto">
            <a:xfrm>
              <a:off x="1469" y="341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8001" name="Group 33"/>
          <p:cNvGrpSpPr>
            <a:grpSpLocks/>
          </p:cNvGrpSpPr>
          <p:nvPr/>
        </p:nvGrpSpPr>
        <p:grpSpPr bwMode="auto">
          <a:xfrm>
            <a:off x="5651500" y="4503738"/>
            <a:ext cx="1892300" cy="1836737"/>
            <a:chOff x="3560" y="2837"/>
            <a:chExt cx="1192" cy="1157"/>
          </a:xfrm>
        </p:grpSpPr>
        <p:sp>
          <p:nvSpPr>
            <p:cNvPr id="468002" name="Rectangle 34"/>
            <p:cNvSpPr>
              <a:spLocks noChangeArrowheads="1"/>
            </p:cNvSpPr>
            <p:nvPr/>
          </p:nvSpPr>
          <p:spPr bwMode="auto">
            <a:xfrm>
              <a:off x="3560" y="2837"/>
              <a:ext cx="1192" cy="1157"/>
            </a:xfrm>
            <a:prstGeom prst="rect">
              <a:avLst/>
            </a:prstGeom>
            <a:solidFill>
              <a:srgbClr val="C74149"/>
            </a:solidFill>
            <a:ln w="9525">
              <a:solidFill>
                <a:schemeClr val="tx1"/>
              </a:solidFill>
              <a:miter lim="800000"/>
              <a:headEnd/>
              <a:tailEnd/>
            </a:ln>
          </p:spPr>
          <p:txBody>
            <a:bodyPr/>
            <a:lstStyle/>
            <a:p>
              <a:endParaRPr lang="tr-TR"/>
            </a:p>
          </p:txBody>
        </p:sp>
        <p:sp>
          <p:nvSpPr>
            <p:cNvPr id="468003" name="Rectangle 35"/>
            <p:cNvSpPr>
              <a:spLocks noChangeArrowheads="1"/>
            </p:cNvSpPr>
            <p:nvPr/>
          </p:nvSpPr>
          <p:spPr bwMode="auto">
            <a:xfrm>
              <a:off x="3944" y="3237"/>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Explicit</a:t>
              </a:r>
              <a:endParaRPr lang="en-US" altLang="tr-TR" sz="2400" u="none">
                <a:latin typeface="Times New Roman" pitchFamily="18" charset="0"/>
              </a:endParaRPr>
            </a:p>
          </p:txBody>
        </p:sp>
        <p:sp>
          <p:nvSpPr>
            <p:cNvPr id="468004" name="Rectangle 36"/>
            <p:cNvSpPr>
              <a:spLocks noChangeArrowheads="1"/>
            </p:cNvSpPr>
            <p:nvPr/>
          </p:nvSpPr>
          <p:spPr bwMode="auto">
            <a:xfrm>
              <a:off x="4006" y="3414"/>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costs</a:t>
              </a:r>
              <a:endParaRPr lang="en-US" altLang="tr-TR" sz="2400" u="none">
                <a:latin typeface="Times New Roman" pitchFamily="18" charset="0"/>
              </a:endParaRPr>
            </a:p>
          </p:txBody>
        </p:sp>
      </p:grpSp>
      <p:grpSp>
        <p:nvGrpSpPr>
          <p:cNvPr id="468005" name="Group 37"/>
          <p:cNvGrpSpPr>
            <a:grpSpLocks/>
          </p:cNvGrpSpPr>
          <p:nvPr/>
        </p:nvGrpSpPr>
        <p:grpSpPr bwMode="auto">
          <a:xfrm>
            <a:off x="5651500" y="1855788"/>
            <a:ext cx="1892300" cy="2641600"/>
            <a:chOff x="3560" y="1169"/>
            <a:chExt cx="1192" cy="1664"/>
          </a:xfrm>
        </p:grpSpPr>
        <p:sp>
          <p:nvSpPr>
            <p:cNvPr id="468006" name="Rectangle 38"/>
            <p:cNvSpPr>
              <a:spLocks noChangeArrowheads="1"/>
            </p:cNvSpPr>
            <p:nvPr/>
          </p:nvSpPr>
          <p:spPr bwMode="auto">
            <a:xfrm>
              <a:off x="3560" y="1169"/>
              <a:ext cx="1192" cy="1664"/>
            </a:xfrm>
            <a:prstGeom prst="rect">
              <a:avLst/>
            </a:prstGeom>
            <a:solidFill>
              <a:srgbClr val="A9E2F1"/>
            </a:solidFill>
            <a:ln w="9525">
              <a:solidFill>
                <a:schemeClr val="tx1"/>
              </a:solidFill>
              <a:miter lim="800000"/>
              <a:headEnd/>
              <a:tailEnd/>
            </a:ln>
          </p:spPr>
          <p:txBody>
            <a:bodyPr/>
            <a:lstStyle/>
            <a:p>
              <a:endParaRPr lang="tr-TR"/>
            </a:p>
          </p:txBody>
        </p:sp>
        <p:sp>
          <p:nvSpPr>
            <p:cNvPr id="468007" name="Rectangle 39"/>
            <p:cNvSpPr>
              <a:spLocks noChangeArrowheads="1"/>
            </p:cNvSpPr>
            <p:nvPr/>
          </p:nvSpPr>
          <p:spPr bwMode="auto">
            <a:xfrm>
              <a:off x="3835" y="1815"/>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Accounting</a:t>
              </a:r>
              <a:endParaRPr lang="en-US" altLang="tr-TR" sz="2400" u="none">
                <a:latin typeface="Times New Roman" pitchFamily="18" charset="0"/>
              </a:endParaRPr>
            </a:p>
          </p:txBody>
        </p:sp>
        <p:sp>
          <p:nvSpPr>
            <p:cNvPr id="468008" name="Rectangle 40"/>
            <p:cNvSpPr>
              <a:spLocks noChangeArrowheads="1"/>
            </p:cNvSpPr>
            <p:nvPr/>
          </p:nvSpPr>
          <p:spPr bwMode="auto">
            <a:xfrm>
              <a:off x="4026" y="1993"/>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tr-TR" u="none">
                  <a:solidFill>
                    <a:srgbClr val="000000"/>
                  </a:solidFill>
                </a:rPr>
                <a:t>profit</a:t>
              </a:r>
              <a:endParaRPr lang="en-US" altLang="tr-TR" sz="2400" u="none">
                <a:latin typeface="Times New Roman" pitchFamily="18" charset="0"/>
              </a:endParaRPr>
            </a:p>
          </p:txBody>
        </p:sp>
      </p:grpSp>
    </p:spTree>
    <p:extLst>
      <p:ext uri="{BB962C8B-B14F-4D97-AF65-F5344CB8AC3E}">
        <p14:creationId xmlns:p14="http://schemas.microsoft.com/office/powerpoint/2010/main" val="2778188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8001"/>
                                        </p:tgtEl>
                                        <p:attrNameLst>
                                          <p:attrName>style.visibility</p:attrName>
                                        </p:attrNameLst>
                                      </p:cBhvr>
                                      <p:to>
                                        <p:strVal val="visible"/>
                                      </p:to>
                                    </p:set>
                                    <p:animEffect transition="in" filter="dissolve">
                                      <p:cBhvr>
                                        <p:cTn id="7" dur="500"/>
                                        <p:tgtEl>
                                          <p:spTgt spid="468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8005"/>
                                        </p:tgtEl>
                                        <p:attrNameLst>
                                          <p:attrName>style.visibility</p:attrName>
                                        </p:attrNameLst>
                                      </p:cBhvr>
                                      <p:to>
                                        <p:strVal val="visible"/>
                                      </p:to>
                                    </p:set>
                                    <p:animEffect transition="in" filter="dissolve">
                                      <p:cBhvr>
                                        <p:cTn id="12" dur="500"/>
                                        <p:tgtEl>
                                          <p:spTgt spid="46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67986"/>
                                        </p:tgtEl>
                                        <p:attrNameLst>
                                          <p:attrName>style.visibility</p:attrName>
                                        </p:attrNameLst>
                                      </p:cBhvr>
                                      <p:to>
                                        <p:strVal val="visible"/>
                                      </p:to>
                                    </p:set>
                                    <p:animEffect transition="in" filter="wipe(left)">
                                      <p:cBhvr>
                                        <p:cTn id="17" dur="500"/>
                                        <p:tgtEl>
                                          <p:spTgt spid="4679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67997"/>
                                        </p:tgtEl>
                                        <p:attrNameLst>
                                          <p:attrName>style.visibility</p:attrName>
                                        </p:attrNameLst>
                                      </p:cBhvr>
                                      <p:to>
                                        <p:strVal val="visible"/>
                                      </p:to>
                                    </p:set>
                                    <p:animEffect transition="in" filter="dissolve">
                                      <p:cBhvr>
                                        <p:cTn id="22" dur="500"/>
                                        <p:tgtEl>
                                          <p:spTgt spid="4679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67993"/>
                                        </p:tgtEl>
                                        <p:attrNameLst>
                                          <p:attrName>style.visibility</p:attrName>
                                        </p:attrNameLst>
                                      </p:cBhvr>
                                      <p:to>
                                        <p:strVal val="visible"/>
                                      </p:to>
                                    </p:set>
                                    <p:animEffect transition="in" filter="dissolve">
                                      <p:cBhvr>
                                        <p:cTn id="27" dur="500"/>
                                        <p:tgtEl>
                                          <p:spTgt spid="4679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67989"/>
                                        </p:tgtEl>
                                        <p:attrNameLst>
                                          <p:attrName>style.visibility</p:attrName>
                                        </p:attrNameLst>
                                      </p:cBhvr>
                                      <p:to>
                                        <p:strVal val="visible"/>
                                      </p:to>
                                    </p:set>
                                    <p:animEffect transition="in" filter="dissolve">
                                      <p:cBhvr>
                                        <p:cTn id="32" dur="500"/>
                                        <p:tgtEl>
                                          <p:spTgt spid="4679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467973"/>
                                        </p:tgtEl>
                                        <p:attrNameLst>
                                          <p:attrName>style.visibility</p:attrName>
                                        </p:attrNameLst>
                                      </p:cBhvr>
                                      <p:to>
                                        <p:strVal val="visible"/>
                                      </p:to>
                                    </p:set>
                                    <p:animEffect transition="in" filter="wipe(right)">
                                      <p:cBhvr>
                                        <p:cTn id="37" dur="500"/>
                                        <p:tgtEl>
                                          <p:spTgt spid="467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67976"/>
                                        </p:tgtEl>
                                        <p:attrNameLst>
                                          <p:attrName>style.visibility</p:attrName>
                                        </p:attrNameLst>
                                      </p:cBhvr>
                                      <p:to>
                                        <p:strVal val="visible"/>
                                      </p:to>
                                    </p:set>
                                    <p:animEffect transition="in" filter="wipe(left)">
                                      <p:cBhvr>
                                        <p:cTn id="42" dur="500"/>
                                        <p:tgtEl>
                                          <p:spTgt spid="467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In </a:t>
            </a:r>
            <a:r>
              <a:rPr lang="en-US" dirty="0" smtClean="0"/>
              <a:t>the </a:t>
            </a:r>
            <a:r>
              <a:rPr lang="en-US" dirty="0"/>
              <a:t>Short Run</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12</a:t>
            </a:fld>
            <a:endParaRPr lang="en-US"/>
          </a:p>
        </p:txBody>
      </p:sp>
      <p:sp>
        <p:nvSpPr>
          <p:cNvPr id="7" name="Rectangle 6"/>
          <p:cNvSpPr>
            <a:spLocks noGrp="1" noChangeArrowheads="1"/>
          </p:cNvSpPr>
          <p:nvPr/>
        </p:nvSpPr>
        <p:spPr bwMode="auto">
          <a:xfrm>
            <a:off x="762000" y="14478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chemeClr val="tx1"/>
                </a:solidFill>
              </a:rPr>
              <a:t>Fixed cost (FC): </a:t>
            </a:r>
            <a:r>
              <a:rPr lang="en-US" sz="2800" dirty="0">
                <a:solidFill>
                  <a:schemeClr val="tx1"/>
                </a:solidFill>
              </a:rPr>
              <a:t>cost that does not vary with the level of output in the short run (the cost of all fixed factors of production)</a:t>
            </a:r>
            <a:r>
              <a:rPr lang="en-US" sz="2800" dirty="0" smtClean="0">
                <a:solidFill>
                  <a:schemeClr val="tx1"/>
                </a:solidFill>
              </a:rPr>
              <a:t>.</a:t>
            </a:r>
          </a:p>
          <a:p>
            <a:pPr>
              <a:lnSpc>
                <a:spcPct val="90000"/>
              </a:lnSpc>
            </a:pPr>
            <a:endParaRPr lang="en-US" sz="2800" dirty="0">
              <a:solidFill>
                <a:schemeClr val="tx1"/>
              </a:solidFill>
            </a:endParaRPr>
          </a:p>
          <a:p>
            <a:pPr>
              <a:lnSpc>
                <a:spcPct val="90000"/>
              </a:lnSpc>
            </a:pPr>
            <a:r>
              <a:rPr lang="en-US" sz="2800" b="1" i="1" dirty="0">
                <a:solidFill>
                  <a:schemeClr val="tx1"/>
                </a:solidFill>
              </a:rPr>
              <a:t>Variable cost (VC): </a:t>
            </a:r>
            <a:r>
              <a:rPr lang="en-US" sz="2800" dirty="0">
                <a:solidFill>
                  <a:schemeClr val="tx1"/>
                </a:solidFill>
              </a:rPr>
              <a:t>cost that varies with the level of output in the short run (the cost of all variable factors of production)</a:t>
            </a:r>
            <a:r>
              <a:rPr lang="en-US" sz="2800" dirty="0" smtClean="0">
                <a:solidFill>
                  <a:schemeClr val="tx1"/>
                </a:solidFill>
              </a:rPr>
              <a:t>.</a:t>
            </a:r>
          </a:p>
          <a:p>
            <a:pPr>
              <a:lnSpc>
                <a:spcPct val="90000"/>
              </a:lnSpc>
            </a:pPr>
            <a:endParaRPr lang="en-US" sz="2800" dirty="0">
              <a:solidFill>
                <a:schemeClr val="tx1"/>
              </a:solidFill>
            </a:endParaRPr>
          </a:p>
          <a:p>
            <a:pPr>
              <a:lnSpc>
                <a:spcPct val="90000"/>
              </a:lnSpc>
            </a:pPr>
            <a:r>
              <a:rPr lang="en-US" sz="2800" b="1" i="1" dirty="0">
                <a:solidFill>
                  <a:schemeClr val="tx1"/>
                </a:solidFill>
              </a:rPr>
              <a:t>Total cost (TC): </a:t>
            </a:r>
            <a:r>
              <a:rPr lang="en-US" sz="2800" dirty="0">
                <a:solidFill>
                  <a:schemeClr val="tx1"/>
                </a:solidFill>
              </a:rPr>
              <a:t>all costs of production: the sum of variable cost and fixed cost</a:t>
            </a:r>
            <a:r>
              <a:rPr lang="en-US" sz="2800" dirty="0" smtClean="0">
                <a:solidFill>
                  <a:schemeClr val="tx1"/>
                </a:solidFill>
              </a:rPr>
              <a:t>.</a:t>
            </a:r>
          </a:p>
          <a:p>
            <a:pPr>
              <a:lnSpc>
                <a:spcPct val="90000"/>
              </a:lnSpc>
            </a:pPr>
            <a:endParaRPr lang="en-US" sz="2800" dirty="0">
              <a:solidFill>
                <a:schemeClr val="tx1"/>
              </a:solidFill>
            </a:endParaRPr>
          </a:p>
        </p:txBody>
      </p:sp>
      <p:pic>
        <p:nvPicPr>
          <p:cNvPr id="3" name="Picture 2"/>
          <p:cNvPicPr>
            <a:picLocks noChangeAspect="1"/>
          </p:cNvPicPr>
          <p:nvPr/>
        </p:nvPicPr>
        <p:blipFill>
          <a:blip r:embed="rId2"/>
          <a:stretch>
            <a:fillRect/>
          </a:stretch>
        </p:blipFill>
        <p:spPr>
          <a:xfrm>
            <a:off x="3810000" y="2667000"/>
            <a:ext cx="1295400" cy="495300"/>
          </a:xfrm>
          <a:prstGeom prst="rect">
            <a:avLst/>
          </a:prstGeom>
        </p:spPr>
      </p:pic>
      <p:pic>
        <p:nvPicPr>
          <p:cNvPr id="6" name="Picture 5"/>
          <p:cNvPicPr>
            <a:picLocks noChangeAspect="1"/>
          </p:cNvPicPr>
          <p:nvPr/>
        </p:nvPicPr>
        <p:blipFill>
          <a:blip r:embed="rId3"/>
          <a:stretch>
            <a:fillRect/>
          </a:stretch>
        </p:blipFill>
        <p:spPr>
          <a:xfrm>
            <a:off x="3676651" y="4419600"/>
            <a:ext cx="1581150" cy="457200"/>
          </a:xfrm>
          <a:prstGeom prst="rect">
            <a:avLst/>
          </a:prstGeom>
        </p:spPr>
      </p:pic>
      <p:pic>
        <p:nvPicPr>
          <p:cNvPr id="8" name="Picture 7"/>
          <p:cNvPicPr>
            <a:picLocks noChangeAspect="1"/>
          </p:cNvPicPr>
          <p:nvPr/>
        </p:nvPicPr>
        <p:blipFill>
          <a:blip r:embed="rId4"/>
          <a:stretch>
            <a:fillRect/>
          </a:stretch>
        </p:blipFill>
        <p:spPr>
          <a:xfrm>
            <a:off x="2479676" y="5791200"/>
            <a:ext cx="3867150" cy="457200"/>
          </a:xfrm>
          <a:prstGeom prst="rect">
            <a:avLst/>
          </a:prstGeom>
        </p:spPr>
      </p:pic>
    </p:spTree>
    <p:extLst>
      <p:ext uri="{BB962C8B-B14F-4D97-AF65-F5344CB8AC3E}">
        <p14:creationId xmlns:p14="http://schemas.microsoft.com/office/powerpoint/2010/main" val="3683785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990600" y="304800"/>
            <a:ext cx="7696200" cy="1143000"/>
          </a:xfrm>
          <a:noFill/>
        </p:spPr>
        <p:txBody>
          <a:bodyPr/>
          <a:lstStyle/>
          <a:p>
            <a:pPr eaLnBrk="1" hangingPunct="1"/>
            <a:r>
              <a:rPr lang="en-US" altLang="en-US" smtClean="0"/>
              <a:t>Short-Run Cost</a:t>
            </a:r>
          </a:p>
        </p:txBody>
      </p:sp>
      <p:sp>
        <p:nvSpPr>
          <p:cNvPr id="450563" name="Rectangle 3"/>
          <p:cNvSpPr>
            <a:spLocks noGrp="1" noChangeArrowheads="1"/>
          </p:cNvSpPr>
          <p:nvPr>
            <p:ph idx="1"/>
          </p:nvPr>
        </p:nvSpPr>
        <p:spPr/>
        <p:txBody>
          <a:bodyPr>
            <a:normAutofit lnSpcReduction="10000"/>
          </a:bodyPr>
          <a:lstStyle/>
          <a:p>
            <a:pPr marL="107950" eaLnBrk="1" hangingPunct="1"/>
            <a:r>
              <a:rPr lang="en-US" altLang="en-US" dirty="0" smtClean="0"/>
              <a:t>Total Cost</a:t>
            </a:r>
          </a:p>
          <a:p>
            <a:pPr marL="107950" lvl="1" eaLnBrk="1" hangingPunct="1"/>
            <a:r>
              <a:rPr dirty="0"/>
              <a:t>A firm’s </a:t>
            </a:r>
            <a:r>
              <a:rPr b="1" dirty="0"/>
              <a:t>total cost</a:t>
            </a:r>
            <a:r>
              <a:rPr dirty="0"/>
              <a:t> </a:t>
            </a:r>
            <a:r>
              <a:rPr i="1" dirty="0"/>
              <a:t>(TC)</a:t>
            </a:r>
            <a:r>
              <a:rPr dirty="0"/>
              <a:t> is the cost of </a:t>
            </a:r>
            <a:r>
              <a:rPr i="1" dirty="0"/>
              <a:t>all</a:t>
            </a:r>
            <a:r>
              <a:rPr dirty="0"/>
              <a:t> resources used.</a:t>
            </a:r>
          </a:p>
          <a:p>
            <a:pPr marL="107950" lvl="1" eaLnBrk="1" hangingPunct="1"/>
            <a:r>
              <a:rPr b="1" dirty="0"/>
              <a:t>Total fixed cost</a:t>
            </a:r>
            <a:r>
              <a:rPr dirty="0"/>
              <a:t> </a:t>
            </a:r>
            <a:r>
              <a:rPr i="1" dirty="0"/>
              <a:t>(TFC)</a:t>
            </a:r>
            <a:r>
              <a:rPr dirty="0"/>
              <a:t> is the cost of the firm’s fixed inputs. Fixed costs do not change with output.</a:t>
            </a:r>
          </a:p>
          <a:p>
            <a:pPr marL="107950" lvl="1" eaLnBrk="1" hangingPunct="1"/>
            <a:r>
              <a:rPr b="1" dirty="0"/>
              <a:t>Total variable cost</a:t>
            </a:r>
            <a:r>
              <a:rPr dirty="0"/>
              <a:t> </a:t>
            </a:r>
            <a:r>
              <a:rPr i="1" dirty="0"/>
              <a:t>(TVC)</a:t>
            </a:r>
            <a:r>
              <a:rPr dirty="0"/>
              <a:t> is the cost of the firm’s variable inputs. Variable costs do change with output.</a:t>
            </a:r>
          </a:p>
          <a:p>
            <a:pPr marL="107950" lvl="1" eaLnBrk="1" hangingPunct="1"/>
            <a:r>
              <a:rPr dirty="0"/>
              <a:t>Total cost equals total fixed cost plus total variable cost. That is:</a:t>
            </a:r>
          </a:p>
          <a:p>
            <a:pPr marL="0" lvl="1" indent="0" algn="ctr" eaLnBrk="1" hangingPunct="1">
              <a:buNone/>
            </a:pPr>
            <a:r>
              <a:rPr sz="2800" i="1" dirty="0"/>
              <a:t>TC</a:t>
            </a:r>
            <a:r>
              <a:rPr sz="2800" dirty="0"/>
              <a:t> = </a:t>
            </a:r>
            <a:r>
              <a:rPr sz="2800" i="1" dirty="0"/>
              <a:t>TFC</a:t>
            </a:r>
            <a:r>
              <a:rPr sz="2800" dirty="0"/>
              <a:t> + </a:t>
            </a:r>
            <a:r>
              <a:rPr sz="2800" i="1" dirty="0"/>
              <a:t>TVC</a:t>
            </a:r>
            <a:r>
              <a:rPr sz="2800" dirty="0"/>
              <a:t> </a:t>
            </a:r>
          </a:p>
        </p:txBody>
      </p:sp>
    </p:spTree>
    <p:extLst>
      <p:ext uri="{BB962C8B-B14F-4D97-AF65-F5344CB8AC3E}">
        <p14:creationId xmlns:p14="http://schemas.microsoft.com/office/powerpoint/2010/main" val="352667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3">
                                            <p:txEl>
                                              <p:pRg st="1" end="1"/>
                                            </p:txEl>
                                          </p:spTgt>
                                        </p:tgtEl>
                                        <p:attrNameLst>
                                          <p:attrName>style.visibility</p:attrName>
                                        </p:attrNameLst>
                                      </p:cBhvr>
                                      <p:to>
                                        <p:strVal val="visible"/>
                                      </p:to>
                                    </p:set>
                                    <p:animEffect transition="in" filter="wipe(left)">
                                      <p:cBhvr>
                                        <p:cTn id="7" dur="1000"/>
                                        <p:tgtEl>
                                          <p:spTgt spid="4505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3">
                                            <p:txEl>
                                              <p:pRg st="2" end="2"/>
                                            </p:txEl>
                                          </p:spTgt>
                                        </p:tgtEl>
                                        <p:attrNameLst>
                                          <p:attrName>style.visibility</p:attrName>
                                        </p:attrNameLst>
                                      </p:cBhvr>
                                      <p:to>
                                        <p:strVal val="visible"/>
                                      </p:to>
                                    </p:set>
                                    <p:animEffect transition="in" filter="wipe(left)">
                                      <p:cBhvr>
                                        <p:cTn id="12" dur="1000"/>
                                        <p:tgtEl>
                                          <p:spTgt spid="450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63">
                                            <p:txEl>
                                              <p:pRg st="3" end="3"/>
                                            </p:txEl>
                                          </p:spTgt>
                                        </p:tgtEl>
                                        <p:attrNameLst>
                                          <p:attrName>style.visibility</p:attrName>
                                        </p:attrNameLst>
                                      </p:cBhvr>
                                      <p:to>
                                        <p:strVal val="visible"/>
                                      </p:to>
                                    </p:set>
                                    <p:animEffect transition="in" filter="wipe(left)">
                                      <p:cBhvr>
                                        <p:cTn id="17" dur="1000"/>
                                        <p:tgtEl>
                                          <p:spTgt spid="450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63">
                                            <p:txEl>
                                              <p:pRg st="4" end="4"/>
                                            </p:txEl>
                                          </p:spTgt>
                                        </p:tgtEl>
                                        <p:attrNameLst>
                                          <p:attrName>style.visibility</p:attrName>
                                        </p:attrNameLst>
                                      </p:cBhvr>
                                      <p:to>
                                        <p:strVal val="visible"/>
                                      </p:to>
                                    </p:set>
                                    <p:animEffect transition="in" filter="wipe(left)">
                                      <p:cBhvr>
                                        <p:cTn id="22" dur="1000"/>
                                        <p:tgtEl>
                                          <p:spTgt spid="450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63">
                                            <p:txEl>
                                              <p:pRg st="5" end="5"/>
                                            </p:txEl>
                                          </p:spTgt>
                                        </p:tgtEl>
                                        <p:attrNameLst>
                                          <p:attrName>style.visibility</p:attrName>
                                        </p:attrNameLst>
                                      </p:cBhvr>
                                      <p:to>
                                        <p:strVal val="visible"/>
                                      </p:to>
                                    </p:set>
                                    <p:animEffect transition="in" filter="wipe(left)">
                                      <p:cBhvr>
                                        <p:cTn id="27" dur="1000"/>
                                        <p:tgtEl>
                                          <p:spTgt spid="450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In </a:t>
            </a:r>
            <a:r>
              <a:rPr lang="en-US" dirty="0" smtClean="0"/>
              <a:t>the </a:t>
            </a:r>
            <a:r>
              <a:rPr lang="en-US" dirty="0"/>
              <a:t>Short Run</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14</a:t>
            </a:fld>
            <a:endParaRPr lang="en-US"/>
          </a:p>
        </p:txBody>
      </p:sp>
      <p:sp>
        <p:nvSpPr>
          <p:cNvPr id="7" name="Rectangle 6"/>
          <p:cNvSpPr>
            <a:spLocks noGrp="1" noChangeArrowheads="1"/>
          </p:cNvSpPr>
          <p:nvPr/>
        </p:nvSpPr>
        <p:spPr bwMode="auto">
          <a:xfrm>
            <a:off x="762000" y="16764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431800" y="1689100"/>
            <a:ext cx="8280400" cy="3467100"/>
          </a:xfrm>
          <a:prstGeom prst="rect">
            <a:avLst/>
          </a:prstGeom>
        </p:spPr>
      </p:pic>
    </p:spTree>
    <p:extLst>
      <p:ext uri="{BB962C8B-B14F-4D97-AF65-F5344CB8AC3E}">
        <p14:creationId xmlns:p14="http://schemas.microsoft.com/office/powerpoint/2010/main" val="348334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400" dirty="0" smtClean="0"/>
              <a:t>Graphing The </a:t>
            </a:r>
            <a:r>
              <a:rPr lang="en-US" sz="2400" dirty="0"/>
              <a:t>Total, </a:t>
            </a:r>
            <a:r>
              <a:rPr lang="en-US" sz="2400" dirty="0" smtClean="0"/>
              <a:t>Variable,</a:t>
            </a:r>
            <a:r>
              <a:rPr lang="tr-TR" sz="2400" dirty="0" smtClean="0"/>
              <a:t> </a:t>
            </a:r>
            <a:r>
              <a:rPr lang="en-US" sz="2400" dirty="0" smtClean="0"/>
              <a:t>and </a:t>
            </a:r>
            <a:r>
              <a:rPr lang="en-US" sz="2400" dirty="0"/>
              <a:t>Fixed Cost </a:t>
            </a:r>
            <a:r>
              <a:rPr lang="en-US" sz="2400" dirty="0" smtClean="0"/>
              <a:t>Curves</a:t>
            </a:r>
            <a:r>
              <a:rPr lang="tr-TR" sz="2400" dirty="0" smtClean="0"/>
              <a:t/>
            </a:r>
            <a:br>
              <a:rPr lang="tr-TR" sz="2400" dirty="0" smtClean="0"/>
            </a:br>
            <a:endParaRPr lang="en-US" sz="2400" dirty="0"/>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91" y="1253374"/>
            <a:ext cx="4925972"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253963" y="1325229"/>
            <a:ext cx="3415748" cy="3416320"/>
          </a:xfrm>
          <a:prstGeom prst="rect">
            <a:avLst/>
          </a:prstGeom>
        </p:spPr>
        <p:txBody>
          <a:bodyPr wrap="square">
            <a:spAutoFit/>
          </a:bodyPr>
          <a:lstStyle/>
          <a:p>
            <a:pPr algn="just"/>
            <a:r>
              <a:rPr lang="tr-TR" b="1" dirty="0" err="1"/>
              <a:t>The</a:t>
            </a:r>
            <a:r>
              <a:rPr lang="tr-TR" b="1" dirty="0"/>
              <a:t> Total, </a:t>
            </a:r>
            <a:r>
              <a:rPr lang="tr-TR" b="1" dirty="0" err="1"/>
              <a:t>Variable</a:t>
            </a:r>
            <a:r>
              <a:rPr lang="tr-TR" b="1" dirty="0"/>
              <a:t>, and</a:t>
            </a:r>
          </a:p>
          <a:p>
            <a:pPr algn="just"/>
            <a:r>
              <a:rPr lang="tr-TR" b="1" dirty="0" err="1"/>
              <a:t>Fixed</a:t>
            </a:r>
            <a:r>
              <a:rPr lang="tr-TR" b="1" dirty="0"/>
              <a:t> </a:t>
            </a:r>
            <a:r>
              <a:rPr lang="tr-TR" b="1" dirty="0" err="1"/>
              <a:t>Cost</a:t>
            </a:r>
            <a:r>
              <a:rPr lang="tr-TR" b="1" dirty="0"/>
              <a:t> </a:t>
            </a:r>
            <a:r>
              <a:rPr lang="tr-TR" b="1" dirty="0" err="1"/>
              <a:t>Curves</a:t>
            </a:r>
            <a:endParaRPr lang="tr-TR" b="1" dirty="0"/>
          </a:p>
          <a:p>
            <a:pPr algn="just"/>
            <a:r>
              <a:rPr lang="en-US" dirty="0" smtClean="0"/>
              <a:t>The </a:t>
            </a:r>
            <a:r>
              <a:rPr lang="en-US" dirty="0"/>
              <a:t>variable cost</a:t>
            </a:r>
          </a:p>
          <a:p>
            <a:pPr algn="just"/>
            <a:r>
              <a:rPr lang="tr-TR" dirty="0" err="1"/>
              <a:t>curve</a:t>
            </a:r>
            <a:r>
              <a:rPr lang="tr-TR" dirty="0"/>
              <a:t> </a:t>
            </a:r>
            <a:r>
              <a:rPr lang="tr-TR" dirty="0" err="1"/>
              <a:t>passes</a:t>
            </a:r>
            <a:r>
              <a:rPr lang="tr-TR" dirty="0"/>
              <a:t> </a:t>
            </a:r>
            <a:r>
              <a:rPr lang="tr-TR" dirty="0" err="1"/>
              <a:t>through</a:t>
            </a:r>
            <a:r>
              <a:rPr lang="tr-TR" dirty="0"/>
              <a:t> </a:t>
            </a:r>
            <a:r>
              <a:rPr lang="tr-TR" dirty="0" err="1"/>
              <a:t>the</a:t>
            </a:r>
            <a:endParaRPr lang="tr-TR" dirty="0"/>
          </a:p>
          <a:p>
            <a:pPr algn="just"/>
            <a:r>
              <a:rPr lang="en-US" dirty="0"/>
              <a:t>origin, which means that the</a:t>
            </a:r>
          </a:p>
          <a:p>
            <a:pPr algn="just"/>
            <a:r>
              <a:rPr lang="tr-TR" dirty="0" err="1"/>
              <a:t>variable</a:t>
            </a:r>
            <a:r>
              <a:rPr lang="tr-TR" dirty="0"/>
              <a:t> </a:t>
            </a:r>
            <a:r>
              <a:rPr lang="tr-TR" dirty="0" err="1"/>
              <a:t>cost</a:t>
            </a:r>
            <a:r>
              <a:rPr lang="tr-TR" dirty="0"/>
              <a:t> of </a:t>
            </a:r>
            <a:r>
              <a:rPr lang="tr-TR" dirty="0" err="1"/>
              <a:t>producing</a:t>
            </a:r>
            <a:endParaRPr lang="tr-TR" dirty="0"/>
          </a:p>
          <a:p>
            <a:pPr algn="just"/>
            <a:r>
              <a:rPr lang="en-US" dirty="0"/>
              <a:t>zero units of output is equal</a:t>
            </a:r>
          </a:p>
          <a:p>
            <a:pPr algn="just"/>
            <a:r>
              <a:rPr lang="en-US" dirty="0"/>
              <a:t>to zero. The TC curve, which</a:t>
            </a:r>
          </a:p>
          <a:p>
            <a:pPr algn="just"/>
            <a:r>
              <a:rPr lang="en-US" dirty="0"/>
              <a:t>is the sum of the FC and VC</a:t>
            </a:r>
          </a:p>
          <a:p>
            <a:pPr algn="just"/>
            <a:r>
              <a:rPr lang="en-US" dirty="0"/>
              <a:t>curves, is parallel to the VC</a:t>
            </a:r>
          </a:p>
          <a:p>
            <a:pPr algn="just"/>
            <a:r>
              <a:rPr lang="en-US" dirty="0"/>
              <a:t>curve and lies FC </a:t>
            </a:r>
            <a:r>
              <a:rPr lang="tr-TR" dirty="0" smtClean="0"/>
              <a:t>=</a:t>
            </a:r>
            <a:r>
              <a:rPr lang="en-US" dirty="0" smtClean="0"/>
              <a:t> </a:t>
            </a:r>
            <a:r>
              <a:rPr lang="en-US" dirty="0"/>
              <a:t>30 units</a:t>
            </a:r>
          </a:p>
          <a:p>
            <a:pPr algn="just"/>
            <a:r>
              <a:rPr lang="tr-TR" dirty="0" err="1"/>
              <a:t>above</a:t>
            </a:r>
            <a:r>
              <a:rPr lang="tr-TR" dirty="0"/>
              <a:t> it.</a:t>
            </a:r>
          </a:p>
        </p:txBody>
      </p:sp>
    </p:spTree>
    <p:extLst>
      <p:ext uri="{BB962C8B-B14F-4D97-AF65-F5344CB8AC3E}">
        <p14:creationId xmlns:p14="http://schemas.microsoft.com/office/powerpoint/2010/main" val="158224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a:t>Other </a:t>
            </a:r>
            <a:r>
              <a:rPr lang="en-US" dirty="0" smtClean="0"/>
              <a:t>Short-Run Costs</a:t>
            </a:r>
            <a:endParaRPr lang="en-US" dirty="0"/>
          </a:p>
        </p:txBody>
      </p:sp>
      <p:sp>
        <p:nvSpPr>
          <p:cNvPr id="5" name="Slide Number Placeholder 4"/>
          <p:cNvSpPr>
            <a:spLocks noGrp="1"/>
          </p:cNvSpPr>
          <p:nvPr>
            <p:ph type="sldNum" sz="quarter" idx="12"/>
          </p:nvPr>
        </p:nvSpPr>
        <p:spPr/>
        <p:txBody>
          <a:bodyPr/>
          <a:lstStyle/>
          <a:p>
            <a:fld id="{277EE247-7E3D-4F38-A267-86CBA1DF41EF}" type="slidenum">
              <a:rPr lang="en-US" smtClean="0"/>
              <a:t>16</a:t>
            </a:fld>
            <a:endParaRPr lang="en-US"/>
          </a:p>
        </p:txBody>
      </p:sp>
      <p:sp>
        <p:nvSpPr>
          <p:cNvPr id="6" name="Rectangle 5"/>
          <p:cNvSpPr>
            <a:spLocks noGrp="1" noChangeArrowheads="1"/>
          </p:cNvSpPr>
          <p:nvPr/>
        </p:nvSpPr>
        <p:spPr bwMode="auto">
          <a:xfrm>
            <a:off x="457200" y="914400"/>
            <a:ext cx="822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rgbClr val="000000"/>
                </a:solidFill>
              </a:rPr>
              <a:t>Average fixed cost (AFC</a:t>
            </a:r>
            <a:r>
              <a:rPr lang="en-US" sz="2800" b="1" i="1" dirty="0">
                <a:solidFill>
                  <a:schemeClr val="tx1"/>
                </a:solidFill>
              </a:rPr>
              <a:t>): </a:t>
            </a:r>
            <a:r>
              <a:rPr lang="en-US" sz="2800" dirty="0">
                <a:solidFill>
                  <a:schemeClr val="tx1"/>
                </a:solidFill>
              </a:rPr>
              <a:t>fixed cost divided by the quantity of output</a:t>
            </a:r>
            <a:r>
              <a:rPr lang="en-US" sz="2800" dirty="0" smtClean="0">
                <a:solidFill>
                  <a:schemeClr val="tx1"/>
                </a:solidFill>
              </a:rPr>
              <a:t>.</a:t>
            </a:r>
          </a:p>
          <a:p>
            <a:pPr>
              <a:lnSpc>
                <a:spcPct val="90000"/>
              </a:lnSpc>
            </a:pPr>
            <a:endParaRPr lang="en-US" sz="2800" dirty="0">
              <a:solidFill>
                <a:schemeClr val="tx1"/>
              </a:solidFill>
            </a:endParaRPr>
          </a:p>
          <a:p>
            <a:pPr>
              <a:lnSpc>
                <a:spcPct val="90000"/>
              </a:lnSpc>
            </a:pPr>
            <a:r>
              <a:rPr lang="en-US" sz="2800" b="1" i="1" dirty="0">
                <a:solidFill>
                  <a:schemeClr val="tx1"/>
                </a:solidFill>
              </a:rPr>
              <a:t>Average variable cost (AVC): </a:t>
            </a:r>
            <a:r>
              <a:rPr lang="en-US" sz="2800" dirty="0">
                <a:solidFill>
                  <a:schemeClr val="tx1"/>
                </a:solidFill>
              </a:rPr>
              <a:t>variable cost divided by the quantity of output</a:t>
            </a:r>
            <a:r>
              <a:rPr lang="en-US" sz="2800" dirty="0" smtClean="0">
                <a:solidFill>
                  <a:schemeClr val="tx1"/>
                </a:solidFill>
              </a:rPr>
              <a:t>.</a:t>
            </a:r>
          </a:p>
          <a:p>
            <a:pPr>
              <a:lnSpc>
                <a:spcPct val="90000"/>
              </a:lnSpc>
            </a:pPr>
            <a:endParaRPr lang="en-US" sz="2800" dirty="0">
              <a:solidFill>
                <a:schemeClr val="tx1"/>
              </a:solidFill>
            </a:endParaRPr>
          </a:p>
          <a:p>
            <a:pPr>
              <a:lnSpc>
                <a:spcPct val="90000"/>
              </a:lnSpc>
            </a:pPr>
            <a:r>
              <a:rPr lang="en-US" sz="2800" b="1" i="1" dirty="0">
                <a:solidFill>
                  <a:schemeClr val="tx1"/>
                </a:solidFill>
              </a:rPr>
              <a:t>Average total cost (ATC): </a:t>
            </a:r>
            <a:r>
              <a:rPr lang="en-US" sz="2800" dirty="0">
                <a:solidFill>
                  <a:schemeClr val="tx1"/>
                </a:solidFill>
              </a:rPr>
              <a:t>total cost divided by the quantity of output</a:t>
            </a:r>
            <a:r>
              <a:rPr lang="en-US" sz="2800" dirty="0" smtClean="0">
                <a:solidFill>
                  <a:schemeClr val="tx1"/>
                </a:solidFill>
              </a:rPr>
              <a:t>.</a:t>
            </a:r>
          </a:p>
          <a:p>
            <a:pPr marL="0" indent="0">
              <a:lnSpc>
                <a:spcPct val="90000"/>
              </a:lnSpc>
              <a:buNone/>
            </a:pPr>
            <a:endParaRPr lang="en-US" sz="2800" dirty="0">
              <a:solidFill>
                <a:schemeClr val="tx1"/>
              </a:solidFill>
            </a:endParaRPr>
          </a:p>
          <a:p>
            <a:pPr>
              <a:lnSpc>
                <a:spcPct val="90000"/>
              </a:lnSpc>
            </a:pPr>
            <a:r>
              <a:rPr lang="en-US" sz="2800" b="1" i="1" dirty="0" smtClean="0">
                <a:solidFill>
                  <a:schemeClr val="tx1"/>
                </a:solidFill>
              </a:rPr>
              <a:t>Marginal </a:t>
            </a:r>
            <a:r>
              <a:rPr lang="en-US" sz="2800" b="1" i="1" dirty="0">
                <a:solidFill>
                  <a:schemeClr val="tx1"/>
                </a:solidFill>
              </a:rPr>
              <a:t>cost (MC): </a:t>
            </a:r>
            <a:r>
              <a:rPr lang="en-US" sz="2800" dirty="0">
                <a:solidFill>
                  <a:schemeClr val="tx1"/>
                </a:solidFill>
              </a:rPr>
              <a:t>change in total cost that results from a 1-unit change in output</a:t>
            </a:r>
            <a:r>
              <a:rPr lang="en-US" sz="2800" dirty="0" smtClean="0">
                <a:solidFill>
                  <a:schemeClr val="tx1"/>
                </a:solidFill>
              </a:rPr>
              <a:t>.</a:t>
            </a:r>
          </a:p>
          <a:p>
            <a:pPr>
              <a:lnSpc>
                <a:spcPct val="90000"/>
              </a:lnSpc>
            </a:pPr>
            <a:endParaRPr lang="en-US" sz="2800" dirty="0">
              <a:solidFill>
                <a:schemeClr val="tx1"/>
              </a:solidFill>
            </a:endParaRPr>
          </a:p>
        </p:txBody>
      </p:sp>
      <p:pic>
        <p:nvPicPr>
          <p:cNvPr id="3" name="Picture 2"/>
          <p:cNvPicPr>
            <a:picLocks noChangeAspect="1"/>
          </p:cNvPicPr>
          <p:nvPr/>
        </p:nvPicPr>
        <p:blipFill>
          <a:blip r:embed="rId2"/>
          <a:stretch>
            <a:fillRect/>
          </a:stretch>
        </p:blipFill>
        <p:spPr>
          <a:xfrm>
            <a:off x="3657600" y="1600200"/>
            <a:ext cx="1828800" cy="624840"/>
          </a:xfrm>
          <a:prstGeom prst="rect">
            <a:avLst/>
          </a:prstGeom>
        </p:spPr>
      </p:pic>
      <p:pic>
        <p:nvPicPr>
          <p:cNvPr id="7" name="Picture 6"/>
          <p:cNvPicPr>
            <a:picLocks noChangeAspect="1"/>
          </p:cNvPicPr>
          <p:nvPr/>
        </p:nvPicPr>
        <p:blipFill>
          <a:blip r:embed="rId3"/>
          <a:stretch>
            <a:fillRect/>
          </a:stretch>
        </p:blipFill>
        <p:spPr>
          <a:xfrm>
            <a:off x="3569855" y="3016518"/>
            <a:ext cx="2068945" cy="641082"/>
          </a:xfrm>
          <a:prstGeom prst="rect">
            <a:avLst/>
          </a:prstGeom>
        </p:spPr>
      </p:pic>
      <p:pic>
        <p:nvPicPr>
          <p:cNvPr id="8" name="Picture 7"/>
          <p:cNvPicPr>
            <a:picLocks noChangeAspect="1"/>
          </p:cNvPicPr>
          <p:nvPr/>
        </p:nvPicPr>
        <p:blipFill>
          <a:blip r:embed="rId4"/>
          <a:stretch>
            <a:fillRect/>
          </a:stretch>
        </p:blipFill>
        <p:spPr>
          <a:xfrm>
            <a:off x="3581399" y="4267200"/>
            <a:ext cx="3810001" cy="724215"/>
          </a:xfrm>
          <a:prstGeom prst="rect">
            <a:avLst/>
          </a:prstGeom>
        </p:spPr>
      </p:pic>
      <p:pic>
        <p:nvPicPr>
          <p:cNvPr id="9" name="Picture 8"/>
          <p:cNvPicPr>
            <a:picLocks noChangeAspect="1"/>
          </p:cNvPicPr>
          <p:nvPr/>
        </p:nvPicPr>
        <p:blipFill>
          <a:blip r:embed="rId5"/>
          <a:stretch>
            <a:fillRect/>
          </a:stretch>
        </p:blipFill>
        <p:spPr>
          <a:xfrm>
            <a:off x="2590799" y="5791200"/>
            <a:ext cx="1628775" cy="685800"/>
          </a:xfrm>
          <a:prstGeom prst="rect">
            <a:avLst/>
          </a:prstGeom>
        </p:spPr>
      </p:pic>
      <p:pic>
        <p:nvPicPr>
          <p:cNvPr id="10" name="Picture 9"/>
          <p:cNvPicPr>
            <a:picLocks noChangeAspect="1"/>
          </p:cNvPicPr>
          <p:nvPr/>
        </p:nvPicPr>
        <p:blipFill>
          <a:blip r:embed="rId6"/>
          <a:stretch>
            <a:fillRect/>
          </a:stretch>
        </p:blipFill>
        <p:spPr>
          <a:xfrm>
            <a:off x="4343400" y="5791200"/>
            <a:ext cx="914400" cy="650929"/>
          </a:xfrm>
          <a:prstGeom prst="rect">
            <a:avLst/>
          </a:prstGeom>
        </p:spPr>
      </p:pic>
    </p:spTree>
    <p:extLst>
      <p:ext uri="{BB962C8B-B14F-4D97-AF65-F5344CB8AC3E}">
        <p14:creationId xmlns:p14="http://schemas.microsoft.com/office/powerpoint/2010/main" val="233915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ltLang="tr-TR"/>
              <a:t>Average and Marginal Cost Curves</a:t>
            </a:r>
          </a:p>
        </p:txBody>
      </p:sp>
      <p:sp>
        <p:nvSpPr>
          <p:cNvPr id="436227" name="Rectangle 3"/>
          <p:cNvSpPr>
            <a:spLocks noGrp="1" noChangeArrowheads="1"/>
          </p:cNvSpPr>
          <p:nvPr>
            <p:ph idx="1"/>
          </p:nvPr>
        </p:nvSpPr>
        <p:spPr/>
        <p:txBody>
          <a:bodyPr/>
          <a:lstStyle/>
          <a:p>
            <a:r>
              <a:rPr lang="en-US" altLang="tr-TR" dirty="0"/>
              <a:t>The marginal cost curve goes through the minimum point of the average total cost curve and average variable cost curve.</a:t>
            </a:r>
          </a:p>
          <a:p>
            <a:r>
              <a:rPr lang="en-US" altLang="tr-TR" dirty="0"/>
              <a:t>Each of these curves is U-shaped</a:t>
            </a:r>
            <a:r>
              <a:rPr lang="en-US" altLang="tr-TR" dirty="0" smtClean="0"/>
              <a:t>.</a:t>
            </a:r>
            <a:r>
              <a:rPr lang="en-US" altLang="tr-TR" dirty="0"/>
              <a:t> </a:t>
            </a:r>
            <a:endParaRPr lang="tr-TR" altLang="tr-TR" dirty="0" smtClean="0"/>
          </a:p>
          <a:p>
            <a:r>
              <a:rPr lang="en-US" altLang="tr-TR" dirty="0" smtClean="0"/>
              <a:t>The </a:t>
            </a:r>
            <a:r>
              <a:rPr lang="en-US" altLang="tr-TR" dirty="0"/>
              <a:t>average fixed cost curve slopes down continuously.</a:t>
            </a:r>
          </a:p>
          <a:p>
            <a:endParaRPr lang="en-US" altLang="tr-TR" dirty="0"/>
          </a:p>
        </p:txBody>
      </p:sp>
    </p:spTree>
    <p:extLst>
      <p:ext uri="{BB962C8B-B14F-4D97-AF65-F5344CB8AC3E}">
        <p14:creationId xmlns:p14="http://schemas.microsoft.com/office/powerpoint/2010/main" val="260704241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normAutofit fontScale="90000"/>
          </a:bodyPr>
          <a:lstStyle/>
          <a:p>
            <a:r>
              <a:rPr lang="en-US" altLang="tr-TR" dirty="0"/>
              <a:t>Downward-Sloping Shape of the Average Fixed Cost Curve</a:t>
            </a:r>
          </a:p>
        </p:txBody>
      </p:sp>
      <p:sp>
        <p:nvSpPr>
          <p:cNvPr id="439299" name="Rectangle 3"/>
          <p:cNvSpPr>
            <a:spLocks noGrp="1" noChangeArrowheads="1"/>
          </p:cNvSpPr>
          <p:nvPr>
            <p:ph idx="1"/>
          </p:nvPr>
        </p:nvSpPr>
        <p:spPr/>
        <p:txBody>
          <a:bodyPr/>
          <a:lstStyle/>
          <a:p>
            <a:r>
              <a:rPr lang="en-US" altLang="tr-TR" dirty="0"/>
              <a:t>The average fixed cost curve looks like a child’s slide – it starts out with a steep decline, then it becomes flatter and flatter.</a:t>
            </a:r>
          </a:p>
          <a:p>
            <a:r>
              <a:rPr lang="en-US" altLang="tr-TR" dirty="0"/>
              <a:t>It tells us that as output increases, the same fixed cost can be spread out over a wider range of output.</a:t>
            </a:r>
          </a:p>
        </p:txBody>
      </p:sp>
    </p:spTree>
    <p:extLst>
      <p:ext uri="{BB962C8B-B14F-4D97-AF65-F5344CB8AC3E}">
        <p14:creationId xmlns:p14="http://schemas.microsoft.com/office/powerpoint/2010/main" val="400063158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r>
              <a:rPr lang="en-US" altLang="tr-TR" dirty="0"/>
              <a:t>The U Shape of the Average and Marginal Cost Curves</a:t>
            </a:r>
          </a:p>
        </p:txBody>
      </p:sp>
      <p:sp>
        <p:nvSpPr>
          <p:cNvPr id="442371" name="Rectangle 3"/>
          <p:cNvSpPr>
            <a:spLocks noGrp="1" noChangeArrowheads="1"/>
          </p:cNvSpPr>
          <p:nvPr>
            <p:ph idx="1"/>
          </p:nvPr>
        </p:nvSpPr>
        <p:spPr>
          <a:xfrm>
            <a:off x="377687" y="1600200"/>
            <a:ext cx="8763000" cy="1314450"/>
          </a:xfrm>
        </p:spPr>
        <p:txBody>
          <a:bodyPr>
            <a:normAutofit fontScale="92500" lnSpcReduction="20000"/>
          </a:bodyPr>
          <a:lstStyle/>
          <a:p>
            <a:r>
              <a:rPr lang="en-US" altLang="tr-TR" dirty="0"/>
              <a:t>The law of diminishing marginal productivity sets in as more and more of a variable input is added to a fixed input.</a:t>
            </a:r>
          </a:p>
        </p:txBody>
      </p:sp>
      <p:sp>
        <p:nvSpPr>
          <p:cNvPr id="442372" name="Rectangle 4"/>
          <p:cNvSpPr>
            <a:spLocks noChangeArrowheads="1"/>
          </p:cNvSpPr>
          <p:nvPr/>
        </p:nvSpPr>
        <p:spPr bwMode="auto">
          <a:xfrm>
            <a:off x="914400" y="2971800"/>
            <a:ext cx="7772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fontAlgn="base">
              <a:spcBef>
                <a:spcPct val="20000"/>
              </a:spcBef>
              <a:spcAft>
                <a:spcPct val="0"/>
              </a:spcAft>
              <a:buChar char="»"/>
              <a:defRPr sz="2000">
                <a:solidFill>
                  <a:schemeClr val="tx1"/>
                </a:solidFill>
                <a:latin typeface="Comic Sans MS" pitchFamily="66" charset="0"/>
              </a:defRPr>
            </a:lvl6pPr>
            <a:lvl7pPr marL="2971800" indent="-228600" fontAlgn="base">
              <a:spcBef>
                <a:spcPct val="20000"/>
              </a:spcBef>
              <a:spcAft>
                <a:spcPct val="0"/>
              </a:spcAft>
              <a:buChar char="»"/>
              <a:defRPr sz="2000">
                <a:solidFill>
                  <a:schemeClr val="tx1"/>
                </a:solidFill>
                <a:latin typeface="Comic Sans MS" pitchFamily="66" charset="0"/>
              </a:defRPr>
            </a:lvl7pPr>
            <a:lvl8pPr marL="3429000" indent="-228600" fontAlgn="base">
              <a:spcBef>
                <a:spcPct val="20000"/>
              </a:spcBef>
              <a:spcAft>
                <a:spcPct val="0"/>
              </a:spcAft>
              <a:buChar char="»"/>
              <a:defRPr sz="2000">
                <a:solidFill>
                  <a:schemeClr val="tx1"/>
                </a:solidFill>
                <a:latin typeface="Comic Sans MS" pitchFamily="66" charset="0"/>
              </a:defRPr>
            </a:lvl8pPr>
            <a:lvl9pPr marL="3886200" indent="-228600" fontAlgn="base">
              <a:spcBef>
                <a:spcPct val="20000"/>
              </a:spcBef>
              <a:spcAft>
                <a:spcPct val="0"/>
              </a:spcAft>
              <a:buChar char="»"/>
              <a:defRPr sz="2000">
                <a:solidFill>
                  <a:schemeClr val="tx1"/>
                </a:solidFill>
                <a:latin typeface="Comic Sans MS" pitchFamily="66" charset="0"/>
              </a:defRPr>
            </a:lvl9pPr>
          </a:lstStyle>
          <a:p>
            <a:r>
              <a:rPr lang="en-US" altLang="tr-TR" dirty="0"/>
              <a:t>Marginal and average productivities fall and marginal costs rise</a:t>
            </a:r>
            <a:r>
              <a:rPr lang="en-US" altLang="tr-TR" dirty="0" smtClean="0"/>
              <a:t>.</a:t>
            </a:r>
            <a:r>
              <a:rPr lang="en-US" altLang="tr-TR" dirty="0"/>
              <a:t> </a:t>
            </a:r>
            <a:endParaRPr lang="tr-TR" altLang="tr-TR" smtClean="0"/>
          </a:p>
          <a:p>
            <a:r>
              <a:rPr lang="en-US" altLang="tr-TR" smtClean="0"/>
              <a:t>And </a:t>
            </a:r>
            <a:r>
              <a:rPr lang="en-US" altLang="tr-TR" dirty="0"/>
              <a:t>when average productivity of the variable input falls, average variable cost rise.</a:t>
            </a:r>
          </a:p>
          <a:p>
            <a:pPr eaLnBrk="1" hangingPunct="1"/>
            <a:endParaRPr lang="en-US" altLang="tr-TR" dirty="0"/>
          </a:p>
        </p:txBody>
      </p:sp>
    </p:spTree>
    <p:extLst>
      <p:ext uri="{BB962C8B-B14F-4D97-AF65-F5344CB8AC3E}">
        <p14:creationId xmlns:p14="http://schemas.microsoft.com/office/powerpoint/2010/main" val="26066522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228600" y="1828800"/>
            <a:ext cx="8458200" cy="1938992"/>
          </a:xfrm>
          <a:prstGeom prst="rect">
            <a:avLst/>
          </a:prstGeom>
        </p:spPr>
        <p:txBody>
          <a:bodyPr wrap="square">
            <a:spAutoFit/>
          </a:bodyPr>
          <a:lstStyle/>
          <a:p>
            <a:pPr algn="just"/>
            <a:r>
              <a:rPr lang="en-US" sz="2400" dirty="0"/>
              <a:t>In this chapter our goal is to translate the theory of production </a:t>
            </a:r>
            <a:r>
              <a:rPr lang="en-US" sz="2400" dirty="0" smtClean="0"/>
              <a:t>into </a:t>
            </a:r>
            <a:r>
              <a:rPr lang="en-US" sz="2400" dirty="0"/>
              <a:t>a </a:t>
            </a:r>
            <a:r>
              <a:rPr lang="en-US" sz="2400" dirty="0" smtClean="0"/>
              <a:t>theory </a:t>
            </a:r>
            <a:r>
              <a:rPr lang="en-US" sz="2400" dirty="0"/>
              <a:t>of costs. </a:t>
            </a:r>
            <a:r>
              <a:rPr lang="tr-TR" sz="2400" dirty="0" err="1" smtClean="0"/>
              <a:t>Previously</a:t>
            </a:r>
            <a:r>
              <a:rPr lang="tr-TR" sz="2400" dirty="0" smtClean="0"/>
              <a:t>, </a:t>
            </a:r>
            <a:r>
              <a:rPr lang="en-US" sz="2400" dirty="0" smtClean="0"/>
              <a:t>we </a:t>
            </a:r>
            <a:r>
              <a:rPr lang="en-US" sz="2400" dirty="0"/>
              <a:t>established the </a:t>
            </a:r>
            <a:r>
              <a:rPr lang="en-US" sz="2400" dirty="0" smtClean="0"/>
              <a:t>relationship</a:t>
            </a:r>
            <a:r>
              <a:rPr lang="tr-TR" sz="2400" dirty="0" smtClean="0"/>
              <a:t> </a:t>
            </a:r>
            <a:r>
              <a:rPr lang="en-US" sz="2400" dirty="0" smtClean="0"/>
              <a:t>between </a:t>
            </a:r>
            <a:r>
              <a:rPr lang="en-US" sz="2400" dirty="0"/>
              <a:t>the quantities of inputs employed and the corresponding </a:t>
            </a:r>
            <a:r>
              <a:rPr lang="en-US" sz="2400" dirty="0" smtClean="0"/>
              <a:t>level</a:t>
            </a:r>
            <a:r>
              <a:rPr lang="tr-TR" sz="2400" dirty="0" smtClean="0"/>
              <a:t> </a:t>
            </a:r>
            <a:r>
              <a:rPr lang="en-US" sz="2400" dirty="0" smtClean="0"/>
              <a:t>of </a:t>
            </a:r>
            <a:r>
              <a:rPr lang="en-US" sz="2400" dirty="0"/>
              <a:t>output. Here, we will </a:t>
            </a:r>
            <a:r>
              <a:rPr lang="tr-TR" sz="2400" dirty="0" err="1" smtClean="0"/>
              <a:t>create</a:t>
            </a:r>
            <a:r>
              <a:rPr lang="en-US" sz="2400" dirty="0" smtClean="0"/>
              <a:t> </a:t>
            </a:r>
            <a:r>
              <a:rPr lang="en-US" sz="2400" dirty="0"/>
              <a:t>the link between the quantity of output </a:t>
            </a:r>
            <a:r>
              <a:rPr lang="en-US" sz="2400" dirty="0" smtClean="0"/>
              <a:t>produced</a:t>
            </a:r>
            <a:r>
              <a:rPr lang="tr-TR" sz="2400" dirty="0" smtClean="0"/>
              <a:t> </a:t>
            </a:r>
            <a:r>
              <a:rPr lang="en-US" sz="2400" dirty="0" smtClean="0"/>
              <a:t>and </a:t>
            </a:r>
            <a:r>
              <a:rPr lang="en-US" sz="2400" dirty="0"/>
              <a:t>the cost of producing it.</a:t>
            </a:r>
            <a:endParaRPr lang="tr-TR" sz="2400" dirty="0"/>
          </a:p>
        </p:txBody>
      </p:sp>
    </p:spTree>
    <p:extLst>
      <p:ext uri="{BB962C8B-B14F-4D97-AF65-F5344CB8AC3E}">
        <p14:creationId xmlns:p14="http://schemas.microsoft.com/office/powerpoint/2010/main" val="306505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normAutofit fontScale="90000"/>
          </a:bodyPr>
          <a:lstStyle/>
          <a:p>
            <a:r>
              <a:rPr lang="en-US" altLang="tr-TR"/>
              <a:t>The U Shape of the Average and Marginal Cost Curves</a:t>
            </a:r>
          </a:p>
        </p:txBody>
      </p:sp>
      <p:sp>
        <p:nvSpPr>
          <p:cNvPr id="445443" name="Rectangle 3"/>
          <p:cNvSpPr>
            <a:spLocks noGrp="1" noChangeArrowheads="1"/>
          </p:cNvSpPr>
          <p:nvPr>
            <p:ph idx="1"/>
          </p:nvPr>
        </p:nvSpPr>
        <p:spPr/>
        <p:txBody>
          <a:bodyPr/>
          <a:lstStyle/>
          <a:p>
            <a:r>
              <a:rPr lang="en-US" altLang="tr-TR" dirty="0"/>
              <a:t>The average total cost curve is the vertical summation of the average fixed cost curve and the average variable cost curve, so it is always higher than both of them. </a:t>
            </a:r>
            <a:endParaRPr lang="tr-TR" altLang="tr-TR" dirty="0" smtClean="0"/>
          </a:p>
          <a:p>
            <a:endParaRPr lang="tr-TR" altLang="tr-TR" dirty="0"/>
          </a:p>
          <a:p>
            <a:r>
              <a:rPr lang="en-US" altLang="tr-TR" dirty="0" smtClean="0"/>
              <a:t>If </a:t>
            </a:r>
            <a:r>
              <a:rPr lang="en-US" altLang="tr-TR" dirty="0"/>
              <a:t>the firm increased output enormously, the average variable cost curve and the average total cost curve would almost meet.</a:t>
            </a:r>
          </a:p>
          <a:p>
            <a:endParaRPr lang="en-US" altLang="tr-TR" dirty="0"/>
          </a:p>
        </p:txBody>
      </p:sp>
    </p:spTree>
    <p:extLst>
      <p:ext uri="{BB962C8B-B14F-4D97-AF65-F5344CB8AC3E}">
        <p14:creationId xmlns:p14="http://schemas.microsoft.com/office/powerpoint/2010/main" val="5507827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a:t>Graphing </a:t>
            </a:r>
            <a:r>
              <a:rPr lang="en-US" dirty="0" smtClean="0"/>
              <a:t>the </a:t>
            </a:r>
            <a:r>
              <a:rPr lang="en-US" dirty="0"/>
              <a:t>Short-run Average </a:t>
            </a:r>
            <a:r>
              <a:rPr lang="en-US" dirty="0" smtClean="0"/>
              <a:t>and</a:t>
            </a:r>
            <a:r>
              <a:rPr lang="en-US" dirty="0"/>
              <a:t/>
            </a:r>
            <a:br>
              <a:rPr lang="en-US" dirty="0"/>
            </a:br>
            <a:r>
              <a:rPr lang="en-US" dirty="0"/>
              <a:t>Marginal Cost Curves</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21</a:t>
            </a:fld>
            <a:endParaRPr lang="en-US"/>
          </a:p>
        </p:txBody>
      </p:sp>
      <p:sp>
        <p:nvSpPr>
          <p:cNvPr id="6" name="Rectangle 5"/>
          <p:cNvSpPr>
            <a:spLocks noGrp="1" noChangeArrowheads="1"/>
          </p:cNvSpPr>
          <p:nvPr/>
        </p:nvSpPr>
        <p:spPr bwMode="auto">
          <a:xfrm>
            <a:off x="838200" y="18288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400" dirty="0"/>
              <a:t>Geometrically, average variable cost at any level of output </a:t>
            </a:r>
            <a:r>
              <a:rPr lang="en-US" sz="2400" i="1" dirty="0"/>
              <a:t>Q </a:t>
            </a:r>
            <a:r>
              <a:rPr lang="en-US" sz="2400" dirty="0"/>
              <a:t>may be interpreted as the slope of a ray </a:t>
            </a:r>
            <a:r>
              <a:rPr lang="en-US" sz="2400" dirty="0" smtClean="0"/>
              <a:t>from the origin to </a:t>
            </a:r>
            <a:r>
              <a:rPr lang="en-US" sz="2400" dirty="0"/>
              <a:t>the variable cost curve at </a:t>
            </a:r>
            <a:r>
              <a:rPr lang="en-US" sz="2400" i="1" dirty="0"/>
              <a:t>Q</a:t>
            </a:r>
            <a:r>
              <a:rPr lang="en-US" sz="2400" i="1" dirty="0" smtClean="0"/>
              <a:t>.</a:t>
            </a:r>
          </a:p>
          <a:p>
            <a:r>
              <a:rPr lang="en-US" sz="2400" dirty="0"/>
              <a:t>Geometrically, </a:t>
            </a:r>
            <a:r>
              <a:rPr lang="en-US" sz="2400" dirty="0" smtClean="0"/>
              <a:t>marginal cost at </a:t>
            </a:r>
            <a:r>
              <a:rPr lang="en-US" sz="2400" dirty="0"/>
              <a:t>any level of output may be interpreted as the slope of the total cost curve at that level of output.</a:t>
            </a:r>
          </a:p>
          <a:p>
            <a:pPr lvl="1"/>
            <a:r>
              <a:rPr lang="en-US" sz="2400"/>
              <a:t>S</a:t>
            </a:r>
            <a:r>
              <a:rPr lang="en-US" sz="2400" smtClean="0"/>
              <a:t>ince </a:t>
            </a:r>
            <a:r>
              <a:rPr lang="en-US" sz="2400" dirty="0"/>
              <a:t>the total cost and variable cost curves are parallel, is also equal to the slope of the variable cost curve</a:t>
            </a:r>
            <a:r>
              <a:rPr lang="en-US" sz="2400" dirty="0" smtClean="0"/>
              <a:t>.</a:t>
            </a:r>
          </a:p>
          <a:p>
            <a:pPr lvl="1"/>
            <a:r>
              <a:rPr lang="en-US" sz="2400" dirty="0" smtClean="0"/>
              <a:t>Marginal cost is the most important of the cost curves.</a:t>
            </a:r>
            <a:endParaRPr lang="en-US" sz="2400" dirty="0"/>
          </a:p>
          <a:p>
            <a:endParaRPr lang="en-US" dirty="0"/>
          </a:p>
        </p:txBody>
      </p:sp>
    </p:spTree>
    <p:extLst>
      <p:ext uri="{BB962C8B-B14F-4D97-AF65-F5344CB8AC3E}">
        <p14:creationId xmlns:p14="http://schemas.microsoft.com/office/powerpoint/2010/main" val="163588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9"/>
            <a:ext cx="8229600" cy="1143000"/>
          </a:xfrm>
        </p:spPr>
        <p:txBody>
          <a:bodyPr>
            <a:noAutofit/>
          </a:bodyPr>
          <a:lstStyle/>
          <a:p>
            <a:r>
              <a:rPr lang="en-US" sz="3200" dirty="0"/>
              <a:t>Figure 9</a:t>
            </a:r>
            <a:r>
              <a:rPr lang="en-US" sz="3200" dirty="0" smtClean="0"/>
              <a:t>.5</a:t>
            </a:r>
            <a:r>
              <a:rPr lang="en-US" sz="3200" dirty="0"/>
              <a:t>: The Marginal, Average Total, Average Variable, and Average Fixed Cost Curves</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22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407" y="1143000"/>
            <a:ext cx="53911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920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9"/>
            <a:ext cx="8229600" cy="1143000"/>
          </a:xfrm>
        </p:spPr>
        <p:txBody>
          <a:bodyPr>
            <a:noAutofit/>
          </a:bodyPr>
          <a:lstStyle/>
          <a:p>
            <a:r>
              <a:rPr lang="en-US" sz="3200" dirty="0" smtClean="0"/>
              <a:t>The </a:t>
            </a:r>
            <a:r>
              <a:rPr lang="en-US" sz="3200" dirty="0"/>
              <a:t>Marginal, Average Total, Average Variable, and Average Fixed Cost Curves</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23</a:t>
            </a:fld>
            <a:endParaRPr lang="en-US"/>
          </a:p>
        </p:txBody>
      </p:sp>
      <p:sp>
        <p:nvSpPr>
          <p:cNvPr id="3" name="TextBox 2"/>
          <p:cNvSpPr txBox="1"/>
          <p:nvPr/>
        </p:nvSpPr>
        <p:spPr>
          <a:xfrm>
            <a:off x="838200" y="1219200"/>
            <a:ext cx="7772399" cy="5509200"/>
          </a:xfrm>
          <a:prstGeom prst="rect">
            <a:avLst/>
          </a:prstGeom>
          <a:noFill/>
        </p:spPr>
        <p:txBody>
          <a:bodyPr wrap="square" rtlCol="0">
            <a:spAutoFit/>
          </a:bodyPr>
          <a:lstStyle/>
          <a:p>
            <a:pPr marL="285750" indent="-285750">
              <a:buFont typeface="Arial"/>
              <a:buChar char="•"/>
            </a:pPr>
            <a:r>
              <a:rPr lang="en-US" sz="2200" dirty="0"/>
              <a:t>T</a:t>
            </a:r>
            <a:r>
              <a:rPr lang="en-US" sz="2200" dirty="0" smtClean="0"/>
              <a:t>he </a:t>
            </a:r>
            <a:r>
              <a:rPr lang="en-US" sz="2200" dirty="0"/>
              <a:t>slope of the total cost curve </a:t>
            </a:r>
            <a:r>
              <a:rPr lang="en-US" sz="2200" dirty="0" smtClean="0"/>
              <a:t>decreases </a:t>
            </a:r>
            <a:r>
              <a:rPr lang="en-US" sz="2200" dirty="0"/>
              <a:t>with output up to </a:t>
            </a:r>
            <a:r>
              <a:rPr lang="en-US" sz="2200" i="1" dirty="0"/>
              <a:t>Q</a:t>
            </a:r>
            <a:r>
              <a:rPr lang="en-US" sz="2200" baseline="-25000" dirty="0"/>
              <a:t>1</a:t>
            </a:r>
            <a:r>
              <a:rPr lang="en-US" sz="2200" dirty="0"/>
              <a:t>, and rises with output </a:t>
            </a:r>
            <a:r>
              <a:rPr lang="en-US" sz="2200" dirty="0" smtClean="0"/>
              <a:t>thereafter.</a:t>
            </a:r>
          </a:p>
          <a:p>
            <a:pPr marL="285750" indent="-285750">
              <a:buFont typeface="Arial"/>
              <a:buChar char="•"/>
            </a:pPr>
            <a:r>
              <a:rPr lang="en-US" sz="2200" dirty="0" smtClean="0"/>
              <a:t>This </a:t>
            </a:r>
            <a:r>
              <a:rPr lang="en-US" sz="2200" dirty="0"/>
              <a:t>tells us that the marginal cost curve, labeled MC in the bottom panel, will be downward </a:t>
            </a:r>
            <a:r>
              <a:rPr lang="en-US" sz="2200" dirty="0" smtClean="0"/>
              <a:t>sloping </a:t>
            </a:r>
            <a:r>
              <a:rPr lang="en-US" sz="2200" dirty="0"/>
              <a:t>up to </a:t>
            </a:r>
            <a:r>
              <a:rPr lang="en-US" sz="2200" i="1" dirty="0"/>
              <a:t>Q</a:t>
            </a:r>
            <a:r>
              <a:rPr lang="en-US" sz="2200" baseline="-25000" dirty="0"/>
              <a:t>1</a:t>
            </a:r>
            <a:r>
              <a:rPr lang="en-US" sz="2200" dirty="0"/>
              <a:t> and upward sloping thereafter. </a:t>
            </a:r>
          </a:p>
          <a:p>
            <a:pPr marL="285750" indent="-285750">
              <a:buFont typeface="Arial"/>
              <a:buChar char="•"/>
            </a:pPr>
            <a:r>
              <a:rPr lang="en-US" sz="2200" i="1" dirty="0"/>
              <a:t>Q</a:t>
            </a:r>
            <a:r>
              <a:rPr lang="en-US" sz="2200" baseline="-25000" dirty="0"/>
              <a:t>1</a:t>
            </a:r>
            <a:r>
              <a:rPr lang="en-US" sz="2200" dirty="0"/>
              <a:t> is the point at which diminishing returns set in for this production function, and diminishing returns are what </a:t>
            </a:r>
            <a:r>
              <a:rPr lang="en-US" sz="2200" dirty="0" smtClean="0"/>
              <a:t>account </a:t>
            </a:r>
            <a:r>
              <a:rPr lang="en-US" sz="2200" dirty="0"/>
              <a:t>for the upward slope of the short-run marginal cost </a:t>
            </a:r>
            <a:r>
              <a:rPr lang="en-US" sz="2200" dirty="0" smtClean="0"/>
              <a:t>curve.</a:t>
            </a:r>
          </a:p>
          <a:p>
            <a:pPr marL="285750" indent="-285750">
              <a:buFont typeface="Arial"/>
              <a:buChar char="•"/>
            </a:pPr>
            <a:r>
              <a:rPr lang="en-US" sz="2200" dirty="0"/>
              <a:t>At the output level </a:t>
            </a:r>
            <a:r>
              <a:rPr lang="en-US" sz="2200" i="1" dirty="0"/>
              <a:t>Q</a:t>
            </a:r>
            <a:r>
              <a:rPr lang="en-US" sz="2200" baseline="-25000" dirty="0"/>
              <a:t>3</a:t>
            </a:r>
            <a:r>
              <a:rPr lang="en-US" sz="2200" dirty="0"/>
              <a:t>, the slope of the total cost curve is exactly the same as the slope of the ray to the total cost curve </a:t>
            </a:r>
          </a:p>
          <a:p>
            <a:pPr marL="285750" indent="-285750">
              <a:buFont typeface="Arial"/>
              <a:buChar char="•"/>
            </a:pPr>
            <a:r>
              <a:rPr lang="en-US" sz="2200" dirty="0"/>
              <a:t>This tells us that marginal cost and average total cost will take </a:t>
            </a:r>
            <a:r>
              <a:rPr lang="en-US" sz="2200" dirty="0" smtClean="0"/>
              <a:t>precisely </a:t>
            </a:r>
            <a:r>
              <a:rPr lang="en-US" sz="2200" dirty="0"/>
              <a:t>the same value at </a:t>
            </a:r>
            <a:r>
              <a:rPr lang="en-US" sz="2200" i="1" dirty="0" smtClean="0"/>
              <a:t>Q</a:t>
            </a:r>
            <a:r>
              <a:rPr lang="en-US" sz="2200" baseline="-25000" dirty="0" smtClean="0"/>
              <a:t>3</a:t>
            </a:r>
            <a:r>
              <a:rPr lang="en-US" sz="2200" dirty="0" smtClean="0"/>
              <a:t>. </a:t>
            </a:r>
          </a:p>
          <a:p>
            <a:pPr marL="285750" indent="-285750">
              <a:buFont typeface="Arial"/>
              <a:buChar char="•"/>
            </a:pPr>
            <a:r>
              <a:rPr lang="en-US" sz="2200" dirty="0"/>
              <a:t>For output levels in excess of </a:t>
            </a:r>
            <a:r>
              <a:rPr lang="en-US" sz="2200" i="1" dirty="0"/>
              <a:t>Q</a:t>
            </a:r>
            <a:r>
              <a:rPr lang="en-US" sz="2200" dirty="0"/>
              <a:t>3, the slope of the total cost curve is larger than the slope of the corresponding ray, so marginal cost will be larger than average total cost for output levels larger than </a:t>
            </a:r>
            <a:r>
              <a:rPr lang="en-US" sz="2200" i="1" dirty="0"/>
              <a:t>Q</a:t>
            </a:r>
            <a:r>
              <a:rPr lang="en-US" sz="2200" dirty="0"/>
              <a:t>3</a:t>
            </a:r>
            <a:r>
              <a:rPr lang="en-US" sz="2200" dirty="0" smtClean="0"/>
              <a:t>.</a:t>
            </a:r>
            <a:endParaRPr lang="en-US" sz="2200" dirty="0"/>
          </a:p>
        </p:txBody>
      </p:sp>
    </p:spTree>
    <p:extLst>
      <p:ext uri="{BB962C8B-B14F-4D97-AF65-F5344CB8AC3E}">
        <p14:creationId xmlns:p14="http://schemas.microsoft.com/office/powerpoint/2010/main" val="825499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828" name="Group 164"/>
          <p:cNvGrpSpPr>
            <a:grpSpLocks/>
          </p:cNvGrpSpPr>
          <p:nvPr/>
        </p:nvGrpSpPr>
        <p:grpSpPr bwMode="auto">
          <a:xfrm>
            <a:off x="1123950" y="1625600"/>
            <a:ext cx="7739063" cy="4694238"/>
            <a:chOff x="696" y="1024"/>
            <a:chExt cx="4875" cy="2957"/>
          </a:xfrm>
        </p:grpSpPr>
        <p:sp>
          <p:nvSpPr>
            <p:cNvPr id="113669" name="Freeform 5"/>
            <p:cNvSpPr>
              <a:spLocks/>
            </p:cNvSpPr>
            <p:nvPr/>
          </p:nvSpPr>
          <p:spPr bwMode="auto">
            <a:xfrm>
              <a:off x="1256" y="1088"/>
              <a:ext cx="4315" cy="2379"/>
            </a:xfrm>
            <a:custGeom>
              <a:avLst/>
              <a:gdLst>
                <a:gd name="T0" fmla="*/ 0 w 4315"/>
                <a:gd name="T1" fmla="*/ 0 h 2379"/>
                <a:gd name="T2" fmla="*/ 0 w 4315"/>
                <a:gd name="T3" fmla="*/ 2378 h 2379"/>
                <a:gd name="T4" fmla="*/ 4314 w 4315"/>
                <a:gd name="T5" fmla="*/ 2378 h 2379"/>
              </a:gdLst>
              <a:ahLst/>
              <a:cxnLst>
                <a:cxn ang="0">
                  <a:pos x="T0" y="T1"/>
                </a:cxn>
                <a:cxn ang="0">
                  <a:pos x="T2" y="T3"/>
                </a:cxn>
                <a:cxn ang="0">
                  <a:pos x="T4" y="T5"/>
                </a:cxn>
              </a:cxnLst>
              <a:rect l="0" t="0" r="r" b="b"/>
              <a:pathLst>
                <a:path w="4315" h="2379">
                  <a:moveTo>
                    <a:pt x="0" y="0"/>
                  </a:moveTo>
                  <a:lnTo>
                    <a:pt x="0" y="2378"/>
                  </a:lnTo>
                  <a:lnTo>
                    <a:pt x="4314" y="237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670" name="Line 6"/>
            <p:cNvSpPr>
              <a:spLocks noChangeShapeType="1"/>
            </p:cNvSpPr>
            <p:nvPr/>
          </p:nvSpPr>
          <p:spPr bwMode="auto">
            <a:xfrm flipV="1">
              <a:off x="149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1" name="Line 7"/>
            <p:cNvSpPr>
              <a:spLocks noChangeShapeType="1"/>
            </p:cNvSpPr>
            <p:nvPr/>
          </p:nvSpPr>
          <p:spPr bwMode="auto">
            <a:xfrm flipV="1">
              <a:off x="1740"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2" name="Line 8"/>
            <p:cNvSpPr>
              <a:spLocks noChangeShapeType="1"/>
            </p:cNvSpPr>
            <p:nvPr/>
          </p:nvSpPr>
          <p:spPr bwMode="auto">
            <a:xfrm flipV="1">
              <a:off x="1983"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3" name="Line 9"/>
            <p:cNvSpPr>
              <a:spLocks noChangeShapeType="1"/>
            </p:cNvSpPr>
            <p:nvPr/>
          </p:nvSpPr>
          <p:spPr bwMode="auto">
            <a:xfrm flipV="1">
              <a:off x="222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4" name="Line 10"/>
            <p:cNvSpPr>
              <a:spLocks noChangeShapeType="1"/>
            </p:cNvSpPr>
            <p:nvPr/>
          </p:nvSpPr>
          <p:spPr bwMode="auto">
            <a:xfrm flipV="1">
              <a:off x="246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5" name="Line 11"/>
            <p:cNvSpPr>
              <a:spLocks noChangeShapeType="1"/>
            </p:cNvSpPr>
            <p:nvPr/>
          </p:nvSpPr>
          <p:spPr bwMode="auto">
            <a:xfrm flipV="1">
              <a:off x="270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6" name="Line 12"/>
            <p:cNvSpPr>
              <a:spLocks noChangeShapeType="1"/>
            </p:cNvSpPr>
            <p:nvPr/>
          </p:nvSpPr>
          <p:spPr bwMode="auto">
            <a:xfrm flipV="1">
              <a:off x="2951"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7" name="Line 13"/>
            <p:cNvSpPr>
              <a:spLocks noChangeShapeType="1"/>
            </p:cNvSpPr>
            <p:nvPr/>
          </p:nvSpPr>
          <p:spPr bwMode="auto">
            <a:xfrm flipV="1">
              <a:off x="3194"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8" name="Line 14"/>
            <p:cNvSpPr>
              <a:spLocks noChangeShapeType="1"/>
            </p:cNvSpPr>
            <p:nvPr/>
          </p:nvSpPr>
          <p:spPr bwMode="auto">
            <a:xfrm flipV="1">
              <a:off x="3434"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79" name="Line 15"/>
            <p:cNvSpPr>
              <a:spLocks noChangeShapeType="1"/>
            </p:cNvSpPr>
            <p:nvPr/>
          </p:nvSpPr>
          <p:spPr bwMode="auto">
            <a:xfrm flipV="1">
              <a:off x="367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9" name="Line 25"/>
            <p:cNvSpPr>
              <a:spLocks noChangeShapeType="1"/>
            </p:cNvSpPr>
            <p:nvPr/>
          </p:nvSpPr>
          <p:spPr bwMode="auto">
            <a:xfrm>
              <a:off x="1262" y="3163"/>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90" name="Line 26"/>
            <p:cNvSpPr>
              <a:spLocks noChangeShapeType="1"/>
            </p:cNvSpPr>
            <p:nvPr/>
          </p:nvSpPr>
          <p:spPr bwMode="auto">
            <a:xfrm>
              <a:off x="1262" y="3316"/>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5" name="Line 51"/>
            <p:cNvSpPr>
              <a:spLocks noChangeShapeType="1"/>
            </p:cNvSpPr>
            <p:nvPr/>
          </p:nvSpPr>
          <p:spPr bwMode="auto">
            <a:xfrm flipV="1">
              <a:off x="391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6" name="Line 52"/>
            <p:cNvSpPr>
              <a:spLocks noChangeShapeType="1"/>
            </p:cNvSpPr>
            <p:nvPr/>
          </p:nvSpPr>
          <p:spPr bwMode="auto">
            <a:xfrm flipV="1">
              <a:off x="4160"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7" name="Line 53"/>
            <p:cNvSpPr>
              <a:spLocks noChangeShapeType="1"/>
            </p:cNvSpPr>
            <p:nvPr/>
          </p:nvSpPr>
          <p:spPr bwMode="auto">
            <a:xfrm flipV="1">
              <a:off x="4402"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8" name="Line 54"/>
            <p:cNvSpPr>
              <a:spLocks noChangeShapeType="1"/>
            </p:cNvSpPr>
            <p:nvPr/>
          </p:nvSpPr>
          <p:spPr bwMode="auto">
            <a:xfrm flipV="1">
              <a:off x="464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19" name="Line 55"/>
            <p:cNvSpPr>
              <a:spLocks noChangeShapeType="1"/>
            </p:cNvSpPr>
            <p:nvPr/>
          </p:nvSpPr>
          <p:spPr bwMode="auto">
            <a:xfrm flipV="1">
              <a:off x="4886"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0" name="Line 56"/>
            <p:cNvSpPr>
              <a:spLocks noChangeShapeType="1"/>
            </p:cNvSpPr>
            <p:nvPr/>
          </p:nvSpPr>
          <p:spPr bwMode="auto">
            <a:xfrm flipV="1">
              <a:off x="5129"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1" name="Line 57"/>
            <p:cNvSpPr>
              <a:spLocks noChangeShapeType="1"/>
            </p:cNvSpPr>
            <p:nvPr/>
          </p:nvSpPr>
          <p:spPr bwMode="auto">
            <a:xfrm flipV="1">
              <a:off x="5365" y="3400"/>
              <a:ext cx="0" cy="7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67" name="Rectangle 3"/>
            <p:cNvSpPr>
              <a:spLocks noChangeArrowheads="1"/>
            </p:cNvSpPr>
            <p:nvPr/>
          </p:nvSpPr>
          <p:spPr bwMode="auto">
            <a:xfrm rot="16200000">
              <a:off x="627" y="2382"/>
              <a:ext cx="39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Cost</a:t>
              </a:r>
            </a:p>
          </p:txBody>
        </p:sp>
        <p:sp>
          <p:nvSpPr>
            <p:cNvPr id="113668" name="Rectangle 4"/>
            <p:cNvSpPr>
              <a:spLocks noChangeArrowheads="1"/>
            </p:cNvSpPr>
            <p:nvPr/>
          </p:nvSpPr>
          <p:spPr bwMode="auto">
            <a:xfrm rot="16200000">
              <a:off x="1182" y="2608"/>
              <a:ext cx="116"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0" name="Line 16"/>
            <p:cNvSpPr>
              <a:spLocks noChangeShapeType="1"/>
            </p:cNvSpPr>
            <p:nvPr/>
          </p:nvSpPr>
          <p:spPr bwMode="auto">
            <a:xfrm>
              <a:off x="1262" y="1780"/>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1" name="Line 17"/>
            <p:cNvSpPr>
              <a:spLocks noChangeShapeType="1"/>
            </p:cNvSpPr>
            <p:nvPr/>
          </p:nvSpPr>
          <p:spPr bwMode="auto">
            <a:xfrm>
              <a:off x="1268" y="1933"/>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2" name="Line 18"/>
            <p:cNvSpPr>
              <a:spLocks noChangeShapeType="1"/>
            </p:cNvSpPr>
            <p:nvPr/>
          </p:nvSpPr>
          <p:spPr bwMode="auto">
            <a:xfrm>
              <a:off x="1262" y="2241"/>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3" name="Line 19"/>
            <p:cNvSpPr>
              <a:spLocks noChangeShapeType="1"/>
            </p:cNvSpPr>
            <p:nvPr/>
          </p:nvSpPr>
          <p:spPr bwMode="auto">
            <a:xfrm>
              <a:off x="1260" y="2394"/>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4" name="Line 20"/>
            <p:cNvSpPr>
              <a:spLocks noChangeShapeType="1"/>
            </p:cNvSpPr>
            <p:nvPr/>
          </p:nvSpPr>
          <p:spPr bwMode="auto">
            <a:xfrm>
              <a:off x="1268" y="2087"/>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5" name="Line 21"/>
            <p:cNvSpPr>
              <a:spLocks noChangeShapeType="1"/>
            </p:cNvSpPr>
            <p:nvPr/>
          </p:nvSpPr>
          <p:spPr bwMode="auto">
            <a:xfrm>
              <a:off x="1262" y="2547"/>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6" name="Line 22"/>
            <p:cNvSpPr>
              <a:spLocks noChangeShapeType="1"/>
            </p:cNvSpPr>
            <p:nvPr/>
          </p:nvSpPr>
          <p:spPr bwMode="auto">
            <a:xfrm>
              <a:off x="1262" y="2701"/>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7" name="Line 23"/>
            <p:cNvSpPr>
              <a:spLocks noChangeShapeType="1"/>
            </p:cNvSpPr>
            <p:nvPr/>
          </p:nvSpPr>
          <p:spPr bwMode="auto">
            <a:xfrm>
              <a:off x="1262" y="2856"/>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688" name="Line 24"/>
            <p:cNvSpPr>
              <a:spLocks noChangeShapeType="1"/>
            </p:cNvSpPr>
            <p:nvPr/>
          </p:nvSpPr>
          <p:spPr bwMode="auto">
            <a:xfrm>
              <a:off x="1262" y="3009"/>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3" name="Line 59"/>
            <p:cNvSpPr>
              <a:spLocks noChangeShapeType="1"/>
            </p:cNvSpPr>
            <p:nvPr/>
          </p:nvSpPr>
          <p:spPr bwMode="auto">
            <a:xfrm>
              <a:off x="1262" y="1319"/>
              <a:ext cx="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4" name="Line 60"/>
            <p:cNvSpPr>
              <a:spLocks noChangeShapeType="1"/>
            </p:cNvSpPr>
            <p:nvPr/>
          </p:nvSpPr>
          <p:spPr bwMode="auto">
            <a:xfrm>
              <a:off x="1268" y="1156"/>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5" name="Line 61"/>
            <p:cNvSpPr>
              <a:spLocks noChangeShapeType="1"/>
            </p:cNvSpPr>
            <p:nvPr/>
          </p:nvSpPr>
          <p:spPr bwMode="auto">
            <a:xfrm>
              <a:off x="1260" y="1472"/>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26" name="Line 62"/>
            <p:cNvSpPr>
              <a:spLocks noChangeShapeType="1"/>
            </p:cNvSpPr>
            <p:nvPr/>
          </p:nvSpPr>
          <p:spPr bwMode="auto">
            <a:xfrm>
              <a:off x="1260" y="1626"/>
              <a:ext cx="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732" name="Rectangle 68"/>
            <p:cNvSpPr>
              <a:spLocks noChangeArrowheads="1"/>
            </p:cNvSpPr>
            <p:nvPr/>
          </p:nvSpPr>
          <p:spPr bwMode="auto">
            <a:xfrm>
              <a:off x="895" y="1024"/>
              <a:ext cx="37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$30 </a:t>
              </a:r>
            </a:p>
          </p:txBody>
        </p:sp>
        <p:sp>
          <p:nvSpPr>
            <p:cNvPr id="113733" name="Rectangle 69"/>
            <p:cNvSpPr>
              <a:spLocks noChangeArrowheads="1"/>
            </p:cNvSpPr>
            <p:nvPr/>
          </p:nvSpPr>
          <p:spPr bwMode="auto">
            <a:xfrm>
              <a:off x="1002" y="1180"/>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28 </a:t>
              </a:r>
            </a:p>
          </p:txBody>
        </p:sp>
        <p:sp>
          <p:nvSpPr>
            <p:cNvPr id="113734" name="Rectangle 70"/>
            <p:cNvSpPr>
              <a:spLocks noChangeArrowheads="1"/>
            </p:cNvSpPr>
            <p:nvPr/>
          </p:nvSpPr>
          <p:spPr bwMode="auto">
            <a:xfrm>
              <a:off x="1002" y="1335"/>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26 </a:t>
              </a:r>
            </a:p>
          </p:txBody>
        </p:sp>
        <p:sp>
          <p:nvSpPr>
            <p:cNvPr id="113735" name="Rectangle 71"/>
            <p:cNvSpPr>
              <a:spLocks noChangeArrowheads="1"/>
            </p:cNvSpPr>
            <p:nvPr/>
          </p:nvSpPr>
          <p:spPr bwMode="auto">
            <a:xfrm>
              <a:off x="1002" y="1491"/>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24 </a:t>
              </a:r>
            </a:p>
          </p:txBody>
        </p:sp>
        <p:sp>
          <p:nvSpPr>
            <p:cNvPr id="113736" name="Rectangle 72"/>
            <p:cNvSpPr>
              <a:spLocks noChangeArrowheads="1"/>
            </p:cNvSpPr>
            <p:nvPr/>
          </p:nvSpPr>
          <p:spPr bwMode="auto">
            <a:xfrm>
              <a:off x="1002" y="1646"/>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22 </a:t>
              </a:r>
            </a:p>
          </p:txBody>
        </p:sp>
        <p:sp>
          <p:nvSpPr>
            <p:cNvPr id="113737" name="Rectangle 73"/>
            <p:cNvSpPr>
              <a:spLocks noChangeArrowheads="1"/>
            </p:cNvSpPr>
            <p:nvPr/>
          </p:nvSpPr>
          <p:spPr bwMode="auto">
            <a:xfrm>
              <a:off x="1002" y="1802"/>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20 </a:t>
              </a:r>
            </a:p>
          </p:txBody>
        </p:sp>
        <p:sp>
          <p:nvSpPr>
            <p:cNvPr id="113738" name="Rectangle 74"/>
            <p:cNvSpPr>
              <a:spLocks noChangeArrowheads="1"/>
            </p:cNvSpPr>
            <p:nvPr/>
          </p:nvSpPr>
          <p:spPr bwMode="auto">
            <a:xfrm>
              <a:off x="1002" y="1957"/>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18 </a:t>
              </a:r>
            </a:p>
          </p:txBody>
        </p:sp>
        <p:sp>
          <p:nvSpPr>
            <p:cNvPr id="113739" name="Rectangle 75"/>
            <p:cNvSpPr>
              <a:spLocks noChangeArrowheads="1"/>
            </p:cNvSpPr>
            <p:nvPr/>
          </p:nvSpPr>
          <p:spPr bwMode="auto">
            <a:xfrm>
              <a:off x="1002" y="2113"/>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16 </a:t>
              </a:r>
            </a:p>
          </p:txBody>
        </p:sp>
        <p:sp>
          <p:nvSpPr>
            <p:cNvPr id="113740" name="Rectangle 76"/>
            <p:cNvSpPr>
              <a:spLocks noChangeArrowheads="1"/>
            </p:cNvSpPr>
            <p:nvPr/>
          </p:nvSpPr>
          <p:spPr bwMode="auto">
            <a:xfrm>
              <a:off x="1002" y="2268"/>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14 </a:t>
              </a:r>
            </a:p>
          </p:txBody>
        </p:sp>
        <p:sp>
          <p:nvSpPr>
            <p:cNvPr id="113741" name="Rectangle 77"/>
            <p:cNvSpPr>
              <a:spLocks noChangeArrowheads="1"/>
            </p:cNvSpPr>
            <p:nvPr/>
          </p:nvSpPr>
          <p:spPr bwMode="auto">
            <a:xfrm>
              <a:off x="1002" y="2424"/>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12 </a:t>
              </a:r>
            </a:p>
          </p:txBody>
        </p:sp>
        <p:sp>
          <p:nvSpPr>
            <p:cNvPr id="113742" name="Rectangle 78"/>
            <p:cNvSpPr>
              <a:spLocks noChangeArrowheads="1"/>
            </p:cNvSpPr>
            <p:nvPr/>
          </p:nvSpPr>
          <p:spPr bwMode="auto">
            <a:xfrm>
              <a:off x="1002" y="2593"/>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10 </a:t>
              </a:r>
            </a:p>
          </p:txBody>
        </p:sp>
        <p:sp>
          <p:nvSpPr>
            <p:cNvPr id="113743" name="Rectangle 79"/>
            <p:cNvSpPr>
              <a:spLocks noChangeArrowheads="1"/>
            </p:cNvSpPr>
            <p:nvPr/>
          </p:nvSpPr>
          <p:spPr bwMode="auto">
            <a:xfrm>
              <a:off x="1109" y="2748"/>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8 </a:t>
              </a:r>
            </a:p>
          </p:txBody>
        </p:sp>
        <p:sp>
          <p:nvSpPr>
            <p:cNvPr id="113744" name="Rectangle 80"/>
            <p:cNvSpPr>
              <a:spLocks noChangeArrowheads="1"/>
            </p:cNvSpPr>
            <p:nvPr/>
          </p:nvSpPr>
          <p:spPr bwMode="auto">
            <a:xfrm>
              <a:off x="1109" y="2904"/>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6 </a:t>
              </a:r>
            </a:p>
          </p:txBody>
        </p:sp>
        <p:sp>
          <p:nvSpPr>
            <p:cNvPr id="113745" name="Rectangle 81"/>
            <p:cNvSpPr>
              <a:spLocks noChangeArrowheads="1"/>
            </p:cNvSpPr>
            <p:nvPr/>
          </p:nvSpPr>
          <p:spPr bwMode="auto">
            <a:xfrm>
              <a:off x="1109" y="3059"/>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4 </a:t>
              </a:r>
            </a:p>
          </p:txBody>
        </p:sp>
        <p:sp>
          <p:nvSpPr>
            <p:cNvPr id="113746" name="Rectangle 82"/>
            <p:cNvSpPr>
              <a:spLocks noChangeArrowheads="1"/>
            </p:cNvSpPr>
            <p:nvPr/>
          </p:nvSpPr>
          <p:spPr bwMode="auto">
            <a:xfrm>
              <a:off x="1109" y="3214"/>
              <a:ext cx="1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r"/>
              <a:r>
                <a:rPr lang="en-US" altLang="tr-TR" sz="2400">
                  <a:solidFill>
                    <a:srgbClr val="000000"/>
                  </a:solidFill>
                  <a:latin typeface="Arial" charset="0"/>
                </a:rPr>
                <a:t>2 </a:t>
              </a:r>
            </a:p>
          </p:txBody>
        </p:sp>
        <p:sp>
          <p:nvSpPr>
            <p:cNvPr id="113747" name="Rectangle 83"/>
            <p:cNvSpPr>
              <a:spLocks noChangeArrowheads="1"/>
            </p:cNvSpPr>
            <p:nvPr/>
          </p:nvSpPr>
          <p:spPr bwMode="auto">
            <a:xfrm>
              <a:off x="1109"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0</a:t>
              </a:r>
            </a:p>
          </p:txBody>
        </p:sp>
        <p:sp>
          <p:nvSpPr>
            <p:cNvPr id="113754" name="Rectangle 90"/>
            <p:cNvSpPr>
              <a:spLocks noChangeArrowheads="1"/>
            </p:cNvSpPr>
            <p:nvPr/>
          </p:nvSpPr>
          <p:spPr bwMode="auto">
            <a:xfrm>
              <a:off x="2360" y="3723"/>
              <a:ext cx="16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Quantity of earrings</a:t>
              </a:r>
            </a:p>
          </p:txBody>
        </p:sp>
        <p:sp>
          <p:nvSpPr>
            <p:cNvPr id="113755" name="Rectangle 91"/>
            <p:cNvSpPr>
              <a:spLocks noChangeArrowheads="1"/>
            </p:cNvSpPr>
            <p:nvPr/>
          </p:nvSpPr>
          <p:spPr bwMode="auto">
            <a:xfrm>
              <a:off x="1442"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a:t>
              </a:r>
            </a:p>
          </p:txBody>
        </p:sp>
        <p:sp>
          <p:nvSpPr>
            <p:cNvPr id="113756" name="Rectangle 92"/>
            <p:cNvSpPr>
              <a:spLocks noChangeArrowheads="1"/>
            </p:cNvSpPr>
            <p:nvPr/>
          </p:nvSpPr>
          <p:spPr bwMode="auto">
            <a:xfrm>
              <a:off x="1681"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4</a:t>
              </a:r>
            </a:p>
          </p:txBody>
        </p:sp>
        <p:sp>
          <p:nvSpPr>
            <p:cNvPr id="113757" name="Rectangle 93"/>
            <p:cNvSpPr>
              <a:spLocks noChangeArrowheads="1"/>
            </p:cNvSpPr>
            <p:nvPr/>
          </p:nvSpPr>
          <p:spPr bwMode="auto">
            <a:xfrm>
              <a:off x="1925"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6</a:t>
              </a:r>
            </a:p>
          </p:txBody>
        </p:sp>
        <p:sp>
          <p:nvSpPr>
            <p:cNvPr id="113758" name="Rectangle 94"/>
            <p:cNvSpPr>
              <a:spLocks noChangeArrowheads="1"/>
            </p:cNvSpPr>
            <p:nvPr/>
          </p:nvSpPr>
          <p:spPr bwMode="auto">
            <a:xfrm>
              <a:off x="2165" y="3470"/>
              <a:ext cx="10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8</a:t>
              </a:r>
            </a:p>
          </p:txBody>
        </p:sp>
        <p:sp>
          <p:nvSpPr>
            <p:cNvPr id="113759" name="Rectangle 95"/>
            <p:cNvSpPr>
              <a:spLocks noChangeArrowheads="1"/>
            </p:cNvSpPr>
            <p:nvPr/>
          </p:nvSpPr>
          <p:spPr bwMode="auto">
            <a:xfrm>
              <a:off x="235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10</a:t>
              </a:r>
            </a:p>
          </p:txBody>
        </p:sp>
        <p:sp>
          <p:nvSpPr>
            <p:cNvPr id="113760" name="Rectangle 96"/>
            <p:cNvSpPr>
              <a:spLocks noChangeArrowheads="1"/>
            </p:cNvSpPr>
            <p:nvPr/>
          </p:nvSpPr>
          <p:spPr bwMode="auto">
            <a:xfrm>
              <a:off x="2599"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12</a:t>
              </a:r>
            </a:p>
          </p:txBody>
        </p:sp>
        <p:sp>
          <p:nvSpPr>
            <p:cNvPr id="113761" name="Rectangle 97"/>
            <p:cNvSpPr>
              <a:spLocks noChangeArrowheads="1"/>
            </p:cNvSpPr>
            <p:nvPr/>
          </p:nvSpPr>
          <p:spPr bwMode="auto">
            <a:xfrm>
              <a:off x="284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14</a:t>
              </a:r>
            </a:p>
          </p:txBody>
        </p:sp>
        <p:sp>
          <p:nvSpPr>
            <p:cNvPr id="113762" name="Rectangle 98"/>
            <p:cNvSpPr>
              <a:spLocks noChangeArrowheads="1"/>
            </p:cNvSpPr>
            <p:nvPr/>
          </p:nvSpPr>
          <p:spPr bwMode="auto">
            <a:xfrm>
              <a:off x="3088"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16</a:t>
              </a:r>
            </a:p>
          </p:txBody>
        </p:sp>
        <p:sp>
          <p:nvSpPr>
            <p:cNvPr id="113763" name="Rectangle 99"/>
            <p:cNvSpPr>
              <a:spLocks noChangeArrowheads="1"/>
            </p:cNvSpPr>
            <p:nvPr/>
          </p:nvSpPr>
          <p:spPr bwMode="auto">
            <a:xfrm>
              <a:off x="332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18</a:t>
              </a:r>
            </a:p>
          </p:txBody>
        </p:sp>
        <p:sp>
          <p:nvSpPr>
            <p:cNvPr id="113764" name="Rectangle 100"/>
            <p:cNvSpPr>
              <a:spLocks noChangeArrowheads="1"/>
            </p:cNvSpPr>
            <p:nvPr/>
          </p:nvSpPr>
          <p:spPr bwMode="auto">
            <a:xfrm>
              <a:off x="3573"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20</a:t>
              </a:r>
            </a:p>
          </p:txBody>
        </p:sp>
        <p:sp>
          <p:nvSpPr>
            <p:cNvPr id="113765" name="Rectangle 101"/>
            <p:cNvSpPr>
              <a:spLocks noChangeArrowheads="1"/>
            </p:cNvSpPr>
            <p:nvPr/>
          </p:nvSpPr>
          <p:spPr bwMode="auto">
            <a:xfrm>
              <a:off x="381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22</a:t>
              </a:r>
            </a:p>
          </p:txBody>
        </p:sp>
        <p:sp>
          <p:nvSpPr>
            <p:cNvPr id="113766" name="Rectangle 102"/>
            <p:cNvSpPr>
              <a:spLocks noChangeArrowheads="1"/>
            </p:cNvSpPr>
            <p:nvPr/>
          </p:nvSpPr>
          <p:spPr bwMode="auto">
            <a:xfrm>
              <a:off x="4024" y="3470"/>
              <a:ext cx="26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 24</a:t>
              </a:r>
            </a:p>
          </p:txBody>
        </p:sp>
        <p:sp>
          <p:nvSpPr>
            <p:cNvPr id="113767" name="Rectangle 103"/>
            <p:cNvSpPr>
              <a:spLocks noChangeArrowheads="1"/>
            </p:cNvSpPr>
            <p:nvPr/>
          </p:nvSpPr>
          <p:spPr bwMode="auto">
            <a:xfrm>
              <a:off x="4291"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26</a:t>
              </a:r>
            </a:p>
          </p:txBody>
        </p:sp>
        <p:sp>
          <p:nvSpPr>
            <p:cNvPr id="113768" name="Rectangle 104"/>
            <p:cNvSpPr>
              <a:spLocks noChangeArrowheads="1"/>
            </p:cNvSpPr>
            <p:nvPr/>
          </p:nvSpPr>
          <p:spPr bwMode="auto">
            <a:xfrm>
              <a:off x="4536"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28</a:t>
              </a:r>
            </a:p>
          </p:txBody>
        </p:sp>
        <p:sp>
          <p:nvSpPr>
            <p:cNvPr id="113769" name="Rectangle 105"/>
            <p:cNvSpPr>
              <a:spLocks noChangeArrowheads="1"/>
            </p:cNvSpPr>
            <p:nvPr/>
          </p:nvSpPr>
          <p:spPr bwMode="auto">
            <a:xfrm>
              <a:off x="4778"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30</a:t>
              </a:r>
            </a:p>
          </p:txBody>
        </p:sp>
        <p:sp>
          <p:nvSpPr>
            <p:cNvPr id="113770" name="Rectangle 106"/>
            <p:cNvSpPr>
              <a:spLocks noChangeArrowheads="1"/>
            </p:cNvSpPr>
            <p:nvPr/>
          </p:nvSpPr>
          <p:spPr bwMode="auto">
            <a:xfrm>
              <a:off x="5020" y="3470"/>
              <a:ext cx="21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a:solidFill>
                    <a:srgbClr val="000000"/>
                  </a:solidFill>
                  <a:latin typeface="Arial" charset="0"/>
                </a:rPr>
                <a:t>32</a:t>
              </a:r>
            </a:p>
          </p:txBody>
        </p:sp>
      </p:grpSp>
      <p:sp>
        <p:nvSpPr>
          <p:cNvPr id="113785" name="Rectangle 121"/>
          <p:cNvSpPr>
            <a:spLocks noGrp="1" noChangeArrowheads="1"/>
          </p:cNvSpPr>
          <p:nvPr>
            <p:ph type="title"/>
          </p:nvPr>
        </p:nvSpPr>
        <p:spPr/>
        <p:txBody>
          <a:bodyPr/>
          <a:lstStyle/>
          <a:p>
            <a:r>
              <a:rPr lang="en-US" altLang="tr-TR"/>
              <a:t>Per Unit Output Cost Curves </a:t>
            </a:r>
          </a:p>
        </p:txBody>
      </p:sp>
      <p:grpSp>
        <p:nvGrpSpPr>
          <p:cNvPr id="113829" name="Group 165"/>
          <p:cNvGrpSpPr>
            <a:grpSpLocks/>
          </p:cNvGrpSpPr>
          <p:nvPr/>
        </p:nvGrpSpPr>
        <p:grpSpPr bwMode="auto">
          <a:xfrm>
            <a:off x="2330450" y="1955800"/>
            <a:ext cx="5864225" cy="2211388"/>
            <a:chOff x="1456" y="1232"/>
            <a:chExt cx="3694" cy="1393"/>
          </a:xfrm>
        </p:grpSpPr>
        <p:sp>
          <p:nvSpPr>
            <p:cNvPr id="113830" name="Freeform 166"/>
            <p:cNvSpPr>
              <a:spLocks/>
            </p:cNvSpPr>
            <p:nvPr/>
          </p:nvSpPr>
          <p:spPr bwMode="auto">
            <a:xfrm>
              <a:off x="3321" y="2530"/>
              <a:ext cx="50" cy="48"/>
            </a:xfrm>
            <a:custGeom>
              <a:avLst/>
              <a:gdLst>
                <a:gd name="T0" fmla="*/ 0 w 50"/>
                <a:gd name="T1" fmla="*/ 24 h 48"/>
                <a:gd name="T2" fmla="*/ 0 w 50"/>
                <a:gd name="T3" fmla="*/ 18 h 48"/>
                <a:gd name="T4" fmla="*/ 1 w 50"/>
                <a:gd name="T5" fmla="*/ 14 h 48"/>
                <a:gd name="T6" fmla="*/ 4 w 50"/>
                <a:gd name="T7" fmla="*/ 10 h 48"/>
                <a:gd name="T8" fmla="*/ 7 w 50"/>
                <a:gd name="T9" fmla="*/ 7 h 48"/>
                <a:gd name="T10" fmla="*/ 11 w 50"/>
                <a:gd name="T11" fmla="*/ 4 h 48"/>
                <a:gd name="T12" fmla="*/ 15 w 50"/>
                <a:gd name="T13" fmla="*/ 1 h 48"/>
                <a:gd name="T14" fmla="*/ 19 w 50"/>
                <a:gd name="T15" fmla="*/ 0 h 48"/>
                <a:gd name="T16" fmla="*/ 25 w 50"/>
                <a:gd name="T17" fmla="*/ 0 h 48"/>
                <a:gd name="T18" fmla="*/ 30 w 50"/>
                <a:gd name="T19" fmla="*/ 0 h 48"/>
                <a:gd name="T20" fmla="*/ 34 w 50"/>
                <a:gd name="T21" fmla="*/ 1 h 48"/>
                <a:gd name="T22" fmla="*/ 38 w 50"/>
                <a:gd name="T23" fmla="*/ 4 h 48"/>
                <a:gd name="T24" fmla="*/ 42 w 50"/>
                <a:gd name="T25" fmla="*/ 7 h 48"/>
                <a:gd name="T26" fmla="*/ 45 w 50"/>
                <a:gd name="T27" fmla="*/ 10 h 48"/>
                <a:gd name="T28" fmla="*/ 48 w 50"/>
                <a:gd name="T29" fmla="*/ 14 h 48"/>
                <a:gd name="T30" fmla="*/ 49 w 50"/>
                <a:gd name="T31" fmla="*/ 18 h 48"/>
                <a:gd name="T32" fmla="*/ 49 w 50"/>
                <a:gd name="T33" fmla="*/ 24 h 48"/>
                <a:gd name="T34" fmla="*/ 49 w 50"/>
                <a:gd name="T35" fmla="*/ 27 h 48"/>
                <a:gd name="T36" fmla="*/ 48 w 50"/>
                <a:gd name="T37" fmla="*/ 33 h 48"/>
                <a:gd name="T38" fmla="*/ 45 w 50"/>
                <a:gd name="T39" fmla="*/ 37 h 48"/>
                <a:gd name="T40" fmla="*/ 42 w 50"/>
                <a:gd name="T41" fmla="*/ 39 h 48"/>
                <a:gd name="T42" fmla="*/ 38 w 50"/>
                <a:gd name="T43" fmla="*/ 43 h 48"/>
                <a:gd name="T44" fmla="*/ 34 w 50"/>
                <a:gd name="T45" fmla="*/ 44 h 48"/>
                <a:gd name="T46" fmla="*/ 30 w 50"/>
                <a:gd name="T47" fmla="*/ 46 h 48"/>
                <a:gd name="T48" fmla="*/ 25 w 50"/>
                <a:gd name="T49" fmla="*/ 47 h 48"/>
                <a:gd name="T50" fmla="*/ 19 w 50"/>
                <a:gd name="T51" fmla="*/ 46 h 48"/>
                <a:gd name="T52" fmla="*/ 15 w 50"/>
                <a:gd name="T53" fmla="*/ 44 h 48"/>
                <a:gd name="T54" fmla="*/ 11 w 50"/>
                <a:gd name="T55" fmla="*/ 43 h 48"/>
                <a:gd name="T56" fmla="*/ 7 w 50"/>
                <a:gd name="T57" fmla="*/ 39 h 48"/>
                <a:gd name="T58" fmla="*/ 4 w 50"/>
                <a:gd name="T59" fmla="*/ 37 h 48"/>
                <a:gd name="T60" fmla="*/ 1 w 50"/>
                <a:gd name="T61" fmla="*/ 33 h 48"/>
                <a:gd name="T62" fmla="*/ 0 w 50"/>
                <a:gd name="T63" fmla="*/ 27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7"/>
                  </a:lnTo>
                  <a:lnTo>
                    <a:pt x="11" y="4"/>
                  </a:lnTo>
                  <a:lnTo>
                    <a:pt x="15" y="1"/>
                  </a:lnTo>
                  <a:lnTo>
                    <a:pt x="19" y="0"/>
                  </a:lnTo>
                  <a:lnTo>
                    <a:pt x="25" y="0"/>
                  </a:lnTo>
                  <a:lnTo>
                    <a:pt x="30" y="0"/>
                  </a:lnTo>
                  <a:lnTo>
                    <a:pt x="34" y="1"/>
                  </a:lnTo>
                  <a:lnTo>
                    <a:pt x="38" y="4"/>
                  </a:lnTo>
                  <a:lnTo>
                    <a:pt x="42" y="7"/>
                  </a:lnTo>
                  <a:lnTo>
                    <a:pt x="45" y="10"/>
                  </a:lnTo>
                  <a:lnTo>
                    <a:pt x="48" y="14"/>
                  </a:lnTo>
                  <a:lnTo>
                    <a:pt x="49" y="18"/>
                  </a:lnTo>
                  <a:lnTo>
                    <a:pt x="49" y="24"/>
                  </a:lnTo>
                  <a:lnTo>
                    <a:pt x="49" y="27"/>
                  </a:lnTo>
                  <a:lnTo>
                    <a:pt x="48" y="33"/>
                  </a:lnTo>
                  <a:lnTo>
                    <a:pt x="45" y="37"/>
                  </a:lnTo>
                  <a:lnTo>
                    <a:pt x="42" y="39"/>
                  </a:lnTo>
                  <a:lnTo>
                    <a:pt x="38" y="43"/>
                  </a:lnTo>
                  <a:lnTo>
                    <a:pt x="34" y="44"/>
                  </a:lnTo>
                  <a:lnTo>
                    <a:pt x="30" y="46"/>
                  </a:lnTo>
                  <a:lnTo>
                    <a:pt x="25" y="47"/>
                  </a:lnTo>
                  <a:lnTo>
                    <a:pt x="19" y="46"/>
                  </a:lnTo>
                  <a:lnTo>
                    <a:pt x="15" y="44"/>
                  </a:lnTo>
                  <a:lnTo>
                    <a:pt x="11" y="43"/>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1" name="Freeform 167"/>
            <p:cNvSpPr>
              <a:spLocks/>
            </p:cNvSpPr>
            <p:nvPr/>
          </p:nvSpPr>
          <p:spPr bwMode="auto">
            <a:xfrm>
              <a:off x="3652" y="2575"/>
              <a:ext cx="51" cy="48"/>
            </a:xfrm>
            <a:custGeom>
              <a:avLst/>
              <a:gdLst>
                <a:gd name="T0" fmla="*/ 0 w 51"/>
                <a:gd name="T1" fmla="*/ 24 h 48"/>
                <a:gd name="T2" fmla="*/ 1 w 51"/>
                <a:gd name="T3" fmla="*/ 20 h 48"/>
                <a:gd name="T4" fmla="*/ 3 w 51"/>
                <a:gd name="T5" fmla="*/ 14 h 48"/>
                <a:gd name="T6" fmla="*/ 4 w 51"/>
                <a:gd name="T7" fmla="*/ 10 h 48"/>
                <a:gd name="T8" fmla="*/ 8 w 51"/>
                <a:gd name="T9" fmla="*/ 8 h 48"/>
                <a:gd name="T10" fmla="*/ 11 w 51"/>
                <a:gd name="T11" fmla="*/ 4 h 48"/>
                <a:gd name="T12" fmla="*/ 15 w 51"/>
                <a:gd name="T13" fmla="*/ 3 h 48"/>
                <a:gd name="T14" fmla="*/ 21 w 51"/>
                <a:gd name="T15" fmla="*/ 1 h 48"/>
                <a:gd name="T16" fmla="*/ 25 w 51"/>
                <a:gd name="T17" fmla="*/ 0 h 48"/>
                <a:gd name="T18" fmla="*/ 31 w 51"/>
                <a:gd name="T19" fmla="*/ 1 h 48"/>
                <a:gd name="T20" fmla="*/ 35 w 51"/>
                <a:gd name="T21" fmla="*/ 3 h 48"/>
                <a:gd name="T22" fmla="*/ 39 w 51"/>
                <a:gd name="T23" fmla="*/ 4 h 48"/>
                <a:gd name="T24" fmla="*/ 43 w 51"/>
                <a:gd name="T25" fmla="*/ 8 h 48"/>
                <a:gd name="T26" fmla="*/ 46 w 51"/>
                <a:gd name="T27" fmla="*/ 10 h 48"/>
                <a:gd name="T28" fmla="*/ 49 w 51"/>
                <a:gd name="T29" fmla="*/ 14 h 48"/>
                <a:gd name="T30" fmla="*/ 50 w 51"/>
                <a:gd name="T31" fmla="*/ 20 h 48"/>
                <a:gd name="T32" fmla="*/ 50 w 51"/>
                <a:gd name="T33" fmla="*/ 24 h 48"/>
                <a:gd name="T34" fmla="*/ 50 w 51"/>
                <a:gd name="T35" fmla="*/ 29 h 48"/>
                <a:gd name="T36" fmla="*/ 49 w 51"/>
                <a:gd name="T37" fmla="*/ 33 h 48"/>
                <a:gd name="T38" fmla="*/ 46 w 51"/>
                <a:gd name="T39" fmla="*/ 37 h 48"/>
                <a:gd name="T40" fmla="*/ 43 w 51"/>
                <a:gd name="T41" fmla="*/ 40 h 48"/>
                <a:gd name="T42" fmla="*/ 39 w 51"/>
                <a:gd name="T43" fmla="*/ 43 h 48"/>
                <a:gd name="T44" fmla="*/ 35 w 51"/>
                <a:gd name="T45" fmla="*/ 46 h 48"/>
                <a:gd name="T46" fmla="*/ 31 w 51"/>
                <a:gd name="T47" fmla="*/ 47 h 48"/>
                <a:gd name="T48" fmla="*/ 25 w 51"/>
                <a:gd name="T49" fmla="*/ 47 h 48"/>
                <a:gd name="T50" fmla="*/ 21 w 51"/>
                <a:gd name="T51" fmla="*/ 47 h 48"/>
                <a:gd name="T52" fmla="*/ 15 w 51"/>
                <a:gd name="T53" fmla="*/ 46 h 48"/>
                <a:gd name="T54" fmla="*/ 11 w 51"/>
                <a:gd name="T55" fmla="*/ 43 h 48"/>
                <a:gd name="T56" fmla="*/ 8 w 51"/>
                <a:gd name="T57" fmla="*/ 40 h 48"/>
                <a:gd name="T58" fmla="*/ 4 w 51"/>
                <a:gd name="T59" fmla="*/ 37 h 48"/>
                <a:gd name="T60" fmla="*/ 3 w 51"/>
                <a:gd name="T61" fmla="*/ 33 h 48"/>
                <a:gd name="T62" fmla="*/ 1 w 51"/>
                <a:gd name="T63" fmla="*/ 29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20"/>
                  </a:lnTo>
                  <a:lnTo>
                    <a:pt x="3" y="14"/>
                  </a:lnTo>
                  <a:lnTo>
                    <a:pt x="4" y="10"/>
                  </a:lnTo>
                  <a:lnTo>
                    <a:pt x="8" y="8"/>
                  </a:lnTo>
                  <a:lnTo>
                    <a:pt x="11" y="4"/>
                  </a:lnTo>
                  <a:lnTo>
                    <a:pt x="15" y="3"/>
                  </a:lnTo>
                  <a:lnTo>
                    <a:pt x="21" y="1"/>
                  </a:lnTo>
                  <a:lnTo>
                    <a:pt x="25" y="0"/>
                  </a:lnTo>
                  <a:lnTo>
                    <a:pt x="31" y="1"/>
                  </a:lnTo>
                  <a:lnTo>
                    <a:pt x="35" y="3"/>
                  </a:lnTo>
                  <a:lnTo>
                    <a:pt x="39" y="4"/>
                  </a:lnTo>
                  <a:lnTo>
                    <a:pt x="43" y="8"/>
                  </a:lnTo>
                  <a:lnTo>
                    <a:pt x="46" y="10"/>
                  </a:lnTo>
                  <a:lnTo>
                    <a:pt x="49" y="14"/>
                  </a:lnTo>
                  <a:lnTo>
                    <a:pt x="50" y="20"/>
                  </a:lnTo>
                  <a:lnTo>
                    <a:pt x="50" y="24"/>
                  </a:lnTo>
                  <a:lnTo>
                    <a:pt x="50" y="29"/>
                  </a:lnTo>
                  <a:lnTo>
                    <a:pt x="49" y="33"/>
                  </a:lnTo>
                  <a:lnTo>
                    <a:pt x="46" y="37"/>
                  </a:lnTo>
                  <a:lnTo>
                    <a:pt x="43" y="40"/>
                  </a:lnTo>
                  <a:lnTo>
                    <a:pt x="39" y="43"/>
                  </a:lnTo>
                  <a:lnTo>
                    <a:pt x="35" y="46"/>
                  </a:lnTo>
                  <a:lnTo>
                    <a:pt x="31" y="47"/>
                  </a:lnTo>
                  <a:lnTo>
                    <a:pt x="25" y="47"/>
                  </a:lnTo>
                  <a:lnTo>
                    <a:pt x="21"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2" name="Freeform 168"/>
            <p:cNvSpPr>
              <a:spLocks/>
            </p:cNvSpPr>
            <p:nvPr/>
          </p:nvSpPr>
          <p:spPr bwMode="auto">
            <a:xfrm>
              <a:off x="4740" y="2539"/>
              <a:ext cx="52" cy="48"/>
            </a:xfrm>
            <a:custGeom>
              <a:avLst/>
              <a:gdLst>
                <a:gd name="T0" fmla="*/ 0 w 52"/>
                <a:gd name="T1" fmla="*/ 24 h 48"/>
                <a:gd name="T2" fmla="*/ 0 w 52"/>
                <a:gd name="T3" fmla="*/ 18 h 48"/>
                <a:gd name="T4" fmla="*/ 1 w 52"/>
                <a:gd name="T5" fmla="*/ 14 h 48"/>
                <a:gd name="T6" fmla="*/ 4 w 52"/>
                <a:gd name="T7" fmla="*/ 10 h 48"/>
                <a:gd name="T8" fmla="*/ 7 w 52"/>
                <a:gd name="T9" fmla="*/ 8 h 48"/>
                <a:gd name="T10" fmla="*/ 11 w 52"/>
                <a:gd name="T11" fmla="*/ 4 h 48"/>
                <a:gd name="T12" fmla="*/ 16 w 52"/>
                <a:gd name="T13" fmla="*/ 3 h 48"/>
                <a:gd name="T14" fmla="*/ 20 w 52"/>
                <a:gd name="T15" fmla="*/ 0 h 48"/>
                <a:gd name="T16" fmla="*/ 26 w 52"/>
                <a:gd name="T17" fmla="*/ 0 h 48"/>
                <a:gd name="T18" fmla="*/ 30 w 52"/>
                <a:gd name="T19" fmla="*/ 0 h 48"/>
                <a:gd name="T20" fmla="*/ 35 w 52"/>
                <a:gd name="T21" fmla="*/ 3 h 48"/>
                <a:gd name="T22" fmla="*/ 40 w 52"/>
                <a:gd name="T23" fmla="*/ 4 h 48"/>
                <a:gd name="T24" fmla="*/ 44 w 52"/>
                <a:gd name="T25" fmla="*/ 8 h 48"/>
                <a:gd name="T26" fmla="*/ 47 w 52"/>
                <a:gd name="T27" fmla="*/ 10 h 48"/>
                <a:gd name="T28" fmla="*/ 48 w 52"/>
                <a:gd name="T29" fmla="*/ 14 h 48"/>
                <a:gd name="T30" fmla="*/ 50 w 52"/>
                <a:gd name="T31" fmla="*/ 18 h 48"/>
                <a:gd name="T32" fmla="*/ 51 w 52"/>
                <a:gd name="T33" fmla="*/ 24 h 48"/>
                <a:gd name="T34" fmla="*/ 50 w 52"/>
                <a:gd name="T35" fmla="*/ 29 h 48"/>
                <a:gd name="T36" fmla="*/ 48 w 52"/>
                <a:gd name="T37" fmla="*/ 33 h 48"/>
                <a:gd name="T38" fmla="*/ 47 w 52"/>
                <a:gd name="T39" fmla="*/ 37 h 48"/>
                <a:gd name="T40" fmla="*/ 44 w 52"/>
                <a:gd name="T41" fmla="*/ 40 h 48"/>
                <a:gd name="T42" fmla="*/ 40 w 52"/>
                <a:gd name="T43" fmla="*/ 43 h 48"/>
                <a:gd name="T44" fmla="*/ 35 w 52"/>
                <a:gd name="T45" fmla="*/ 46 h 48"/>
                <a:gd name="T46" fmla="*/ 30 w 52"/>
                <a:gd name="T47" fmla="*/ 47 h 48"/>
                <a:gd name="T48" fmla="*/ 26 w 52"/>
                <a:gd name="T49" fmla="*/ 47 h 48"/>
                <a:gd name="T50" fmla="*/ 20 w 52"/>
                <a:gd name="T51" fmla="*/ 47 h 48"/>
                <a:gd name="T52" fmla="*/ 16 w 52"/>
                <a:gd name="T53" fmla="*/ 46 h 48"/>
                <a:gd name="T54" fmla="*/ 11 w 52"/>
                <a:gd name="T55" fmla="*/ 43 h 48"/>
                <a:gd name="T56" fmla="*/ 7 w 52"/>
                <a:gd name="T57" fmla="*/ 40 h 48"/>
                <a:gd name="T58" fmla="*/ 4 w 52"/>
                <a:gd name="T59" fmla="*/ 37 h 48"/>
                <a:gd name="T60" fmla="*/ 1 w 52"/>
                <a:gd name="T61" fmla="*/ 33 h 48"/>
                <a:gd name="T62" fmla="*/ 0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0" y="18"/>
                  </a:lnTo>
                  <a:lnTo>
                    <a:pt x="1" y="14"/>
                  </a:lnTo>
                  <a:lnTo>
                    <a:pt x="4" y="10"/>
                  </a:lnTo>
                  <a:lnTo>
                    <a:pt x="7" y="8"/>
                  </a:lnTo>
                  <a:lnTo>
                    <a:pt x="11" y="4"/>
                  </a:lnTo>
                  <a:lnTo>
                    <a:pt x="16" y="3"/>
                  </a:lnTo>
                  <a:lnTo>
                    <a:pt x="20" y="0"/>
                  </a:lnTo>
                  <a:lnTo>
                    <a:pt x="26" y="0"/>
                  </a:lnTo>
                  <a:lnTo>
                    <a:pt x="30" y="0"/>
                  </a:lnTo>
                  <a:lnTo>
                    <a:pt x="35" y="3"/>
                  </a:lnTo>
                  <a:lnTo>
                    <a:pt x="40" y="4"/>
                  </a:lnTo>
                  <a:lnTo>
                    <a:pt x="44" y="8"/>
                  </a:lnTo>
                  <a:lnTo>
                    <a:pt x="47" y="10"/>
                  </a:lnTo>
                  <a:lnTo>
                    <a:pt x="48" y="14"/>
                  </a:lnTo>
                  <a:lnTo>
                    <a:pt x="50" y="18"/>
                  </a:lnTo>
                  <a:lnTo>
                    <a:pt x="51" y="24"/>
                  </a:lnTo>
                  <a:lnTo>
                    <a:pt x="50" y="29"/>
                  </a:lnTo>
                  <a:lnTo>
                    <a:pt x="48" y="33"/>
                  </a:lnTo>
                  <a:lnTo>
                    <a:pt x="47" y="37"/>
                  </a:lnTo>
                  <a:lnTo>
                    <a:pt x="44" y="40"/>
                  </a:lnTo>
                  <a:lnTo>
                    <a:pt x="40" y="43"/>
                  </a:lnTo>
                  <a:lnTo>
                    <a:pt x="35" y="46"/>
                  </a:lnTo>
                  <a:lnTo>
                    <a:pt x="30" y="47"/>
                  </a:lnTo>
                  <a:lnTo>
                    <a:pt x="26" y="47"/>
                  </a:lnTo>
                  <a:lnTo>
                    <a:pt x="20" y="47"/>
                  </a:lnTo>
                  <a:lnTo>
                    <a:pt x="16"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3" name="Freeform 169"/>
            <p:cNvSpPr>
              <a:spLocks/>
            </p:cNvSpPr>
            <p:nvPr/>
          </p:nvSpPr>
          <p:spPr bwMode="auto">
            <a:xfrm>
              <a:off x="4245" y="2578"/>
              <a:ext cx="51" cy="47"/>
            </a:xfrm>
            <a:custGeom>
              <a:avLst/>
              <a:gdLst>
                <a:gd name="T0" fmla="*/ 0 w 51"/>
                <a:gd name="T1" fmla="*/ 23 h 47"/>
                <a:gd name="T2" fmla="*/ 0 w 51"/>
                <a:gd name="T3" fmla="*/ 18 h 47"/>
                <a:gd name="T4" fmla="*/ 1 w 51"/>
                <a:gd name="T5" fmla="*/ 14 h 47"/>
                <a:gd name="T6" fmla="*/ 4 w 51"/>
                <a:gd name="T7" fmla="*/ 10 h 47"/>
                <a:gd name="T8" fmla="*/ 7 w 51"/>
                <a:gd name="T9" fmla="*/ 6 h 47"/>
                <a:gd name="T10" fmla="*/ 10 w 51"/>
                <a:gd name="T11" fmla="*/ 4 h 47"/>
                <a:gd name="T12" fmla="*/ 15 w 51"/>
                <a:gd name="T13" fmla="*/ 1 h 47"/>
                <a:gd name="T14" fmla="*/ 19 w 51"/>
                <a:gd name="T15" fmla="*/ 0 h 47"/>
                <a:gd name="T16" fmla="*/ 25 w 51"/>
                <a:gd name="T17" fmla="*/ 0 h 47"/>
                <a:gd name="T18" fmla="*/ 29 w 51"/>
                <a:gd name="T19" fmla="*/ 0 h 47"/>
                <a:gd name="T20" fmla="*/ 35 w 51"/>
                <a:gd name="T21" fmla="*/ 1 h 47"/>
                <a:gd name="T22" fmla="*/ 39 w 51"/>
                <a:gd name="T23" fmla="*/ 4 h 47"/>
                <a:gd name="T24" fmla="*/ 42 w 51"/>
                <a:gd name="T25" fmla="*/ 6 h 47"/>
                <a:gd name="T26" fmla="*/ 46 w 51"/>
                <a:gd name="T27" fmla="*/ 10 h 47"/>
                <a:gd name="T28" fmla="*/ 47 w 51"/>
                <a:gd name="T29" fmla="*/ 14 h 47"/>
                <a:gd name="T30" fmla="*/ 49 w 51"/>
                <a:gd name="T31" fmla="*/ 18 h 47"/>
                <a:gd name="T32" fmla="*/ 50 w 51"/>
                <a:gd name="T33" fmla="*/ 23 h 47"/>
                <a:gd name="T34" fmla="*/ 49 w 51"/>
                <a:gd name="T35" fmla="*/ 28 h 47"/>
                <a:gd name="T36" fmla="*/ 47 w 51"/>
                <a:gd name="T37" fmla="*/ 32 h 47"/>
                <a:gd name="T38" fmla="*/ 46 w 51"/>
                <a:gd name="T39" fmla="*/ 36 h 47"/>
                <a:gd name="T40" fmla="*/ 42 w 51"/>
                <a:gd name="T41" fmla="*/ 40 h 47"/>
                <a:gd name="T42" fmla="*/ 39 w 51"/>
                <a:gd name="T43" fmla="*/ 42 h 47"/>
                <a:gd name="T44" fmla="*/ 35 w 51"/>
                <a:gd name="T45" fmla="*/ 45 h 47"/>
                <a:gd name="T46" fmla="*/ 29 w 51"/>
                <a:gd name="T47" fmla="*/ 46 h 47"/>
                <a:gd name="T48" fmla="*/ 25 w 51"/>
                <a:gd name="T49" fmla="*/ 46 h 47"/>
                <a:gd name="T50" fmla="*/ 19 w 51"/>
                <a:gd name="T51" fmla="*/ 46 h 47"/>
                <a:gd name="T52" fmla="*/ 15 w 51"/>
                <a:gd name="T53" fmla="*/ 45 h 47"/>
                <a:gd name="T54" fmla="*/ 10 w 51"/>
                <a:gd name="T55" fmla="*/ 42 h 47"/>
                <a:gd name="T56" fmla="*/ 7 w 51"/>
                <a:gd name="T57" fmla="*/ 40 h 47"/>
                <a:gd name="T58" fmla="*/ 4 w 51"/>
                <a:gd name="T59" fmla="*/ 36 h 47"/>
                <a:gd name="T60" fmla="*/ 1 w 51"/>
                <a:gd name="T61" fmla="*/ 32 h 47"/>
                <a:gd name="T62" fmla="*/ 0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8"/>
                  </a:lnTo>
                  <a:lnTo>
                    <a:pt x="1" y="14"/>
                  </a:lnTo>
                  <a:lnTo>
                    <a:pt x="4" y="10"/>
                  </a:lnTo>
                  <a:lnTo>
                    <a:pt x="7" y="6"/>
                  </a:lnTo>
                  <a:lnTo>
                    <a:pt x="10" y="4"/>
                  </a:lnTo>
                  <a:lnTo>
                    <a:pt x="15" y="1"/>
                  </a:lnTo>
                  <a:lnTo>
                    <a:pt x="19" y="0"/>
                  </a:lnTo>
                  <a:lnTo>
                    <a:pt x="25" y="0"/>
                  </a:lnTo>
                  <a:lnTo>
                    <a:pt x="29" y="0"/>
                  </a:lnTo>
                  <a:lnTo>
                    <a:pt x="35" y="1"/>
                  </a:lnTo>
                  <a:lnTo>
                    <a:pt x="39" y="4"/>
                  </a:lnTo>
                  <a:lnTo>
                    <a:pt x="42" y="6"/>
                  </a:lnTo>
                  <a:lnTo>
                    <a:pt x="46" y="10"/>
                  </a:lnTo>
                  <a:lnTo>
                    <a:pt x="47" y="14"/>
                  </a:lnTo>
                  <a:lnTo>
                    <a:pt x="49" y="18"/>
                  </a:lnTo>
                  <a:lnTo>
                    <a:pt x="50" y="23"/>
                  </a:lnTo>
                  <a:lnTo>
                    <a:pt x="49" y="28"/>
                  </a:lnTo>
                  <a:lnTo>
                    <a:pt x="47" y="32"/>
                  </a:lnTo>
                  <a:lnTo>
                    <a:pt x="46" y="36"/>
                  </a:lnTo>
                  <a:lnTo>
                    <a:pt x="42" y="40"/>
                  </a:lnTo>
                  <a:lnTo>
                    <a:pt x="39" y="42"/>
                  </a:lnTo>
                  <a:lnTo>
                    <a:pt x="35" y="45"/>
                  </a:lnTo>
                  <a:lnTo>
                    <a:pt x="29" y="46"/>
                  </a:lnTo>
                  <a:lnTo>
                    <a:pt x="25" y="46"/>
                  </a:lnTo>
                  <a:lnTo>
                    <a:pt x="19" y="46"/>
                  </a:lnTo>
                  <a:lnTo>
                    <a:pt x="15" y="45"/>
                  </a:lnTo>
                  <a:lnTo>
                    <a:pt x="10"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4" name="Freeform 170"/>
            <p:cNvSpPr>
              <a:spLocks/>
            </p:cNvSpPr>
            <p:nvPr/>
          </p:nvSpPr>
          <p:spPr bwMode="auto">
            <a:xfrm>
              <a:off x="2920" y="2444"/>
              <a:ext cx="50" cy="46"/>
            </a:xfrm>
            <a:custGeom>
              <a:avLst/>
              <a:gdLst>
                <a:gd name="T0" fmla="*/ 0 w 50"/>
                <a:gd name="T1" fmla="*/ 23 h 46"/>
                <a:gd name="T2" fmla="*/ 0 w 50"/>
                <a:gd name="T3" fmla="*/ 18 h 46"/>
                <a:gd name="T4" fmla="*/ 1 w 50"/>
                <a:gd name="T5" fmla="*/ 13 h 46"/>
                <a:gd name="T6" fmla="*/ 4 w 50"/>
                <a:gd name="T7" fmla="*/ 9 h 46"/>
                <a:gd name="T8" fmla="*/ 7 w 50"/>
                <a:gd name="T9" fmla="*/ 6 h 46"/>
                <a:gd name="T10" fmla="*/ 11 w 50"/>
                <a:gd name="T11" fmla="*/ 3 h 46"/>
                <a:gd name="T12" fmla="*/ 15 w 50"/>
                <a:gd name="T13" fmla="*/ 1 h 46"/>
                <a:gd name="T14" fmla="*/ 19 w 50"/>
                <a:gd name="T15" fmla="*/ 0 h 46"/>
                <a:gd name="T16" fmla="*/ 25 w 50"/>
                <a:gd name="T17" fmla="*/ 0 h 46"/>
                <a:gd name="T18" fmla="*/ 30 w 50"/>
                <a:gd name="T19" fmla="*/ 0 h 46"/>
                <a:gd name="T20" fmla="*/ 34 w 50"/>
                <a:gd name="T21" fmla="*/ 1 h 46"/>
                <a:gd name="T22" fmla="*/ 38 w 50"/>
                <a:gd name="T23" fmla="*/ 3 h 46"/>
                <a:gd name="T24" fmla="*/ 42 w 50"/>
                <a:gd name="T25" fmla="*/ 6 h 46"/>
                <a:gd name="T26" fmla="*/ 45 w 50"/>
                <a:gd name="T27" fmla="*/ 9 h 46"/>
                <a:gd name="T28" fmla="*/ 48 w 50"/>
                <a:gd name="T29" fmla="*/ 13 h 46"/>
                <a:gd name="T30" fmla="*/ 49 w 50"/>
                <a:gd name="T31" fmla="*/ 18 h 46"/>
                <a:gd name="T32" fmla="*/ 49 w 50"/>
                <a:gd name="T33" fmla="*/ 23 h 46"/>
                <a:gd name="T34" fmla="*/ 49 w 50"/>
                <a:gd name="T35" fmla="*/ 27 h 46"/>
                <a:gd name="T36" fmla="*/ 48 w 50"/>
                <a:gd name="T37" fmla="*/ 31 h 46"/>
                <a:gd name="T38" fmla="*/ 45 w 50"/>
                <a:gd name="T39" fmla="*/ 35 h 46"/>
                <a:gd name="T40" fmla="*/ 42 w 50"/>
                <a:gd name="T41" fmla="*/ 39 h 46"/>
                <a:gd name="T42" fmla="*/ 38 w 50"/>
                <a:gd name="T43" fmla="*/ 41 h 46"/>
                <a:gd name="T44" fmla="*/ 34 w 50"/>
                <a:gd name="T45" fmla="*/ 44 h 46"/>
                <a:gd name="T46" fmla="*/ 30 w 50"/>
                <a:gd name="T47" fmla="*/ 45 h 46"/>
                <a:gd name="T48" fmla="*/ 25 w 50"/>
                <a:gd name="T49" fmla="*/ 45 h 46"/>
                <a:gd name="T50" fmla="*/ 19 w 50"/>
                <a:gd name="T51" fmla="*/ 45 h 46"/>
                <a:gd name="T52" fmla="*/ 15 w 50"/>
                <a:gd name="T53" fmla="*/ 44 h 46"/>
                <a:gd name="T54" fmla="*/ 11 w 50"/>
                <a:gd name="T55" fmla="*/ 41 h 46"/>
                <a:gd name="T56" fmla="*/ 7 w 50"/>
                <a:gd name="T57" fmla="*/ 39 h 46"/>
                <a:gd name="T58" fmla="*/ 4 w 50"/>
                <a:gd name="T59" fmla="*/ 35 h 46"/>
                <a:gd name="T60" fmla="*/ 1 w 50"/>
                <a:gd name="T61" fmla="*/ 31 h 46"/>
                <a:gd name="T62" fmla="*/ 0 w 50"/>
                <a:gd name="T63" fmla="*/ 27 h 46"/>
                <a:gd name="T64" fmla="*/ 0 w 50"/>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6">
                  <a:moveTo>
                    <a:pt x="0" y="23"/>
                  </a:moveTo>
                  <a:lnTo>
                    <a:pt x="0" y="18"/>
                  </a:lnTo>
                  <a:lnTo>
                    <a:pt x="1" y="13"/>
                  </a:lnTo>
                  <a:lnTo>
                    <a:pt x="4" y="9"/>
                  </a:lnTo>
                  <a:lnTo>
                    <a:pt x="7" y="6"/>
                  </a:lnTo>
                  <a:lnTo>
                    <a:pt x="11" y="3"/>
                  </a:lnTo>
                  <a:lnTo>
                    <a:pt x="15" y="1"/>
                  </a:lnTo>
                  <a:lnTo>
                    <a:pt x="19" y="0"/>
                  </a:lnTo>
                  <a:lnTo>
                    <a:pt x="25" y="0"/>
                  </a:lnTo>
                  <a:lnTo>
                    <a:pt x="30" y="0"/>
                  </a:lnTo>
                  <a:lnTo>
                    <a:pt x="34" y="1"/>
                  </a:lnTo>
                  <a:lnTo>
                    <a:pt x="38" y="3"/>
                  </a:lnTo>
                  <a:lnTo>
                    <a:pt x="42" y="6"/>
                  </a:lnTo>
                  <a:lnTo>
                    <a:pt x="45" y="9"/>
                  </a:lnTo>
                  <a:lnTo>
                    <a:pt x="48" y="13"/>
                  </a:lnTo>
                  <a:lnTo>
                    <a:pt x="49" y="18"/>
                  </a:lnTo>
                  <a:lnTo>
                    <a:pt x="49" y="23"/>
                  </a:lnTo>
                  <a:lnTo>
                    <a:pt x="49" y="27"/>
                  </a:lnTo>
                  <a:lnTo>
                    <a:pt x="48" y="31"/>
                  </a:lnTo>
                  <a:lnTo>
                    <a:pt x="45" y="35"/>
                  </a:lnTo>
                  <a:lnTo>
                    <a:pt x="42" y="39"/>
                  </a:lnTo>
                  <a:lnTo>
                    <a:pt x="38" y="41"/>
                  </a:lnTo>
                  <a:lnTo>
                    <a:pt x="34" y="44"/>
                  </a:lnTo>
                  <a:lnTo>
                    <a:pt x="30" y="45"/>
                  </a:lnTo>
                  <a:lnTo>
                    <a:pt x="25" y="45"/>
                  </a:lnTo>
                  <a:lnTo>
                    <a:pt x="19" y="45"/>
                  </a:lnTo>
                  <a:lnTo>
                    <a:pt x="15" y="44"/>
                  </a:lnTo>
                  <a:lnTo>
                    <a:pt x="11" y="41"/>
                  </a:lnTo>
                  <a:lnTo>
                    <a:pt x="7" y="39"/>
                  </a:lnTo>
                  <a:lnTo>
                    <a:pt x="4" y="35"/>
                  </a:lnTo>
                  <a:lnTo>
                    <a:pt x="1" y="31"/>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5" name="Freeform 171"/>
            <p:cNvSpPr>
              <a:spLocks/>
            </p:cNvSpPr>
            <p:nvPr/>
          </p:nvSpPr>
          <p:spPr bwMode="auto">
            <a:xfrm>
              <a:off x="1456" y="1232"/>
              <a:ext cx="50" cy="48"/>
            </a:xfrm>
            <a:custGeom>
              <a:avLst/>
              <a:gdLst>
                <a:gd name="T0" fmla="*/ 0 w 50"/>
                <a:gd name="T1" fmla="*/ 24 h 48"/>
                <a:gd name="T2" fmla="*/ 0 w 50"/>
                <a:gd name="T3" fmla="*/ 18 h 48"/>
                <a:gd name="T4" fmla="*/ 1 w 50"/>
                <a:gd name="T5" fmla="*/ 14 h 48"/>
                <a:gd name="T6" fmla="*/ 4 w 50"/>
                <a:gd name="T7" fmla="*/ 10 h 48"/>
                <a:gd name="T8" fmla="*/ 7 w 50"/>
                <a:gd name="T9" fmla="*/ 7 h 48"/>
                <a:gd name="T10" fmla="*/ 11 w 50"/>
                <a:gd name="T11" fmla="*/ 4 h 48"/>
                <a:gd name="T12" fmla="*/ 15 w 50"/>
                <a:gd name="T13" fmla="*/ 1 h 48"/>
                <a:gd name="T14" fmla="*/ 19 w 50"/>
                <a:gd name="T15" fmla="*/ 0 h 48"/>
                <a:gd name="T16" fmla="*/ 25 w 50"/>
                <a:gd name="T17" fmla="*/ 0 h 48"/>
                <a:gd name="T18" fmla="*/ 30 w 50"/>
                <a:gd name="T19" fmla="*/ 0 h 48"/>
                <a:gd name="T20" fmla="*/ 34 w 50"/>
                <a:gd name="T21" fmla="*/ 1 h 48"/>
                <a:gd name="T22" fmla="*/ 38 w 50"/>
                <a:gd name="T23" fmla="*/ 4 h 48"/>
                <a:gd name="T24" fmla="*/ 42 w 50"/>
                <a:gd name="T25" fmla="*/ 7 h 48"/>
                <a:gd name="T26" fmla="*/ 45 w 50"/>
                <a:gd name="T27" fmla="*/ 10 h 48"/>
                <a:gd name="T28" fmla="*/ 48 w 50"/>
                <a:gd name="T29" fmla="*/ 14 h 48"/>
                <a:gd name="T30" fmla="*/ 49 w 50"/>
                <a:gd name="T31" fmla="*/ 18 h 48"/>
                <a:gd name="T32" fmla="*/ 49 w 50"/>
                <a:gd name="T33" fmla="*/ 24 h 48"/>
                <a:gd name="T34" fmla="*/ 49 w 50"/>
                <a:gd name="T35" fmla="*/ 27 h 48"/>
                <a:gd name="T36" fmla="*/ 48 w 50"/>
                <a:gd name="T37" fmla="*/ 33 h 48"/>
                <a:gd name="T38" fmla="*/ 45 w 50"/>
                <a:gd name="T39" fmla="*/ 37 h 48"/>
                <a:gd name="T40" fmla="*/ 42 w 50"/>
                <a:gd name="T41" fmla="*/ 40 h 48"/>
                <a:gd name="T42" fmla="*/ 38 w 50"/>
                <a:gd name="T43" fmla="*/ 43 h 48"/>
                <a:gd name="T44" fmla="*/ 34 w 50"/>
                <a:gd name="T45" fmla="*/ 44 h 48"/>
                <a:gd name="T46" fmla="*/ 30 w 50"/>
                <a:gd name="T47" fmla="*/ 46 h 48"/>
                <a:gd name="T48" fmla="*/ 25 w 50"/>
                <a:gd name="T49" fmla="*/ 47 h 48"/>
                <a:gd name="T50" fmla="*/ 19 w 50"/>
                <a:gd name="T51" fmla="*/ 46 h 48"/>
                <a:gd name="T52" fmla="*/ 15 w 50"/>
                <a:gd name="T53" fmla="*/ 44 h 48"/>
                <a:gd name="T54" fmla="*/ 11 w 50"/>
                <a:gd name="T55" fmla="*/ 43 h 48"/>
                <a:gd name="T56" fmla="*/ 7 w 50"/>
                <a:gd name="T57" fmla="*/ 40 h 48"/>
                <a:gd name="T58" fmla="*/ 4 w 50"/>
                <a:gd name="T59" fmla="*/ 37 h 48"/>
                <a:gd name="T60" fmla="*/ 1 w 50"/>
                <a:gd name="T61" fmla="*/ 33 h 48"/>
                <a:gd name="T62" fmla="*/ 0 w 50"/>
                <a:gd name="T63" fmla="*/ 27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7"/>
                  </a:lnTo>
                  <a:lnTo>
                    <a:pt x="11" y="4"/>
                  </a:lnTo>
                  <a:lnTo>
                    <a:pt x="15" y="1"/>
                  </a:lnTo>
                  <a:lnTo>
                    <a:pt x="19" y="0"/>
                  </a:lnTo>
                  <a:lnTo>
                    <a:pt x="25" y="0"/>
                  </a:lnTo>
                  <a:lnTo>
                    <a:pt x="30" y="0"/>
                  </a:lnTo>
                  <a:lnTo>
                    <a:pt x="34" y="1"/>
                  </a:lnTo>
                  <a:lnTo>
                    <a:pt x="38" y="4"/>
                  </a:lnTo>
                  <a:lnTo>
                    <a:pt x="42" y="7"/>
                  </a:lnTo>
                  <a:lnTo>
                    <a:pt x="45" y="10"/>
                  </a:lnTo>
                  <a:lnTo>
                    <a:pt x="48" y="14"/>
                  </a:lnTo>
                  <a:lnTo>
                    <a:pt x="49" y="18"/>
                  </a:lnTo>
                  <a:lnTo>
                    <a:pt x="49" y="24"/>
                  </a:lnTo>
                  <a:lnTo>
                    <a:pt x="49" y="27"/>
                  </a:lnTo>
                  <a:lnTo>
                    <a:pt x="48" y="33"/>
                  </a:lnTo>
                  <a:lnTo>
                    <a:pt x="45" y="37"/>
                  </a:lnTo>
                  <a:lnTo>
                    <a:pt x="42" y="40"/>
                  </a:lnTo>
                  <a:lnTo>
                    <a:pt x="38" y="43"/>
                  </a:lnTo>
                  <a:lnTo>
                    <a:pt x="34" y="44"/>
                  </a:lnTo>
                  <a:lnTo>
                    <a:pt x="30" y="46"/>
                  </a:lnTo>
                  <a:lnTo>
                    <a:pt x="25" y="47"/>
                  </a:lnTo>
                  <a:lnTo>
                    <a:pt x="19" y="46"/>
                  </a:lnTo>
                  <a:lnTo>
                    <a:pt x="15" y="44"/>
                  </a:lnTo>
                  <a:lnTo>
                    <a:pt x="11" y="43"/>
                  </a:lnTo>
                  <a:lnTo>
                    <a:pt x="7" y="40"/>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36" name="Freeform 172"/>
            <p:cNvSpPr>
              <a:spLocks/>
            </p:cNvSpPr>
            <p:nvPr/>
          </p:nvSpPr>
          <p:spPr bwMode="auto">
            <a:xfrm>
              <a:off x="5100" y="2493"/>
              <a:ext cx="50" cy="47"/>
            </a:xfrm>
            <a:custGeom>
              <a:avLst/>
              <a:gdLst>
                <a:gd name="T0" fmla="*/ 0 w 50"/>
                <a:gd name="T1" fmla="*/ 23 h 47"/>
                <a:gd name="T2" fmla="*/ 0 w 50"/>
                <a:gd name="T3" fmla="*/ 19 h 47"/>
                <a:gd name="T4" fmla="*/ 1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29 w 50"/>
                <a:gd name="T19" fmla="*/ 1 h 47"/>
                <a:gd name="T20" fmla="*/ 34 w 50"/>
                <a:gd name="T21" fmla="*/ 3 h 47"/>
                <a:gd name="T22" fmla="*/ 38 w 50"/>
                <a:gd name="T23" fmla="*/ 4 h 47"/>
                <a:gd name="T24" fmla="*/ 41 w 50"/>
                <a:gd name="T25" fmla="*/ 8 h 47"/>
                <a:gd name="T26" fmla="*/ 45 w 50"/>
                <a:gd name="T27" fmla="*/ 10 h 47"/>
                <a:gd name="T28" fmla="*/ 46 w 50"/>
                <a:gd name="T29" fmla="*/ 14 h 47"/>
                <a:gd name="T30" fmla="*/ 48 w 50"/>
                <a:gd name="T31" fmla="*/ 19 h 47"/>
                <a:gd name="T32" fmla="*/ 49 w 50"/>
                <a:gd name="T33" fmla="*/ 23 h 47"/>
                <a:gd name="T34" fmla="*/ 48 w 50"/>
                <a:gd name="T35" fmla="*/ 28 h 47"/>
                <a:gd name="T36" fmla="*/ 46 w 50"/>
                <a:gd name="T37" fmla="*/ 32 h 47"/>
                <a:gd name="T38" fmla="*/ 45 w 50"/>
                <a:gd name="T39" fmla="*/ 36 h 47"/>
                <a:gd name="T40" fmla="*/ 41 w 50"/>
                <a:gd name="T41" fmla="*/ 40 h 47"/>
                <a:gd name="T42" fmla="*/ 38 w 50"/>
                <a:gd name="T43" fmla="*/ 42 h 47"/>
                <a:gd name="T44" fmla="*/ 34 w 50"/>
                <a:gd name="T45" fmla="*/ 45 h 47"/>
                <a:gd name="T46" fmla="*/ 29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1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9"/>
                  </a:lnTo>
                  <a:lnTo>
                    <a:pt x="1" y="14"/>
                  </a:lnTo>
                  <a:lnTo>
                    <a:pt x="4" y="10"/>
                  </a:lnTo>
                  <a:lnTo>
                    <a:pt x="7" y="8"/>
                  </a:lnTo>
                  <a:lnTo>
                    <a:pt x="11" y="4"/>
                  </a:lnTo>
                  <a:lnTo>
                    <a:pt x="15" y="3"/>
                  </a:lnTo>
                  <a:lnTo>
                    <a:pt x="19" y="1"/>
                  </a:lnTo>
                  <a:lnTo>
                    <a:pt x="25" y="0"/>
                  </a:lnTo>
                  <a:lnTo>
                    <a:pt x="29" y="1"/>
                  </a:lnTo>
                  <a:lnTo>
                    <a:pt x="34" y="3"/>
                  </a:lnTo>
                  <a:lnTo>
                    <a:pt x="38" y="4"/>
                  </a:lnTo>
                  <a:lnTo>
                    <a:pt x="41" y="8"/>
                  </a:lnTo>
                  <a:lnTo>
                    <a:pt x="45" y="10"/>
                  </a:lnTo>
                  <a:lnTo>
                    <a:pt x="46" y="14"/>
                  </a:lnTo>
                  <a:lnTo>
                    <a:pt x="48" y="19"/>
                  </a:lnTo>
                  <a:lnTo>
                    <a:pt x="49" y="23"/>
                  </a:lnTo>
                  <a:lnTo>
                    <a:pt x="48" y="28"/>
                  </a:lnTo>
                  <a:lnTo>
                    <a:pt x="46" y="32"/>
                  </a:lnTo>
                  <a:lnTo>
                    <a:pt x="45" y="36"/>
                  </a:lnTo>
                  <a:lnTo>
                    <a:pt x="41" y="40"/>
                  </a:lnTo>
                  <a:lnTo>
                    <a:pt x="38" y="42"/>
                  </a:lnTo>
                  <a:lnTo>
                    <a:pt x="34"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sp>
        <p:nvSpPr>
          <p:cNvPr id="113837" name="Line 173"/>
          <p:cNvSpPr>
            <a:spLocks noChangeShapeType="1"/>
          </p:cNvSpPr>
          <p:nvPr/>
        </p:nvSpPr>
        <p:spPr bwMode="auto">
          <a:xfrm flipV="1">
            <a:off x="6805613" y="4129088"/>
            <a:ext cx="0" cy="136525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838" name="Line 174"/>
          <p:cNvSpPr>
            <a:spLocks noChangeShapeType="1"/>
          </p:cNvSpPr>
          <p:nvPr/>
        </p:nvSpPr>
        <p:spPr bwMode="auto">
          <a:xfrm flipV="1">
            <a:off x="5861050" y="4356100"/>
            <a:ext cx="0" cy="11509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13839" name="Line 175"/>
          <p:cNvSpPr>
            <a:spLocks noChangeShapeType="1"/>
          </p:cNvSpPr>
          <p:nvPr/>
        </p:nvSpPr>
        <p:spPr bwMode="auto">
          <a:xfrm flipV="1">
            <a:off x="4325938" y="4229100"/>
            <a:ext cx="0" cy="1254125"/>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13840" name="Group 176"/>
          <p:cNvGrpSpPr>
            <a:grpSpLocks/>
          </p:cNvGrpSpPr>
          <p:nvPr/>
        </p:nvGrpSpPr>
        <p:grpSpPr bwMode="auto">
          <a:xfrm>
            <a:off x="2309813" y="3651250"/>
            <a:ext cx="5894387" cy="1017588"/>
            <a:chOff x="1443" y="2300"/>
            <a:chExt cx="3713" cy="641"/>
          </a:xfrm>
        </p:grpSpPr>
        <p:sp>
          <p:nvSpPr>
            <p:cNvPr id="113841" name="Freeform 177"/>
            <p:cNvSpPr>
              <a:spLocks/>
            </p:cNvSpPr>
            <p:nvPr/>
          </p:nvSpPr>
          <p:spPr bwMode="auto">
            <a:xfrm>
              <a:off x="3320" y="2894"/>
              <a:ext cx="50" cy="47"/>
            </a:xfrm>
            <a:custGeom>
              <a:avLst/>
              <a:gdLst>
                <a:gd name="T0" fmla="*/ 0 w 50"/>
                <a:gd name="T1" fmla="*/ 23 h 47"/>
                <a:gd name="T2" fmla="*/ 1 w 50"/>
                <a:gd name="T3" fmla="*/ 18 h 47"/>
                <a:gd name="T4" fmla="*/ 3 w 50"/>
                <a:gd name="T5" fmla="*/ 14 h 47"/>
                <a:gd name="T6" fmla="*/ 4 w 50"/>
                <a:gd name="T7" fmla="*/ 10 h 47"/>
                <a:gd name="T8" fmla="*/ 8 w 50"/>
                <a:gd name="T9" fmla="*/ 6 h 47"/>
                <a:gd name="T10" fmla="*/ 11 w 50"/>
                <a:gd name="T11" fmla="*/ 4 h 47"/>
                <a:gd name="T12" fmla="*/ 15 w 50"/>
                <a:gd name="T13" fmla="*/ 1 h 47"/>
                <a:gd name="T14" fmla="*/ 20 w 50"/>
                <a:gd name="T15" fmla="*/ 0 h 47"/>
                <a:gd name="T16" fmla="*/ 25 w 50"/>
                <a:gd name="T17" fmla="*/ 0 h 47"/>
                <a:gd name="T18" fmla="*/ 30 w 50"/>
                <a:gd name="T19" fmla="*/ 0 h 47"/>
                <a:gd name="T20" fmla="*/ 34 w 50"/>
                <a:gd name="T21" fmla="*/ 1 h 47"/>
                <a:gd name="T22" fmla="*/ 38 w 50"/>
                <a:gd name="T23" fmla="*/ 4 h 47"/>
                <a:gd name="T24" fmla="*/ 42 w 50"/>
                <a:gd name="T25" fmla="*/ 6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20 w 50"/>
                <a:gd name="T51" fmla="*/ 46 h 47"/>
                <a:gd name="T52" fmla="*/ 15 w 50"/>
                <a:gd name="T53" fmla="*/ 45 h 47"/>
                <a:gd name="T54" fmla="*/ 11 w 50"/>
                <a:gd name="T55" fmla="*/ 42 h 47"/>
                <a:gd name="T56" fmla="*/ 8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8" y="6"/>
                  </a:lnTo>
                  <a:lnTo>
                    <a:pt x="11" y="4"/>
                  </a:lnTo>
                  <a:lnTo>
                    <a:pt x="15" y="1"/>
                  </a:lnTo>
                  <a:lnTo>
                    <a:pt x="20" y="0"/>
                  </a:lnTo>
                  <a:lnTo>
                    <a:pt x="25" y="0"/>
                  </a:lnTo>
                  <a:lnTo>
                    <a:pt x="30" y="0"/>
                  </a:lnTo>
                  <a:lnTo>
                    <a:pt x="34" y="1"/>
                  </a:lnTo>
                  <a:lnTo>
                    <a:pt x="38" y="4"/>
                  </a:lnTo>
                  <a:lnTo>
                    <a:pt x="42" y="6"/>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20" y="46"/>
                  </a:lnTo>
                  <a:lnTo>
                    <a:pt x="15" y="45"/>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2" name="Freeform 178"/>
            <p:cNvSpPr>
              <a:spLocks/>
            </p:cNvSpPr>
            <p:nvPr/>
          </p:nvSpPr>
          <p:spPr bwMode="auto">
            <a:xfrm>
              <a:off x="2920" y="2890"/>
              <a:ext cx="50" cy="48"/>
            </a:xfrm>
            <a:custGeom>
              <a:avLst/>
              <a:gdLst>
                <a:gd name="T0" fmla="*/ 0 w 50"/>
                <a:gd name="T1" fmla="*/ 24 h 48"/>
                <a:gd name="T2" fmla="*/ 0 w 50"/>
                <a:gd name="T3" fmla="*/ 18 h 48"/>
                <a:gd name="T4" fmla="*/ 1 w 50"/>
                <a:gd name="T5" fmla="*/ 14 h 48"/>
                <a:gd name="T6" fmla="*/ 4 w 50"/>
                <a:gd name="T7" fmla="*/ 10 h 48"/>
                <a:gd name="T8" fmla="*/ 7 w 50"/>
                <a:gd name="T9" fmla="*/ 8 h 48"/>
                <a:gd name="T10" fmla="*/ 11 w 50"/>
                <a:gd name="T11" fmla="*/ 4 h 48"/>
                <a:gd name="T12" fmla="*/ 15 w 50"/>
                <a:gd name="T13" fmla="*/ 3 h 48"/>
                <a:gd name="T14" fmla="*/ 19 w 50"/>
                <a:gd name="T15" fmla="*/ 0 h 48"/>
                <a:gd name="T16" fmla="*/ 25 w 50"/>
                <a:gd name="T17" fmla="*/ 0 h 48"/>
                <a:gd name="T18" fmla="*/ 30 w 50"/>
                <a:gd name="T19" fmla="*/ 0 h 48"/>
                <a:gd name="T20" fmla="*/ 34 w 50"/>
                <a:gd name="T21" fmla="*/ 3 h 48"/>
                <a:gd name="T22" fmla="*/ 38 w 50"/>
                <a:gd name="T23" fmla="*/ 4 h 48"/>
                <a:gd name="T24" fmla="*/ 42 w 50"/>
                <a:gd name="T25" fmla="*/ 8 h 48"/>
                <a:gd name="T26" fmla="*/ 45 w 50"/>
                <a:gd name="T27" fmla="*/ 10 h 48"/>
                <a:gd name="T28" fmla="*/ 48 w 50"/>
                <a:gd name="T29" fmla="*/ 14 h 48"/>
                <a:gd name="T30" fmla="*/ 49 w 50"/>
                <a:gd name="T31" fmla="*/ 18 h 48"/>
                <a:gd name="T32" fmla="*/ 49 w 50"/>
                <a:gd name="T33" fmla="*/ 24 h 48"/>
                <a:gd name="T34" fmla="*/ 49 w 50"/>
                <a:gd name="T35" fmla="*/ 29 h 48"/>
                <a:gd name="T36" fmla="*/ 48 w 50"/>
                <a:gd name="T37" fmla="*/ 33 h 48"/>
                <a:gd name="T38" fmla="*/ 45 w 50"/>
                <a:gd name="T39" fmla="*/ 37 h 48"/>
                <a:gd name="T40" fmla="*/ 42 w 50"/>
                <a:gd name="T41" fmla="*/ 40 h 48"/>
                <a:gd name="T42" fmla="*/ 38 w 50"/>
                <a:gd name="T43" fmla="*/ 43 h 48"/>
                <a:gd name="T44" fmla="*/ 34 w 50"/>
                <a:gd name="T45" fmla="*/ 46 h 48"/>
                <a:gd name="T46" fmla="*/ 30 w 50"/>
                <a:gd name="T47" fmla="*/ 47 h 48"/>
                <a:gd name="T48" fmla="*/ 25 w 50"/>
                <a:gd name="T49" fmla="*/ 47 h 48"/>
                <a:gd name="T50" fmla="*/ 19 w 50"/>
                <a:gd name="T51" fmla="*/ 47 h 48"/>
                <a:gd name="T52" fmla="*/ 15 w 50"/>
                <a:gd name="T53" fmla="*/ 46 h 48"/>
                <a:gd name="T54" fmla="*/ 11 w 50"/>
                <a:gd name="T55" fmla="*/ 43 h 48"/>
                <a:gd name="T56" fmla="*/ 7 w 50"/>
                <a:gd name="T57" fmla="*/ 40 h 48"/>
                <a:gd name="T58" fmla="*/ 4 w 50"/>
                <a:gd name="T59" fmla="*/ 37 h 48"/>
                <a:gd name="T60" fmla="*/ 1 w 50"/>
                <a:gd name="T61" fmla="*/ 33 h 48"/>
                <a:gd name="T62" fmla="*/ 0 w 50"/>
                <a:gd name="T63" fmla="*/ 29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0" y="18"/>
                  </a:lnTo>
                  <a:lnTo>
                    <a:pt x="1" y="14"/>
                  </a:lnTo>
                  <a:lnTo>
                    <a:pt x="4" y="10"/>
                  </a:lnTo>
                  <a:lnTo>
                    <a:pt x="7" y="8"/>
                  </a:lnTo>
                  <a:lnTo>
                    <a:pt x="11" y="4"/>
                  </a:lnTo>
                  <a:lnTo>
                    <a:pt x="15" y="3"/>
                  </a:lnTo>
                  <a:lnTo>
                    <a:pt x="19" y="0"/>
                  </a:lnTo>
                  <a:lnTo>
                    <a:pt x="25" y="0"/>
                  </a:lnTo>
                  <a:lnTo>
                    <a:pt x="30" y="0"/>
                  </a:lnTo>
                  <a:lnTo>
                    <a:pt x="34" y="3"/>
                  </a:lnTo>
                  <a:lnTo>
                    <a:pt x="38" y="4"/>
                  </a:lnTo>
                  <a:lnTo>
                    <a:pt x="42" y="8"/>
                  </a:lnTo>
                  <a:lnTo>
                    <a:pt x="45" y="10"/>
                  </a:lnTo>
                  <a:lnTo>
                    <a:pt x="48" y="14"/>
                  </a:lnTo>
                  <a:lnTo>
                    <a:pt x="49" y="18"/>
                  </a:lnTo>
                  <a:lnTo>
                    <a:pt x="49" y="24"/>
                  </a:lnTo>
                  <a:lnTo>
                    <a:pt x="49" y="29"/>
                  </a:lnTo>
                  <a:lnTo>
                    <a:pt x="48" y="33"/>
                  </a:lnTo>
                  <a:lnTo>
                    <a:pt x="45" y="37"/>
                  </a:lnTo>
                  <a:lnTo>
                    <a:pt x="42" y="40"/>
                  </a:lnTo>
                  <a:lnTo>
                    <a:pt x="38" y="43"/>
                  </a:lnTo>
                  <a:lnTo>
                    <a:pt x="34" y="46"/>
                  </a:lnTo>
                  <a:lnTo>
                    <a:pt x="30" y="47"/>
                  </a:lnTo>
                  <a:lnTo>
                    <a:pt x="25" y="47"/>
                  </a:lnTo>
                  <a:lnTo>
                    <a:pt x="19" y="47"/>
                  </a:lnTo>
                  <a:lnTo>
                    <a:pt x="15"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3" name="Freeform 179"/>
            <p:cNvSpPr>
              <a:spLocks/>
            </p:cNvSpPr>
            <p:nvPr/>
          </p:nvSpPr>
          <p:spPr bwMode="auto">
            <a:xfrm>
              <a:off x="5105" y="2300"/>
              <a:ext cx="51" cy="48"/>
            </a:xfrm>
            <a:custGeom>
              <a:avLst/>
              <a:gdLst>
                <a:gd name="T0" fmla="*/ 0 w 51"/>
                <a:gd name="T1" fmla="*/ 24 h 48"/>
                <a:gd name="T2" fmla="*/ 1 w 51"/>
                <a:gd name="T3" fmla="*/ 18 h 48"/>
                <a:gd name="T4" fmla="*/ 3 w 51"/>
                <a:gd name="T5" fmla="*/ 14 h 48"/>
                <a:gd name="T6" fmla="*/ 4 w 51"/>
                <a:gd name="T7" fmla="*/ 10 h 48"/>
                <a:gd name="T8" fmla="*/ 8 w 51"/>
                <a:gd name="T9" fmla="*/ 7 h 48"/>
                <a:gd name="T10" fmla="*/ 11 w 51"/>
                <a:gd name="T11" fmla="*/ 4 h 48"/>
                <a:gd name="T12" fmla="*/ 15 w 51"/>
                <a:gd name="T13" fmla="*/ 1 h 48"/>
                <a:gd name="T14" fmla="*/ 19 w 51"/>
                <a:gd name="T15" fmla="*/ 0 h 48"/>
                <a:gd name="T16" fmla="*/ 25 w 51"/>
                <a:gd name="T17" fmla="*/ 0 h 48"/>
                <a:gd name="T18" fmla="*/ 31 w 51"/>
                <a:gd name="T19" fmla="*/ 0 h 48"/>
                <a:gd name="T20" fmla="*/ 35 w 51"/>
                <a:gd name="T21" fmla="*/ 1 h 48"/>
                <a:gd name="T22" fmla="*/ 39 w 51"/>
                <a:gd name="T23" fmla="*/ 4 h 48"/>
                <a:gd name="T24" fmla="*/ 43 w 51"/>
                <a:gd name="T25" fmla="*/ 7 h 48"/>
                <a:gd name="T26" fmla="*/ 46 w 51"/>
                <a:gd name="T27" fmla="*/ 10 h 48"/>
                <a:gd name="T28" fmla="*/ 49 w 51"/>
                <a:gd name="T29" fmla="*/ 14 h 48"/>
                <a:gd name="T30" fmla="*/ 50 w 51"/>
                <a:gd name="T31" fmla="*/ 18 h 48"/>
                <a:gd name="T32" fmla="*/ 50 w 51"/>
                <a:gd name="T33" fmla="*/ 24 h 48"/>
                <a:gd name="T34" fmla="*/ 50 w 51"/>
                <a:gd name="T35" fmla="*/ 27 h 48"/>
                <a:gd name="T36" fmla="*/ 49 w 51"/>
                <a:gd name="T37" fmla="*/ 33 h 48"/>
                <a:gd name="T38" fmla="*/ 46 w 51"/>
                <a:gd name="T39" fmla="*/ 37 h 48"/>
                <a:gd name="T40" fmla="*/ 43 w 51"/>
                <a:gd name="T41" fmla="*/ 40 h 48"/>
                <a:gd name="T42" fmla="*/ 39 w 51"/>
                <a:gd name="T43" fmla="*/ 43 h 48"/>
                <a:gd name="T44" fmla="*/ 35 w 51"/>
                <a:gd name="T45" fmla="*/ 44 h 48"/>
                <a:gd name="T46" fmla="*/ 31 w 51"/>
                <a:gd name="T47" fmla="*/ 46 h 48"/>
                <a:gd name="T48" fmla="*/ 25 w 51"/>
                <a:gd name="T49" fmla="*/ 47 h 48"/>
                <a:gd name="T50" fmla="*/ 19 w 51"/>
                <a:gd name="T51" fmla="*/ 46 h 48"/>
                <a:gd name="T52" fmla="*/ 15 w 51"/>
                <a:gd name="T53" fmla="*/ 44 h 48"/>
                <a:gd name="T54" fmla="*/ 11 w 51"/>
                <a:gd name="T55" fmla="*/ 43 h 48"/>
                <a:gd name="T56" fmla="*/ 8 w 51"/>
                <a:gd name="T57" fmla="*/ 40 h 48"/>
                <a:gd name="T58" fmla="*/ 4 w 51"/>
                <a:gd name="T59" fmla="*/ 37 h 48"/>
                <a:gd name="T60" fmla="*/ 3 w 51"/>
                <a:gd name="T61" fmla="*/ 33 h 48"/>
                <a:gd name="T62" fmla="*/ 1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18"/>
                  </a:lnTo>
                  <a:lnTo>
                    <a:pt x="3" y="14"/>
                  </a:lnTo>
                  <a:lnTo>
                    <a:pt x="4" y="10"/>
                  </a:lnTo>
                  <a:lnTo>
                    <a:pt x="8" y="7"/>
                  </a:lnTo>
                  <a:lnTo>
                    <a:pt x="11" y="4"/>
                  </a:lnTo>
                  <a:lnTo>
                    <a:pt x="15" y="1"/>
                  </a:lnTo>
                  <a:lnTo>
                    <a:pt x="19" y="0"/>
                  </a:lnTo>
                  <a:lnTo>
                    <a:pt x="25" y="0"/>
                  </a:lnTo>
                  <a:lnTo>
                    <a:pt x="31" y="0"/>
                  </a:lnTo>
                  <a:lnTo>
                    <a:pt x="35" y="1"/>
                  </a:lnTo>
                  <a:lnTo>
                    <a:pt x="39" y="4"/>
                  </a:lnTo>
                  <a:lnTo>
                    <a:pt x="43" y="7"/>
                  </a:lnTo>
                  <a:lnTo>
                    <a:pt x="46" y="10"/>
                  </a:lnTo>
                  <a:lnTo>
                    <a:pt x="49" y="14"/>
                  </a:lnTo>
                  <a:lnTo>
                    <a:pt x="50" y="18"/>
                  </a:lnTo>
                  <a:lnTo>
                    <a:pt x="50" y="24"/>
                  </a:lnTo>
                  <a:lnTo>
                    <a:pt x="50" y="27"/>
                  </a:lnTo>
                  <a:lnTo>
                    <a:pt x="49" y="33"/>
                  </a:lnTo>
                  <a:lnTo>
                    <a:pt x="46" y="37"/>
                  </a:lnTo>
                  <a:lnTo>
                    <a:pt x="43" y="40"/>
                  </a:lnTo>
                  <a:lnTo>
                    <a:pt x="39" y="43"/>
                  </a:lnTo>
                  <a:lnTo>
                    <a:pt x="35" y="44"/>
                  </a:lnTo>
                  <a:lnTo>
                    <a:pt x="31" y="46"/>
                  </a:lnTo>
                  <a:lnTo>
                    <a:pt x="25" y="47"/>
                  </a:lnTo>
                  <a:lnTo>
                    <a:pt x="19" y="46"/>
                  </a:lnTo>
                  <a:lnTo>
                    <a:pt x="15" y="44"/>
                  </a:lnTo>
                  <a:lnTo>
                    <a:pt x="11" y="43"/>
                  </a:lnTo>
                  <a:lnTo>
                    <a:pt x="8" y="40"/>
                  </a:lnTo>
                  <a:lnTo>
                    <a:pt x="4" y="37"/>
                  </a:lnTo>
                  <a:lnTo>
                    <a:pt x="3" y="33"/>
                  </a:lnTo>
                  <a:lnTo>
                    <a:pt x="1"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4" name="Freeform 180"/>
            <p:cNvSpPr>
              <a:spLocks/>
            </p:cNvSpPr>
            <p:nvPr/>
          </p:nvSpPr>
          <p:spPr bwMode="auto">
            <a:xfrm>
              <a:off x="1443" y="2539"/>
              <a:ext cx="51" cy="48"/>
            </a:xfrm>
            <a:custGeom>
              <a:avLst/>
              <a:gdLst>
                <a:gd name="T0" fmla="*/ 0 w 51"/>
                <a:gd name="T1" fmla="*/ 24 h 48"/>
                <a:gd name="T2" fmla="*/ 0 w 51"/>
                <a:gd name="T3" fmla="*/ 18 h 48"/>
                <a:gd name="T4" fmla="*/ 1 w 51"/>
                <a:gd name="T5" fmla="*/ 14 h 48"/>
                <a:gd name="T6" fmla="*/ 4 w 51"/>
                <a:gd name="T7" fmla="*/ 10 h 48"/>
                <a:gd name="T8" fmla="*/ 7 w 51"/>
                <a:gd name="T9" fmla="*/ 7 h 48"/>
                <a:gd name="T10" fmla="*/ 11 w 51"/>
                <a:gd name="T11" fmla="*/ 4 h 48"/>
                <a:gd name="T12" fmla="*/ 14 w 51"/>
                <a:gd name="T13" fmla="*/ 1 h 48"/>
                <a:gd name="T14" fmla="*/ 19 w 51"/>
                <a:gd name="T15" fmla="*/ 0 h 48"/>
                <a:gd name="T16" fmla="*/ 25 w 51"/>
                <a:gd name="T17" fmla="*/ 0 h 48"/>
                <a:gd name="T18" fmla="*/ 29 w 51"/>
                <a:gd name="T19" fmla="*/ 0 h 48"/>
                <a:gd name="T20" fmla="*/ 33 w 51"/>
                <a:gd name="T21" fmla="*/ 1 h 48"/>
                <a:gd name="T22" fmla="*/ 39 w 51"/>
                <a:gd name="T23" fmla="*/ 4 h 48"/>
                <a:gd name="T24" fmla="*/ 42 w 51"/>
                <a:gd name="T25" fmla="*/ 7 h 48"/>
                <a:gd name="T26" fmla="*/ 44 w 51"/>
                <a:gd name="T27" fmla="*/ 10 h 48"/>
                <a:gd name="T28" fmla="*/ 47 w 51"/>
                <a:gd name="T29" fmla="*/ 14 h 48"/>
                <a:gd name="T30" fmla="*/ 49 w 51"/>
                <a:gd name="T31" fmla="*/ 18 h 48"/>
                <a:gd name="T32" fmla="*/ 50 w 51"/>
                <a:gd name="T33" fmla="*/ 24 h 48"/>
                <a:gd name="T34" fmla="*/ 49 w 51"/>
                <a:gd name="T35" fmla="*/ 27 h 48"/>
                <a:gd name="T36" fmla="*/ 47 w 51"/>
                <a:gd name="T37" fmla="*/ 33 h 48"/>
                <a:gd name="T38" fmla="*/ 44 w 51"/>
                <a:gd name="T39" fmla="*/ 37 h 48"/>
                <a:gd name="T40" fmla="*/ 42 w 51"/>
                <a:gd name="T41" fmla="*/ 39 h 48"/>
                <a:gd name="T42" fmla="*/ 39 w 51"/>
                <a:gd name="T43" fmla="*/ 42 h 48"/>
                <a:gd name="T44" fmla="*/ 33 w 51"/>
                <a:gd name="T45" fmla="*/ 44 h 48"/>
                <a:gd name="T46" fmla="*/ 29 w 51"/>
                <a:gd name="T47" fmla="*/ 46 h 48"/>
                <a:gd name="T48" fmla="*/ 25 w 51"/>
                <a:gd name="T49" fmla="*/ 47 h 48"/>
                <a:gd name="T50" fmla="*/ 19 w 51"/>
                <a:gd name="T51" fmla="*/ 46 h 48"/>
                <a:gd name="T52" fmla="*/ 14 w 51"/>
                <a:gd name="T53" fmla="*/ 44 h 48"/>
                <a:gd name="T54" fmla="*/ 11 w 51"/>
                <a:gd name="T55" fmla="*/ 42 h 48"/>
                <a:gd name="T56" fmla="*/ 7 w 51"/>
                <a:gd name="T57" fmla="*/ 39 h 48"/>
                <a:gd name="T58" fmla="*/ 4 w 51"/>
                <a:gd name="T59" fmla="*/ 37 h 48"/>
                <a:gd name="T60" fmla="*/ 1 w 51"/>
                <a:gd name="T61" fmla="*/ 33 h 48"/>
                <a:gd name="T62" fmla="*/ 0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0" y="18"/>
                  </a:lnTo>
                  <a:lnTo>
                    <a:pt x="1" y="14"/>
                  </a:lnTo>
                  <a:lnTo>
                    <a:pt x="4" y="10"/>
                  </a:lnTo>
                  <a:lnTo>
                    <a:pt x="7" y="7"/>
                  </a:lnTo>
                  <a:lnTo>
                    <a:pt x="11" y="4"/>
                  </a:lnTo>
                  <a:lnTo>
                    <a:pt x="14" y="1"/>
                  </a:lnTo>
                  <a:lnTo>
                    <a:pt x="19" y="0"/>
                  </a:lnTo>
                  <a:lnTo>
                    <a:pt x="25" y="0"/>
                  </a:lnTo>
                  <a:lnTo>
                    <a:pt x="29" y="0"/>
                  </a:lnTo>
                  <a:lnTo>
                    <a:pt x="33" y="1"/>
                  </a:lnTo>
                  <a:lnTo>
                    <a:pt x="39" y="4"/>
                  </a:lnTo>
                  <a:lnTo>
                    <a:pt x="42" y="7"/>
                  </a:lnTo>
                  <a:lnTo>
                    <a:pt x="44" y="10"/>
                  </a:lnTo>
                  <a:lnTo>
                    <a:pt x="47" y="14"/>
                  </a:lnTo>
                  <a:lnTo>
                    <a:pt x="49" y="18"/>
                  </a:lnTo>
                  <a:lnTo>
                    <a:pt x="50" y="24"/>
                  </a:lnTo>
                  <a:lnTo>
                    <a:pt x="49" y="27"/>
                  </a:lnTo>
                  <a:lnTo>
                    <a:pt x="47" y="33"/>
                  </a:lnTo>
                  <a:lnTo>
                    <a:pt x="44" y="37"/>
                  </a:lnTo>
                  <a:lnTo>
                    <a:pt x="42" y="39"/>
                  </a:lnTo>
                  <a:lnTo>
                    <a:pt x="39" y="42"/>
                  </a:lnTo>
                  <a:lnTo>
                    <a:pt x="33" y="44"/>
                  </a:lnTo>
                  <a:lnTo>
                    <a:pt x="29" y="46"/>
                  </a:lnTo>
                  <a:lnTo>
                    <a:pt x="25" y="47"/>
                  </a:lnTo>
                  <a:lnTo>
                    <a:pt x="19" y="46"/>
                  </a:lnTo>
                  <a:lnTo>
                    <a:pt x="14" y="44"/>
                  </a:lnTo>
                  <a:lnTo>
                    <a:pt x="11" y="42"/>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45" name="Group 181"/>
          <p:cNvGrpSpPr>
            <a:grpSpLocks/>
          </p:cNvGrpSpPr>
          <p:nvPr/>
        </p:nvGrpSpPr>
        <p:grpSpPr bwMode="auto">
          <a:xfrm>
            <a:off x="2319338" y="3902075"/>
            <a:ext cx="5867400" cy="544513"/>
            <a:chOff x="1449" y="2458"/>
            <a:chExt cx="3696" cy="343"/>
          </a:xfrm>
        </p:grpSpPr>
        <p:sp>
          <p:nvSpPr>
            <p:cNvPr id="113846" name="Freeform 182"/>
            <p:cNvSpPr>
              <a:spLocks/>
            </p:cNvSpPr>
            <p:nvPr/>
          </p:nvSpPr>
          <p:spPr bwMode="auto">
            <a:xfrm>
              <a:off x="5093" y="2618"/>
              <a:ext cx="52" cy="48"/>
            </a:xfrm>
            <a:custGeom>
              <a:avLst/>
              <a:gdLst>
                <a:gd name="T0" fmla="*/ 0 w 52"/>
                <a:gd name="T1" fmla="*/ 24 h 48"/>
                <a:gd name="T2" fmla="*/ 1 w 52"/>
                <a:gd name="T3" fmla="*/ 18 h 48"/>
                <a:gd name="T4" fmla="*/ 3 w 52"/>
                <a:gd name="T5" fmla="*/ 14 h 48"/>
                <a:gd name="T6" fmla="*/ 4 w 52"/>
                <a:gd name="T7" fmla="*/ 10 h 48"/>
                <a:gd name="T8" fmla="*/ 9 w 52"/>
                <a:gd name="T9" fmla="*/ 7 h 48"/>
                <a:gd name="T10" fmla="*/ 11 w 52"/>
                <a:gd name="T11" fmla="*/ 4 h 48"/>
                <a:gd name="T12" fmla="*/ 16 w 52"/>
                <a:gd name="T13" fmla="*/ 1 h 48"/>
                <a:gd name="T14" fmla="*/ 21 w 52"/>
                <a:gd name="T15" fmla="*/ 0 h 48"/>
                <a:gd name="T16" fmla="*/ 26 w 52"/>
                <a:gd name="T17" fmla="*/ 0 h 48"/>
                <a:gd name="T18" fmla="*/ 31 w 52"/>
                <a:gd name="T19" fmla="*/ 0 h 48"/>
                <a:gd name="T20" fmla="*/ 35 w 52"/>
                <a:gd name="T21" fmla="*/ 1 h 48"/>
                <a:gd name="T22" fmla="*/ 40 w 52"/>
                <a:gd name="T23" fmla="*/ 4 h 48"/>
                <a:gd name="T24" fmla="*/ 44 w 52"/>
                <a:gd name="T25" fmla="*/ 7 h 48"/>
                <a:gd name="T26" fmla="*/ 47 w 52"/>
                <a:gd name="T27" fmla="*/ 10 h 48"/>
                <a:gd name="T28" fmla="*/ 50 w 52"/>
                <a:gd name="T29" fmla="*/ 14 h 48"/>
                <a:gd name="T30" fmla="*/ 51 w 52"/>
                <a:gd name="T31" fmla="*/ 18 h 48"/>
                <a:gd name="T32" fmla="*/ 51 w 52"/>
                <a:gd name="T33" fmla="*/ 24 h 48"/>
                <a:gd name="T34" fmla="*/ 51 w 52"/>
                <a:gd name="T35" fmla="*/ 29 h 48"/>
                <a:gd name="T36" fmla="*/ 50 w 52"/>
                <a:gd name="T37" fmla="*/ 33 h 48"/>
                <a:gd name="T38" fmla="*/ 47 w 52"/>
                <a:gd name="T39" fmla="*/ 37 h 48"/>
                <a:gd name="T40" fmla="*/ 44 w 52"/>
                <a:gd name="T41" fmla="*/ 40 h 48"/>
                <a:gd name="T42" fmla="*/ 40 w 52"/>
                <a:gd name="T43" fmla="*/ 43 h 48"/>
                <a:gd name="T44" fmla="*/ 35 w 52"/>
                <a:gd name="T45" fmla="*/ 44 h 48"/>
                <a:gd name="T46" fmla="*/ 31 w 52"/>
                <a:gd name="T47" fmla="*/ 47 h 48"/>
                <a:gd name="T48" fmla="*/ 26 w 52"/>
                <a:gd name="T49" fmla="*/ 47 h 48"/>
                <a:gd name="T50" fmla="*/ 21 w 52"/>
                <a:gd name="T51" fmla="*/ 47 h 48"/>
                <a:gd name="T52" fmla="*/ 16 w 52"/>
                <a:gd name="T53" fmla="*/ 44 h 48"/>
                <a:gd name="T54" fmla="*/ 11 w 52"/>
                <a:gd name="T55" fmla="*/ 43 h 48"/>
                <a:gd name="T56" fmla="*/ 9 w 52"/>
                <a:gd name="T57" fmla="*/ 40 h 48"/>
                <a:gd name="T58" fmla="*/ 4 w 52"/>
                <a:gd name="T59" fmla="*/ 37 h 48"/>
                <a:gd name="T60" fmla="*/ 3 w 52"/>
                <a:gd name="T61" fmla="*/ 33 h 48"/>
                <a:gd name="T62" fmla="*/ 1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1" y="18"/>
                  </a:lnTo>
                  <a:lnTo>
                    <a:pt x="3" y="14"/>
                  </a:lnTo>
                  <a:lnTo>
                    <a:pt x="4" y="10"/>
                  </a:lnTo>
                  <a:lnTo>
                    <a:pt x="9" y="7"/>
                  </a:lnTo>
                  <a:lnTo>
                    <a:pt x="11" y="4"/>
                  </a:lnTo>
                  <a:lnTo>
                    <a:pt x="16" y="1"/>
                  </a:lnTo>
                  <a:lnTo>
                    <a:pt x="21" y="0"/>
                  </a:lnTo>
                  <a:lnTo>
                    <a:pt x="26" y="0"/>
                  </a:lnTo>
                  <a:lnTo>
                    <a:pt x="31" y="0"/>
                  </a:lnTo>
                  <a:lnTo>
                    <a:pt x="35" y="1"/>
                  </a:lnTo>
                  <a:lnTo>
                    <a:pt x="40" y="4"/>
                  </a:lnTo>
                  <a:lnTo>
                    <a:pt x="44" y="7"/>
                  </a:lnTo>
                  <a:lnTo>
                    <a:pt x="47" y="10"/>
                  </a:lnTo>
                  <a:lnTo>
                    <a:pt x="50" y="14"/>
                  </a:lnTo>
                  <a:lnTo>
                    <a:pt x="51" y="18"/>
                  </a:lnTo>
                  <a:lnTo>
                    <a:pt x="51" y="24"/>
                  </a:lnTo>
                  <a:lnTo>
                    <a:pt x="51" y="29"/>
                  </a:lnTo>
                  <a:lnTo>
                    <a:pt x="50" y="33"/>
                  </a:lnTo>
                  <a:lnTo>
                    <a:pt x="47" y="37"/>
                  </a:lnTo>
                  <a:lnTo>
                    <a:pt x="44" y="40"/>
                  </a:lnTo>
                  <a:lnTo>
                    <a:pt x="40" y="43"/>
                  </a:lnTo>
                  <a:lnTo>
                    <a:pt x="35" y="44"/>
                  </a:lnTo>
                  <a:lnTo>
                    <a:pt x="31" y="47"/>
                  </a:lnTo>
                  <a:lnTo>
                    <a:pt x="26" y="47"/>
                  </a:lnTo>
                  <a:lnTo>
                    <a:pt x="21" y="47"/>
                  </a:lnTo>
                  <a:lnTo>
                    <a:pt x="16" y="44"/>
                  </a:lnTo>
                  <a:lnTo>
                    <a:pt x="11" y="43"/>
                  </a:lnTo>
                  <a:lnTo>
                    <a:pt x="9"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7" name="Freeform 183"/>
            <p:cNvSpPr>
              <a:spLocks/>
            </p:cNvSpPr>
            <p:nvPr/>
          </p:nvSpPr>
          <p:spPr bwMode="auto">
            <a:xfrm>
              <a:off x="4034" y="2745"/>
              <a:ext cx="51" cy="47"/>
            </a:xfrm>
            <a:custGeom>
              <a:avLst/>
              <a:gdLst>
                <a:gd name="T0" fmla="*/ 0 w 51"/>
                <a:gd name="T1" fmla="*/ 23 h 47"/>
                <a:gd name="T2" fmla="*/ 0 w 51"/>
                <a:gd name="T3" fmla="*/ 18 h 47"/>
                <a:gd name="T4" fmla="*/ 1 w 51"/>
                <a:gd name="T5" fmla="*/ 14 h 47"/>
                <a:gd name="T6" fmla="*/ 4 w 51"/>
                <a:gd name="T7" fmla="*/ 10 h 47"/>
                <a:gd name="T8" fmla="*/ 7 w 51"/>
                <a:gd name="T9" fmla="*/ 6 h 47"/>
                <a:gd name="T10" fmla="*/ 11 w 51"/>
                <a:gd name="T11" fmla="*/ 4 h 47"/>
                <a:gd name="T12" fmla="*/ 15 w 51"/>
                <a:gd name="T13" fmla="*/ 1 h 47"/>
                <a:gd name="T14" fmla="*/ 19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7 h 47"/>
                <a:gd name="T36" fmla="*/ 49 w 51"/>
                <a:gd name="T37" fmla="*/ 32 h 47"/>
                <a:gd name="T38" fmla="*/ 46 w 51"/>
                <a:gd name="T39" fmla="*/ 35 h 47"/>
                <a:gd name="T40" fmla="*/ 43 w 51"/>
                <a:gd name="T41" fmla="*/ 38 h 47"/>
                <a:gd name="T42" fmla="*/ 39 w 51"/>
                <a:gd name="T43" fmla="*/ 42 h 47"/>
                <a:gd name="T44" fmla="*/ 35 w 51"/>
                <a:gd name="T45" fmla="*/ 43 h 47"/>
                <a:gd name="T46" fmla="*/ 31 w 51"/>
                <a:gd name="T47" fmla="*/ 45 h 47"/>
                <a:gd name="T48" fmla="*/ 25 w 51"/>
                <a:gd name="T49" fmla="*/ 46 h 47"/>
                <a:gd name="T50" fmla="*/ 19 w 51"/>
                <a:gd name="T51" fmla="*/ 45 h 47"/>
                <a:gd name="T52" fmla="*/ 15 w 51"/>
                <a:gd name="T53" fmla="*/ 43 h 47"/>
                <a:gd name="T54" fmla="*/ 11 w 51"/>
                <a:gd name="T55" fmla="*/ 42 h 47"/>
                <a:gd name="T56" fmla="*/ 7 w 51"/>
                <a:gd name="T57" fmla="*/ 38 h 47"/>
                <a:gd name="T58" fmla="*/ 4 w 51"/>
                <a:gd name="T59" fmla="*/ 35 h 47"/>
                <a:gd name="T60" fmla="*/ 1 w 51"/>
                <a:gd name="T61" fmla="*/ 32 h 47"/>
                <a:gd name="T62" fmla="*/ 0 w 51"/>
                <a:gd name="T63" fmla="*/ 27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8"/>
                  </a:lnTo>
                  <a:lnTo>
                    <a:pt x="1" y="14"/>
                  </a:lnTo>
                  <a:lnTo>
                    <a:pt x="4" y="10"/>
                  </a:lnTo>
                  <a:lnTo>
                    <a:pt x="7" y="6"/>
                  </a:lnTo>
                  <a:lnTo>
                    <a:pt x="11" y="4"/>
                  </a:lnTo>
                  <a:lnTo>
                    <a:pt x="15" y="1"/>
                  </a:lnTo>
                  <a:lnTo>
                    <a:pt x="19" y="0"/>
                  </a:lnTo>
                  <a:lnTo>
                    <a:pt x="25" y="0"/>
                  </a:lnTo>
                  <a:lnTo>
                    <a:pt x="31" y="0"/>
                  </a:lnTo>
                  <a:lnTo>
                    <a:pt x="35" y="1"/>
                  </a:lnTo>
                  <a:lnTo>
                    <a:pt x="39" y="4"/>
                  </a:lnTo>
                  <a:lnTo>
                    <a:pt x="43" y="6"/>
                  </a:lnTo>
                  <a:lnTo>
                    <a:pt x="46" y="10"/>
                  </a:lnTo>
                  <a:lnTo>
                    <a:pt x="49" y="14"/>
                  </a:lnTo>
                  <a:lnTo>
                    <a:pt x="50" y="18"/>
                  </a:lnTo>
                  <a:lnTo>
                    <a:pt x="50" y="23"/>
                  </a:lnTo>
                  <a:lnTo>
                    <a:pt x="50" y="27"/>
                  </a:lnTo>
                  <a:lnTo>
                    <a:pt x="49" y="32"/>
                  </a:lnTo>
                  <a:lnTo>
                    <a:pt x="46" y="35"/>
                  </a:lnTo>
                  <a:lnTo>
                    <a:pt x="43" y="38"/>
                  </a:lnTo>
                  <a:lnTo>
                    <a:pt x="39" y="42"/>
                  </a:lnTo>
                  <a:lnTo>
                    <a:pt x="35" y="43"/>
                  </a:lnTo>
                  <a:lnTo>
                    <a:pt x="31" y="45"/>
                  </a:lnTo>
                  <a:lnTo>
                    <a:pt x="25" y="46"/>
                  </a:lnTo>
                  <a:lnTo>
                    <a:pt x="19" y="45"/>
                  </a:lnTo>
                  <a:lnTo>
                    <a:pt x="15" y="43"/>
                  </a:lnTo>
                  <a:lnTo>
                    <a:pt x="11" y="42"/>
                  </a:lnTo>
                  <a:lnTo>
                    <a:pt x="7" y="38"/>
                  </a:lnTo>
                  <a:lnTo>
                    <a:pt x="4" y="35"/>
                  </a:lnTo>
                  <a:lnTo>
                    <a:pt x="1" y="32"/>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8" name="Freeform 184"/>
            <p:cNvSpPr>
              <a:spLocks/>
            </p:cNvSpPr>
            <p:nvPr/>
          </p:nvSpPr>
          <p:spPr bwMode="auto">
            <a:xfrm>
              <a:off x="3652" y="2754"/>
              <a:ext cx="51" cy="47"/>
            </a:xfrm>
            <a:custGeom>
              <a:avLst/>
              <a:gdLst>
                <a:gd name="T0" fmla="*/ 0 w 51"/>
                <a:gd name="T1" fmla="*/ 23 h 47"/>
                <a:gd name="T2" fmla="*/ 1 w 51"/>
                <a:gd name="T3" fmla="*/ 18 h 47"/>
                <a:gd name="T4" fmla="*/ 3 w 51"/>
                <a:gd name="T5" fmla="*/ 14 h 47"/>
                <a:gd name="T6" fmla="*/ 4 w 51"/>
                <a:gd name="T7" fmla="*/ 10 h 47"/>
                <a:gd name="T8" fmla="*/ 8 w 51"/>
                <a:gd name="T9" fmla="*/ 6 h 47"/>
                <a:gd name="T10" fmla="*/ 11 w 51"/>
                <a:gd name="T11" fmla="*/ 4 h 47"/>
                <a:gd name="T12" fmla="*/ 15 w 51"/>
                <a:gd name="T13" fmla="*/ 1 h 47"/>
                <a:gd name="T14" fmla="*/ 21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8 h 47"/>
                <a:gd name="T36" fmla="*/ 49 w 51"/>
                <a:gd name="T37" fmla="*/ 32 h 47"/>
                <a:gd name="T38" fmla="*/ 46 w 51"/>
                <a:gd name="T39" fmla="*/ 36 h 47"/>
                <a:gd name="T40" fmla="*/ 43 w 51"/>
                <a:gd name="T41" fmla="*/ 40 h 47"/>
                <a:gd name="T42" fmla="*/ 39 w 51"/>
                <a:gd name="T43" fmla="*/ 42 h 47"/>
                <a:gd name="T44" fmla="*/ 35 w 51"/>
                <a:gd name="T45" fmla="*/ 43 h 47"/>
                <a:gd name="T46" fmla="*/ 31 w 51"/>
                <a:gd name="T47" fmla="*/ 46 h 47"/>
                <a:gd name="T48" fmla="*/ 25 w 51"/>
                <a:gd name="T49" fmla="*/ 46 h 47"/>
                <a:gd name="T50" fmla="*/ 21 w 51"/>
                <a:gd name="T51" fmla="*/ 46 h 47"/>
                <a:gd name="T52" fmla="*/ 15 w 51"/>
                <a:gd name="T53" fmla="*/ 43 h 47"/>
                <a:gd name="T54" fmla="*/ 11 w 51"/>
                <a:gd name="T55" fmla="*/ 42 h 47"/>
                <a:gd name="T56" fmla="*/ 8 w 51"/>
                <a:gd name="T57" fmla="*/ 40 h 47"/>
                <a:gd name="T58" fmla="*/ 4 w 51"/>
                <a:gd name="T59" fmla="*/ 36 h 47"/>
                <a:gd name="T60" fmla="*/ 3 w 51"/>
                <a:gd name="T61" fmla="*/ 32 h 47"/>
                <a:gd name="T62" fmla="*/ 1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1" y="18"/>
                  </a:lnTo>
                  <a:lnTo>
                    <a:pt x="3" y="14"/>
                  </a:lnTo>
                  <a:lnTo>
                    <a:pt x="4" y="10"/>
                  </a:lnTo>
                  <a:lnTo>
                    <a:pt x="8" y="6"/>
                  </a:lnTo>
                  <a:lnTo>
                    <a:pt x="11" y="4"/>
                  </a:lnTo>
                  <a:lnTo>
                    <a:pt x="15" y="1"/>
                  </a:lnTo>
                  <a:lnTo>
                    <a:pt x="21" y="0"/>
                  </a:lnTo>
                  <a:lnTo>
                    <a:pt x="25" y="0"/>
                  </a:lnTo>
                  <a:lnTo>
                    <a:pt x="31" y="0"/>
                  </a:lnTo>
                  <a:lnTo>
                    <a:pt x="35" y="1"/>
                  </a:lnTo>
                  <a:lnTo>
                    <a:pt x="39" y="4"/>
                  </a:lnTo>
                  <a:lnTo>
                    <a:pt x="43" y="6"/>
                  </a:lnTo>
                  <a:lnTo>
                    <a:pt x="46" y="10"/>
                  </a:lnTo>
                  <a:lnTo>
                    <a:pt x="49" y="14"/>
                  </a:lnTo>
                  <a:lnTo>
                    <a:pt x="50" y="18"/>
                  </a:lnTo>
                  <a:lnTo>
                    <a:pt x="50" y="23"/>
                  </a:lnTo>
                  <a:lnTo>
                    <a:pt x="50" y="28"/>
                  </a:lnTo>
                  <a:lnTo>
                    <a:pt x="49" y="32"/>
                  </a:lnTo>
                  <a:lnTo>
                    <a:pt x="46" y="36"/>
                  </a:lnTo>
                  <a:lnTo>
                    <a:pt x="43" y="40"/>
                  </a:lnTo>
                  <a:lnTo>
                    <a:pt x="39" y="42"/>
                  </a:lnTo>
                  <a:lnTo>
                    <a:pt x="35" y="43"/>
                  </a:lnTo>
                  <a:lnTo>
                    <a:pt x="31" y="46"/>
                  </a:lnTo>
                  <a:lnTo>
                    <a:pt x="25" y="46"/>
                  </a:lnTo>
                  <a:lnTo>
                    <a:pt x="21" y="46"/>
                  </a:lnTo>
                  <a:lnTo>
                    <a:pt x="15" y="43"/>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49" name="Freeform 185"/>
            <p:cNvSpPr>
              <a:spLocks/>
            </p:cNvSpPr>
            <p:nvPr/>
          </p:nvSpPr>
          <p:spPr bwMode="auto">
            <a:xfrm>
              <a:off x="3315" y="2745"/>
              <a:ext cx="52" cy="47"/>
            </a:xfrm>
            <a:custGeom>
              <a:avLst/>
              <a:gdLst>
                <a:gd name="T0" fmla="*/ 0 w 52"/>
                <a:gd name="T1" fmla="*/ 23 h 47"/>
                <a:gd name="T2" fmla="*/ 0 w 52"/>
                <a:gd name="T3" fmla="*/ 18 h 47"/>
                <a:gd name="T4" fmla="*/ 3 w 52"/>
                <a:gd name="T5" fmla="*/ 14 h 47"/>
                <a:gd name="T6" fmla="*/ 4 w 52"/>
                <a:gd name="T7" fmla="*/ 10 h 47"/>
                <a:gd name="T8" fmla="*/ 7 w 52"/>
                <a:gd name="T9" fmla="*/ 6 h 47"/>
                <a:gd name="T10" fmla="*/ 11 w 52"/>
                <a:gd name="T11" fmla="*/ 4 h 47"/>
                <a:gd name="T12" fmla="*/ 16 w 52"/>
                <a:gd name="T13" fmla="*/ 1 h 47"/>
                <a:gd name="T14" fmla="*/ 20 w 52"/>
                <a:gd name="T15" fmla="*/ 0 h 47"/>
                <a:gd name="T16" fmla="*/ 26 w 52"/>
                <a:gd name="T17" fmla="*/ 0 h 47"/>
                <a:gd name="T18" fmla="*/ 31 w 52"/>
                <a:gd name="T19" fmla="*/ 0 h 47"/>
                <a:gd name="T20" fmla="*/ 35 w 52"/>
                <a:gd name="T21" fmla="*/ 1 h 47"/>
                <a:gd name="T22" fmla="*/ 40 w 52"/>
                <a:gd name="T23" fmla="*/ 4 h 47"/>
                <a:gd name="T24" fmla="*/ 44 w 52"/>
                <a:gd name="T25" fmla="*/ 6 h 47"/>
                <a:gd name="T26" fmla="*/ 47 w 52"/>
                <a:gd name="T27" fmla="*/ 10 h 47"/>
                <a:gd name="T28" fmla="*/ 50 w 52"/>
                <a:gd name="T29" fmla="*/ 14 h 47"/>
                <a:gd name="T30" fmla="*/ 51 w 52"/>
                <a:gd name="T31" fmla="*/ 18 h 47"/>
                <a:gd name="T32" fmla="*/ 51 w 52"/>
                <a:gd name="T33" fmla="*/ 23 h 47"/>
                <a:gd name="T34" fmla="*/ 51 w 52"/>
                <a:gd name="T35" fmla="*/ 27 h 47"/>
                <a:gd name="T36" fmla="*/ 50 w 52"/>
                <a:gd name="T37" fmla="*/ 32 h 47"/>
                <a:gd name="T38" fmla="*/ 47 w 52"/>
                <a:gd name="T39" fmla="*/ 35 h 47"/>
                <a:gd name="T40" fmla="*/ 44 w 52"/>
                <a:gd name="T41" fmla="*/ 38 h 47"/>
                <a:gd name="T42" fmla="*/ 40 w 52"/>
                <a:gd name="T43" fmla="*/ 42 h 47"/>
                <a:gd name="T44" fmla="*/ 35 w 52"/>
                <a:gd name="T45" fmla="*/ 43 h 47"/>
                <a:gd name="T46" fmla="*/ 31 w 52"/>
                <a:gd name="T47" fmla="*/ 45 h 47"/>
                <a:gd name="T48" fmla="*/ 26 w 52"/>
                <a:gd name="T49" fmla="*/ 46 h 47"/>
                <a:gd name="T50" fmla="*/ 20 w 52"/>
                <a:gd name="T51" fmla="*/ 45 h 47"/>
                <a:gd name="T52" fmla="*/ 16 w 52"/>
                <a:gd name="T53" fmla="*/ 43 h 47"/>
                <a:gd name="T54" fmla="*/ 11 w 52"/>
                <a:gd name="T55" fmla="*/ 42 h 47"/>
                <a:gd name="T56" fmla="*/ 7 w 52"/>
                <a:gd name="T57" fmla="*/ 38 h 47"/>
                <a:gd name="T58" fmla="*/ 4 w 52"/>
                <a:gd name="T59" fmla="*/ 35 h 47"/>
                <a:gd name="T60" fmla="*/ 3 w 52"/>
                <a:gd name="T61" fmla="*/ 32 h 47"/>
                <a:gd name="T62" fmla="*/ 0 w 52"/>
                <a:gd name="T63" fmla="*/ 27 h 47"/>
                <a:gd name="T64" fmla="*/ 0 w 52"/>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7">
                  <a:moveTo>
                    <a:pt x="0" y="23"/>
                  </a:moveTo>
                  <a:lnTo>
                    <a:pt x="0" y="18"/>
                  </a:lnTo>
                  <a:lnTo>
                    <a:pt x="3" y="14"/>
                  </a:lnTo>
                  <a:lnTo>
                    <a:pt x="4" y="10"/>
                  </a:lnTo>
                  <a:lnTo>
                    <a:pt x="7" y="6"/>
                  </a:lnTo>
                  <a:lnTo>
                    <a:pt x="11" y="4"/>
                  </a:lnTo>
                  <a:lnTo>
                    <a:pt x="16" y="1"/>
                  </a:lnTo>
                  <a:lnTo>
                    <a:pt x="20" y="0"/>
                  </a:lnTo>
                  <a:lnTo>
                    <a:pt x="26" y="0"/>
                  </a:lnTo>
                  <a:lnTo>
                    <a:pt x="31" y="0"/>
                  </a:lnTo>
                  <a:lnTo>
                    <a:pt x="35" y="1"/>
                  </a:lnTo>
                  <a:lnTo>
                    <a:pt x="40" y="4"/>
                  </a:lnTo>
                  <a:lnTo>
                    <a:pt x="44" y="6"/>
                  </a:lnTo>
                  <a:lnTo>
                    <a:pt x="47" y="10"/>
                  </a:lnTo>
                  <a:lnTo>
                    <a:pt x="50" y="14"/>
                  </a:lnTo>
                  <a:lnTo>
                    <a:pt x="51" y="18"/>
                  </a:lnTo>
                  <a:lnTo>
                    <a:pt x="51" y="23"/>
                  </a:lnTo>
                  <a:lnTo>
                    <a:pt x="51" y="27"/>
                  </a:lnTo>
                  <a:lnTo>
                    <a:pt x="50" y="32"/>
                  </a:lnTo>
                  <a:lnTo>
                    <a:pt x="47" y="35"/>
                  </a:lnTo>
                  <a:lnTo>
                    <a:pt x="44" y="38"/>
                  </a:lnTo>
                  <a:lnTo>
                    <a:pt x="40" y="42"/>
                  </a:lnTo>
                  <a:lnTo>
                    <a:pt x="35" y="43"/>
                  </a:lnTo>
                  <a:lnTo>
                    <a:pt x="31" y="45"/>
                  </a:lnTo>
                  <a:lnTo>
                    <a:pt x="26" y="46"/>
                  </a:lnTo>
                  <a:lnTo>
                    <a:pt x="20" y="45"/>
                  </a:lnTo>
                  <a:lnTo>
                    <a:pt x="16" y="43"/>
                  </a:lnTo>
                  <a:lnTo>
                    <a:pt x="11" y="42"/>
                  </a:lnTo>
                  <a:lnTo>
                    <a:pt x="7" y="38"/>
                  </a:lnTo>
                  <a:lnTo>
                    <a:pt x="4" y="35"/>
                  </a:lnTo>
                  <a:lnTo>
                    <a:pt x="3" y="32"/>
                  </a:lnTo>
                  <a:lnTo>
                    <a:pt x="0"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0" name="Freeform 186"/>
            <p:cNvSpPr>
              <a:spLocks/>
            </p:cNvSpPr>
            <p:nvPr/>
          </p:nvSpPr>
          <p:spPr bwMode="auto">
            <a:xfrm>
              <a:off x="2921" y="2694"/>
              <a:ext cx="50" cy="47"/>
            </a:xfrm>
            <a:custGeom>
              <a:avLst/>
              <a:gdLst>
                <a:gd name="T0" fmla="*/ 0 w 50"/>
                <a:gd name="T1" fmla="*/ 23 h 47"/>
                <a:gd name="T2" fmla="*/ 0 w 50"/>
                <a:gd name="T3" fmla="*/ 18 h 47"/>
                <a:gd name="T4" fmla="*/ 1 w 50"/>
                <a:gd name="T5" fmla="*/ 14 h 47"/>
                <a:gd name="T6" fmla="*/ 4 w 50"/>
                <a:gd name="T7" fmla="*/ 10 h 47"/>
                <a:gd name="T8" fmla="*/ 7 w 50"/>
                <a:gd name="T9" fmla="*/ 6 h 47"/>
                <a:gd name="T10" fmla="*/ 11 w 50"/>
                <a:gd name="T11" fmla="*/ 4 h 47"/>
                <a:gd name="T12" fmla="*/ 15 w 50"/>
                <a:gd name="T13" fmla="*/ 3 h 47"/>
                <a:gd name="T14" fmla="*/ 19 w 50"/>
                <a:gd name="T15" fmla="*/ 1 h 47"/>
                <a:gd name="T16" fmla="*/ 25 w 50"/>
                <a:gd name="T17" fmla="*/ 0 h 47"/>
                <a:gd name="T18" fmla="*/ 29 w 50"/>
                <a:gd name="T19" fmla="*/ 1 h 47"/>
                <a:gd name="T20" fmla="*/ 34 w 50"/>
                <a:gd name="T21" fmla="*/ 3 h 47"/>
                <a:gd name="T22" fmla="*/ 38 w 50"/>
                <a:gd name="T23" fmla="*/ 4 h 47"/>
                <a:gd name="T24" fmla="*/ 41 w 50"/>
                <a:gd name="T25" fmla="*/ 6 h 47"/>
                <a:gd name="T26" fmla="*/ 45 w 50"/>
                <a:gd name="T27" fmla="*/ 10 h 47"/>
                <a:gd name="T28" fmla="*/ 46 w 50"/>
                <a:gd name="T29" fmla="*/ 14 h 47"/>
                <a:gd name="T30" fmla="*/ 48 w 50"/>
                <a:gd name="T31" fmla="*/ 18 h 47"/>
                <a:gd name="T32" fmla="*/ 49 w 50"/>
                <a:gd name="T33" fmla="*/ 23 h 47"/>
                <a:gd name="T34" fmla="*/ 48 w 50"/>
                <a:gd name="T35" fmla="*/ 28 h 47"/>
                <a:gd name="T36" fmla="*/ 46 w 50"/>
                <a:gd name="T37" fmla="*/ 32 h 47"/>
                <a:gd name="T38" fmla="*/ 45 w 50"/>
                <a:gd name="T39" fmla="*/ 36 h 47"/>
                <a:gd name="T40" fmla="*/ 41 w 50"/>
                <a:gd name="T41" fmla="*/ 40 h 47"/>
                <a:gd name="T42" fmla="*/ 38 w 50"/>
                <a:gd name="T43" fmla="*/ 42 h 47"/>
                <a:gd name="T44" fmla="*/ 34 w 50"/>
                <a:gd name="T45" fmla="*/ 45 h 47"/>
                <a:gd name="T46" fmla="*/ 29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1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8"/>
                  </a:lnTo>
                  <a:lnTo>
                    <a:pt x="1" y="14"/>
                  </a:lnTo>
                  <a:lnTo>
                    <a:pt x="4" y="10"/>
                  </a:lnTo>
                  <a:lnTo>
                    <a:pt x="7" y="6"/>
                  </a:lnTo>
                  <a:lnTo>
                    <a:pt x="11" y="4"/>
                  </a:lnTo>
                  <a:lnTo>
                    <a:pt x="15" y="3"/>
                  </a:lnTo>
                  <a:lnTo>
                    <a:pt x="19" y="1"/>
                  </a:lnTo>
                  <a:lnTo>
                    <a:pt x="25" y="0"/>
                  </a:lnTo>
                  <a:lnTo>
                    <a:pt x="29" y="1"/>
                  </a:lnTo>
                  <a:lnTo>
                    <a:pt x="34" y="3"/>
                  </a:lnTo>
                  <a:lnTo>
                    <a:pt x="38" y="4"/>
                  </a:lnTo>
                  <a:lnTo>
                    <a:pt x="41" y="6"/>
                  </a:lnTo>
                  <a:lnTo>
                    <a:pt x="45" y="10"/>
                  </a:lnTo>
                  <a:lnTo>
                    <a:pt x="46" y="14"/>
                  </a:lnTo>
                  <a:lnTo>
                    <a:pt x="48" y="18"/>
                  </a:lnTo>
                  <a:lnTo>
                    <a:pt x="49" y="23"/>
                  </a:lnTo>
                  <a:lnTo>
                    <a:pt x="48" y="28"/>
                  </a:lnTo>
                  <a:lnTo>
                    <a:pt x="46" y="32"/>
                  </a:lnTo>
                  <a:lnTo>
                    <a:pt x="45" y="36"/>
                  </a:lnTo>
                  <a:lnTo>
                    <a:pt x="41" y="40"/>
                  </a:lnTo>
                  <a:lnTo>
                    <a:pt x="38" y="42"/>
                  </a:lnTo>
                  <a:lnTo>
                    <a:pt x="34"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1" name="Freeform 187"/>
            <p:cNvSpPr>
              <a:spLocks/>
            </p:cNvSpPr>
            <p:nvPr/>
          </p:nvSpPr>
          <p:spPr bwMode="auto">
            <a:xfrm>
              <a:off x="2696" y="2664"/>
              <a:ext cx="51" cy="47"/>
            </a:xfrm>
            <a:custGeom>
              <a:avLst/>
              <a:gdLst>
                <a:gd name="T0" fmla="*/ 0 w 51"/>
                <a:gd name="T1" fmla="*/ 23 h 47"/>
                <a:gd name="T2" fmla="*/ 1 w 51"/>
                <a:gd name="T3" fmla="*/ 18 h 47"/>
                <a:gd name="T4" fmla="*/ 3 w 51"/>
                <a:gd name="T5" fmla="*/ 14 h 47"/>
                <a:gd name="T6" fmla="*/ 4 w 51"/>
                <a:gd name="T7" fmla="*/ 10 h 47"/>
                <a:gd name="T8" fmla="*/ 8 w 51"/>
                <a:gd name="T9" fmla="*/ 6 h 47"/>
                <a:gd name="T10" fmla="*/ 11 w 51"/>
                <a:gd name="T11" fmla="*/ 4 h 47"/>
                <a:gd name="T12" fmla="*/ 15 w 51"/>
                <a:gd name="T13" fmla="*/ 1 h 47"/>
                <a:gd name="T14" fmla="*/ 21 w 51"/>
                <a:gd name="T15" fmla="*/ 0 h 47"/>
                <a:gd name="T16" fmla="*/ 25 w 51"/>
                <a:gd name="T17" fmla="*/ 0 h 47"/>
                <a:gd name="T18" fmla="*/ 31 w 51"/>
                <a:gd name="T19" fmla="*/ 0 h 47"/>
                <a:gd name="T20" fmla="*/ 35 w 51"/>
                <a:gd name="T21" fmla="*/ 1 h 47"/>
                <a:gd name="T22" fmla="*/ 39 w 51"/>
                <a:gd name="T23" fmla="*/ 4 h 47"/>
                <a:gd name="T24" fmla="*/ 43 w 51"/>
                <a:gd name="T25" fmla="*/ 6 h 47"/>
                <a:gd name="T26" fmla="*/ 46 w 51"/>
                <a:gd name="T27" fmla="*/ 10 h 47"/>
                <a:gd name="T28" fmla="*/ 49 w 51"/>
                <a:gd name="T29" fmla="*/ 14 h 47"/>
                <a:gd name="T30" fmla="*/ 50 w 51"/>
                <a:gd name="T31" fmla="*/ 18 h 47"/>
                <a:gd name="T32" fmla="*/ 50 w 51"/>
                <a:gd name="T33" fmla="*/ 23 h 47"/>
                <a:gd name="T34" fmla="*/ 50 w 51"/>
                <a:gd name="T35" fmla="*/ 27 h 47"/>
                <a:gd name="T36" fmla="*/ 49 w 51"/>
                <a:gd name="T37" fmla="*/ 32 h 47"/>
                <a:gd name="T38" fmla="*/ 46 w 51"/>
                <a:gd name="T39" fmla="*/ 36 h 47"/>
                <a:gd name="T40" fmla="*/ 43 w 51"/>
                <a:gd name="T41" fmla="*/ 40 h 47"/>
                <a:gd name="T42" fmla="*/ 39 w 51"/>
                <a:gd name="T43" fmla="*/ 42 h 47"/>
                <a:gd name="T44" fmla="*/ 35 w 51"/>
                <a:gd name="T45" fmla="*/ 43 h 47"/>
                <a:gd name="T46" fmla="*/ 31 w 51"/>
                <a:gd name="T47" fmla="*/ 45 h 47"/>
                <a:gd name="T48" fmla="*/ 25 w 51"/>
                <a:gd name="T49" fmla="*/ 46 h 47"/>
                <a:gd name="T50" fmla="*/ 21 w 51"/>
                <a:gd name="T51" fmla="*/ 45 h 47"/>
                <a:gd name="T52" fmla="*/ 15 w 51"/>
                <a:gd name="T53" fmla="*/ 43 h 47"/>
                <a:gd name="T54" fmla="*/ 11 w 51"/>
                <a:gd name="T55" fmla="*/ 42 h 47"/>
                <a:gd name="T56" fmla="*/ 8 w 51"/>
                <a:gd name="T57" fmla="*/ 40 h 47"/>
                <a:gd name="T58" fmla="*/ 4 w 51"/>
                <a:gd name="T59" fmla="*/ 36 h 47"/>
                <a:gd name="T60" fmla="*/ 3 w 51"/>
                <a:gd name="T61" fmla="*/ 32 h 47"/>
                <a:gd name="T62" fmla="*/ 1 w 51"/>
                <a:gd name="T63" fmla="*/ 27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1" y="18"/>
                  </a:lnTo>
                  <a:lnTo>
                    <a:pt x="3" y="14"/>
                  </a:lnTo>
                  <a:lnTo>
                    <a:pt x="4" y="10"/>
                  </a:lnTo>
                  <a:lnTo>
                    <a:pt x="8" y="6"/>
                  </a:lnTo>
                  <a:lnTo>
                    <a:pt x="11" y="4"/>
                  </a:lnTo>
                  <a:lnTo>
                    <a:pt x="15" y="1"/>
                  </a:lnTo>
                  <a:lnTo>
                    <a:pt x="21" y="0"/>
                  </a:lnTo>
                  <a:lnTo>
                    <a:pt x="25" y="0"/>
                  </a:lnTo>
                  <a:lnTo>
                    <a:pt x="31" y="0"/>
                  </a:lnTo>
                  <a:lnTo>
                    <a:pt x="35" y="1"/>
                  </a:lnTo>
                  <a:lnTo>
                    <a:pt x="39" y="4"/>
                  </a:lnTo>
                  <a:lnTo>
                    <a:pt x="43" y="6"/>
                  </a:lnTo>
                  <a:lnTo>
                    <a:pt x="46" y="10"/>
                  </a:lnTo>
                  <a:lnTo>
                    <a:pt x="49" y="14"/>
                  </a:lnTo>
                  <a:lnTo>
                    <a:pt x="50" y="18"/>
                  </a:lnTo>
                  <a:lnTo>
                    <a:pt x="50" y="23"/>
                  </a:lnTo>
                  <a:lnTo>
                    <a:pt x="50" y="27"/>
                  </a:lnTo>
                  <a:lnTo>
                    <a:pt x="49" y="32"/>
                  </a:lnTo>
                  <a:lnTo>
                    <a:pt x="46" y="36"/>
                  </a:lnTo>
                  <a:lnTo>
                    <a:pt x="43" y="40"/>
                  </a:lnTo>
                  <a:lnTo>
                    <a:pt x="39" y="42"/>
                  </a:lnTo>
                  <a:lnTo>
                    <a:pt x="35" y="43"/>
                  </a:lnTo>
                  <a:lnTo>
                    <a:pt x="31" y="45"/>
                  </a:lnTo>
                  <a:lnTo>
                    <a:pt x="25" y="46"/>
                  </a:lnTo>
                  <a:lnTo>
                    <a:pt x="21" y="45"/>
                  </a:lnTo>
                  <a:lnTo>
                    <a:pt x="15" y="43"/>
                  </a:lnTo>
                  <a:lnTo>
                    <a:pt x="11" y="42"/>
                  </a:lnTo>
                  <a:lnTo>
                    <a:pt x="8" y="40"/>
                  </a:lnTo>
                  <a:lnTo>
                    <a:pt x="4" y="36"/>
                  </a:lnTo>
                  <a:lnTo>
                    <a:pt x="3" y="32"/>
                  </a:lnTo>
                  <a:lnTo>
                    <a:pt x="1" y="27"/>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2" name="Freeform 188"/>
            <p:cNvSpPr>
              <a:spLocks/>
            </p:cNvSpPr>
            <p:nvPr/>
          </p:nvSpPr>
          <p:spPr bwMode="auto">
            <a:xfrm>
              <a:off x="4745" y="2683"/>
              <a:ext cx="51" cy="48"/>
            </a:xfrm>
            <a:custGeom>
              <a:avLst/>
              <a:gdLst>
                <a:gd name="T0" fmla="*/ 0 w 51"/>
                <a:gd name="T1" fmla="*/ 24 h 48"/>
                <a:gd name="T2" fmla="*/ 0 w 51"/>
                <a:gd name="T3" fmla="*/ 18 h 48"/>
                <a:gd name="T4" fmla="*/ 1 w 51"/>
                <a:gd name="T5" fmla="*/ 14 h 48"/>
                <a:gd name="T6" fmla="*/ 4 w 51"/>
                <a:gd name="T7" fmla="*/ 10 h 48"/>
                <a:gd name="T8" fmla="*/ 7 w 51"/>
                <a:gd name="T9" fmla="*/ 7 h 48"/>
                <a:gd name="T10" fmla="*/ 11 w 51"/>
                <a:gd name="T11" fmla="*/ 4 h 48"/>
                <a:gd name="T12" fmla="*/ 15 w 51"/>
                <a:gd name="T13" fmla="*/ 1 h 48"/>
                <a:gd name="T14" fmla="*/ 19 w 51"/>
                <a:gd name="T15" fmla="*/ 0 h 48"/>
                <a:gd name="T16" fmla="*/ 25 w 51"/>
                <a:gd name="T17" fmla="*/ 0 h 48"/>
                <a:gd name="T18" fmla="*/ 31 w 51"/>
                <a:gd name="T19" fmla="*/ 0 h 48"/>
                <a:gd name="T20" fmla="*/ 35 w 51"/>
                <a:gd name="T21" fmla="*/ 1 h 48"/>
                <a:gd name="T22" fmla="*/ 39 w 51"/>
                <a:gd name="T23" fmla="*/ 4 h 48"/>
                <a:gd name="T24" fmla="*/ 43 w 51"/>
                <a:gd name="T25" fmla="*/ 7 h 48"/>
                <a:gd name="T26" fmla="*/ 46 w 51"/>
                <a:gd name="T27" fmla="*/ 10 h 48"/>
                <a:gd name="T28" fmla="*/ 47 w 51"/>
                <a:gd name="T29" fmla="*/ 14 h 48"/>
                <a:gd name="T30" fmla="*/ 50 w 51"/>
                <a:gd name="T31" fmla="*/ 18 h 48"/>
                <a:gd name="T32" fmla="*/ 50 w 51"/>
                <a:gd name="T33" fmla="*/ 24 h 48"/>
                <a:gd name="T34" fmla="*/ 50 w 51"/>
                <a:gd name="T35" fmla="*/ 27 h 48"/>
                <a:gd name="T36" fmla="*/ 47 w 51"/>
                <a:gd name="T37" fmla="*/ 33 h 48"/>
                <a:gd name="T38" fmla="*/ 46 w 51"/>
                <a:gd name="T39" fmla="*/ 37 h 48"/>
                <a:gd name="T40" fmla="*/ 43 w 51"/>
                <a:gd name="T41" fmla="*/ 39 h 48"/>
                <a:gd name="T42" fmla="*/ 39 w 51"/>
                <a:gd name="T43" fmla="*/ 43 h 48"/>
                <a:gd name="T44" fmla="*/ 35 w 51"/>
                <a:gd name="T45" fmla="*/ 44 h 48"/>
                <a:gd name="T46" fmla="*/ 31 w 51"/>
                <a:gd name="T47" fmla="*/ 46 h 48"/>
                <a:gd name="T48" fmla="*/ 25 w 51"/>
                <a:gd name="T49" fmla="*/ 47 h 48"/>
                <a:gd name="T50" fmla="*/ 19 w 51"/>
                <a:gd name="T51" fmla="*/ 46 h 48"/>
                <a:gd name="T52" fmla="*/ 15 w 51"/>
                <a:gd name="T53" fmla="*/ 44 h 48"/>
                <a:gd name="T54" fmla="*/ 11 w 51"/>
                <a:gd name="T55" fmla="*/ 43 h 48"/>
                <a:gd name="T56" fmla="*/ 7 w 51"/>
                <a:gd name="T57" fmla="*/ 39 h 48"/>
                <a:gd name="T58" fmla="*/ 4 w 51"/>
                <a:gd name="T59" fmla="*/ 37 h 48"/>
                <a:gd name="T60" fmla="*/ 1 w 51"/>
                <a:gd name="T61" fmla="*/ 33 h 48"/>
                <a:gd name="T62" fmla="*/ 0 w 51"/>
                <a:gd name="T63" fmla="*/ 27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0" y="18"/>
                  </a:lnTo>
                  <a:lnTo>
                    <a:pt x="1" y="14"/>
                  </a:lnTo>
                  <a:lnTo>
                    <a:pt x="4" y="10"/>
                  </a:lnTo>
                  <a:lnTo>
                    <a:pt x="7" y="7"/>
                  </a:lnTo>
                  <a:lnTo>
                    <a:pt x="11" y="4"/>
                  </a:lnTo>
                  <a:lnTo>
                    <a:pt x="15" y="1"/>
                  </a:lnTo>
                  <a:lnTo>
                    <a:pt x="19" y="0"/>
                  </a:lnTo>
                  <a:lnTo>
                    <a:pt x="25" y="0"/>
                  </a:lnTo>
                  <a:lnTo>
                    <a:pt x="31" y="0"/>
                  </a:lnTo>
                  <a:lnTo>
                    <a:pt x="35" y="1"/>
                  </a:lnTo>
                  <a:lnTo>
                    <a:pt x="39" y="4"/>
                  </a:lnTo>
                  <a:lnTo>
                    <a:pt x="43" y="7"/>
                  </a:lnTo>
                  <a:lnTo>
                    <a:pt x="46" y="10"/>
                  </a:lnTo>
                  <a:lnTo>
                    <a:pt x="47" y="14"/>
                  </a:lnTo>
                  <a:lnTo>
                    <a:pt x="50" y="18"/>
                  </a:lnTo>
                  <a:lnTo>
                    <a:pt x="50" y="24"/>
                  </a:lnTo>
                  <a:lnTo>
                    <a:pt x="50" y="27"/>
                  </a:lnTo>
                  <a:lnTo>
                    <a:pt x="47" y="33"/>
                  </a:lnTo>
                  <a:lnTo>
                    <a:pt x="46" y="37"/>
                  </a:lnTo>
                  <a:lnTo>
                    <a:pt x="43" y="39"/>
                  </a:lnTo>
                  <a:lnTo>
                    <a:pt x="39" y="43"/>
                  </a:lnTo>
                  <a:lnTo>
                    <a:pt x="35" y="44"/>
                  </a:lnTo>
                  <a:lnTo>
                    <a:pt x="31" y="46"/>
                  </a:lnTo>
                  <a:lnTo>
                    <a:pt x="25" y="47"/>
                  </a:lnTo>
                  <a:lnTo>
                    <a:pt x="19" y="46"/>
                  </a:lnTo>
                  <a:lnTo>
                    <a:pt x="15" y="44"/>
                  </a:lnTo>
                  <a:lnTo>
                    <a:pt x="11" y="43"/>
                  </a:lnTo>
                  <a:lnTo>
                    <a:pt x="7" y="39"/>
                  </a:lnTo>
                  <a:lnTo>
                    <a:pt x="4" y="37"/>
                  </a:lnTo>
                  <a:lnTo>
                    <a:pt x="1" y="33"/>
                  </a:lnTo>
                  <a:lnTo>
                    <a:pt x="0" y="27"/>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3" name="Freeform 189"/>
            <p:cNvSpPr>
              <a:spLocks/>
            </p:cNvSpPr>
            <p:nvPr/>
          </p:nvSpPr>
          <p:spPr bwMode="auto">
            <a:xfrm>
              <a:off x="1449" y="2458"/>
              <a:ext cx="51" cy="48"/>
            </a:xfrm>
            <a:custGeom>
              <a:avLst/>
              <a:gdLst>
                <a:gd name="T0" fmla="*/ 0 w 51"/>
                <a:gd name="T1" fmla="*/ 24 h 48"/>
                <a:gd name="T2" fmla="*/ 1 w 51"/>
                <a:gd name="T3" fmla="*/ 20 h 48"/>
                <a:gd name="T4" fmla="*/ 3 w 51"/>
                <a:gd name="T5" fmla="*/ 14 h 48"/>
                <a:gd name="T6" fmla="*/ 4 w 51"/>
                <a:gd name="T7" fmla="*/ 10 h 48"/>
                <a:gd name="T8" fmla="*/ 8 w 51"/>
                <a:gd name="T9" fmla="*/ 8 h 48"/>
                <a:gd name="T10" fmla="*/ 11 w 51"/>
                <a:gd name="T11" fmla="*/ 4 h 48"/>
                <a:gd name="T12" fmla="*/ 15 w 51"/>
                <a:gd name="T13" fmla="*/ 3 h 48"/>
                <a:gd name="T14" fmla="*/ 21 w 51"/>
                <a:gd name="T15" fmla="*/ 1 h 48"/>
                <a:gd name="T16" fmla="*/ 25 w 51"/>
                <a:gd name="T17" fmla="*/ 0 h 48"/>
                <a:gd name="T18" fmla="*/ 31 w 51"/>
                <a:gd name="T19" fmla="*/ 1 h 48"/>
                <a:gd name="T20" fmla="*/ 35 w 51"/>
                <a:gd name="T21" fmla="*/ 3 h 48"/>
                <a:gd name="T22" fmla="*/ 39 w 51"/>
                <a:gd name="T23" fmla="*/ 4 h 48"/>
                <a:gd name="T24" fmla="*/ 43 w 51"/>
                <a:gd name="T25" fmla="*/ 8 h 48"/>
                <a:gd name="T26" fmla="*/ 46 w 51"/>
                <a:gd name="T27" fmla="*/ 10 h 48"/>
                <a:gd name="T28" fmla="*/ 49 w 51"/>
                <a:gd name="T29" fmla="*/ 14 h 48"/>
                <a:gd name="T30" fmla="*/ 50 w 51"/>
                <a:gd name="T31" fmla="*/ 20 h 48"/>
                <a:gd name="T32" fmla="*/ 50 w 51"/>
                <a:gd name="T33" fmla="*/ 24 h 48"/>
                <a:gd name="T34" fmla="*/ 50 w 51"/>
                <a:gd name="T35" fmla="*/ 29 h 48"/>
                <a:gd name="T36" fmla="*/ 49 w 51"/>
                <a:gd name="T37" fmla="*/ 33 h 48"/>
                <a:gd name="T38" fmla="*/ 46 w 51"/>
                <a:gd name="T39" fmla="*/ 37 h 48"/>
                <a:gd name="T40" fmla="*/ 43 w 51"/>
                <a:gd name="T41" fmla="*/ 40 h 48"/>
                <a:gd name="T42" fmla="*/ 39 w 51"/>
                <a:gd name="T43" fmla="*/ 43 h 48"/>
                <a:gd name="T44" fmla="*/ 35 w 51"/>
                <a:gd name="T45" fmla="*/ 46 h 48"/>
                <a:gd name="T46" fmla="*/ 31 w 51"/>
                <a:gd name="T47" fmla="*/ 47 h 48"/>
                <a:gd name="T48" fmla="*/ 25 w 51"/>
                <a:gd name="T49" fmla="*/ 47 h 48"/>
                <a:gd name="T50" fmla="*/ 21 w 51"/>
                <a:gd name="T51" fmla="*/ 47 h 48"/>
                <a:gd name="T52" fmla="*/ 15 w 51"/>
                <a:gd name="T53" fmla="*/ 46 h 48"/>
                <a:gd name="T54" fmla="*/ 11 w 51"/>
                <a:gd name="T55" fmla="*/ 43 h 48"/>
                <a:gd name="T56" fmla="*/ 8 w 51"/>
                <a:gd name="T57" fmla="*/ 40 h 48"/>
                <a:gd name="T58" fmla="*/ 4 w 51"/>
                <a:gd name="T59" fmla="*/ 37 h 48"/>
                <a:gd name="T60" fmla="*/ 3 w 51"/>
                <a:gd name="T61" fmla="*/ 33 h 48"/>
                <a:gd name="T62" fmla="*/ 1 w 51"/>
                <a:gd name="T63" fmla="*/ 29 h 48"/>
                <a:gd name="T64" fmla="*/ 0 w 51"/>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8">
                  <a:moveTo>
                    <a:pt x="0" y="24"/>
                  </a:moveTo>
                  <a:lnTo>
                    <a:pt x="1" y="20"/>
                  </a:lnTo>
                  <a:lnTo>
                    <a:pt x="3" y="14"/>
                  </a:lnTo>
                  <a:lnTo>
                    <a:pt x="4" y="10"/>
                  </a:lnTo>
                  <a:lnTo>
                    <a:pt x="8" y="8"/>
                  </a:lnTo>
                  <a:lnTo>
                    <a:pt x="11" y="4"/>
                  </a:lnTo>
                  <a:lnTo>
                    <a:pt x="15" y="3"/>
                  </a:lnTo>
                  <a:lnTo>
                    <a:pt x="21" y="1"/>
                  </a:lnTo>
                  <a:lnTo>
                    <a:pt x="25" y="0"/>
                  </a:lnTo>
                  <a:lnTo>
                    <a:pt x="31" y="1"/>
                  </a:lnTo>
                  <a:lnTo>
                    <a:pt x="35" y="3"/>
                  </a:lnTo>
                  <a:lnTo>
                    <a:pt x="39" y="4"/>
                  </a:lnTo>
                  <a:lnTo>
                    <a:pt x="43" y="8"/>
                  </a:lnTo>
                  <a:lnTo>
                    <a:pt x="46" y="10"/>
                  </a:lnTo>
                  <a:lnTo>
                    <a:pt x="49" y="14"/>
                  </a:lnTo>
                  <a:lnTo>
                    <a:pt x="50" y="20"/>
                  </a:lnTo>
                  <a:lnTo>
                    <a:pt x="50" y="24"/>
                  </a:lnTo>
                  <a:lnTo>
                    <a:pt x="50" y="29"/>
                  </a:lnTo>
                  <a:lnTo>
                    <a:pt x="49" y="33"/>
                  </a:lnTo>
                  <a:lnTo>
                    <a:pt x="46" y="37"/>
                  </a:lnTo>
                  <a:lnTo>
                    <a:pt x="43" y="40"/>
                  </a:lnTo>
                  <a:lnTo>
                    <a:pt x="39" y="43"/>
                  </a:lnTo>
                  <a:lnTo>
                    <a:pt x="35" y="46"/>
                  </a:lnTo>
                  <a:lnTo>
                    <a:pt x="31" y="47"/>
                  </a:lnTo>
                  <a:lnTo>
                    <a:pt x="25" y="47"/>
                  </a:lnTo>
                  <a:lnTo>
                    <a:pt x="21"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4" name="Freeform 190"/>
            <p:cNvSpPr>
              <a:spLocks/>
            </p:cNvSpPr>
            <p:nvPr/>
          </p:nvSpPr>
          <p:spPr bwMode="auto">
            <a:xfrm>
              <a:off x="2199" y="2590"/>
              <a:ext cx="50" cy="47"/>
            </a:xfrm>
            <a:custGeom>
              <a:avLst/>
              <a:gdLst>
                <a:gd name="T0" fmla="*/ 0 w 50"/>
                <a:gd name="T1" fmla="*/ 23 h 47"/>
                <a:gd name="T2" fmla="*/ 0 w 50"/>
                <a:gd name="T3" fmla="*/ 19 h 47"/>
                <a:gd name="T4" fmla="*/ 3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30 w 50"/>
                <a:gd name="T19" fmla="*/ 1 h 47"/>
                <a:gd name="T20" fmla="*/ 34 w 50"/>
                <a:gd name="T21" fmla="*/ 3 h 47"/>
                <a:gd name="T22" fmla="*/ 38 w 50"/>
                <a:gd name="T23" fmla="*/ 4 h 47"/>
                <a:gd name="T24" fmla="*/ 42 w 50"/>
                <a:gd name="T25" fmla="*/ 8 h 47"/>
                <a:gd name="T26" fmla="*/ 45 w 50"/>
                <a:gd name="T27" fmla="*/ 10 h 47"/>
                <a:gd name="T28" fmla="*/ 48 w 50"/>
                <a:gd name="T29" fmla="*/ 14 h 47"/>
                <a:gd name="T30" fmla="*/ 49 w 50"/>
                <a:gd name="T31" fmla="*/ 19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3 w 50"/>
                <a:gd name="T61" fmla="*/ 32 h 47"/>
                <a:gd name="T62" fmla="*/ 0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0" y="19"/>
                  </a:lnTo>
                  <a:lnTo>
                    <a:pt x="3" y="14"/>
                  </a:lnTo>
                  <a:lnTo>
                    <a:pt x="4" y="10"/>
                  </a:lnTo>
                  <a:lnTo>
                    <a:pt x="7" y="8"/>
                  </a:lnTo>
                  <a:lnTo>
                    <a:pt x="11" y="4"/>
                  </a:lnTo>
                  <a:lnTo>
                    <a:pt x="15" y="3"/>
                  </a:lnTo>
                  <a:lnTo>
                    <a:pt x="19" y="1"/>
                  </a:lnTo>
                  <a:lnTo>
                    <a:pt x="25" y="0"/>
                  </a:lnTo>
                  <a:lnTo>
                    <a:pt x="30" y="1"/>
                  </a:lnTo>
                  <a:lnTo>
                    <a:pt x="34" y="3"/>
                  </a:lnTo>
                  <a:lnTo>
                    <a:pt x="38" y="4"/>
                  </a:lnTo>
                  <a:lnTo>
                    <a:pt x="42" y="8"/>
                  </a:lnTo>
                  <a:lnTo>
                    <a:pt x="45" y="10"/>
                  </a:lnTo>
                  <a:lnTo>
                    <a:pt x="48" y="14"/>
                  </a:lnTo>
                  <a:lnTo>
                    <a:pt x="49" y="19"/>
                  </a:lnTo>
                  <a:lnTo>
                    <a:pt x="49" y="23"/>
                  </a:lnTo>
                  <a:lnTo>
                    <a:pt x="49" y="28"/>
                  </a:lnTo>
                  <a:lnTo>
                    <a:pt x="48" y="32"/>
                  </a:lnTo>
                  <a:lnTo>
                    <a:pt x="45" y="36"/>
                  </a:lnTo>
                  <a:lnTo>
                    <a:pt x="42" y="40"/>
                  </a:lnTo>
                  <a:lnTo>
                    <a:pt x="38" y="42"/>
                  </a:lnTo>
                  <a:lnTo>
                    <a:pt x="34" y="45"/>
                  </a:lnTo>
                  <a:lnTo>
                    <a:pt x="30" y="46"/>
                  </a:lnTo>
                  <a:lnTo>
                    <a:pt x="25" y="46"/>
                  </a:lnTo>
                  <a:lnTo>
                    <a:pt x="19" y="46"/>
                  </a:lnTo>
                  <a:lnTo>
                    <a:pt x="15" y="45"/>
                  </a:lnTo>
                  <a:lnTo>
                    <a:pt x="11" y="42"/>
                  </a:lnTo>
                  <a:lnTo>
                    <a:pt x="7" y="40"/>
                  </a:lnTo>
                  <a:lnTo>
                    <a:pt x="4" y="36"/>
                  </a:lnTo>
                  <a:lnTo>
                    <a:pt x="3"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55" name="Group 191"/>
          <p:cNvGrpSpPr>
            <a:grpSpLocks/>
          </p:cNvGrpSpPr>
          <p:nvPr/>
        </p:nvGrpSpPr>
        <p:grpSpPr bwMode="auto">
          <a:xfrm>
            <a:off x="2330450" y="3457575"/>
            <a:ext cx="5864225" cy="1879600"/>
            <a:chOff x="1456" y="2178"/>
            <a:chExt cx="3694" cy="1184"/>
          </a:xfrm>
        </p:grpSpPr>
        <p:sp>
          <p:nvSpPr>
            <p:cNvPr id="113856" name="Freeform 192"/>
            <p:cNvSpPr>
              <a:spLocks/>
            </p:cNvSpPr>
            <p:nvPr/>
          </p:nvSpPr>
          <p:spPr bwMode="auto">
            <a:xfrm>
              <a:off x="1456" y="2178"/>
              <a:ext cx="50" cy="49"/>
            </a:xfrm>
            <a:custGeom>
              <a:avLst/>
              <a:gdLst>
                <a:gd name="T0" fmla="*/ 0 w 50"/>
                <a:gd name="T1" fmla="*/ 24 h 49"/>
                <a:gd name="T2" fmla="*/ 0 w 50"/>
                <a:gd name="T3" fmla="*/ 20 h 49"/>
                <a:gd name="T4" fmla="*/ 1 w 50"/>
                <a:gd name="T5" fmla="*/ 15 h 49"/>
                <a:gd name="T6" fmla="*/ 4 w 50"/>
                <a:gd name="T7" fmla="*/ 11 h 49"/>
                <a:gd name="T8" fmla="*/ 7 w 50"/>
                <a:gd name="T9" fmla="*/ 8 h 49"/>
                <a:gd name="T10" fmla="*/ 11 w 50"/>
                <a:gd name="T11" fmla="*/ 4 h 49"/>
                <a:gd name="T12" fmla="*/ 15 w 50"/>
                <a:gd name="T13" fmla="*/ 3 h 49"/>
                <a:gd name="T14" fmla="*/ 19 w 50"/>
                <a:gd name="T15" fmla="*/ 1 h 49"/>
                <a:gd name="T16" fmla="*/ 25 w 50"/>
                <a:gd name="T17" fmla="*/ 0 h 49"/>
                <a:gd name="T18" fmla="*/ 30 w 50"/>
                <a:gd name="T19" fmla="*/ 1 h 49"/>
                <a:gd name="T20" fmla="*/ 34 w 50"/>
                <a:gd name="T21" fmla="*/ 3 h 49"/>
                <a:gd name="T22" fmla="*/ 38 w 50"/>
                <a:gd name="T23" fmla="*/ 4 h 49"/>
                <a:gd name="T24" fmla="*/ 42 w 50"/>
                <a:gd name="T25" fmla="*/ 8 h 49"/>
                <a:gd name="T26" fmla="*/ 45 w 50"/>
                <a:gd name="T27" fmla="*/ 11 h 49"/>
                <a:gd name="T28" fmla="*/ 48 w 50"/>
                <a:gd name="T29" fmla="*/ 15 h 49"/>
                <a:gd name="T30" fmla="*/ 49 w 50"/>
                <a:gd name="T31" fmla="*/ 20 h 49"/>
                <a:gd name="T32" fmla="*/ 49 w 50"/>
                <a:gd name="T33" fmla="*/ 24 h 49"/>
                <a:gd name="T34" fmla="*/ 49 w 50"/>
                <a:gd name="T35" fmla="*/ 29 h 49"/>
                <a:gd name="T36" fmla="*/ 48 w 50"/>
                <a:gd name="T37" fmla="*/ 33 h 49"/>
                <a:gd name="T38" fmla="*/ 45 w 50"/>
                <a:gd name="T39" fmla="*/ 37 h 49"/>
                <a:gd name="T40" fmla="*/ 42 w 50"/>
                <a:gd name="T41" fmla="*/ 41 h 49"/>
                <a:gd name="T42" fmla="*/ 38 w 50"/>
                <a:gd name="T43" fmla="*/ 44 h 49"/>
                <a:gd name="T44" fmla="*/ 34 w 50"/>
                <a:gd name="T45" fmla="*/ 47 h 49"/>
                <a:gd name="T46" fmla="*/ 30 w 50"/>
                <a:gd name="T47" fmla="*/ 48 h 49"/>
                <a:gd name="T48" fmla="*/ 25 w 50"/>
                <a:gd name="T49" fmla="*/ 48 h 49"/>
                <a:gd name="T50" fmla="*/ 19 w 50"/>
                <a:gd name="T51" fmla="*/ 48 h 49"/>
                <a:gd name="T52" fmla="*/ 15 w 50"/>
                <a:gd name="T53" fmla="*/ 47 h 49"/>
                <a:gd name="T54" fmla="*/ 11 w 50"/>
                <a:gd name="T55" fmla="*/ 44 h 49"/>
                <a:gd name="T56" fmla="*/ 7 w 50"/>
                <a:gd name="T57" fmla="*/ 41 h 49"/>
                <a:gd name="T58" fmla="*/ 4 w 50"/>
                <a:gd name="T59" fmla="*/ 37 h 49"/>
                <a:gd name="T60" fmla="*/ 1 w 50"/>
                <a:gd name="T61" fmla="*/ 33 h 49"/>
                <a:gd name="T62" fmla="*/ 0 w 50"/>
                <a:gd name="T63" fmla="*/ 29 h 49"/>
                <a:gd name="T64" fmla="*/ 0 w 50"/>
                <a:gd name="T6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9">
                  <a:moveTo>
                    <a:pt x="0" y="24"/>
                  </a:moveTo>
                  <a:lnTo>
                    <a:pt x="0" y="20"/>
                  </a:lnTo>
                  <a:lnTo>
                    <a:pt x="1" y="15"/>
                  </a:lnTo>
                  <a:lnTo>
                    <a:pt x="4" y="11"/>
                  </a:lnTo>
                  <a:lnTo>
                    <a:pt x="7" y="8"/>
                  </a:lnTo>
                  <a:lnTo>
                    <a:pt x="11" y="4"/>
                  </a:lnTo>
                  <a:lnTo>
                    <a:pt x="15" y="3"/>
                  </a:lnTo>
                  <a:lnTo>
                    <a:pt x="19" y="1"/>
                  </a:lnTo>
                  <a:lnTo>
                    <a:pt x="25" y="0"/>
                  </a:lnTo>
                  <a:lnTo>
                    <a:pt x="30" y="1"/>
                  </a:lnTo>
                  <a:lnTo>
                    <a:pt x="34" y="3"/>
                  </a:lnTo>
                  <a:lnTo>
                    <a:pt x="38" y="4"/>
                  </a:lnTo>
                  <a:lnTo>
                    <a:pt x="42" y="8"/>
                  </a:lnTo>
                  <a:lnTo>
                    <a:pt x="45" y="11"/>
                  </a:lnTo>
                  <a:lnTo>
                    <a:pt x="48" y="15"/>
                  </a:lnTo>
                  <a:lnTo>
                    <a:pt x="49" y="20"/>
                  </a:lnTo>
                  <a:lnTo>
                    <a:pt x="49" y="24"/>
                  </a:lnTo>
                  <a:lnTo>
                    <a:pt x="49" y="29"/>
                  </a:lnTo>
                  <a:lnTo>
                    <a:pt x="48" y="33"/>
                  </a:lnTo>
                  <a:lnTo>
                    <a:pt x="45" y="37"/>
                  </a:lnTo>
                  <a:lnTo>
                    <a:pt x="42" y="41"/>
                  </a:lnTo>
                  <a:lnTo>
                    <a:pt x="38" y="44"/>
                  </a:lnTo>
                  <a:lnTo>
                    <a:pt x="34" y="47"/>
                  </a:lnTo>
                  <a:lnTo>
                    <a:pt x="30" y="48"/>
                  </a:lnTo>
                  <a:lnTo>
                    <a:pt x="25" y="48"/>
                  </a:lnTo>
                  <a:lnTo>
                    <a:pt x="19" y="48"/>
                  </a:lnTo>
                  <a:lnTo>
                    <a:pt x="15" y="47"/>
                  </a:lnTo>
                  <a:lnTo>
                    <a:pt x="11" y="44"/>
                  </a:lnTo>
                  <a:lnTo>
                    <a:pt x="7" y="41"/>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7" name="Freeform 193"/>
            <p:cNvSpPr>
              <a:spLocks/>
            </p:cNvSpPr>
            <p:nvPr/>
          </p:nvSpPr>
          <p:spPr bwMode="auto">
            <a:xfrm>
              <a:off x="3312" y="3241"/>
              <a:ext cx="50" cy="47"/>
            </a:xfrm>
            <a:custGeom>
              <a:avLst/>
              <a:gdLst>
                <a:gd name="T0" fmla="*/ 0 w 50"/>
                <a:gd name="T1" fmla="*/ 23 h 47"/>
                <a:gd name="T2" fmla="*/ 1 w 50"/>
                <a:gd name="T3" fmla="*/ 18 h 47"/>
                <a:gd name="T4" fmla="*/ 3 w 50"/>
                <a:gd name="T5" fmla="*/ 14 h 47"/>
                <a:gd name="T6" fmla="*/ 4 w 50"/>
                <a:gd name="T7" fmla="*/ 10 h 47"/>
                <a:gd name="T8" fmla="*/ 7 w 50"/>
                <a:gd name="T9" fmla="*/ 8 h 47"/>
                <a:gd name="T10" fmla="*/ 11 w 50"/>
                <a:gd name="T11" fmla="*/ 4 h 47"/>
                <a:gd name="T12" fmla="*/ 15 w 50"/>
                <a:gd name="T13" fmla="*/ 3 h 47"/>
                <a:gd name="T14" fmla="*/ 19 w 50"/>
                <a:gd name="T15" fmla="*/ 1 h 47"/>
                <a:gd name="T16" fmla="*/ 25 w 50"/>
                <a:gd name="T17" fmla="*/ 0 h 47"/>
                <a:gd name="T18" fmla="*/ 30 w 50"/>
                <a:gd name="T19" fmla="*/ 1 h 47"/>
                <a:gd name="T20" fmla="*/ 34 w 50"/>
                <a:gd name="T21" fmla="*/ 3 h 47"/>
                <a:gd name="T22" fmla="*/ 38 w 50"/>
                <a:gd name="T23" fmla="*/ 4 h 47"/>
                <a:gd name="T24" fmla="*/ 42 w 50"/>
                <a:gd name="T25" fmla="*/ 8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19 w 50"/>
                <a:gd name="T51" fmla="*/ 46 h 47"/>
                <a:gd name="T52" fmla="*/ 15 w 50"/>
                <a:gd name="T53" fmla="*/ 45 h 47"/>
                <a:gd name="T54" fmla="*/ 11 w 50"/>
                <a:gd name="T55" fmla="*/ 42 h 47"/>
                <a:gd name="T56" fmla="*/ 7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7" y="8"/>
                  </a:lnTo>
                  <a:lnTo>
                    <a:pt x="11" y="4"/>
                  </a:lnTo>
                  <a:lnTo>
                    <a:pt x="15" y="3"/>
                  </a:lnTo>
                  <a:lnTo>
                    <a:pt x="19" y="1"/>
                  </a:lnTo>
                  <a:lnTo>
                    <a:pt x="25" y="0"/>
                  </a:lnTo>
                  <a:lnTo>
                    <a:pt x="30" y="1"/>
                  </a:lnTo>
                  <a:lnTo>
                    <a:pt x="34" y="3"/>
                  </a:lnTo>
                  <a:lnTo>
                    <a:pt x="38" y="4"/>
                  </a:lnTo>
                  <a:lnTo>
                    <a:pt x="42" y="8"/>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19" y="46"/>
                  </a:lnTo>
                  <a:lnTo>
                    <a:pt x="15" y="45"/>
                  </a:lnTo>
                  <a:lnTo>
                    <a:pt x="11" y="42"/>
                  </a:lnTo>
                  <a:lnTo>
                    <a:pt x="7"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8" name="Freeform 194"/>
            <p:cNvSpPr>
              <a:spLocks/>
            </p:cNvSpPr>
            <p:nvPr/>
          </p:nvSpPr>
          <p:spPr bwMode="auto">
            <a:xfrm>
              <a:off x="4380" y="3296"/>
              <a:ext cx="52" cy="48"/>
            </a:xfrm>
            <a:custGeom>
              <a:avLst/>
              <a:gdLst>
                <a:gd name="T0" fmla="*/ 0 w 52"/>
                <a:gd name="T1" fmla="*/ 24 h 48"/>
                <a:gd name="T2" fmla="*/ 0 w 52"/>
                <a:gd name="T3" fmla="*/ 18 h 48"/>
                <a:gd name="T4" fmla="*/ 1 w 52"/>
                <a:gd name="T5" fmla="*/ 14 h 48"/>
                <a:gd name="T6" fmla="*/ 4 w 52"/>
                <a:gd name="T7" fmla="*/ 10 h 48"/>
                <a:gd name="T8" fmla="*/ 7 w 52"/>
                <a:gd name="T9" fmla="*/ 7 h 48"/>
                <a:gd name="T10" fmla="*/ 11 w 52"/>
                <a:gd name="T11" fmla="*/ 4 h 48"/>
                <a:gd name="T12" fmla="*/ 16 w 52"/>
                <a:gd name="T13" fmla="*/ 1 h 48"/>
                <a:gd name="T14" fmla="*/ 20 w 52"/>
                <a:gd name="T15" fmla="*/ 0 h 48"/>
                <a:gd name="T16" fmla="*/ 26 w 52"/>
                <a:gd name="T17" fmla="*/ 0 h 48"/>
                <a:gd name="T18" fmla="*/ 30 w 52"/>
                <a:gd name="T19" fmla="*/ 0 h 48"/>
                <a:gd name="T20" fmla="*/ 35 w 52"/>
                <a:gd name="T21" fmla="*/ 1 h 48"/>
                <a:gd name="T22" fmla="*/ 40 w 52"/>
                <a:gd name="T23" fmla="*/ 4 h 48"/>
                <a:gd name="T24" fmla="*/ 43 w 52"/>
                <a:gd name="T25" fmla="*/ 7 h 48"/>
                <a:gd name="T26" fmla="*/ 47 w 52"/>
                <a:gd name="T27" fmla="*/ 10 h 48"/>
                <a:gd name="T28" fmla="*/ 48 w 52"/>
                <a:gd name="T29" fmla="*/ 14 h 48"/>
                <a:gd name="T30" fmla="*/ 50 w 52"/>
                <a:gd name="T31" fmla="*/ 18 h 48"/>
                <a:gd name="T32" fmla="*/ 51 w 52"/>
                <a:gd name="T33" fmla="*/ 24 h 48"/>
                <a:gd name="T34" fmla="*/ 50 w 52"/>
                <a:gd name="T35" fmla="*/ 29 h 48"/>
                <a:gd name="T36" fmla="*/ 48 w 52"/>
                <a:gd name="T37" fmla="*/ 33 h 48"/>
                <a:gd name="T38" fmla="*/ 47 w 52"/>
                <a:gd name="T39" fmla="*/ 37 h 48"/>
                <a:gd name="T40" fmla="*/ 43 w 52"/>
                <a:gd name="T41" fmla="*/ 40 h 48"/>
                <a:gd name="T42" fmla="*/ 40 w 52"/>
                <a:gd name="T43" fmla="*/ 43 h 48"/>
                <a:gd name="T44" fmla="*/ 35 w 52"/>
                <a:gd name="T45" fmla="*/ 46 h 48"/>
                <a:gd name="T46" fmla="*/ 30 w 52"/>
                <a:gd name="T47" fmla="*/ 47 h 48"/>
                <a:gd name="T48" fmla="*/ 26 w 52"/>
                <a:gd name="T49" fmla="*/ 47 h 48"/>
                <a:gd name="T50" fmla="*/ 20 w 52"/>
                <a:gd name="T51" fmla="*/ 47 h 48"/>
                <a:gd name="T52" fmla="*/ 16 w 52"/>
                <a:gd name="T53" fmla="*/ 46 h 48"/>
                <a:gd name="T54" fmla="*/ 11 w 52"/>
                <a:gd name="T55" fmla="*/ 43 h 48"/>
                <a:gd name="T56" fmla="*/ 7 w 52"/>
                <a:gd name="T57" fmla="*/ 40 h 48"/>
                <a:gd name="T58" fmla="*/ 4 w 52"/>
                <a:gd name="T59" fmla="*/ 37 h 48"/>
                <a:gd name="T60" fmla="*/ 1 w 52"/>
                <a:gd name="T61" fmla="*/ 33 h 48"/>
                <a:gd name="T62" fmla="*/ 0 w 52"/>
                <a:gd name="T63" fmla="*/ 29 h 48"/>
                <a:gd name="T64" fmla="*/ 0 w 52"/>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8">
                  <a:moveTo>
                    <a:pt x="0" y="24"/>
                  </a:moveTo>
                  <a:lnTo>
                    <a:pt x="0" y="18"/>
                  </a:lnTo>
                  <a:lnTo>
                    <a:pt x="1" y="14"/>
                  </a:lnTo>
                  <a:lnTo>
                    <a:pt x="4" y="10"/>
                  </a:lnTo>
                  <a:lnTo>
                    <a:pt x="7" y="7"/>
                  </a:lnTo>
                  <a:lnTo>
                    <a:pt x="11" y="4"/>
                  </a:lnTo>
                  <a:lnTo>
                    <a:pt x="16" y="1"/>
                  </a:lnTo>
                  <a:lnTo>
                    <a:pt x="20" y="0"/>
                  </a:lnTo>
                  <a:lnTo>
                    <a:pt x="26" y="0"/>
                  </a:lnTo>
                  <a:lnTo>
                    <a:pt x="30" y="0"/>
                  </a:lnTo>
                  <a:lnTo>
                    <a:pt x="35" y="1"/>
                  </a:lnTo>
                  <a:lnTo>
                    <a:pt x="40" y="4"/>
                  </a:lnTo>
                  <a:lnTo>
                    <a:pt x="43" y="7"/>
                  </a:lnTo>
                  <a:lnTo>
                    <a:pt x="47" y="10"/>
                  </a:lnTo>
                  <a:lnTo>
                    <a:pt x="48" y="14"/>
                  </a:lnTo>
                  <a:lnTo>
                    <a:pt x="50" y="18"/>
                  </a:lnTo>
                  <a:lnTo>
                    <a:pt x="51" y="24"/>
                  </a:lnTo>
                  <a:lnTo>
                    <a:pt x="50" y="29"/>
                  </a:lnTo>
                  <a:lnTo>
                    <a:pt x="48" y="33"/>
                  </a:lnTo>
                  <a:lnTo>
                    <a:pt x="47" y="37"/>
                  </a:lnTo>
                  <a:lnTo>
                    <a:pt x="43" y="40"/>
                  </a:lnTo>
                  <a:lnTo>
                    <a:pt x="40" y="43"/>
                  </a:lnTo>
                  <a:lnTo>
                    <a:pt x="35" y="46"/>
                  </a:lnTo>
                  <a:lnTo>
                    <a:pt x="30" y="47"/>
                  </a:lnTo>
                  <a:lnTo>
                    <a:pt x="26" y="47"/>
                  </a:lnTo>
                  <a:lnTo>
                    <a:pt x="20" y="47"/>
                  </a:lnTo>
                  <a:lnTo>
                    <a:pt x="16" y="46"/>
                  </a:lnTo>
                  <a:lnTo>
                    <a:pt x="11" y="43"/>
                  </a:lnTo>
                  <a:lnTo>
                    <a:pt x="7" y="40"/>
                  </a:lnTo>
                  <a:lnTo>
                    <a:pt x="4" y="37"/>
                  </a:lnTo>
                  <a:lnTo>
                    <a:pt x="1" y="33"/>
                  </a:lnTo>
                  <a:lnTo>
                    <a:pt x="0"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59" name="Freeform 195"/>
            <p:cNvSpPr>
              <a:spLocks/>
            </p:cNvSpPr>
            <p:nvPr/>
          </p:nvSpPr>
          <p:spPr bwMode="auto">
            <a:xfrm>
              <a:off x="4748" y="3308"/>
              <a:ext cx="50" cy="47"/>
            </a:xfrm>
            <a:custGeom>
              <a:avLst/>
              <a:gdLst>
                <a:gd name="T0" fmla="*/ 0 w 50"/>
                <a:gd name="T1" fmla="*/ 23 h 47"/>
                <a:gd name="T2" fmla="*/ 1 w 50"/>
                <a:gd name="T3" fmla="*/ 18 h 47"/>
                <a:gd name="T4" fmla="*/ 3 w 50"/>
                <a:gd name="T5" fmla="*/ 14 h 47"/>
                <a:gd name="T6" fmla="*/ 4 w 50"/>
                <a:gd name="T7" fmla="*/ 10 h 47"/>
                <a:gd name="T8" fmla="*/ 8 w 50"/>
                <a:gd name="T9" fmla="*/ 6 h 47"/>
                <a:gd name="T10" fmla="*/ 11 w 50"/>
                <a:gd name="T11" fmla="*/ 4 h 47"/>
                <a:gd name="T12" fmla="*/ 15 w 50"/>
                <a:gd name="T13" fmla="*/ 3 h 47"/>
                <a:gd name="T14" fmla="*/ 20 w 50"/>
                <a:gd name="T15" fmla="*/ 0 h 47"/>
                <a:gd name="T16" fmla="*/ 25 w 50"/>
                <a:gd name="T17" fmla="*/ 0 h 47"/>
                <a:gd name="T18" fmla="*/ 30 w 50"/>
                <a:gd name="T19" fmla="*/ 0 h 47"/>
                <a:gd name="T20" fmla="*/ 34 w 50"/>
                <a:gd name="T21" fmla="*/ 3 h 47"/>
                <a:gd name="T22" fmla="*/ 38 w 50"/>
                <a:gd name="T23" fmla="*/ 4 h 47"/>
                <a:gd name="T24" fmla="*/ 42 w 50"/>
                <a:gd name="T25" fmla="*/ 6 h 47"/>
                <a:gd name="T26" fmla="*/ 45 w 50"/>
                <a:gd name="T27" fmla="*/ 10 h 47"/>
                <a:gd name="T28" fmla="*/ 48 w 50"/>
                <a:gd name="T29" fmla="*/ 14 h 47"/>
                <a:gd name="T30" fmla="*/ 49 w 50"/>
                <a:gd name="T31" fmla="*/ 18 h 47"/>
                <a:gd name="T32" fmla="*/ 49 w 50"/>
                <a:gd name="T33" fmla="*/ 23 h 47"/>
                <a:gd name="T34" fmla="*/ 49 w 50"/>
                <a:gd name="T35" fmla="*/ 28 h 47"/>
                <a:gd name="T36" fmla="*/ 48 w 50"/>
                <a:gd name="T37" fmla="*/ 32 h 47"/>
                <a:gd name="T38" fmla="*/ 45 w 50"/>
                <a:gd name="T39" fmla="*/ 36 h 47"/>
                <a:gd name="T40" fmla="*/ 42 w 50"/>
                <a:gd name="T41" fmla="*/ 40 h 47"/>
                <a:gd name="T42" fmla="*/ 38 w 50"/>
                <a:gd name="T43" fmla="*/ 42 h 47"/>
                <a:gd name="T44" fmla="*/ 34 w 50"/>
                <a:gd name="T45" fmla="*/ 45 h 47"/>
                <a:gd name="T46" fmla="*/ 30 w 50"/>
                <a:gd name="T47" fmla="*/ 46 h 47"/>
                <a:gd name="T48" fmla="*/ 25 w 50"/>
                <a:gd name="T49" fmla="*/ 46 h 47"/>
                <a:gd name="T50" fmla="*/ 20 w 50"/>
                <a:gd name="T51" fmla="*/ 46 h 47"/>
                <a:gd name="T52" fmla="*/ 15 w 50"/>
                <a:gd name="T53" fmla="*/ 45 h 47"/>
                <a:gd name="T54" fmla="*/ 11 w 50"/>
                <a:gd name="T55" fmla="*/ 42 h 47"/>
                <a:gd name="T56" fmla="*/ 8 w 50"/>
                <a:gd name="T57" fmla="*/ 40 h 47"/>
                <a:gd name="T58" fmla="*/ 4 w 50"/>
                <a:gd name="T59" fmla="*/ 36 h 47"/>
                <a:gd name="T60" fmla="*/ 3 w 50"/>
                <a:gd name="T61" fmla="*/ 32 h 47"/>
                <a:gd name="T62" fmla="*/ 1 w 50"/>
                <a:gd name="T63" fmla="*/ 28 h 47"/>
                <a:gd name="T64" fmla="*/ 0 w 50"/>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7">
                  <a:moveTo>
                    <a:pt x="0" y="23"/>
                  </a:moveTo>
                  <a:lnTo>
                    <a:pt x="1" y="18"/>
                  </a:lnTo>
                  <a:lnTo>
                    <a:pt x="3" y="14"/>
                  </a:lnTo>
                  <a:lnTo>
                    <a:pt x="4" y="10"/>
                  </a:lnTo>
                  <a:lnTo>
                    <a:pt x="8" y="6"/>
                  </a:lnTo>
                  <a:lnTo>
                    <a:pt x="11" y="4"/>
                  </a:lnTo>
                  <a:lnTo>
                    <a:pt x="15" y="3"/>
                  </a:lnTo>
                  <a:lnTo>
                    <a:pt x="20" y="0"/>
                  </a:lnTo>
                  <a:lnTo>
                    <a:pt x="25" y="0"/>
                  </a:lnTo>
                  <a:lnTo>
                    <a:pt x="30" y="0"/>
                  </a:lnTo>
                  <a:lnTo>
                    <a:pt x="34" y="3"/>
                  </a:lnTo>
                  <a:lnTo>
                    <a:pt x="38" y="4"/>
                  </a:lnTo>
                  <a:lnTo>
                    <a:pt x="42" y="6"/>
                  </a:lnTo>
                  <a:lnTo>
                    <a:pt x="45" y="10"/>
                  </a:lnTo>
                  <a:lnTo>
                    <a:pt x="48" y="14"/>
                  </a:lnTo>
                  <a:lnTo>
                    <a:pt x="49" y="18"/>
                  </a:lnTo>
                  <a:lnTo>
                    <a:pt x="49" y="23"/>
                  </a:lnTo>
                  <a:lnTo>
                    <a:pt x="49" y="28"/>
                  </a:lnTo>
                  <a:lnTo>
                    <a:pt x="48" y="32"/>
                  </a:lnTo>
                  <a:lnTo>
                    <a:pt x="45" y="36"/>
                  </a:lnTo>
                  <a:lnTo>
                    <a:pt x="42" y="40"/>
                  </a:lnTo>
                  <a:lnTo>
                    <a:pt x="38" y="42"/>
                  </a:lnTo>
                  <a:lnTo>
                    <a:pt x="34" y="45"/>
                  </a:lnTo>
                  <a:lnTo>
                    <a:pt x="30" y="46"/>
                  </a:lnTo>
                  <a:lnTo>
                    <a:pt x="25" y="46"/>
                  </a:lnTo>
                  <a:lnTo>
                    <a:pt x="20" y="46"/>
                  </a:lnTo>
                  <a:lnTo>
                    <a:pt x="15" y="45"/>
                  </a:lnTo>
                  <a:lnTo>
                    <a:pt x="11" y="42"/>
                  </a:lnTo>
                  <a:lnTo>
                    <a:pt x="8" y="40"/>
                  </a:lnTo>
                  <a:lnTo>
                    <a:pt x="4" y="36"/>
                  </a:lnTo>
                  <a:lnTo>
                    <a:pt x="3" y="32"/>
                  </a:lnTo>
                  <a:lnTo>
                    <a:pt x="1"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0" name="Freeform 196"/>
            <p:cNvSpPr>
              <a:spLocks/>
            </p:cNvSpPr>
            <p:nvPr/>
          </p:nvSpPr>
          <p:spPr bwMode="auto">
            <a:xfrm>
              <a:off x="3655" y="3257"/>
              <a:ext cx="51" cy="47"/>
            </a:xfrm>
            <a:custGeom>
              <a:avLst/>
              <a:gdLst>
                <a:gd name="T0" fmla="*/ 0 w 51"/>
                <a:gd name="T1" fmla="*/ 23 h 47"/>
                <a:gd name="T2" fmla="*/ 0 w 51"/>
                <a:gd name="T3" fmla="*/ 19 h 47"/>
                <a:gd name="T4" fmla="*/ 1 w 51"/>
                <a:gd name="T5" fmla="*/ 14 h 47"/>
                <a:gd name="T6" fmla="*/ 4 w 51"/>
                <a:gd name="T7" fmla="*/ 10 h 47"/>
                <a:gd name="T8" fmla="*/ 7 w 51"/>
                <a:gd name="T9" fmla="*/ 8 h 47"/>
                <a:gd name="T10" fmla="*/ 11 w 51"/>
                <a:gd name="T11" fmla="*/ 4 h 47"/>
                <a:gd name="T12" fmla="*/ 15 w 51"/>
                <a:gd name="T13" fmla="*/ 3 h 47"/>
                <a:gd name="T14" fmla="*/ 19 w 51"/>
                <a:gd name="T15" fmla="*/ 1 h 47"/>
                <a:gd name="T16" fmla="*/ 25 w 51"/>
                <a:gd name="T17" fmla="*/ 0 h 47"/>
                <a:gd name="T18" fmla="*/ 29 w 51"/>
                <a:gd name="T19" fmla="*/ 1 h 47"/>
                <a:gd name="T20" fmla="*/ 35 w 51"/>
                <a:gd name="T21" fmla="*/ 3 h 47"/>
                <a:gd name="T22" fmla="*/ 39 w 51"/>
                <a:gd name="T23" fmla="*/ 4 h 47"/>
                <a:gd name="T24" fmla="*/ 42 w 51"/>
                <a:gd name="T25" fmla="*/ 8 h 47"/>
                <a:gd name="T26" fmla="*/ 44 w 51"/>
                <a:gd name="T27" fmla="*/ 10 h 47"/>
                <a:gd name="T28" fmla="*/ 47 w 51"/>
                <a:gd name="T29" fmla="*/ 14 h 47"/>
                <a:gd name="T30" fmla="*/ 49 w 51"/>
                <a:gd name="T31" fmla="*/ 19 h 47"/>
                <a:gd name="T32" fmla="*/ 50 w 51"/>
                <a:gd name="T33" fmla="*/ 23 h 47"/>
                <a:gd name="T34" fmla="*/ 49 w 51"/>
                <a:gd name="T35" fmla="*/ 28 h 47"/>
                <a:gd name="T36" fmla="*/ 47 w 51"/>
                <a:gd name="T37" fmla="*/ 32 h 47"/>
                <a:gd name="T38" fmla="*/ 44 w 51"/>
                <a:gd name="T39" fmla="*/ 36 h 47"/>
                <a:gd name="T40" fmla="*/ 42 w 51"/>
                <a:gd name="T41" fmla="*/ 40 h 47"/>
                <a:gd name="T42" fmla="*/ 39 w 51"/>
                <a:gd name="T43" fmla="*/ 42 h 47"/>
                <a:gd name="T44" fmla="*/ 35 w 51"/>
                <a:gd name="T45" fmla="*/ 45 h 47"/>
                <a:gd name="T46" fmla="*/ 29 w 51"/>
                <a:gd name="T47" fmla="*/ 46 h 47"/>
                <a:gd name="T48" fmla="*/ 25 w 51"/>
                <a:gd name="T49" fmla="*/ 46 h 47"/>
                <a:gd name="T50" fmla="*/ 19 w 51"/>
                <a:gd name="T51" fmla="*/ 46 h 47"/>
                <a:gd name="T52" fmla="*/ 15 w 51"/>
                <a:gd name="T53" fmla="*/ 45 h 47"/>
                <a:gd name="T54" fmla="*/ 11 w 51"/>
                <a:gd name="T55" fmla="*/ 42 h 47"/>
                <a:gd name="T56" fmla="*/ 7 w 51"/>
                <a:gd name="T57" fmla="*/ 40 h 47"/>
                <a:gd name="T58" fmla="*/ 4 w 51"/>
                <a:gd name="T59" fmla="*/ 36 h 47"/>
                <a:gd name="T60" fmla="*/ 1 w 51"/>
                <a:gd name="T61" fmla="*/ 32 h 47"/>
                <a:gd name="T62" fmla="*/ 0 w 51"/>
                <a:gd name="T63" fmla="*/ 28 h 47"/>
                <a:gd name="T64" fmla="*/ 0 w 51"/>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7">
                  <a:moveTo>
                    <a:pt x="0" y="23"/>
                  </a:moveTo>
                  <a:lnTo>
                    <a:pt x="0" y="19"/>
                  </a:lnTo>
                  <a:lnTo>
                    <a:pt x="1" y="14"/>
                  </a:lnTo>
                  <a:lnTo>
                    <a:pt x="4" y="10"/>
                  </a:lnTo>
                  <a:lnTo>
                    <a:pt x="7" y="8"/>
                  </a:lnTo>
                  <a:lnTo>
                    <a:pt x="11" y="4"/>
                  </a:lnTo>
                  <a:lnTo>
                    <a:pt x="15" y="3"/>
                  </a:lnTo>
                  <a:lnTo>
                    <a:pt x="19" y="1"/>
                  </a:lnTo>
                  <a:lnTo>
                    <a:pt x="25" y="0"/>
                  </a:lnTo>
                  <a:lnTo>
                    <a:pt x="29" y="1"/>
                  </a:lnTo>
                  <a:lnTo>
                    <a:pt x="35" y="3"/>
                  </a:lnTo>
                  <a:lnTo>
                    <a:pt x="39" y="4"/>
                  </a:lnTo>
                  <a:lnTo>
                    <a:pt x="42" y="8"/>
                  </a:lnTo>
                  <a:lnTo>
                    <a:pt x="44" y="10"/>
                  </a:lnTo>
                  <a:lnTo>
                    <a:pt x="47" y="14"/>
                  </a:lnTo>
                  <a:lnTo>
                    <a:pt x="49" y="19"/>
                  </a:lnTo>
                  <a:lnTo>
                    <a:pt x="50" y="23"/>
                  </a:lnTo>
                  <a:lnTo>
                    <a:pt x="49" y="28"/>
                  </a:lnTo>
                  <a:lnTo>
                    <a:pt x="47" y="32"/>
                  </a:lnTo>
                  <a:lnTo>
                    <a:pt x="44" y="36"/>
                  </a:lnTo>
                  <a:lnTo>
                    <a:pt x="42" y="40"/>
                  </a:lnTo>
                  <a:lnTo>
                    <a:pt x="39" y="42"/>
                  </a:lnTo>
                  <a:lnTo>
                    <a:pt x="35" y="45"/>
                  </a:lnTo>
                  <a:lnTo>
                    <a:pt x="29" y="46"/>
                  </a:lnTo>
                  <a:lnTo>
                    <a:pt x="25" y="46"/>
                  </a:lnTo>
                  <a:lnTo>
                    <a:pt x="19" y="46"/>
                  </a:lnTo>
                  <a:lnTo>
                    <a:pt x="15" y="45"/>
                  </a:lnTo>
                  <a:lnTo>
                    <a:pt x="11" y="42"/>
                  </a:lnTo>
                  <a:lnTo>
                    <a:pt x="7" y="40"/>
                  </a:lnTo>
                  <a:lnTo>
                    <a:pt x="4" y="36"/>
                  </a:lnTo>
                  <a:lnTo>
                    <a:pt x="1" y="32"/>
                  </a:lnTo>
                  <a:lnTo>
                    <a:pt x="0" y="28"/>
                  </a:lnTo>
                  <a:lnTo>
                    <a:pt x="0" y="2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1" name="Freeform 197"/>
            <p:cNvSpPr>
              <a:spLocks/>
            </p:cNvSpPr>
            <p:nvPr/>
          </p:nvSpPr>
          <p:spPr bwMode="auto">
            <a:xfrm>
              <a:off x="5100" y="3314"/>
              <a:ext cx="50" cy="48"/>
            </a:xfrm>
            <a:custGeom>
              <a:avLst/>
              <a:gdLst>
                <a:gd name="T0" fmla="*/ 0 w 50"/>
                <a:gd name="T1" fmla="*/ 24 h 48"/>
                <a:gd name="T2" fmla="*/ 1 w 50"/>
                <a:gd name="T3" fmla="*/ 18 h 48"/>
                <a:gd name="T4" fmla="*/ 3 w 50"/>
                <a:gd name="T5" fmla="*/ 14 h 48"/>
                <a:gd name="T6" fmla="*/ 4 w 50"/>
                <a:gd name="T7" fmla="*/ 10 h 48"/>
                <a:gd name="T8" fmla="*/ 8 w 50"/>
                <a:gd name="T9" fmla="*/ 8 h 48"/>
                <a:gd name="T10" fmla="*/ 11 w 50"/>
                <a:gd name="T11" fmla="*/ 4 h 48"/>
                <a:gd name="T12" fmla="*/ 15 w 50"/>
                <a:gd name="T13" fmla="*/ 3 h 48"/>
                <a:gd name="T14" fmla="*/ 20 w 50"/>
                <a:gd name="T15" fmla="*/ 0 h 48"/>
                <a:gd name="T16" fmla="*/ 25 w 50"/>
                <a:gd name="T17" fmla="*/ 0 h 48"/>
                <a:gd name="T18" fmla="*/ 30 w 50"/>
                <a:gd name="T19" fmla="*/ 0 h 48"/>
                <a:gd name="T20" fmla="*/ 34 w 50"/>
                <a:gd name="T21" fmla="*/ 3 h 48"/>
                <a:gd name="T22" fmla="*/ 38 w 50"/>
                <a:gd name="T23" fmla="*/ 4 h 48"/>
                <a:gd name="T24" fmla="*/ 42 w 50"/>
                <a:gd name="T25" fmla="*/ 8 h 48"/>
                <a:gd name="T26" fmla="*/ 45 w 50"/>
                <a:gd name="T27" fmla="*/ 10 h 48"/>
                <a:gd name="T28" fmla="*/ 48 w 50"/>
                <a:gd name="T29" fmla="*/ 14 h 48"/>
                <a:gd name="T30" fmla="*/ 49 w 50"/>
                <a:gd name="T31" fmla="*/ 18 h 48"/>
                <a:gd name="T32" fmla="*/ 49 w 50"/>
                <a:gd name="T33" fmla="*/ 24 h 48"/>
                <a:gd name="T34" fmla="*/ 49 w 50"/>
                <a:gd name="T35" fmla="*/ 29 h 48"/>
                <a:gd name="T36" fmla="*/ 48 w 50"/>
                <a:gd name="T37" fmla="*/ 33 h 48"/>
                <a:gd name="T38" fmla="*/ 45 w 50"/>
                <a:gd name="T39" fmla="*/ 37 h 48"/>
                <a:gd name="T40" fmla="*/ 42 w 50"/>
                <a:gd name="T41" fmla="*/ 40 h 48"/>
                <a:gd name="T42" fmla="*/ 38 w 50"/>
                <a:gd name="T43" fmla="*/ 43 h 48"/>
                <a:gd name="T44" fmla="*/ 34 w 50"/>
                <a:gd name="T45" fmla="*/ 46 h 48"/>
                <a:gd name="T46" fmla="*/ 30 w 50"/>
                <a:gd name="T47" fmla="*/ 47 h 48"/>
                <a:gd name="T48" fmla="*/ 25 w 50"/>
                <a:gd name="T49" fmla="*/ 47 h 48"/>
                <a:gd name="T50" fmla="*/ 20 w 50"/>
                <a:gd name="T51" fmla="*/ 47 h 48"/>
                <a:gd name="T52" fmla="*/ 15 w 50"/>
                <a:gd name="T53" fmla="*/ 46 h 48"/>
                <a:gd name="T54" fmla="*/ 11 w 50"/>
                <a:gd name="T55" fmla="*/ 43 h 48"/>
                <a:gd name="T56" fmla="*/ 8 w 50"/>
                <a:gd name="T57" fmla="*/ 40 h 48"/>
                <a:gd name="T58" fmla="*/ 4 w 50"/>
                <a:gd name="T59" fmla="*/ 37 h 48"/>
                <a:gd name="T60" fmla="*/ 3 w 50"/>
                <a:gd name="T61" fmla="*/ 33 h 48"/>
                <a:gd name="T62" fmla="*/ 1 w 50"/>
                <a:gd name="T63" fmla="*/ 29 h 48"/>
                <a:gd name="T64" fmla="*/ 0 w 50"/>
                <a:gd name="T6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48">
                  <a:moveTo>
                    <a:pt x="0" y="24"/>
                  </a:moveTo>
                  <a:lnTo>
                    <a:pt x="1" y="18"/>
                  </a:lnTo>
                  <a:lnTo>
                    <a:pt x="3" y="14"/>
                  </a:lnTo>
                  <a:lnTo>
                    <a:pt x="4" y="10"/>
                  </a:lnTo>
                  <a:lnTo>
                    <a:pt x="8" y="8"/>
                  </a:lnTo>
                  <a:lnTo>
                    <a:pt x="11" y="4"/>
                  </a:lnTo>
                  <a:lnTo>
                    <a:pt x="15" y="3"/>
                  </a:lnTo>
                  <a:lnTo>
                    <a:pt x="20" y="0"/>
                  </a:lnTo>
                  <a:lnTo>
                    <a:pt x="25" y="0"/>
                  </a:lnTo>
                  <a:lnTo>
                    <a:pt x="30" y="0"/>
                  </a:lnTo>
                  <a:lnTo>
                    <a:pt x="34" y="3"/>
                  </a:lnTo>
                  <a:lnTo>
                    <a:pt x="38" y="4"/>
                  </a:lnTo>
                  <a:lnTo>
                    <a:pt x="42" y="8"/>
                  </a:lnTo>
                  <a:lnTo>
                    <a:pt x="45" y="10"/>
                  </a:lnTo>
                  <a:lnTo>
                    <a:pt x="48" y="14"/>
                  </a:lnTo>
                  <a:lnTo>
                    <a:pt x="49" y="18"/>
                  </a:lnTo>
                  <a:lnTo>
                    <a:pt x="49" y="24"/>
                  </a:lnTo>
                  <a:lnTo>
                    <a:pt x="49" y="29"/>
                  </a:lnTo>
                  <a:lnTo>
                    <a:pt x="48" y="33"/>
                  </a:lnTo>
                  <a:lnTo>
                    <a:pt x="45" y="37"/>
                  </a:lnTo>
                  <a:lnTo>
                    <a:pt x="42" y="40"/>
                  </a:lnTo>
                  <a:lnTo>
                    <a:pt x="38" y="43"/>
                  </a:lnTo>
                  <a:lnTo>
                    <a:pt x="34" y="46"/>
                  </a:lnTo>
                  <a:lnTo>
                    <a:pt x="30" y="47"/>
                  </a:lnTo>
                  <a:lnTo>
                    <a:pt x="25" y="47"/>
                  </a:lnTo>
                  <a:lnTo>
                    <a:pt x="20" y="47"/>
                  </a:lnTo>
                  <a:lnTo>
                    <a:pt x="15" y="46"/>
                  </a:lnTo>
                  <a:lnTo>
                    <a:pt x="11" y="43"/>
                  </a:lnTo>
                  <a:lnTo>
                    <a:pt x="8" y="40"/>
                  </a:lnTo>
                  <a:lnTo>
                    <a:pt x="4" y="37"/>
                  </a:lnTo>
                  <a:lnTo>
                    <a:pt x="3" y="33"/>
                  </a:lnTo>
                  <a:lnTo>
                    <a:pt x="1" y="29"/>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2" name="Freeform 198"/>
            <p:cNvSpPr>
              <a:spLocks/>
            </p:cNvSpPr>
            <p:nvPr/>
          </p:nvSpPr>
          <p:spPr bwMode="auto">
            <a:xfrm>
              <a:off x="2930" y="3200"/>
              <a:ext cx="51" cy="46"/>
            </a:xfrm>
            <a:custGeom>
              <a:avLst/>
              <a:gdLst>
                <a:gd name="T0" fmla="*/ 0 w 51"/>
                <a:gd name="T1" fmla="*/ 22 h 46"/>
                <a:gd name="T2" fmla="*/ 0 w 51"/>
                <a:gd name="T3" fmla="*/ 18 h 46"/>
                <a:gd name="T4" fmla="*/ 1 w 51"/>
                <a:gd name="T5" fmla="*/ 13 h 46"/>
                <a:gd name="T6" fmla="*/ 4 w 51"/>
                <a:gd name="T7" fmla="*/ 9 h 46"/>
                <a:gd name="T8" fmla="*/ 7 w 51"/>
                <a:gd name="T9" fmla="*/ 6 h 46"/>
                <a:gd name="T10" fmla="*/ 11 w 51"/>
                <a:gd name="T11" fmla="*/ 3 h 46"/>
                <a:gd name="T12" fmla="*/ 15 w 51"/>
                <a:gd name="T13" fmla="*/ 1 h 46"/>
                <a:gd name="T14" fmla="*/ 19 w 51"/>
                <a:gd name="T15" fmla="*/ 0 h 46"/>
                <a:gd name="T16" fmla="*/ 25 w 51"/>
                <a:gd name="T17" fmla="*/ 0 h 46"/>
                <a:gd name="T18" fmla="*/ 31 w 51"/>
                <a:gd name="T19" fmla="*/ 0 h 46"/>
                <a:gd name="T20" fmla="*/ 35 w 51"/>
                <a:gd name="T21" fmla="*/ 1 h 46"/>
                <a:gd name="T22" fmla="*/ 39 w 51"/>
                <a:gd name="T23" fmla="*/ 3 h 46"/>
                <a:gd name="T24" fmla="*/ 43 w 51"/>
                <a:gd name="T25" fmla="*/ 6 h 46"/>
                <a:gd name="T26" fmla="*/ 46 w 51"/>
                <a:gd name="T27" fmla="*/ 9 h 46"/>
                <a:gd name="T28" fmla="*/ 47 w 51"/>
                <a:gd name="T29" fmla="*/ 13 h 46"/>
                <a:gd name="T30" fmla="*/ 50 w 51"/>
                <a:gd name="T31" fmla="*/ 18 h 46"/>
                <a:gd name="T32" fmla="*/ 50 w 51"/>
                <a:gd name="T33" fmla="*/ 22 h 46"/>
                <a:gd name="T34" fmla="*/ 50 w 51"/>
                <a:gd name="T35" fmla="*/ 27 h 46"/>
                <a:gd name="T36" fmla="*/ 47 w 51"/>
                <a:gd name="T37" fmla="*/ 31 h 46"/>
                <a:gd name="T38" fmla="*/ 46 w 51"/>
                <a:gd name="T39" fmla="*/ 35 h 46"/>
                <a:gd name="T40" fmla="*/ 43 w 51"/>
                <a:gd name="T41" fmla="*/ 39 h 46"/>
                <a:gd name="T42" fmla="*/ 39 w 51"/>
                <a:gd name="T43" fmla="*/ 41 h 46"/>
                <a:gd name="T44" fmla="*/ 35 w 51"/>
                <a:gd name="T45" fmla="*/ 44 h 46"/>
                <a:gd name="T46" fmla="*/ 31 w 51"/>
                <a:gd name="T47" fmla="*/ 45 h 46"/>
                <a:gd name="T48" fmla="*/ 25 w 51"/>
                <a:gd name="T49" fmla="*/ 45 h 46"/>
                <a:gd name="T50" fmla="*/ 19 w 51"/>
                <a:gd name="T51" fmla="*/ 45 h 46"/>
                <a:gd name="T52" fmla="*/ 15 w 51"/>
                <a:gd name="T53" fmla="*/ 44 h 46"/>
                <a:gd name="T54" fmla="*/ 11 w 51"/>
                <a:gd name="T55" fmla="*/ 41 h 46"/>
                <a:gd name="T56" fmla="*/ 7 w 51"/>
                <a:gd name="T57" fmla="*/ 39 h 46"/>
                <a:gd name="T58" fmla="*/ 4 w 51"/>
                <a:gd name="T59" fmla="*/ 35 h 46"/>
                <a:gd name="T60" fmla="*/ 1 w 51"/>
                <a:gd name="T61" fmla="*/ 31 h 46"/>
                <a:gd name="T62" fmla="*/ 0 w 51"/>
                <a:gd name="T63" fmla="*/ 27 h 46"/>
                <a:gd name="T64" fmla="*/ 0 w 51"/>
                <a:gd name="T6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6">
                  <a:moveTo>
                    <a:pt x="0" y="22"/>
                  </a:moveTo>
                  <a:lnTo>
                    <a:pt x="0" y="18"/>
                  </a:lnTo>
                  <a:lnTo>
                    <a:pt x="1" y="13"/>
                  </a:lnTo>
                  <a:lnTo>
                    <a:pt x="4" y="9"/>
                  </a:lnTo>
                  <a:lnTo>
                    <a:pt x="7" y="6"/>
                  </a:lnTo>
                  <a:lnTo>
                    <a:pt x="11" y="3"/>
                  </a:lnTo>
                  <a:lnTo>
                    <a:pt x="15" y="1"/>
                  </a:lnTo>
                  <a:lnTo>
                    <a:pt x="19" y="0"/>
                  </a:lnTo>
                  <a:lnTo>
                    <a:pt x="25" y="0"/>
                  </a:lnTo>
                  <a:lnTo>
                    <a:pt x="31" y="0"/>
                  </a:lnTo>
                  <a:lnTo>
                    <a:pt x="35" y="1"/>
                  </a:lnTo>
                  <a:lnTo>
                    <a:pt x="39" y="3"/>
                  </a:lnTo>
                  <a:lnTo>
                    <a:pt x="43" y="6"/>
                  </a:lnTo>
                  <a:lnTo>
                    <a:pt x="46" y="9"/>
                  </a:lnTo>
                  <a:lnTo>
                    <a:pt x="47" y="13"/>
                  </a:lnTo>
                  <a:lnTo>
                    <a:pt x="50" y="18"/>
                  </a:lnTo>
                  <a:lnTo>
                    <a:pt x="50" y="22"/>
                  </a:lnTo>
                  <a:lnTo>
                    <a:pt x="50" y="27"/>
                  </a:lnTo>
                  <a:lnTo>
                    <a:pt x="47" y="31"/>
                  </a:lnTo>
                  <a:lnTo>
                    <a:pt x="46" y="35"/>
                  </a:lnTo>
                  <a:lnTo>
                    <a:pt x="43" y="39"/>
                  </a:lnTo>
                  <a:lnTo>
                    <a:pt x="39" y="41"/>
                  </a:lnTo>
                  <a:lnTo>
                    <a:pt x="35" y="44"/>
                  </a:lnTo>
                  <a:lnTo>
                    <a:pt x="31" y="45"/>
                  </a:lnTo>
                  <a:lnTo>
                    <a:pt x="25" y="45"/>
                  </a:lnTo>
                  <a:lnTo>
                    <a:pt x="19" y="45"/>
                  </a:lnTo>
                  <a:lnTo>
                    <a:pt x="15" y="44"/>
                  </a:lnTo>
                  <a:lnTo>
                    <a:pt x="11" y="41"/>
                  </a:lnTo>
                  <a:lnTo>
                    <a:pt x="7" y="39"/>
                  </a:lnTo>
                  <a:lnTo>
                    <a:pt x="4" y="35"/>
                  </a:lnTo>
                  <a:lnTo>
                    <a:pt x="1" y="31"/>
                  </a:lnTo>
                  <a:lnTo>
                    <a:pt x="0" y="27"/>
                  </a:lnTo>
                  <a:lnTo>
                    <a:pt x="0" y="2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63" name="Group 199"/>
          <p:cNvGrpSpPr>
            <a:grpSpLocks/>
          </p:cNvGrpSpPr>
          <p:nvPr/>
        </p:nvGrpSpPr>
        <p:grpSpPr bwMode="auto">
          <a:xfrm>
            <a:off x="2368550" y="3495675"/>
            <a:ext cx="6451600" cy="2028825"/>
            <a:chOff x="1480" y="2202"/>
            <a:chExt cx="4064" cy="1278"/>
          </a:xfrm>
        </p:grpSpPr>
        <p:sp>
          <p:nvSpPr>
            <p:cNvPr id="113864" name="Rectangle 200"/>
            <p:cNvSpPr>
              <a:spLocks noChangeArrowheads="1"/>
            </p:cNvSpPr>
            <p:nvPr/>
          </p:nvSpPr>
          <p:spPr bwMode="auto">
            <a:xfrm>
              <a:off x="5160" y="3222"/>
              <a:ext cx="38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AFC</a:t>
              </a:r>
            </a:p>
          </p:txBody>
        </p:sp>
        <p:grpSp>
          <p:nvGrpSpPr>
            <p:cNvPr id="113865" name="Group 201"/>
            <p:cNvGrpSpPr>
              <a:grpSpLocks/>
            </p:cNvGrpSpPr>
            <p:nvPr/>
          </p:nvGrpSpPr>
          <p:grpSpPr bwMode="auto">
            <a:xfrm>
              <a:off x="1480" y="2202"/>
              <a:ext cx="3659" cy="1138"/>
              <a:chOff x="1480" y="2202"/>
              <a:chExt cx="3659" cy="1138"/>
            </a:xfrm>
          </p:grpSpPr>
          <p:sp>
            <p:nvSpPr>
              <p:cNvPr id="113866" name="Freeform 202"/>
              <p:cNvSpPr>
                <a:spLocks/>
              </p:cNvSpPr>
              <p:nvPr/>
            </p:nvSpPr>
            <p:spPr bwMode="auto">
              <a:xfrm>
                <a:off x="1480" y="2202"/>
                <a:ext cx="1476" cy="1021"/>
              </a:xfrm>
              <a:custGeom>
                <a:avLst/>
                <a:gdLst>
                  <a:gd name="T0" fmla="*/ 0 w 1476"/>
                  <a:gd name="T1" fmla="*/ 0 h 1021"/>
                  <a:gd name="T2" fmla="*/ 177 w 1476"/>
                  <a:gd name="T3" fmla="*/ 195 h 1021"/>
                  <a:gd name="T4" fmla="*/ 353 w 1476"/>
                  <a:gd name="T5" fmla="*/ 375 h 1021"/>
                  <a:gd name="T6" fmla="*/ 533 w 1476"/>
                  <a:gd name="T7" fmla="*/ 539 h 1021"/>
                  <a:gd name="T8" fmla="*/ 712 w 1476"/>
                  <a:gd name="T9" fmla="*/ 685 h 1021"/>
                  <a:gd name="T10" fmla="*/ 895 w 1476"/>
                  <a:gd name="T11" fmla="*/ 809 h 1021"/>
                  <a:gd name="T12" fmla="*/ 1083 w 1476"/>
                  <a:gd name="T13" fmla="*/ 907 h 1021"/>
                  <a:gd name="T14" fmla="*/ 1276 w 1476"/>
                  <a:gd name="T15" fmla="*/ 979 h 1021"/>
                  <a:gd name="T16" fmla="*/ 1475 w 1476"/>
                  <a:gd name="T17" fmla="*/ 102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6" h="1021">
                    <a:moveTo>
                      <a:pt x="0" y="0"/>
                    </a:moveTo>
                    <a:lnTo>
                      <a:pt x="177" y="195"/>
                    </a:lnTo>
                    <a:lnTo>
                      <a:pt x="353" y="375"/>
                    </a:lnTo>
                    <a:lnTo>
                      <a:pt x="533" y="539"/>
                    </a:lnTo>
                    <a:lnTo>
                      <a:pt x="712" y="685"/>
                    </a:lnTo>
                    <a:lnTo>
                      <a:pt x="895" y="809"/>
                    </a:lnTo>
                    <a:lnTo>
                      <a:pt x="1083" y="907"/>
                    </a:lnTo>
                    <a:lnTo>
                      <a:pt x="1276" y="979"/>
                    </a:lnTo>
                    <a:lnTo>
                      <a:pt x="1475" y="1020"/>
                    </a:lnTo>
                  </a:path>
                </a:pathLst>
              </a:custGeom>
              <a:noFill/>
              <a:ln w="381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67" name="Freeform 203"/>
              <p:cNvSpPr>
                <a:spLocks/>
              </p:cNvSpPr>
              <p:nvPr/>
            </p:nvSpPr>
            <p:spPr bwMode="auto">
              <a:xfrm>
                <a:off x="2955" y="3222"/>
                <a:ext cx="2184" cy="118"/>
              </a:xfrm>
              <a:custGeom>
                <a:avLst/>
                <a:gdLst>
                  <a:gd name="T0" fmla="*/ 0 w 2184"/>
                  <a:gd name="T1" fmla="*/ 0 h 118"/>
                  <a:gd name="T2" fmla="*/ 196 w 2184"/>
                  <a:gd name="T3" fmla="*/ 23 h 118"/>
                  <a:gd name="T4" fmla="*/ 402 w 2184"/>
                  <a:gd name="T5" fmla="*/ 42 h 118"/>
                  <a:gd name="T6" fmla="*/ 624 w 2184"/>
                  <a:gd name="T7" fmla="*/ 58 h 118"/>
                  <a:gd name="T8" fmla="*/ 868 w 2184"/>
                  <a:gd name="T9" fmla="*/ 72 h 118"/>
                  <a:gd name="T10" fmla="*/ 1141 w 2184"/>
                  <a:gd name="T11" fmla="*/ 84 h 118"/>
                  <a:gd name="T12" fmla="*/ 1446 w 2184"/>
                  <a:gd name="T13" fmla="*/ 95 h 118"/>
                  <a:gd name="T14" fmla="*/ 1792 w 2184"/>
                  <a:gd name="T15" fmla="*/ 105 h 118"/>
                  <a:gd name="T16" fmla="*/ 2183 w 2184"/>
                  <a:gd name="T1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4" h="118">
                    <a:moveTo>
                      <a:pt x="0" y="0"/>
                    </a:moveTo>
                    <a:lnTo>
                      <a:pt x="196" y="23"/>
                    </a:lnTo>
                    <a:lnTo>
                      <a:pt x="402" y="42"/>
                    </a:lnTo>
                    <a:lnTo>
                      <a:pt x="624" y="58"/>
                    </a:lnTo>
                    <a:lnTo>
                      <a:pt x="868" y="72"/>
                    </a:lnTo>
                    <a:lnTo>
                      <a:pt x="1141" y="84"/>
                    </a:lnTo>
                    <a:lnTo>
                      <a:pt x="1446" y="95"/>
                    </a:lnTo>
                    <a:lnTo>
                      <a:pt x="1792" y="105"/>
                    </a:lnTo>
                    <a:lnTo>
                      <a:pt x="2183" y="117"/>
                    </a:lnTo>
                  </a:path>
                </a:pathLst>
              </a:custGeom>
              <a:noFill/>
              <a:ln w="381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grpSp>
        <p:nvGrpSpPr>
          <p:cNvPr id="113868" name="Group 204"/>
          <p:cNvGrpSpPr>
            <a:grpSpLocks/>
          </p:cNvGrpSpPr>
          <p:nvPr/>
        </p:nvGrpSpPr>
        <p:grpSpPr bwMode="auto">
          <a:xfrm>
            <a:off x="2359025" y="3929063"/>
            <a:ext cx="6450013" cy="571500"/>
            <a:chOff x="1474" y="2475"/>
            <a:chExt cx="4063" cy="360"/>
          </a:xfrm>
        </p:grpSpPr>
        <p:sp>
          <p:nvSpPr>
            <p:cNvPr id="113869" name="Rectangle 205"/>
            <p:cNvSpPr>
              <a:spLocks noChangeArrowheads="1"/>
            </p:cNvSpPr>
            <p:nvPr/>
          </p:nvSpPr>
          <p:spPr bwMode="auto">
            <a:xfrm>
              <a:off x="5142" y="2577"/>
              <a:ext cx="39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r>
                <a:rPr lang="en-US" altLang="tr-TR" sz="2400" i="1">
                  <a:solidFill>
                    <a:srgbClr val="000000"/>
                  </a:solidFill>
                  <a:latin typeface="Arial" charset="0"/>
                </a:rPr>
                <a:t>AVC</a:t>
              </a:r>
            </a:p>
          </p:txBody>
        </p:sp>
        <p:grpSp>
          <p:nvGrpSpPr>
            <p:cNvPr id="113870" name="Group 206"/>
            <p:cNvGrpSpPr>
              <a:grpSpLocks/>
            </p:cNvGrpSpPr>
            <p:nvPr/>
          </p:nvGrpSpPr>
          <p:grpSpPr bwMode="auto">
            <a:xfrm>
              <a:off x="1474" y="2475"/>
              <a:ext cx="3645" cy="304"/>
              <a:chOff x="1474" y="2475"/>
              <a:chExt cx="3645" cy="304"/>
            </a:xfrm>
          </p:grpSpPr>
          <p:sp>
            <p:nvSpPr>
              <p:cNvPr id="113871" name="Freeform 207"/>
              <p:cNvSpPr>
                <a:spLocks/>
              </p:cNvSpPr>
              <p:nvPr/>
            </p:nvSpPr>
            <p:spPr bwMode="auto">
              <a:xfrm>
                <a:off x="1474" y="2475"/>
                <a:ext cx="1298" cy="225"/>
              </a:xfrm>
              <a:custGeom>
                <a:avLst/>
                <a:gdLst>
                  <a:gd name="T0" fmla="*/ 0 w 1298"/>
                  <a:gd name="T1" fmla="*/ 0 h 225"/>
                  <a:gd name="T2" fmla="*/ 105 w 1298"/>
                  <a:gd name="T3" fmla="*/ 32 h 225"/>
                  <a:gd name="T4" fmla="*/ 211 w 1298"/>
                  <a:gd name="T5" fmla="*/ 60 h 225"/>
                  <a:gd name="T6" fmla="*/ 327 w 1298"/>
                  <a:gd name="T7" fmla="*/ 82 h 225"/>
                  <a:gd name="T8" fmla="*/ 459 w 1298"/>
                  <a:gd name="T9" fmla="*/ 102 h 225"/>
                  <a:gd name="T10" fmla="*/ 615 w 1298"/>
                  <a:gd name="T11" fmla="*/ 124 h 225"/>
                  <a:gd name="T12" fmla="*/ 803 w 1298"/>
                  <a:gd name="T13" fmla="*/ 150 h 225"/>
                  <a:gd name="T14" fmla="*/ 1028 w 1298"/>
                  <a:gd name="T15" fmla="*/ 183 h 225"/>
                  <a:gd name="T16" fmla="*/ 1297 w 1298"/>
                  <a:gd name="T17"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8" h="225">
                    <a:moveTo>
                      <a:pt x="0" y="0"/>
                    </a:moveTo>
                    <a:lnTo>
                      <a:pt x="105" y="32"/>
                    </a:lnTo>
                    <a:lnTo>
                      <a:pt x="211" y="60"/>
                    </a:lnTo>
                    <a:lnTo>
                      <a:pt x="327" y="82"/>
                    </a:lnTo>
                    <a:lnTo>
                      <a:pt x="459" y="102"/>
                    </a:lnTo>
                    <a:lnTo>
                      <a:pt x="615" y="124"/>
                    </a:lnTo>
                    <a:lnTo>
                      <a:pt x="803" y="150"/>
                    </a:lnTo>
                    <a:lnTo>
                      <a:pt x="1028" y="183"/>
                    </a:lnTo>
                    <a:lnTo>
                      <a:pt x="1297" y="224"/>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72" name="Freeform 208"/>
              <p:cNvSpPr>
                <a:spLocks/>
              </p:cNvSpPr>
              <p:nvPr/>
            </p:nvSpPr>
            <p:spPr bwMode="auto">
              <a:xfrm>
                <a:off x="2771" y="2641"/>
                <a:ext cx="2348" cy="138"/>
              </a:xfrm>
              <a:custGeom>
                <a:avLst/>
                <a:gdLst>
                  <a:gd name="T0" fmla="*/ 0 w 2348"/>
                  <a:gd name="T1" fmla="*/ 57 h 138"/>
                  <a:gd name="T2" fmla="*/ 207 w 2348"/>
                  <a:gd name="T3" fmla="*/ 87 h 138"/>
                  <a:gd name="T4" fmla="*/ 434 w 2348"/>
                  <a:gd name="T5" fmla="*/ 111 h 138"/>
                  <a:gd name="T6" fmla="*/ 687 w 2348"/>
                  <a:gd name="T7" fmla="*/ 129 h 138"/>
                  <a:gd name="T8" fmla="*/ 964 w 2348"/>
                  <a:gd name="T9" fmla="*/ 137 h 138"/>
                  <a:gd name="T10" fmla="*/ 1266 w 2348"/>
                  <a:gd name="T11" fmla="*/ 131 h 138"/>
                  <a:gd name="T12" fmla="*/ 1597 w 2348"/>
                  <a:gd name="T13" fmla="*/ 107 h 138"/>
                  <a:gd name="T14" fmla="*/ 1957 w 2348"/>
                  <a:gd name="T15" fmla="*/ 66 h 138"/>
                  <a:gd name="T16" fmla="*/ 2347 w 234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8" h="138">
                    <a:moveTo>
                      <a:pt x="0" y="57"/>
                    </a:moveTo>
                    <a:lnTo>
                      <a:pt x="207" y="87"/>
                    </a:lnTo>
                    <a:lnTo>
                      <a:pt x="434" y="111"/>
                    </a:lnTo>
                    <a:lnTo>
                      <a:pt x="687" y="129"/>
                    </a:lnTo>
                    <a:lnTo>
                      <a:pt x="964" y="137"/>
                    </a:lnTo>
                    <a:lnTo>
                      <a:pt x="1266" y="131"/>
                    </a:lnTo>
                    <a:lnTo>
                      <a:pt x="1597" y="107"/>
                    </a:lnTo>
                    <a:lnTo>
                      <a:pt x="1957" y="66"/>
                    </a:lnTo>
                    <a:lnTo>
                      <a:pt x="2347" y="0"/>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grpSp>
        <p:nvGrpSpPr>
          <p:cNvPr id="113873" name="Group 209"/>
          <p:cNvGrpSpPr>
            <a:grpSpLocks/>
          </p:cNvGrpSpPr>
          <p:nvPr/>
        </p:nvGrpSpPr>
        <p:grpSpPr bwMode="auto">
          <a:xfrm>
            <a:off x="2368550" y="1992313"/>
            <a:ext cx="6489700" cy="2238375"/>
            <a:chOff x="1480" y="1255"/>
            <a:chExt cx="4088" cy="1410"/>
          </a:xfrm>
        </p:grpSpPr>
        <p:sp>
          <p:nvSpPr>
            <p:cNvPr id="113874" name="Rectangle 210"/>
            <p:cNvSpPr>
              <a:spLocks noChangeArrowheads="1"/>
            </p:cNvSpPr>
            <p:nvPr/>
          </p:nvSpPr>
          <p:spPr bwMode="auto">
            <a:xfrm>
              <a:off x="5184" y="2407"/>
              <a:ext cx="38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ATC</a:t>
              </a:r>
            </a:p>
          </p:txBody>
        </p:sp>
        <p:sp>
          <p:nvSpPr>
            <p:cNvPr id="113875" name="Freeform 211"/>
            <p:cNvSpPr>
              <a:spLocks/>
            </p:cNvSpPr>
            <p:nvPr/>
          </p:nvSpPr>
          <p:spPr bwMode="auto">
            <a:xfrm>
              <a:off x="1480" y="1255"/>
              <a:ext cx="1300" cy="1159"/>
            </a:xfrm>
            <a:custGeom>
              <a:avLst/>
              <a:gdLst>
                <a:gd name="T0" fmla="*/ 0 w 1300"/>
                <a:gd name="T1" fmla="*/ 0 h 1159"/>
                <a:gd name="T2" fmla="*/ 46 w 1300"/>
                <a:gd name="T3" fmla="*/ 64 h 1159"/>
                <a:gd name="T4" fmla="*/ 130 w 1300"/>
                <a:gd name="T5" fmla="*/ 182 h 1159"/>
                <a:gd name="T6" fmla="*/ 250 w 1300"/>
                <a:gd name="T7" fmla="*/ 338 h 1159"/>
                <a:gd name="T8" fmla="*/ 403 w 1300"/>
                <a:gd name="T9" fmla="*/ 516 h 1159"/>
                <a:gd name="T10" fmla="*/ 588 w 1300"/>
                <a:gd name="T11" fmla="*/ 702 h 1159"/>
                <a:gd name="T12" fmla="*/ 801 w 1300"/>
                <a:gd name="T13" fmla="*/ 881 h 1159"/>
                <a:gd name="T14" fmla="*/ 1039 w 1300"/>
                <a:gd name="T15" fmla="*/ 1037 h 1159"/>
                <a:gd name="T16" fmla="*/ 1299 w 1300"/>
                <a:gd name="T17" fmla="*/ 115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0" h="1159">
                  <a:moveTo>
                    <a:pt x="0" y="0"/>
                  </a:moveTo>
                  <a:lnTo>
                    <a:pt x="46" y="64"/>
                  </a:lnTo>
                  <a:lnTo>
                    <a:pt x="130" y="182"/>
                  </a:lnTo>
                  <a:lnTo>
                    <a:pt x="250" y="338"/>
                  </a:lnTo>
                  <a:lnTo>
                    <a:pt x="403" y="516"/>
                  </a:lnTo>
                  <a:lnTo>
                    <a:pt x="588" y="702"/>
                  </a:lnTo>
                  <a:lnTo>
                    <a:pt x="801" y="881"/>
                  </a:lnTo>
                  <a:lnTo>
                    <a:pt x="1039" y="1037"/>
                  </a:lnTo>
                  <a:lnTo>
                    <a:pt x="1299" y="1158"/>
                  </a:lnTo>
                </a:path>
              </a:pathLst>
            </a:custGeom>
            <a:noFill/>
            <a:ln w="381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76" name="Freeform 212"/>
            <p:cNvSpPr>
              <a:spLocks/>
            </p:cNvSpPr>
            <p:nvPr/>
          </p:nvSpPr>
          <p:spPr bwMode="auto">
            <a:xfrm>
              <a:off x="2779" y="2413"/>
              <a:ext cx="2347" cy="198"/>
            </a:xfrm>
            <a:custGeom>
              <a:avLst/>
              <a:gdLst>
                <a:gd name="T0" fmla="*/ 0 w 2347"/>
                <a:gd name="T1" fmla="*/ 0 h 198"/>
                <a:gd name="T2" fmla="*/ 195 w 2347"/>
                <a:gd name="T3" fmla="*/ 62 h 198"/>
                <a:gd name="T4" fmla="*/ 408 w 2347"/>
                <a:gd name="T5" fmla="*/ 116 h 198"/>
                <a:gd name="T6" fmla="*/ 646 w 2347"/>
                <a:gd name="T7" fmla="*/ 158 h 198"/>
                <a:gd name="T8" fmla="*/ 912 w 2347"/>
                <a:gd name="T9" fmla="*/ 185 h 198"/>
                <a:gd name="T10" fmla="*/ 1210 w 2347"/>
                <a:gd name="T11" fmla="*/ 197 h 198"/>
                <a:gd name="T12" fmla="*/ 1546 w 2347"/>
                <a:gd name="T13" fmla="*/ 188 h 198"/>
                <a:gd name="T14" fmla="*/ 1922 w 2347"/>
                <a:gd name="T15" fmla="*/ 158 h 198"/>
                <a:gd name="T16" fmla="*/ 2346 w 2347"/>
                <a:gd name="T17" fmla="*/ 10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7" h="198">
                  <a:moveTo>
                    <a:pt x="0" y="0"/>
                  </a:moveTo>
                  <a:lnTo>
                    <a:pt x="195" y="62"/>
                  </a:lnTo>
                  <a:lnTo>
                    <a:pt x="408" y="116"/>
                  </a:lnTo>
                  <a:lnTo>
                    <a:pt x="646" y="158"/>
                  </a:lnTo>
                  <a:lnTo>
                    <a:pt x="912" y="185"/>
                  </a:lnTo>
                  <a:lnTo>
                    <a:pt x="1210" y="197"/>
                  </a:lnTo>
                  <a:lnTo>
                    <a:pt x="1546" y="188"/>
                  </a:lnTo>
                  <a:lnTo>
                    <a:pt x="1922" y="158"/>
                  </a:lnTo>
                  <a:lnTo>
                    <a:pt x="2346" y="103"/>
                  </a:lnTo>
                </a:path>
              </a:pathLst>
            </a:custGeom>
            <a:noFill/>
            <a:ln w="381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nvGrpSpPr>
          <p:cNvPr id="113877" name="Group 213"/>
          <p:cNvGrpSpPr>
            <a:grpSpLocks/>
          </p:cNvGrpSpPr>
          <p:nvPr/>
        </p:nvGrpSpPr>
        <p:grpSpPr bwMode="auto">
          <a:xfrm>
            <a:off x="2349500" y="3525838"/>
            <a:ext cx="6399213" cy="1119187"/>
            <a:chOff x="1468" y="2221"/>
            <a:chExt cx="4031" cy="705"/>
          </a:xfrm>
        </p:grpSpPr>
        <p:sp>
          <p:nvSpPr>
            <p:cNvPr id="113878" name="Rectangle 214"/>
            <p:cNvSpPr>
              <a:spLocks noChangeArrowheads="1"/>
            </p:cNvSpPr>
            <p:nvPr/>
          </p:nvSpPr>
          <p:spPr bwMode="auto">
            <a:xfrm>
              <a:off x="5200" y="2221"/>
              <a:ext cx="29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spAutoFit/>
            </a:bodyPr>
            <a:lstStyle/>
            <a:p>
              <a:pPr algn="ctr"/>
              <a:r>
                <a:rPr lang="en-US" altLang="tr-TR" sz="2400" i="1">
                  <a:solidFill>
                    <a:srgbClr val="000000"/>
                  </a:solidFill>
                  <a:latin typeface="Arial" charset="0"/>
                </a:rPr>
                <a:t>MC</a:t>
              </a:r>
            </a:p>
          </p:txBody>
        </p:sp>
        <p:grpSp>
          <p:nvGrpSpPr>
            <p:cNvPr id="113879" name="Group 215"/>
            <p:cNvGrpSpPr>
              <a:grpSpLocks/>
            </p:cNvGrpSpPr>
            <p:nvPr/>
          </p:nvGrpSpPr>
          <p:grpSpPr bwMode="auto">
            <a:xfrm>
              <a:off x="1468" y="2323"/>
              <a:ext cx="3663" cy="603"/>
              <a:chOff x="1468" y="2323"/>
              <a:chExt cx="3663" cy="603"/>
            </a:xfrm>
          </p:grpSpPr>
          <p:sp>
            <p:nvSpPr>
              <p:cNvPr id="113880" name="Freeform 216"/>
              <p:cNvSpPr>
                <a:spLocks/>
              </p:cNvSpPr>
              <p:nvPr/>
            </p:nvSpPr>
            <p:spPr bwMode="auto">
              <a:xfrm>
                <a:off x="1468" y="2563"/>
                <a:ext cx="1878" cy="363"/>
              </a:xfrm>
              <a:custGeom>
                <a:avLst/>
                <a:gdLst>
                  <a:gd name="T0" fmla="*/ 0 w 1878"/>
                  <a:gd name="T1" fmla="*/ 0 h 363"/>
                  <a:gd name="T2" fmla="*/ 257 w 1878"/>
                  <a:gd name="T3" fmla="*/ 90 h 363"/>
                  <a:gd name="T4" fmla="*/ 509 w 1878"/>
                  <a:gd name="T5" fmla="*/ 170 h 363"/>
                  <a:gd name="T6" fmla="*/ 759 w 1878"/>
                  <a:gd name="T7" fmla="*/ 237 h 363"/>
                  <a:gd name="T8" fmla="*/ 1001 w 1878"/>
                  <a:gd name="T9" fmla="*/ 290 h 363"/>
                  <a:gd name="T10" fmla="*/ 1235 w 1878"/>
                  <a:gd name="T11" fmla="*/ 330 h 363"/>
                  <a:gd name="T12" fmla="*/ 1460 w 1878"/>
                  <a:gd name="T13" fmla="*/ 353 h 363"/>
                  <a:gd name="T14" fmla="*/ 1674 w 1878"/>
                  <a:gd name="T15" fmla="*/ 362 h 363"/>
                  <a:gd name="T16" fmla="*/ 1877 w 1878"/>
                  <a:gd name="T17" fmla="*/ 35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8" h="363">
                    <a:moveTo>
                      <a:pt x="0" y="0"/>
                    </a:moveTo>
                    <a:lnTo>
                      <a:pt x="257" y="90"/>
                    </a:lnTo>
                    <a:lnTo>
                      <a:pt x="509" y="170"/>
                    </a:lnTo>
                    <a:lnTo>
                      <a:pt x="759" y="237"/>
                    </a:lnTo>
                    <a:lnTo>
                      <a:pt x="1001" y="290"/>
                    </a:lnTo>
                    <a:lnTo>
                      <a:pt x="1235" y="330"/>
                    </a:lnTo>
                    <a:lnTo>
                      <a:pt x="1460" y="353"/>
                    </a:lnTo>
                    <a:lnTo>
                      <a:pt x="1674" y="362"/>
                    </a:lnTo>
                    <a:lnTo>
                      <a:pt x="1877" y="354"/>
                    </a:lnTo>
                  </a:path>
                </a:pathLst>
              </a:custGeom>
              <a:noFill/>
              <a:ln w="381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sp>
            <p:nvSpPr>
              <p:cNvPr id="113881" name="Freeform 217"/>
              <p:cNvSpPr>
                <a:spLocks/>
              </p:cNvSpPr>
              <p:nvPr/>
            </p:nvSpPr>
            <p:spPr bwMode="auto">
              <a:xfrm>
                <a:off x="3345" y="2323"/>
                <a:ext cx="1786" cy="595"/>
              </a:xfrm>
              <a:custGeom>
                <a:avLst/>
                <a:gdLst>
                  <a:gd name="T0" fmla="*/ 0 w 1786"/>
                  <a:gd name="T1" fmla="*/ 594 h 595"/>
                  <a:gd name="T2" fmla="*/ 152 w 1786"/>
                  <a:gd name="T3" fmla="*/ 572 h 595"/>
                  <a:gd name="T4" fmla="*/ 297 w 1786"/>
                  <a:gd name="T5" fmla="*/ 533 h 595"/>
                  <a:gd name="T6" fmla="*/ 448 w 1786"/>
                  <a:gd name="T7" fmla="*/ 478 h 595"/>
                  <a:gd name="T8" fmla="*/ 619 w 1786"/>
                  <a:gd name="T9" fmla="*/ 407 h 595"/>
                  <a:gd name="T10" fmla="*/ 826 w 1786"/>
                  <a:gd name="T11" fmla="*/ 323 h 595"/>
                  <a:gd name="T12" fmla="*/ 1080 w 1786"/>
                  <a:gd name="T13" fmla="*/ 227 h 595"/>
                  <a:gd name="T14" fmla="*/ 1395 w 1786"/>
                  <a:gd name="T15" fmla="*/ 119 h 595"/>
                  <a:gd name="T16" fmla="*/ 1785 w 1786"/>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95">
                    <a:moveTo>
                      <a:pt x="0" y="594"/>
                    </a:moveTo>
                    <a:lnTo>
                      <a:pt x="152" y="572"/>
                    </a:lnTo>
                    <a:lnTo>
                      <a:pt x="297" y="533"/>
                    </a:lnTo>
                    <a:lnTo>
                      <a:pt x="448" y="478"/>
                    </a:lnTo>
                    <a:lnTo>
                      <a:pt x="619" y="407"/>
                    </a:lnTo>
                    <a:lnTo>
                      <a:pt x="826" y="323"/>
                    </a:lnTo>
                    <a:lnTo>
                      <a:pt x="1080" y="227"/>
                    </a:lnTo>
                    <a:lnTo>
                      <a:pt x="1395" y="119"/>
                    </a:lnTo>
                    <a:lnTo>
                      <a:pt x="1785" y="0"/>
                    </a:lnTo>
                  </a:path>
                </a:pathLst>
              </a:custGeom>
              <a:noFill/>
              <a:ln w="381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spAutoFit/>
              </a:bodyPr>
              <a:lstStyle/>
              <a:p>
                <a:endParaRPr lang="tr-TR"/>
              </a:p>
            </p:txBody>
          </p:sp>
        </p:grpSp>
      </p:grpSp>
    </p:spTree>
    <p:extLst>
      <p:ext uri="{BB962C8B-B14F-4D97-AF65-F5344CB8AC3E}">
        <p14:creationId xmlns:p14="http://schemas.microsoft.com/office/powerpoint/2010/main" val="3382106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3828"/>
                                        </p:tgtEl>
                                        <p:attrNameLst>
                                          <p:attrName>style.visibility</p:attrName>
                                        </p:attrNameLst>
                                      </p:cBhvr>
                                      <p:to>
                                        <p:strVal val="visible"/>
                                      </p:to>
                                    </p:set>
                                    <p:animEffect transition="in" filter="wipe(left)">
                                      <p:cBhvr>
                                        <p:cTn id="7" dur="500"/>
                                        <p:tgtEl>
                                          <p:spTgt spid="113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3855"/>
                                        </p:tgtEl>
                                        <p:attrNameLst>
                                          <p:attrName>style.visibility</p:attrName>
                                        </p:attrNameLst>
                                      </p:cBhvr>
                                      <p:to>
                                        <p:strVal val="visible"/>
                                      </p:to>
                                    </p:set>
                                    <p:animEffect transition="in" filter="wipe(left)">
                                      <p:cBhvr>
                                        <p:cTn id="12" dur="500"/>
                                        <p:tgtEl>
                                          <p:spTgt spid="1138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3863"/>
                                        </p:tgtEl>
                                        <p:attrNameLst>
                                          <p:attrName>style.visibility</p:attrName>
                                        </p:attrNameLst>
                                      </p:cBhvr>
                                      <p:to>
                                        <p:strVal val="visible"/>
                                      </p:to>
                                    </p:set>
                                    <p:animEffect transition="in" filter="wipe(left)">
                                      <p:cBhvr>
                                        <p:cTn id="17" dur="500"/>
                                        <p:tgtEl>
                                          <p:spTgt spid="113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3845"/>
                                        </p:tgtEl>
                                        <p:attrNameLst>
                                          <p:attrName>style.visibility</p:attrName>
                                        </p:attrNameLst>
                                      </p:cBhvr>
                                      <p:to>
                                        <p:strVal val="visible"/>
                                      </p:to>
                                    </p:set>
                                    <p:animEffect transition="in" filter="wipe(left)">
                                      <p:cBhvr>
                                        <p:cTn id="22" dur="500"/>
                                        <p:tgtEl>
                                          <p:spTgt spid="113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3868"/>
                                        </p:tgtEl>
                                        <p:attrNameLst>
                                          <p:attrName>style.visibility</p:attrName>
                                        </p:attrNameLst>
                                      </p:cBhvr>
                                      <p:to>
                                        <p:strVal val="visible"/>
                                      </p:to>
                                    </p:set>
                                    <p:animEffect transition="in" filter="wipe(left)">
                                      <p:cBhvr>
                                        <p:cTn id="27" dur="500"/>
                                        <p:tgtEl>
                                          <p:spTgt spid="113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3829"/>
                                        </p:tgtEl>
                                        <p:attrNameLst>
                                          <p:attrName>style.visibility</p:attrName>
                                        </p:attrNameLst>
                                      </p:cBhvr>
                                      <p:to>
                                        <p:strVal val="visible"/>
                                      </p:to>
                                    </p:set>
                                    <p:animEffect transition="in" filter="wipe(left)">
                                      <p:cBhvr>
                                        <p:cTn id="32" dur="500"/>
                                        <p:tgtEl>
                                          <p:spTgt spid="1138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13873"/>
                                        </p:tgtEl>
                                        <p:attrNameLst>
                                          <p:attrName>style.visibility</p:attrName>
                                        </p:attrNameLst>
                                      </p:cBhvr>
                                      <p:to>
                                        <p:strVal val="visible"/>
                                      </p:to>
                                    </p:set>
                                    <p:animEffect transition="in" filter="wipe(left)">
                                      <p:cBhvr>
                                        <p:cTn id="37" dur="500"/>
                                        <p:tgtEl>
                                          <p:spTgt spid="1138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13840"/>
                                        </p:tgtEl>
                                        <p:attrNameLst>
                                          <p:attrName>style.visibility</p:attrName>
                                        </p:attrNameLst>
                                      </p:cBhvr>
                                      <p:to>
                                        <p:strVal val="visible"/>
                                      </p:to>
                                    </p:set>
                                    <p:animEffect transition="in" filter="wipe(left)">
                                      <p:cBhvr>
                                        <p:cTn id="42" dur="500"/>
                                        <p:tgtEl>
                                          <p:spTgt spid="1138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13877"/>
                                        </p:tgtEl>
                                        <p:attrNameLst>
                                          <p:attrName>style.visibility</p:attrName>
                                        </p:attrNameLst>
                                      </p:cBhvr>
                                      <p:to>
                                        <p:strVal val="visible"/>
                                      </p:to>
                                    </p:set>
                                    <p:animEffect transition="in" filter="wipe(left)">
                                      <p:cBhvr>
                                        <p:cTn id="47" dur="500"/>
                                        <p:tgtEl>
                                          <p:spTgt spid="1138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3839"/>
                                        </p:tgtEl>
                                        <p:attrNameLst>
                                          <p:attrName>style.visibility</p:attrName>
                                        </p:attrNameLst>
                                      </p:cBhvr>
                                      <p:to>
                                        <p:strVal val="visible"/>
                                      </p:to>
                                    </p:set>
                                    <p:animEffect transition="in" filter="wipe(up)">
                                      <p:cBhvr>
                                        <p:cTn id="52" dur="500"/>
                                        <p:tgtEl>
                                          <p:spTgt spid="1138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3838"/>
                                        </p:tgtEl>
                                        <p:attrNameLst>
                                          <p:attrName>style.visibility</p:attrName>
                                        </p:attrNameLst>
                                      </p:cBhvr>
                                      <p:to>
                                        <p:strVal val="visible"/>
                                      </p:to>
                                    </p:set>
                                    <p:animEffect transition="in" filter="wipe(up)">
                                      <p:cBhvr>
                                        <p:cTn id="57" dur="500"/>
                                        <p:tgtEl>
                                          <p:spTgt spid="1138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3837"/>
                                        </p:tgtEl>
                                        <p:attrNameLst>
                                          <p:attrName>style.visibility</p:attrName>
                                        </p:attrNameLst>
                                      </p:cBhvr>
                                      <p:to>
                                        <p:strVal val="visible"/>
                                      </p:to>
                                    </p:set>
                                    <p:animEffect transition="in" filter="wipe(up)">
                                      <p:cBhvr>
                                        <p:cTn id="62" dur="500"/>
                                        <p:tgtEl>
                                          <p:spTgt spid="11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37" grpId="0" animBg="1"/>
      <p:bldP spid="113838" grpId="0" animBg="1"/>
      <p:bldP spid="1138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Marginal and Average Costs</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25</a:t>
            </a:fld>
            <a:endParaRPr lang="en-US"/>
          </a:p>
        </p:txBody>
      </p:sp>
      <p:sp>
        <p:nvSpPr>
          <p:cNvPr id="6" name="Rectangle 5"/>
          <p:cNvSpPr>
            <a:spLocks noGrp="1" noChangeArrowheads="1"/>
          </p:cNvSpPr>
          <p:nvPr/>
        </p:nvSpPr>
        <p:spPr bwMode="auto">
          <a:xfrm>
            <a:off x="838200" y="19812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dirty="0"/>
              <a:t>MC intersects each curve at its minimum point. </a:t>
            </a:r>
            <a:endParaRPr lang="en-US" i="1" dirty="0" smtClean="0">
              <a:solidFill>
                <a:schemeClr val="tx1"/>
              </a:solidFill>
            </a:endParaRPr>
          </a:p>
          <a:p>
            <a:r>
              <a:rPr lang="en-US" i="1" dirty="0" smtClean="0">
                <a:solidFill>
                  <a:schemeClr val="tx1"/>
                </a:solidFill>
              </a:rPr>
              <a:t>When </a:t>
            </a:r>
            <a:r>
              <a:rPr lang="en-US" i="1" dirty="0">
                <a:solidFill>
                  <a:schemeClr val="tx1"/>
                </a:solidFill>
              </a:rPr>
              <a:t>MC is less than average cost (either ATC or AVC), the average cost curve must be decreasing with output; and when MC is greater than average cost, average cost must be increasing with output.</a:t>
            </a:r>
          </a:p>
        </p:txBody>
      </p:sp>
    </p:spTree>
    <p:extLst>
      <p:ext uri="{BB962C8B-B14F-4D97-AF65-F5344CB8AC3E}">
        <p14:creationId xmlns:p14="http://schemas.microsoft.com/office/powerpoint/2010/main" val="1061557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360363" y="1584325"/>
            <a:ext cx="4103687" cy="4797425"/>
          </a:xfrm>
        </p:spPr>
        <p:txBody>
          <a:bodyPr>
            <a:normAutofit fontScale="85000" lnSpcReduction="10000"/>
          </a:bodyPr>
          <a:lstStyle/>
          <a:p>
            <a:pPr lvl="1" eaLnBrk="1" hangingPunct="1">
              <a:defRPr/>
            </a:pPr>
            <a:r>
              <a:rPr lang="en-US" altLang="en-US" dirty="0" smtClean="0"/>
              <a:t>The </a:t>
            </a:r>
            <a:r>
              <a:rPr lang="en-US" altLang="en-US" i="1" dirty="0" smtClean="0"/>
              <a:t>ATC</a:t>
            </a:r>
            <a:r>
              <a:rPr lang="en-US" altLang="en-US" dirty="0" smtClean="0"/>
              <a:t> curve is also </a:t>
            </a:r>
            <a:br>
              <a:rPr lang="en-US" altLang="en-US" dirty="0" smtClean="0"/>
            </a:br>
            <a:r>
              <a:rPr lang="en-US" altLang="en-US" dirty="0" smtClean="0"/>
              <a:t>U-shaped. </a:t>
            </a:r>
          </a:p>
          <a:p>
            <a:pPr lvl="1" eaLnBrk="1" hangingPunct="1">
              <a:defRPr/>
            </a:pPr>
            <a:r>
              <a:rPr lang="en-US" altLang="en-US" dirty="0"/>
              <a:t>The </a:t>
            </a:r>
            <a:r>
              <a:rPr lang="en-US" altLang="en-US" i="1" dirty="0"/>
              <a:t>MC</a:t>
            </a:r>
            <a:r>
              <a:rPr lang="en-US" altLang="en-US" dirty="0"/>
              <a:t> curve is very special.</a:t>
            </a:r>
          </a:p>
          <a:p>
            <a:pPr lvl="1" eaLnBrk="1" hangingPunct="1">
              <a:defRPr/>
            </a:pPr>
            <a:r>
              <a:rPr lang="en-US" altLang="en-US" dirty="0"/>
              <a:t>For outputs over which </a:t>
            </a:r>
            <a:r>
              <a:rPr lang="en-US" altLang="en-US" i="1" dirty="0"/>
              <a:t>AVC</a:t>
            </a:r>
            <a:r>
              <a:rPr lang="en-US" altLang="en-US" dirty="0"/>
              <a:t> is falling, </a:t>
            </a:r>
            <a:r>
              <a:rPr lang="en-US" altLang="en-US" i="1" dirty="0"/>
              <a:t>MC</a:t>
            </a:r>
            <a:r>
              <a:rPr lang="en-US" altLang="en-US" dirty="0"/>
              <a:t> is </a:t>
            </a:r>
            <a:r>
              <a:rPr lang="en-US" altLang="en-US" i="1" dirty="0"/>
              <a:t>below</a:t>
            </a:r>
            <a:r>
              <a:rPr lang="en-US" altLang="en-US" dirty="0"/>
              <a:t> </a:t>
            </a:r>
            <a:r>
              <a:rPr lang="en-US" altLang="en-US" i="1" dirty="0"/>
              <a:t>AVC</a:t>
            </a:r>
            <a:r>
              <a:rPr lang="en-US" altLang="en-US" dirty="0" smtClean="0"/>
              <a:t>.</a:t>
            </a:r>
          </a:p>
          <a:p>
            <a:pPr lvl="1" eaLnBrk="1" hangingPunct="1">
              <a:defRPr/>
            </a:pPr>
            <a:r>
              <a:rPr lang="en-US" altLang="en-US" dirty="0"/>
              <a:t>For outputs over which </a:t>
            </a:r>
            <a:r>
              <a:rPr lang="en-US" altLang="en-US" i="1" dirty="0"/>
              <a:t>AVC</a:t>
            </a:r>
            <a:r>
              <a:rPr lang="en-US" altLang="en-US" dirty="0"/>
              <a:t> is rising, </a:t>
            </a:r>
            <a:r>
              <a:rPr lang="en-US" altLang="en-US" i="1" dirty="0"/>
              <a:t>MC</a:t>
            </a:r>
            <a:r>
              <a:rPr lang="en-US" altLang="en-US" dirty="0"/>
              <a:t> is </a:t>
            </a:r>
            <a:r>
              <a:rPr lang="en-US" altLang="en-US" i="1" dirty="0"/>
              <a:t>above AVC</a:t>
            </a:r>
            <a:r>
              <a:rPr lang="en-US" altLang="en-US" dirty="0"/>
              <a:t>.</a:t>
            </a:r>
          </a:p>
          <a:p>
            <a:pPr lvl="1" eaLnBrk="1" hangingPunct="1">
              <a:defRPr/>
            </a:pPr>
            <a:r>
              <a:rPr lang="en-US" altLang="en-US" dirty="0"/>
              <a:t>For the output </a:t>
            </a:r>
            <a:r>
              <a:rPr lang="en-US" altLang="en-US" i="1" dirty="0"/>
              <a:t>at </a:t>
            </a:r>
            <a:r>
              <a:rPr lang="en-US" altLang="en-US" dirty="0"/>
              <a:t>minimum </a:t>
            </a:r>
            <a:r>
              <a:rPr lang="en-US" altLang="en-US" i="1" dirty="0"/>
              <a:t>AVC,</a:t>
            </a:r>
            <a:r>
              <a:rPr lang="en-US" altLang="en-US" dirty="0"/>
              <a:t> </a:t>
            </a:r>
            <a:r>
              <a:rPr lang="en-US" altLang="en-US" i="1" dirty="0"/>
              <a:t>MC</a:t>
            </a:r>
            <a:r>
              <a:rPr lang="en-US" altLang="en-US" dirty="0"/>
              <a:t> </a:t>
            </a:r>
            <a:r>
              <a:rPr lang="en-US" altLang="en-US" i="1" dirty="0"/>
              <a:t>equals</a:t>
            </a:r>
            <a:r>
              <a:rPr lang="en-US" altLang="en-US" dirty="0"/>
              <a:t> </a:t>
            </a:r>
            <a:r>
              <a:rPr lang="en-US" altLang="en-US" i="1" dirty="0"/>
              <a:t>AVC</a:t>
            </a:r>
            <a:r>
              <a:rPr lang="en-US" altLang="en-US" dirty="0" smtClean="0"/>
              <a:t>.</a:t>
            </a:r>
            <a:endParaRPr lang="en-US" altLang="en-US" dirty="0"/>
          </a:p>
          <a:p>
            <a:pPr marL="107950" lvl="1" eaLnBrk="1" hangingPunct="1">
              <a:defRPr/>
            </a:pPr>
            <a:endParaRPr lang="en-US" altLang="en-US" dirty="0" smtClean="0"/>
          </a:p>
        </p:txBody>
      </p:sp>
      <p:sp>
        <p:nvSpPr>
          <p:cNvPr id="49155" name="Rectangle 32"/>
          <p:cNvSpPr>
            <a:spLocks noGrp="1" noChangeArrowheads="1"/>
          </p:cNvSpPr>
          <p:nvPr>
            <p:ph type="title"/>
          </p:nvPr>
        </p:nvSpPr>
        <p:spPr>
          <a:noFill/>
          <a:ln/>
        </p:spPr>
        <p:txBody>
          <a:bodyPr/>
          <a:lstStyle/>
          <a:p>
            <a:pPr eaLnBrk="1" hangingPunct="1"/>
            <a:r>
              <a:rPr lang="en-US" altLang="en-US" smtClean="0"/>
              <a:t>Short-Run Cost</a:t>
            </a:r>
          </a:p>
        </p:txBody>
      </p:sp>
      <p:pic>
        <p:nvPicPr>
          <p:cNvPr id="49156" name="Picture 17"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2" name="Picture 18"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3" name="Picture 19"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4" name="Picture 20"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5" name="Picture 21" descr="Fig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6" name="Picture 22"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27" name="Picture 23" descr="Fig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2201863"/>
            <a:ext cx="41402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79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6722"/>
                                        </p:tgtEl>
                                        <p:attrNameLst>
                                          <p:attrName>style.visibility</p:attrName>
                                        </p:attrNameLst>
                                      </p:cBhvr>
                                      <p:to>
                                        <p:strVal val="visible"/>
                                      </p:to>
                                    </p:set>
                                    <p:animEffect transition="in" filter="wipe(left)">
                                      <p:cBhvr>
                                        <p:cTn id="7" dur="1000"/>
                                        <p:tgtEl>
                                          <p:spTgt spid="456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wipe(left)">
                                      <p:cBhvr>
                                        <p:cTn id="12" dur="500"/>
                                        <p:tgtEl>
                                          <p:spTgt spid="97282">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456723"/>
                                        </p:tgtEl>
                                        <p:attrNameLst>
                                          <p:attrName>style.visibility</p:attrName>
                                        </p:attrNameLst>
                                      </p:cBhvr>
                                      <p:to>
                                        <p:strVal val="visible"/>
                                      </p:to>
                                    </p:set>
                                    <p:animEffect transition="in" filter="wipe(left)">
                                      <p:cBhvr>
                                        <p:cTn id="16" dur="1000"/>
                                        <p:tgtEl>
                                          <p:spTgt spid="4567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7282">
                                            <p:txEl>
                                              <p:pRg st="2" end="2"/>
                                            </p:txEl>
                                          </p:spTgt>
                                        </p:tgtEl>
                                        <p:attrNameLst>
                                          <p:attrName>style.visibility</p:attrName>
                                        </p:attrNameLst>
                                      </p:cBhvr>
                                      <p:to>
                                        <p:strVal val="visible"/>
                                      </p:to>
                                    </p:set>
                                    <p:animEffect transition="in" filter="wipe(left)">
                                      <p:cBhvr>
                                        <p:cTn id="21" dur="500"/>
                                        <p:tgtEl>
                                          <p:spTgt spid="97282">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456724"/>
                                        </p:tgtEl>
                                        <p:attrNameLst>
                                          <p:attrName>style.visibility</p:attrName>
                                        </p:attrNameLst>
                                      </p:cBhvr>
                                      <p:to>
                                        <p:strVal val="visible"/>
                                      </p:to>
                                    </p:set>
                                    <p:animEffect transition="in" filter="wipe(left)">
                                      <p:cBhvr>
                                        <p:cTn id="25" dur="1000"/>
                                        <p:tgtEl>
                                          <p:spTgt spid="4567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7282">
                                            <p:txEl>
                                              <p:pRg st="3" end="3"/>
                                            </p:txEl>
                                          </p:spTgt>
                                        </p:tgtEl>
                                        <p:attrNameLst>
                                          <p:attrName>style.visibility</p:attrName>
                                        </p:attrNameLst>
                                      </p:cBhvr>
                                      <p:to>
                                        <p:strVal val="visible"/>
                                      </p:to>
                                    </p:set>
                                    <p:animEffect transition="in" filter="wipe(left)">
                                      <p:cBhvr>
                                        <p:cTn id="30" dur="500"/>
                                        <p:tgtEl>
                                          <p:spTgt spid="97282">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456725"/>
                                        </p:tgtEl>
                                        <p:attrNameLst>
                                          <p:attrName>style.visibility</p:attrName>
                                        </p:attrNameLst>
                                      </p:cBhvr>
                                      <p:to>
                                        <p:strVal val="visible"/>
                                      </p:to>
                                    </p:set>
                                    <p:animEffect transition="in" filter="wipe(left)">
                                      <p:cBhvr>
                                        <p:cTn id="34" dur="1000"/>
                                        <p:tgtEl>
                                          <p:spTgt spid="4567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56726"/>
                                        </p:tgtEl>
                                        <p:attrNameLst>
                                          <p:attrName>style.visibility</p:attrName>
                                        </p:attrNameLst>
                                      </p:cBhvr>
                                      <p:to>
                                        <p:strVal val="visible"/>
                                      </p:to>
                                    </p:set>
                                    <p:animEffect transition="in" filter="wipe(left)">
                                      <p:cBhvr>
                                        <p:cTn id="39" dur="1000"/>
                                        <p:tgtEl>
                                          <p:spTgt spid="4567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7282">
                                            <p:txEl>
                                              <p:pRg st="4" end="4"/>
                                            </p:txEl>
                                          </p:spTgt>
                                        </p:tgtEl>
                                        <p:attrNameLst>
                                          <p:attrName>style.visibility</p:attrName>
                                        </p:attrNameLst>
                                      </p:cBhvr>
                                      <p:to>
                                        <p:strVal val="visible"/>
                                      </p:to>
                                    </p:set>
                                    <p:animEffect transition="in" filter="wipe(left)">
                                      <p:cBhvr>
                                        <p:cTn id="44" dur="500"/>
                                        <p:tgtEl>
                                          <p:spTgt spid="97282">
                                            <p:txEl>
                                              <p:pRg st="4" end="4"/>
                                            </p:txEl>
                                          </p:spTgt>
                                        </p:tgtEl>
                                      </p:cBhvr>
                                    </p:animEffect>
                                  </p:childTnLst>
                                </p:cTn>
                              </p:par>
                            </p:childTnLst>
                          </p:cTn>
                        </p:par>
                        <p:par>
                          <p:cTn id="45" fill="hold" nodeType="afterGroup">
                            <p:stCondLst>
                              <p:cond delay="500"/>
                            </p:stCondLst>
                            <p:childTnLst>
                              <p:par>
                                <p:cTn id="46" presetID="22" presetClass="entr" presetSubtype="4" fill="hold" nodeType="afterEffect">
                                  <p:stCondLst>
                                    <p:cond delay="0"/>
                                  </p:stCondLst>
                                  <p:childTnLst>
                                    <p:set>
                                      <p:cBhvr>
                                        <p:cTn id="47" dur="1" fill="hold">
                                          <p:stCondLst>
                                            <p:cond delay="0"/>
                                          </p:stCondLst>
                                        </p:cTn>
                                        <p:tgtEl>
                                          <p:spTgt spid="456727"/>
                                        </p:tgtEl>
                                        <p:attrNameLst>
                                          <p:attrName>style.visibility</p:attrName>
                                        </p:attrNameLst>
                                      </p:cBhvr>
                                      <p:to>
                                        <p:strVal val="visible"/>
                                      </p:to>
                                    </p:set>
                                    <p:animEffect transition="in" filter="wipe(down)">
                                      <p:cBhvr>
                                        <p:cTn id="48" dur="1000"/>
                                        <p:tgtEl>
                                          <p:spTgt spid="45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normAutofit fontScale="90000"/>
          </a:bodyPr>
          <a:lstStyle/>
          <a:p>
            <a:r>
              <a:rPr lang="en-US" altLang="tr-TR"/>
              <a:t>The Relationship Between Productivity and Costs</a:t>
            </a:r>
          </a:p>
        </p:txBody>
      </p:sp>
      <p:sp>
        <p:nvSpPr>
          <p:cNvPr id="448515" name="Rectangle 3"/>
          <p:cNvSpPr>
            <a:spLocks noGrp="1" noChangeArrowheads="1"/>
          </p:cNvSpPr>
          <p:nvPr>
            <p:ph idx="1"/>
          </p:nvPr>
        </p:nvSpPr>
        <p:spPr/>
        <p:txBody>
          <a:bodyPr/>
          <a:lstStyle/>
          <a:p>
            <a:r>
              <a:rPr lang="en-US" altLang="tr-TR" dirty="0"/>
              <a:t>The shapes of the cost curves are mirror-image reflections of the shapes of the corresponding productivity curves. </a:t>
            </a:r>
            <a:endParaRPr lang="tr-TR" altLang="tr-TR" dirty="0" smtClean="0"/>
          </a:p>
          <a:p>
            <a:r>
              <a:rPr lang="en-US" altLang="tr-TR" dirty="0" smtClean="0"/>
              <a:t>When </a:t>
            </a:r>
            <a:r>
              <a:rPr lang="en-US" altLang="tr-TR" dirty="0"/>
              <a:t>one is increasing, the other is decreasing</a:t>
            </a:r>
            <a:r>
              <a:rPr lang="en-US" altLang="tr-TR" dirty="0" smtClean="0"/>
              <a:t>.</a:t>
            </a:r>
            <a:r>
              <a:rPr lang="en-US" altLang="tr-TR" dirty="0"/>
              <a:t> </a:t>
            </a:r>
            <a:endParaRPr lang="tr-TR" altLang="tr-TR" dirty="0" smtClean="0"/>
          </a:p>
          <a:p>
            <a:r>
              <a:rPr lang="en-US" altLang="tr-TR" dirty="0" smtClean="0"/>
              <a:t>When </a:t>
            </a:r>
            <a:r>
              <a:rPr lang="en-US" altLang="tr-TR" dirty="0"/>
              <a:t>one is at a maximum, the other is at a minimum.</a:t>
            </a:r>
          </a:p>
          <a:p>
            <a:endParaRPr lang="en-US" altLang="tr-TR" dirty="0"/>
          </a:p>
          <a:p>
            <a:endParaRPr lang="en-US" altLang="tr-TR" dirty="0"/>
          </a:p>
        </p:txBody>
      </p:sp>
    </p:spTree>
    <p:extLst>
      <p:ext uri="{BB962C8B-B14F-4D97-AF65-F5344CB8AC3E}">
        <p14:creationId xmlns:p14="http://schemas.microsoft.com/office/powerpoint/2010/main" val="265660721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037" name="Group 205"/>
          <p:cNvGrpSpPr>
            <a:grpSpLocks/>
          </p:cNvGrpSpPr>
          <p:nvPr/>
        </p:nvGrpSpPr>
        <p:grpSpPr bwMode="auto">
          <a:xfrm>
            <a:off x="1009650" y="2343150"/>
            <a:ext cx="8053388" cy="3544888"/>
            <a:chOff x="636" y="1476"/>
            <a:chExt cx="5073" cy="2233"/>
          </a:xfrm>
        </p:grpSpPr>
        <p:grpSp>
          <p:nvGrpSpPr>
            <p:cNvPr id="121034" name="Group 202"/>
            <p:cNvGrpSpPr>
              <a:grpSpLocks/>
            </p:cNvGrpSpPr>
            <p:nvPr/>
          </p:nvGrpSpPr>
          <p:grpSpPr bwMode="auto">
            <a:xfrm>
              <a:off x="3687" y="2035"/>
              <a:ext cx="1707" cy="1062"/>
              <a:chOff x="3675" y="2143"/>
              <a:chExt cx="1707" cy="1062"/>
            </a:xfrm>
          </p:grpSpPr>
          <p:sp>
            <p:nvSpPr>
              <p:cNvPr id="120836" name="Freeform 4"/>
              <p:cNvSpPr>
                <a:spLocks/>
              </p:cNvSpPr>
              <p:nvPr/>
            </p:nvSpPr>
            <p:spPr bwMode="auto">
              <a:xfrm>
                <a:off x="3675" y="2143"/>
                <a:ext cx="624" cy="613"/>
              </a:xfrm>
              <a:custGeom>
                <a:avLst/>
                <a:gdLst>
                  <a:gd name="T0" fmla="*/ 0 w 624"/>
                  <a:gd name="T1" fmla="*/ 536 h 537"/>
                  <a:gd name="T2" fmla="*/ 71 w 624"/>
                  <a:gd name="T3" fmla="*/ 448 h 537"/>
                  <a:gd name="T4" fmla="*/ 144 w 624"/>
                  <a:gd name="T5" fmla="*/ 359 h 537"/>
                  <a:gd name="T6" fmla="*/ 220 w 624"/>
                  <a:gd name="T7" fmla="*/ 273 h 537"/>
                  <a:gd name="T8" fmla="*/ 298 w 624"/>
                  <a:gd name="T9" fmla="*/ 193 h 537"/>
                  <a:gd name="T10" fmla="*/ 377 w 624"/>
                  <a:gd name="T11" fmla="*/ 122 h 537"/>
                  <a:gd name="T12" fmla="*/ 459 w 624"/>
                  <a:gd name="T13" fmla="*/ 63 h 537"/>
                  <a:gd name="T14" fmla="*/ 540 w 624"/>
                  <a:gd name="T15" fmla="*/ 22 h 537"/>
                  <a:gd name="T16" fmla="*/ 623 w 624"/>
                  <a:gd name="T1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 h="537">
                    <a:moveTo>
                      <a:pt x="0" y="536"/>
                    </a:moveTo>
                    <a:lnTo>
                      <a:pt x="71" y="448"/>
                    </a:lnTo>
                    <a:lnTo>
                      <a:pt x="144" y="359"/>
                    </a:lnTo>
                    <a:lnTo>
                      <a:pt x="220" y="273"/>
                    </a:lnTo>
                    <a:lnTo>
                      <a:pt x="298" y="193"/>
                    </a:lnTo>
                    <a:lnTo>
                      <a:pt x="377" y="122"/>
                    </a:lnTo>
                    <a:lnTo>
                      <a:pt x="459" y="63"/>
                    </a:lnTo>
                    <a:lnTo>
                      <a:pt x="540" y="22"/>
                    </a:lnTo>
                    <a:lnTo>
                      <a:pt x="623" y="0"/>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37" name="Freeform 5"/>
              <p:cNvSpPr>
                <a:spLocks/>
              </p:cNvSpPr>
              <p:nvPr/>
            </p:nvSpPr>
            <p:spPr bwMode="auto">
              <a:xfrm>
                <a:off x="4298" y="2143"/>
                <a:ext cx="1084" cy="1062"/>
              </a:xfrm>
              <a:custGeom>
                <a:avLst/>
                <a:gdLst>
                  <a:gd name="T0" fmla="*/ 0 w 1084"/>
                  <a:gd name="T1" fmla="*/ 0 h 930"/>
                  <a:gd name="T2" fmla="*/ 148 w 1084"/>
                  <a:gd name="T3" fmla="*/ 14 h 930"/>
                  <a:gd name="T4" fmla="*/ 303 w 1084"/>
                  <a:gd name="T5" fmla="*/ 86 h 930"/>
                  <a:gd name="T6" fmla="*/ 458 w 1084"/>
                  <a:gd name="T7" fmla="*/ 203 h 930"/>
                  <a:gd name="T8" fmla="*/ 610 w 1084"/>
                  <a:gd name="T9" fmla="*/ 348 h 930"/>
                  <a:gd name="T10" fmla="*/ 753 w 1084"/>
                  <a:gd name="T11" fmla="*/ 509 h 930"/>
                  <a:gd name="T12" fmla="*/ 883 w 1084"/>
                  <a:gd name="T13" fmla="*/ 669 h 930"/>
                  <a:gd name="T14" fmla="*/ 994 w 1084"/>
                  <a:gd name="T15" fmla="*/ 814 h 930"/>
                  <a:gd name="T16" fmla="*/ 1083 w 1084"/>
                  <a:gd name="T17" fmla="*/ 92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930">
                    <a:moveTo>
                      <a:pt x="0" y="0"/>
                    </a:moveTo>
                    <a:lnTo>
                      <a:pt x="148" y="14"/>
                    </a:lnTo>
                    <a:lnTo>
                      <a:pt x="303" y="86"/>
                    </a:lnTo>
                    <a:lnTo>
                      <a:pt x="458" y="203"/>
                    </a:lnTo>
                    <a:lnTo>
                      <a:pt x="610" y="348"/>
                    </a:lnTo>
                    <a:lnTo>
                      <a:pt x="753" y="509"/>
                    </a:lnTo>
                    <a:lnTo>
                      <a:pt x="883" y="669"/>
                    </a:lnTo>
                    <a:lnTo>
                      <a:pt x="994" y="814"/>
                    </a:lnTo>
                    <a:lnTo>
                      <a:pt x="1083" y="929"/>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840" name="Rectangle 8"/>
            <p:cNvSpPr>
              <a:spLocks noChangeArrowheads="1"/>
            </p:cNvSpPr>
            <p:nvPr/>
          </p:nvSpPr>
          <p:spPr bwMode="auto">
            <a:xfrm rot="16200000">
              <a:off x="341" y="2419"/>
              <a:ext cx="80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ctr"/>
              <a:r>
                <a:rPr lang="en-US" altLang="tr-TR" sz="2000">
                  <a:solidFill>
                    <a:srgbClr val="000000"/>
                  </a:solidFill>
                  <a:latin typeface="Arial Narrow" pitchFamily="34" charset="0"/>
                </a:rPr>
                <a:t>Costs per unit</a:t>
              </a:r>
            </a:p>
          </p:txBody>
        </p:sp>
        <p:sp>
          <p:nvSpPr>
            <p:cNvPr id="120841" name="Rectangle 9"/>
            <p:cNvSpPr>
              <a:spLocks noChangeArrowheads="1"/>
            </p:cNvSpPr>
            <p:nvPr/>
          </p:nvSpPr>
          <p:spPr bwMode="auto">
            <a:xfrm rot="16200000">
              <a:off x="1185" y="2908"/>
              <a:ext cx="134" cy="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2" name="Freeform 10"/>
            <p:cNvSpPr>
              <a:spLocks/>
            </p:cNvSpPr>
            <p:nvPr/>
          </p:nvSpPr>
          <p:spPr bwMode="auto">
            <a:xfrm>
              <a:off x="1049" y="1520"/>
              <a:ext cx="2103" cy="1894"/>
            </a:xfrm>
            <a:custGeom>
              <a:avLst/>
              <a:gdLst>
                <a:gd name="T0" fmla="*/ 0 w 2103"/>
                <a:gd name="T1" fmla="*/ 0 h 1659"/>
                <a:gd name="T2" fmla="*/ 0 w 2103"/>
                <a:gd name="T3" fmla="*/ 1658 h 1659"/>
                <a:gd name="T4" fmla="*/ 2102 w 2103"/>
                <a:gd name="T5" fmla="*/ 1658 h 1659"/>
              </a:gdLst>
              <a:ahLst/>
              <a:cxnLst>
                <a:cxn ang="0">
                  <a:pos x="T0" y="T1"/>
                </a:cxn>
                <a:cxn ang="0">
                  <a:pos x="T2" y="T3"/>
                </a:cxn>
                <a:cxn ang="0">
                  <a:pos x="T4" y="T5"/>
                </a:cxn>
              </a:cxnLst>
              <a:rect l="0" t="0" r="r" b="b"/>
              <a:pathLst>
                <a:path w="2103" h="1659">
                  <a:moveTo>
                    <a:pt x="0" y="0"/>
                  </a:moveTo>
                  <a:lnTo>
                    <a:pt x="0" y="1658"/>
                  </a:lnTo>
                  <a:lnTo>
                    <a:pt x="2102" y="165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3" name="Line 11"/>
            <p:cNvSpPr>
              <a:spLocks noChangeShapeType="1"/>
            </p:cNvSpPr>
            <p:nvPr/>
          </p:nvSpPr>
          <p:spPr bwMode="auto">
            <a:xfrm flipV="1">
              <a:off x="116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4" name="Line 12"/>
            <p:cNvSpPr>
              <a:spLocks noChangeShapeType="1"/>
            </p:cNvSpPr>
            <p:nvPr/>
          </p:nvSpPr>
          <p:spPr bwMode="auto">
            <a:xfrm flipV="1">
              <a:off x="128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5" name="Line 13"/>
            <p:cNvSpPr>
              <a:spLocks noChangeShapeType="1"/>
            </p:cNvSpPr>
            <p:nvPr/>
          </p:nvSpPr>
          <p:spPr bwMode="auto">
            <a:xfrm flipV="1">
              <a:off x="140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6" name="Line 14"/>
            <p:cNvSpPr>
              <a:spLocks noChangeShapeType="1"/>
            </p:cNvSpPr>
            <p:nvPr/>
          </p:nvSpPr>
          <p:spPr bwMode="auto">
            <a:xfrm flipV="1">
              <a:off x="1521"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7" name="Line 15"/>
            <p:cNvSpPr>
              <a:spLocks noChangeShapeType="1"/>
            </p:cNvSpPr>
            <p:nvPr/>
          </p:nvSpPr>
          <p:spPr bwMode="auto">
            <a:xfrm flipV="1">
              <a:off x="163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8" name="Line 16"/>
            <p:cNvSpPr>
              <a:spLocks noChangeShapeType="1"/>
            </p:cNvSpPr>
            <p:nvPr/>
          </p:nvSpPr>
          <p:spPr bwMode="auto">
            <a:xfrm flipV="1">
              <a:off x="175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49" name="Line 17"/>
            <p:cNvSpPr>
              <a:spLocks noChangeShapeType="1"/>
            </p:cNvSpPr>
            <p:nvPr/>
          </p:nvSpPr>
          <p:spPr bwMode="auto">
            <a:xfrm flipV="1">
              <a:off x="187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0" name="Line 18"/>
            <p:cNvSpPr>
              <a:spLocks noChangeShapeType="1"/>
            </p:cNvSpPr>
            <p:nvPr/>
          </p:nvSpPr>
          <p:spPr bwMode="auto">
            <a:xfrm flipV="1">
              <a:off x="199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1" name="Line 19"/>
            <p:cNvSpPr>
              <a:spLocks noChangeShapeType="1"/>
            </p:cNvSpPr>
            <p:nvPr/>
          </p:nvSpPr>
          <p:spPr bwMode="auto">
            <a:xfrm flipV="1">
              <a:off x="211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2" name="Line 20"/>
            <p:cNvSpPr>
              <a:spLocks noChangeShapeType="1"/>
            </p:cNvSpPr>
            <p:nvPr/>
          </p:nvSpPr>
          <p:spPr bwMode="auto">
            <a:xfrm flipV="1">
              <a:off x="222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3" name="Line 21"/>
            <p:cNvSpPr>
              <a:spLocks noChangeShapeType="1"/>
            </p:cNvSpPr>
            <p:nvPr/>
          </p:nvSpPr>
          <p:spPr bwMode="auto">
            <a:xfrm>
              <a:off x="1053" y="18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4" name="Line 22"/>
            <p:cNvSpPr>
              <a:spLocks noChangeShapeType="1"/>
            </p:cNvSpPr>
            <p:nvPr/>
          </p:nvSpPr>
          <p:spPr bwMode="auto">
            <a:xfrm>
              <a:off x="1053" y="206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5" name="Line 23"/>
            <p:cNvSpPr>
              <a:spLocks noChangeShapeType="1"/>
            </p:cNvSpPr>
            <p:nvPr/>
          </p:nvSpPr>
          <p:spPr bwMode="auto">
            <a:xfrm>
              <a:off x="1053" y="2261"/>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6" name="Line 24"/>
            <p:cNvSpPr>
              <a:spLocks noChangeShapeType="1"/>
            </p:cNvSpPr>
            <p:nvPr/>
          </p:nvSpPr>
          <p:spPr bwMode="auto">
            <a:xfrm>
              <a:off x="1053" y="2453"/>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7" name="Line 25"/>
            <p:cNvSpPr>
              <a:spLocks noChangeShapeType="1"/>
            </p:cNvSpPr>
            <p:nvPr/>
          </p:nvSpPr>
          <p:spPr bwMode="auto">
            <a:xfrm>
              <a:off x="1053" y="264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8" name="Line 26"/>
            <p:cNvSpPr>
              <a:spLocks noChangeShapeType="1"/>
            </p:cNvSpPr>
            <p:nvPr/>
          </p:nvSpPr>
          <p:spPr bwMode="auto">
            <a:xfrm>
              <a:off x="1053" y="283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59" name="Line 27"/>
            <p:cNvSpPr>
              <a:spLocks noChangeShapeType="1"/>
            </p:cNvSpPr>
            <p:nvPr/>
          </p:nvSpPr>
          <p:spPr bwMode="auto">
            <a:xfrm>
              <a:off x="1053" y="302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0" name="Line 28"/>
            <p:cNvSpPr>
              <a:spLocks noChangeShapeType="1"/>
            </p:cNvSpPr>
            <p:nvPr/>
          </p:nvSpPr>
          <p:spPr bwMode="auto">
            <a:xfrm>
              <a:off x="1053" y="322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1" name="Freeform 29"/>
            <p:cNvSpPr>
              <a:spLocks/>
            </p:cNvSpPr>
            <p:nvPr/>
          </p:nvSpPr>
          <p:spPr bwMode="auto">
            <a:xfrm>
              <a:off x="2274" y="2627"/>
              <a:ext cx="25" cy="40"/>
            </a:xfrm>
            <a:custGeom>
              <a:avLst/>
              <a:gdLst>
                <a:gd name="T0" fmla="*/ 0 w 25"/>
                <a:gd name="T1" fmla="*/ 17 h 35"/>
                <a:gd name="T2" fmla="*/ 0 w 25"/>
                <a:gd name="T3" fmla="*/ 13 h 35"/>
                <a:gd name="T4" fmla="*/ 1 w 25"/>
                <a:gd name="T5" fmla="*/ 10 h 35"/>
                <a:gd name="T6" fmla="*/ 2 w 25"/>
                <a:gd name="T7" fmla="*/ 7 h 35"/>
                <a:gd name="T8" fmla="*/ 4 w 25"/>
                <a:gd name="T9" fmla="*/ 4 h 35"/>
                <a:gd name="T10" fmla="*/ 6 w 25"/>
                <a:gd name="T11" fmla="*/ 3 h 35"/>
                <a:gd name="T12" fmla="*/ 8 w 25"/>
                <a:gd name="T13" fmla="*/ 1 h 35"/>
                <a:gd name="T14" fmla="*/ 10 w 25"/>
                <a:gd name="T15" fmla="*/ 0 h 35"/>
                <a:gd name="T16" fmla="*/ 12 w 25"/>
                <a:gd name="T17" fmla="*/ 0 h 35"/>
                <a:gd name="T18" fmla="*/ 15 w 25"/>
                <a:gd name="T19" fmla="*/ 0 h 35"/>
                <a:gd name="T20" fmla="*/ 17 w 25"/>
                <a:gd name="T21" fmla="*/ 1 h 35"/>
                <a:gd name="T22" fmla="*/ 19 w 25"/>
                <a:gd name="T23" fmla="*/ 3 h 35"/>
                <a:gd name="T24" fmla="*/ 21 w 25"/>
                <a:gd name="T25" fmla="*/ 4 h 35"/>
                <a:gd name="T26" fmla="*/ 22 w 25"/>
                <a:gd name="T27" fmla="*/ 7 h 35"/>
                <a:gd name="T28" fmla="*/ 23 w 25"/>
                <a:gd name="T29" fmla="*/ 10 h 35"/>
                <a:gd name="T30" fmla="*/ 24 w 25"/>
                <a:gd name="T31" fmla="*/ 13 h 35"/>
                <a:gd name="T32" fmla="*/ 24 w 25"/>
                <a:gd name="T33" fmla="*/ 17 h 35"/>
                <a:gd name="T34" fmla="*/ 24 w 25"/>
                <a:gd name="T35" fmla="*/ 20 h 35"/>
                <a:gd name="T36" fmla="*/ 23 w 25"/>
                <a:gd name="T37" fmla="*/ 23 h 35"/>
                <a:gd name="T38" fmla="*/ 22 w 25"/>
                <a:gd name="T39" fmla="*/ 26 h 35"/>
                <a:gd name="T40" fmla="*/ 21 w 25"/>
                <a:gd name="T41" fmla="*/ 28 h 35"/>
                <a:gd name="T42" fmla="*/ 19 w 25"/>
                <a:gd name="T43" fmla="*/ 30 h 35"/>
                <a:gd name="T44" fmla="*/ 17 w 25"/>
                <a:gd name="T45" fmla="*/ 31 h 35"/>
                <a:gd name="T46" fmla="*/ 15 w 25"/>
                <a:gd name="T47" fmla="*/ 33 h 35"/>
                <a:gd name="T48" fmla="*/ 12 w 25"/>
                <a:gd name="T49" fmla="*/ 34 h 35"/>
                <a:gd name="T50" fmla="*/ 10 w 25"/>
                <a:gd name="T51" fmla="*/ 33 h 35"/>
                <a:gd name="T52" fmla="*/ 8 w 25"/>
                <a:gd name="T53" fmla="*/ 31 h 35"/>
                <a:gd name="T54" fmla="*/ 6 w 25"/>
                <a:gd name="T55" fmla="*/ 30 h 35"/>
                <a:gd name="T56" fmla="*/ 4 w 25"/>
                <a:gd name="T57" fmla="*/ 28 h 35"/>
                <a:gd name="T58" fmla="*/ 2 w 25"/>
                <a:gd name="T59" fmla="*/ 26 h 35"/>
                <a:gd name="T60" fmla="*/ 1 w 25"/>
                <a:gd name="T61" fmla="*/ 23 h 35"/>
                <a:gd name="T62" fmla="*/ 0 w 25"/>
                <a:gd name="T63" fmla="*/ 20 h 35"/>
                <a:gd name="T64" fmla="*/ 0 w 25"/>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5">
                  <a:moveTo>
                    <a:pt x="0" y="17"/>
                  </a:moveTo>
                  <a:lnTo>
                    <a:pt x="0" y="13"/>
                  </a:lnTo>
                  <a:lnTo>
                    <a:pt x="1" y="10"/>
                  </a:lnTo>
                  <a:lnTo>
                    <a:pt x="2" y="7"/>
                  </a:lnTo>
                  <a:lnTo>
                    <a:pt x="4" y="4"/>
                  </a:lnTo>
                  <a:lnTo>
                    <a:pt x="6" y="3"/>
                  </a:lnTo>
                  <a:lnTo>
                    <a:pt x="8" y="1"/>
                  </a:lnTo>
                  <a:lnTo>
                    <a:pt x="10" y="0"/>
                  </a:lnTo>
                  <a:lnTo>
                    <a:pt x="12" y="0"/>
                  </a:lnTo>
                  <a:lnTo>
                    <a:pt x="15" y="0"/>
                  </a:lnTo>
                  <a:lnTo>
                    <a:pt x="17" y="1"/>
                  </a:lnTo>
                  <a:lnTo>
                    <a:pt x="19" y="3"/>
                  </a:lnTo>
                  <a:lnTo>
                    <a:pt x="21" y="4"/>
                  </a:lnTo>
                  <a:lnTo>
                    <a:pt x="22" y="7"/>
                  </a:lnTo>
                  <a:lnTo>
                    <a:pt x="23" y="10"/>
                  </a:lnTo>
                  <a:lnTo>
                    <a:pt x="24" y="13"/>
                  </a:lnTo>
                  <a:lnTo>
                    <a:pt x="24" y="17"/>
                  </a:lnTo>
                  <a:lnTo>
                    <a:pt x="24" y="20"/>
                  </a:lnTo>
                  <a:lnTo>
                    <a:pt x="23" y="23"/>
                  </a:lnTo>
                  <a:lnTo>
                    <a:pt x="22" y="26"/>
                  </a:lnTo>
                  <a:lnTo>
                    <a:pt x="21" y="28"/>
                  </a:lnTo>
                  <a:lnTo>
                    <a:pt x="19" y="30"/>
                  </a:lnTo>
                  <a:lnTo>
                    <a:pt x="17" y="31"/>
                  </a:lnTo>
                  <a:lnTo>
                    <a:pt x="15" y="33"/>
                  </a:lnTo>
                  <a:lnTo>
                    <a:pt x="12" y="34"/>
                  </a:lnTo>
                  <a:lnTo>
                    <a:pt x="10" y="33"/>
                  </a:lnTo>
                  <a:lnTo>
                    <a:pt x="8" y="31"/>
                  </a:lnTo>
                  <a:lnTo>
                    <a:pt x="6" y="30"/>
                  </a:lnTo>
                  <a:lnTo>
                    <a:pt x="4" y="28"/>
                  </a:lnTo>
                  <a:lnTo>
                    <a:pt x="2"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2" name="Line 30"/>
            <p:cNvSpPr>
              <a:spLocks noChangeShapeType="1"/>
            </p:cNvSpPr>
            <p:nvPr/>
          </p:nvSpPr>
          <p:spPr bwMode="auto">
            <a:xfrm flipV="1">
              <a:off x="234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3" name="Line 31"/>
            <p:cNvSpPr>
              <a:spLocks noChangeShapeType="1"/>
            </p:cNvSpPr>
            <p:nvPr/>
          </p:nvSpPr>
          <p:spPr bwMode="auto">
            <a:xfrm flipV="1">
              <a:off x="246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4" name="Line 32"/>
            <p:cNvSpPr>
              <a:spLocks noChangeShapeType="1"/>
            </p:cNvSpPr>
            <p:nvPr/>
          </p:nvSpPr>
          <p:spPr bwMode="auto">
            <a:xfrm flipV="1">
              <a:off x="258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5" name="Line 33"/>
            <p:cNvSpPr>
              <a:spLocks noChangeShapeType="1"/>
            </p:cNvSpPr>
            <p:nvPr/>
          </p:nvSpPr>
          <p:spPr bwMode="auto">
            <a:xfrm flipV="1">
              <a:off x="270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6" name="Line 34"/>
            <p:cNvSpPr>
              <a:spLocks noChangeShapeType="1"/>
            </p:cNvSpPr>
            <p:nvPr/>
          </p:nvSpPr>
          <p:spPr bwMode="auto">
            <a:xfrm flipV="1">
              <a:off x="281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7" name="Line 35"/>
            <p:cNvSpPr>
              <a:spLocks noChangeShapeType="1"/>
            </p:cNvSpPr>
            <p:nvPr/>
          </p:nvSpPr>
          <p:spPr bwMode="auto">
            <a:xfrm flipV="1">
              <a:off x="293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8" name="Line 36"/>
            <p:cNvSpPr>
              <a:spLocks noChangeShapeType="1"/>
            </p:cNvSpPr>
            <p:nvPr/>
          </p:nvSpPr>
          <p:spPr bwMode="auto">
            <a:xfrm flipV="1">
              <a:off x="318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69" name="Line 37"/>
            <p:cNvSpPr>
              <a:spLocks noChangeShapeType="1"/>
            </p:cNvSpPr>
            <p:nvPr/>
          </p:nvSpPr>
          <p:spPr bwMode="auto">
            <a:xfrm>
              <a:off x="1053" y="1676"/>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0" name="Line 38"/>
            <p:cNvSpPr>
              <a:spLocks noChangeShapeType="1"/>
            </p:cNvSpPr>
            <p:nvPr/>
          </p:nvSpPr>
          <p:spPr bwMode="auto">
            <a:xfrm flipV="1">
              <a:off x="2287" y="2647"/>
              <a:ext cx="0" cy="773"/>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1" name="Line 39"/>
            <p:cNvSpPr>
              <a:spLocks noChangeShapeType="1"/>
            </p:cNvSpPr>
            <p:nvPr/>
          </p:nvSpPr>
          <p:spPr bwMode="auto">
            <a:xfrm flipV="1">
              <a:off x="1755" y="2848"/>
              <a:ext cx="0" cy="572"/>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2" name="Freeform 40"/>
            <p:cNvSpPr>
              <a:spLocks/>
            </p:cNvSpPr>
            <p:nvPr/>
          </p:nvSpPr>
          <p:spPr bwMode="auto">
            <a:xfrm>
              <a:off x="1742" y="2828"/>
              <a:ext cx="25" cy="42"/>
            </a:xfrm>
            <a:custGeom>
              <a:avLst/>
              <a:gdLst>
                <a:gd name="T0" fmla="*/ 0 w 25"/>
                <a:gd name="T1" fmla="*/ 18 h 36"/>
                <a:gd name="T2" fmla="*/ 0 w 25"/>
                <a:gd name="T3" fmla="*/ 13 h 36"/>
                <a:gd name="T4" fmla="*/ 1 w 25"/>
                <a:gd name="T5" fmla="*/ 10 h 36"/>
                <a:gd name="T6" fmla="*/ 2 w 25"/>
                <a:gd name="T7" fmla="*/ 7 h 36"/>
                <a:gd name="T8" fmla="*/ 3 w 25"/>
                <a:gd name="T9" fmla="*/ 4 h 36"/>
                <a:gd name="T10" fmla="*/ 5 w 25"/>
                <a:gd name="T11" fmla="*/ 3 h 36"/>
                <a:gd name="T12" fmla="*/ 7 w 25"/>
                <a:gd name="T13" fmla="*/ 1 h 36"/>
                <a:gd name="T14" fmla="*/ 9 w 25"/>
                <a:gd name="T15" fmla="*/ 0 h 36"/>
                <a:gd name="T16" fmla="*/ 12 w 25"/>
                <a:gd name="T17" fmla="*/ 0 h 36"/>
                <a:gd name="T18" fmla="*/ 14 w 25"/>
                <a:gd name="T19" fmla="*/ 0 h 36"/>
                <a:gd name="T20" fmla="*/ 16 w 25"/>
                <a:gd name="T21" fmla="*/ 1 h 36"/>
                <a:gd name="T22" fmla="*/ 18 w 25"/>
                <a:gd name="T23" fmla="*/ 3 h 36"/>
                <a:gd name="T24" fmla="*/ 20 w 25"/>
                <a:gd name="T25" fmla="*/ 4 h 36"/>
                <a:gd name="T26" fmla="*/ 21 w 25"/>
                <a:gd name="T27" fmla="*/ 7 h 36"/>
                <a:gd name="T28" fmla="*/ 23 w 25"/>
                <a:gd name="T29" fmla="*/ 10 h 36"/>
                <a:gd name="T30" fmla="*/ 23 w 25"/>
                <a:gd name="T31" fmla="*/ 13 h 36"/>
                <a:gd name="T32" fmla="*/ 24 w 25"/>
                <a:gd name="T33" fmla="*/ 18 h 36"/>
                <a:gd name="T34" fmla="*/ 23 w 25"/>
                <a:gd name="T35" fmla="*/ 20 h 36"/>
                <a:gd name="T36" fmla="*/ 23 w 25"/>
                <a:gd name="T37" fmla="*/ 23 h 36"/>
                <a:gd name="T38" fmla="*/ 21 w 25"/>
                <a:gd name="T39" fmla="*/ 26 h 36"/>
                <a:gd name="T40" fmla="*/ 20 w 25"/>
                <a:gd name="T41" fmla="*/ 29 h 36"/>
                <a:gd name="T42" fmla="*/ 18 w 25"/>
                <a:gd name="T43" fmla="*/ 31 h 36"/>
                <a:gd name="T44" fmla="*/ 16 w 25"/>
                <a:gd name="T45" fmla="*/ 34 h 36"/>
                <a:gd name="T46" fmla="*/ 14 w 25"/>
                <a:gd name="T47" fmla="*/ 34 h 36"/>
                <a:gd name="T48" fmla="*/ 12 w 25"/>
                <a:gd name="T49" fmla="*/ 35 h 36"/>
                <a:gd name="T50" fmla="*/ 9 w 25"/>
                <a:gd name="T51" fmla="*/ 34 h 36"/>
                <a:gd name="T52" fmla="*/ 7 w 25"/>
                <a:gd name="T53" fmla="*/ 34 h 36"/>
                <a:gd name="T54" fmla="*/ 5 w 25"/>
                <a:gd name="T55" fmla="*/ 31 h 36"/>
                <a:gd name="T56" fmla="*/ 3 w 25"/>
                <a:gd name="T57" fmla="*/ 29 h 36"/>
                <a:gd name="T58" fmla="*/ 2 w 25"/>
                <a:gd name="T59" fmla="*/ 26 h 36"/>
                <a:gd name="T60" fmla="*/ 1 w 25"/>
                <a:gd name="T61" fmla="*/ 23 h 36"/>
                <a:gd name="T62" fmla="*/ 0 w 25"/>
                <a:gd name="T63" fmla="*/ 20 h 36"/>
                <a:gd name="T64" fmla="*/ 0 w 25"/>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6">
                  <a:moveTo>
                    <a:pt x="0" y="18"/>
                  </a:moveTo>
                  <a:lnTo>
                    <a:pt x="0" y="13"/>
                  </a:lnTo>
                  <a:lnTo>
                    <a:pt x="1" y="10"/>
                  </a:lnTo>
                  <a:lnTo>
                    <a:pt x="2" y="7"/>
                  </a:lnTo>
                  <a:lnTo>
                    <a:pt x="3" y="4"/>
                  </a:lnTo>
                  <a:lnTo>
                    <a:pt x="5" y="3"/>
                  </a:lnTo>
                  <a:lnTo>
                    <a:pt x="7" y="1"/>
                  </a:lnTo>
                  <a:lnTo>
                    <a:pt x="9" y="0"/>
                  </a:lnTo>
                  <a:lnTo>
                    <a:pt x="12" y="0"/>
                  </a:lnTo>
                  <a:lnTo>
                    <a:pt x="14" y="0"/>
                  </a:lnTo>
                  <a:lnTo>
                    <a:pt x="16" y="1"/>
                  </a:lnTo>
                  <a:lnTo>
                    <a:pt x="18" y="3"/>
                  </a:lnTo>
                  <a:lnTo>
                    <a:pt x="20" y="4"/>
                  </a:lnTo>
                  <a:lnTo>
                    <a:pt x="21" y="7"/>
                  </a:lnTo>
                  <a:lnTo>
                    <a:pt x="23" y="10"/>
                  </a:lnTo>
                  <a:lnTo>
                    <a:pt x="23" y="13"/>
                  </a:lnTo>
                  <a:lnTo>
                    <a:pt x="24" y="18"/>
                  </a:lnTo>
                  <a:lnTo>
                    <a:pt x="23" y="20"/>
                  </a:lnTo>
                  <a:lnTo>
                    <a:pt x="23" y="23"/>
                  </a:lnTo>
                  <a:lnTo>
                    <a:pt x="21" y="26"/>
                  </a:lnTo>
                  <a:lnTo>
                    <a:pt x="20" y="29"/>
                  </a:lnTo>
                  <a:lnTo>
                    <a:pt x="18" y="31"/>
                  </a:lnTo>
                  <a:lnTo>
                    <a:pt x="16" y="34"/>
                  </a:lnTo>
                  <a:lnTo>
                    <a:pt x="14" y="34"/>
                  </a:lnTo>
                  <a:lnTo>
                    <a:pt x="12" y="35"/>
                  </a:lnTo>
                  <a:lnTo>
                    <a:pt x="9" y="34"/>
                  </a:lnTo>
                  <a:lnTo>
                    <a:pt x="7" y="34"/>
                  </a:lnTo>
                  <a:lnTo>
                    <a:pt x="5" y="31"/>
                  </a:lnTo>
                  <a:lnTo>
                    <a:pt x="3" y="29"/>
                  </a:lnTo>
                  <a:lnTo>
                    <a:pt x="2" y="26"/>
                  </a:lnTo>
                  <a:lnTo>
                    <a:pt x="1" y="23"/>
                  </a:lnTo>
                  <a:lnTo>
                    <a:pt x="0" y="20"/>
                  </a:lnTo>
                  <a:lnTo>
                    <a:pt x="0" y="1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21033" name="Group 201"/>
            <p:cNvGrpSpPr>
              <a:grpSpLocks/>
            </p:cNvGrpSpPr>
            <p:nvPr/>
          </p:nvGrpSpPr>
          <p:grpSpPr bwMode="auto">
            <a:xfrm>
              <a:off x="4313" y="1592"/>
              <a:ext cx="531" cy="1821"/>
              <a:chOff x="4301" y="1292"/>
              <a:chExt cx="531" cy="2229"/>
            </a:xfrm>
          </p:grpSpPr>
          <p:sp>
            <p:nvSpPr>
              <p:cNvPr id="120873" name="Line 41"/>
              <p:cNvSpPr>
                <a:spLocks noChangeShapeType="1"/>
              </p:cNvSpPr>
              <p:nvPr/>
            </p:nvSpPr>
            <p:spPr bwMode="auto">
              <a:xfrm flipV="1">
                <a:off x="4832" y="1292"/>
                <a:ext cx="0" cy="2229"/>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4" name="Line 42"/>
              <p:cNvSpPr>
                <a:spLocks noChangeShapeType="1"/>
              </p:cNvSpPr>
              <p:nvPr/>
            </p:nvSpPr>
            <p:spPr bwMode="auto">
              <a:xfrm flipV="1">
                <a:off x="4301" y="1292"/>
                <a:ext cx="0" cy="2229"/>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875" name="Freeform 43"/>
            <p:cNvSpPr>
              <a:spLocks/>
            </p:cNvSpPr>
            <p:nvPr/>
          </p:nvSpPr>
          <p:spPr bwMode="auto">
            <a:xfrm>
              <a:off x="4832" y="2333"/>
              <a:ext cx="25" cy="42"/>
            </a:xfrm>
            <a:custGeom>
              <a:avLst/>
              <a:gdLst>
                <a:gd name="T0" fmla="*/ 0 w 25"/>
                <a:gd name="T1" fmla="*/ 18 h 37"/>
                <a:gd name="T2" fmla="*/ 0 w 25"/>
                <a:gd name="T3" fmla="*/ 15 h 37"/>
                <a:gd name="T4" fmla="*/ 1 w 25"/>
                <a:gd name="T5" fmla="*/ 11 h 37"/>
                <a:gd name="T6" fmla="*/ 2 w 25"/>
                <a:gd name="T7" fmla="*/ 8 h 37"/>
                <a:gd name="T8" fmla="*/ 3 w 25"/>
                <a:gd name="T9" fmla="*/ 6 h 37"/>
                <a:gd name="T10" fmla="*/ 5 w 25"/>
                <a:gd name="T11" fmla="*/ 3 h 37"/>
                <a:gd name="T12" fmla="*/ 7 w 25"/>
                <a:gd name="T13" fmla="*/ 2 h 37"/>
                <a:gd name="T14" fmla="*/ 9 w 25"/>
                <a:gd name="T15" fmla="*/ 0 h 37"/>
                <a:gd name="T16" fmla="*/ 12 w 25"/>
                <a:gd name="T17" fmla="*/ 0 h 37"/>
                <a:gd name="T18" fmla="*/ 14 w 25"/>
                <a:gd name="T19" fmla="*/ 0 h 37"/>
                <a:gd name="T20" fmla="*/ 16 w 25"/>
                <a:gd name="T21" fmla="*/ 2 h 37"/>
                <a:gd name="T22" fmla="*/ 18 w 25"/>
                <a:gd name="T23" fmla="*/ 3 h 37"/>
                <a:gd name="T24" fmla="*/ 20 w 25"/>
                <a:gd name="T25" fmla="*/ 6 h 37"/>
                <a:gd name="T26" fmla="*/ 22 w 25"/>
                <a:gd name="T27" fmla="*/ 8 h 37"/>
                <a:gd name="T28" fmla="*/ 23 w 25"/>
                <a:gd name="T29" fmla="*/ 11 h 37"/>
                <a:gd name="T30" fmla="*/ 24 w 25"/>
                <a:gd name="T31" fmla="*/ 15 h 37"/>
                <a:gd name="T32" fmla="*/ 24 w 25"/>
                <a:gd name="T33" fmla="*/ 18 h 37"/>
                <a:gd name="T34" fmla="*/ 24 w 25"/>
                <a:gd name="T35" fmla="*/ 21 h 37"/>
                <a:gd name="T36" fmla="*/ 23 w 25"/>
                <a:gd name="T37" fmla="*/ 26 h 37"/>
                <a:gd name="T38" fmla="*/ 22 w 25"/>
                <a:gd name="T39" fmla="*/ 29 h 37"/>
                <a:gd name="T40" fmla="*/ 20 w 25"/>
                <a:gd name="T41" fmla="*/ 32 h 37"/>
                <a:gd name="T42" fmla="*/ 18 w 25"/>
                <a:gd name="T43" fmla="*/ 33 h 37"/>
                <a:gd name="T44" fmla="*/ 16 w 25"/>
                <a:gd name="T45" fmla="*/ 35 h 37"/>
                <a:gd name="T46" fmla="*/ 14 w 25"/>
                <a:gd name="T47" fmla="*/ 36 h 37"/>
                <a:gd name="T48" fmla="*/ 12 w 25"/>
                <a:gd name="T49" fmla="*/ 36 h 37"/>
                <a:gd name="T50" fmla="*/ 9 w 25"/>
                <a:gd name="T51" fmla="*/ 36 h 37"/>
                <a:gd name="T52" fmla="*/ 7 w 25"/>
                <a:gd name="T53" fmla="*/ 35 h 37"/>
                <a:gd name="T54" fmla="*/ 5 w 25"/>
                <a:gd name="T55" fmla="*/ 33 h 37"/>
                <a:gd name="T56" fmla="*/ 3 w 25"/>
                <a:gd name="T57" fmla="*/ 32 h 37"/>
                <a:gd name="T58" fmla="*/ 2 w 25"/>
                <a:gd name="T59" fmla="*/ 29 h 37"/>
                <a:gd name="T60" fmla="*/ 1 w 25"/>
                <a:gd name="T61" fmla="*/ 26 h 37"/>
                <a:gd name="T62" fmla="*/ 0 w 25"/>
                <a:gd name="T63" fmla="*/ 21 h 37"/>
                <a:gd name="T64" fmla="*/ 0 w 25"/>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7">
                  <a:moveTo>
                    <a:pt x="0" y="18"/>
                  </a:moveTo>
                  <a:lnTo>
                    <a:pt x="0" y="15"/>
                  </a:lnTo>
                  <a:lnTo>
                    <a:pt x="1" y="11"/>
                  </a:lnTo>
                  <a:lnTo>
                    <a:pt x="2" y="8"/>
                  </a:lnTo>
                  <a:lnTo>
                    <a:pt x="3" y="6"/>
                  </a:lnTo>
                  <a:lnTo>
                    <a:pt x="5" y="3"/>
                  </a:lnTo>
                  <a:lnTo>
                    <a:pt x="7" y="2"/>
                  </a:lnTo>
                  <a:lnTo>
                    <a:pt x="9" y="0"/>
                  </a:lnTo>
                  <a:lnTo>
                    <a:pt x="12" y="0"/>
                  </a:lnTo>
                  <a:lnTo>
                    <a:pt x="14" y="0"/>
                  </a:lnTo>
                  <a:lnTo>
                    <a:pt x="16" y="2"/>
                  </a:lnTo>
                  <a:lnTo>
                    <a:pt x="18" y="3"/>
                  </a:lnTo>
                  <a:lnTo>
                    <a:pt x="20" y="6"/>
                  </a:lnTo>
                  <a:lnTo>
                    <a:pt x="22" y="8"/>
                  </a:lnTo>
                  <a:lnTo>
                    <a:pt x="23" y="11"/>
                  </a:lnTo>
                  <a:lnTo>
                    <a:pt x="24" y="15"/>
                  </a:lnTo>
                  <a:lnTo>
                    <a:pt x="24" y="18"/>
                  </a:lnTo>
                  <a:lnTo>
                    <a:pt x="24" y="21"/>
                  </a:lnTo>
                  <a:lnTo>
                    <a:pt x="23" y="26"/>
                  </a:lnTo>
                  <a:lnTo>
                    <a:pt x="22" y="29"/>
                  </a:lnTo>
                  <a:lnTo>
                    <a:pt x="20" y="32"/>
                  </a:lnTo>
                  <a:lnTo>
                    <a:pt x="18" y="33"/>
                  </a:lnTo>
                  <a:lnTo>
                    <a:pt x="16" y="35"/>
                  </a:lnTo>
                  <a:lnTo>
                    <a:pt x="14" y="36"/>
                  </a:lnTo>
                  <a:lnTo>
                    <a:pt x="12" y="36"/>
                  </a:lnTo>
                  <a:lnTo>
                    <a:pt x="9" y="36"/>
                  </a:lnTo>
                  <a:lnTo>
                    <a:pt x="7" y="35"/>
                  </a:lnTo>
                  <a:lnTo>
                    <a:pt x="5" y="33"/>
                  </a:lnTo>
                  <a:lnTo>
                    <a:pt x="3" y="32"/>
                  </a:lnTo>
                  <a:lnTo>
                    <a:pt x="2" y="29"/>
                  </a:lnTo>
                  <a:lnTo>
                    <a:pt x="1" y="26"/>
                  </a:lnTo>
                  <a:lnTo>
                    <a:pt x="0" y="21"/>
                  </a:lnTo>
                  <a:lnTo>
                    <a:pt x="0" y="1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8" name="Freeform 46"/>
            <p:cNvSpPr>
              <a:spLocks/>
            </p:cNvSpPr>
            <p:nvPr/>
          </p:nvSpPr>
          <p:spPr bwMode="auto">
            <a:xfrm>
              <a:off x="4299" y="2022"/>
              <a:ext cx="25" cy="40"/>
            </a:xfrm>
            <a:custGeom>
              <a:avLst/>
              <a:gdLst>
                <a:gd name="T0" fmla="*/ 0 w 25"/>
                <a:gd name="T1" fmla="*/ 17 h 35"/>
                <a:gd name="T2" fmla="*/ 0 w 25"/>
                <a:gd name="T3" fmla="*/ 13 h 35"/>
                <a:gd name="T4" fmla="*/ 1 w 25"/>
                <a:gd name="T5" fmla="*/ 10 h 35"/>
                <a:gd name="T6" fmla="*/ 2 w 25"/>
                <a:gd name="T7" fmla="*/ 7 h 35"/>
                <a:gd name="T8" fmla="*/ 4 w 25"/>
                <a:gd name="T9" fmla="*/ 4 h 35"/>
                <a:gd name="T10" fmla="*/ 5 w 25"/>
                <a:gd name="T11" fmla="*/ 3 h 35"/>
                <a:gd name="T12" fmla="*/ 7 w 25"/>
                <a:gd name="T13" fmla="*/ 1 h 35"/>
                <a:gd name="T14" fmla="*/ 10 w 25"/>
                <a:gd name="T15" fmla="*/ 0 h 35"/>
                <a:gd name="T16" fmla="*/ 12 w 25"/>
                <a:gd name="T17" fmla="*/ 0 h 35"/>
                <a:gd name="T18" fmla="*/ 14 w 25"/>
                <a:gd name="T19" fmla="*/ 0 h 35"/>
                <a:gd name="T20" fmla="*/ 17 w 25"/>
                <a:gd name="T21" fmla="*/ 1 h 35"/>
                <a:gd name="T22" fmla="*/ 19 w 25"/>
                <a:gd name="T23" fmla="*/ 3 h 35"/>
                <a:gd name="T24" fmla="*/ 20 w 25"/>
                <a:gd name="T25" fmla="*/ 4 h 35"/>
                <a:gd name="T26" fmla="*/ 22 w 25"/>
                <a:gd name="T27" fmla="*/ 7 h 35"/>
                <a:gd name="T28" fmla="*/ 23 w 25"/>
                <a:gd name="T29" fmla="*/ 10 h 35"/>
                <a:gd name="T30" fmla="*/ 24 w 25"/>
                <a:gd name="T31" fmla="*/ 13 h 35"/>
                <a:gd name="T32" fmla="*/ 24 w 25"/>
                <a:gd name="T33" fmla="*/ 17 h 35"/>
                <a:gd name="T34" fmla="*/ 24 w 25"/>
                <a:gd name="T35" fmla="*/ 20 h 35"/>
                <a:gd name="T36" fmla="*/ 23 w 25"/>
                <a:gd name="T37" fmla="*/ 23 h 35"/>
                <a:gd name="T38" fmla="*/ 22 w 25"/>
                <a:gd name="T39" fmla="*/ 26 h 35"/>
                <a:gd name="T40" fmla="*/ 20 w 25"/>
                <a:gd name="T41" fmla="*/ 28 h 35"/>
                <a:gd name="T42" fmla="*/ 19 w 25"/>
                <a:gd name="T43" fmla="*/ 31 h 35"/>
                <a:gd name="T44" fmla="*/ 17 w 25"/>
                <a:gd name="T45" fmla="*/ 31 h 35"/>
                <a:gd name="T46" fmla="*/ 14 w 25"/>
                <a:gd name="T47" fmla="*/ 33 h 35"/>
                <a:gd name="T48" fmla="*/ 12 w 25"/>
                <a:gd name="T49" fmla="*/ 34 h 35"/>
                <a:gd name="T50" fmla="*/ 10 w 25"/>
                <a:gd name="T51" fmla="*/ 33 h 35"/>
                <a:gd name="T52" fmla="*/ 7 w 25"/>
                <a:gd name="T53" fmla="*/ 31 h 35"/>
                <a:gd name="T54" fmla="*/ 5 w 25"/>
                <a:gd name="T55" fmla="*/ 31 h 35"/>
                <a:gd name="T56" fmla="*/ 4 w 25"/>
                <a:gd name="T57" fmla="*/ 28 h 35"/>
                <a:gd name="T58" fmla="*/ 2 w 25"/>
                <a:gd name="T59" fmla="*/ 26 h 35"/>
                <a:gd name="T60" fmla="*/ 1 w 25"/>
                <a:gd name="T61" fmla="*/ 23 h 35"/>
                <a:gd name="T62" fmla="*/ 0 w 25"/>
                <a:gd name="T63" fmla="*/ 20 h 35"/>
                <a:gd name="T64" fmla="*/ 0 w 25"/>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5">
                  <a:moveTo>
                    <a:pt x="0" y="17"/>
                  </a:moveTo>
                  <a:lnTo>
                    <a:pt x="0" y="13"/>
                  </a:lnTo>
                  <a:lnTo>
                    <a:pt x="1" y="10"/>
                  </a:lnTo>
                  <a:lnTo>
                    <a:pt x="2" y="7"/>
                  </a:lnTo>
                  <a:lnTo>
                    <a:pt x="4" y="4"/>
                  </a:lnTo>
                  <a:lnTo>
                    <a:pt x="5" y="3"/>
                  </a:lnTo>
                  <a:lnTo>
                    <a:pt x="7" y="1"/>
                  </a:lnTo>
                  <a:lnTo>
                    <a:pt x="10" y="0"/>
                  </a:lnTo>
                  <a:lnTo>
                    <a:pt x="12" y="0"/>
                  </a:lnTo>
                  <a:lnTo>
                    <a:pt x="14" y="0"/>
                  </a:lnTo>
                  <a:lnTo>
                    <a:pt x="17" y="1"/>
                  </a:lnTo>
                  <a:lnTo>
                    <a:pt x="19" y="3"/>
                  </a:lnTo>
                  <a:lnTo>
                    <a:pt x="20" y="4"/>
                  </a:lnTo>
                  <a:lnTo>
                    <a:pt x="22" y="7"/>
                  </a:lnTo>
                  <a:lnTo>
                    <a:pt x="23" y="10"/>
                  </a:lnTo>
                  <a:lnTo>
                    <a:pt x="24" y="13"/>
                  </a:lnTo>
                  <a:lnTo>
                    <a:pt x="24" y="17"/>
                  </a:lnTo>
                  <a:lnTo>
                    <a:pt x="24" y="20"/>
                  </a:lnTo>
                  <a:lnTo>
                    <a:pt x="23" y="23"/>
                  </a:lnTo>
                  <a:lnTo>
                    <a:pt x="22" y="26"/>
                  </a:lnTo>
                  <a:lnTo>
                    <a:pt x="20" y="28"/>
                  </a:lnTo>
                  <a:lnTo>
                    <a:pt x="19" y="31"/>
                  </a:lnTo>
                  <a:lnTo>
                    <a:pt x="17" y="31"/>
                  </a:lnTo>
                  <a:lnTo>
                    <a:pt x="14" y="33"/>
                  </a:lnTo>
                  <a:lnTo>
                    <a:pt x="12" y="34"/>
                  </a:lnTo>
                  <a:lnTo>
                    <a:pt x="10" y="33"/>
                  </a:lnTo>
                  <a:lnTo>
                    <a:pt x="7" y="31"/>
                  </a:lnTo>
                  <a:lnTo>
                    <a:pt x="5" y="31"/>
                  </a:lnTo>
                  <a:lnTo>
                    <a:pt x="4" y="28"/>
                  </a:lnTo>
                  <a:lnTo>
                    <a:pt x="2"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9" name="Rectangle 47"/>
            <p:cNvSpPr>
              <a:spLocks noChangeArrowheads="1"/>
            </p:cNvSpPr>
            <p:nvPr/>
          </p:nvSpPr>
          <p:spPr bwMode="auto">
            <a:xfrm rot="16200000">
              <a:off x="2297" y="2419"/>
              <a:ext cx="210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ctr"/>
              <a:r>
                <a:rPr lang="en-US" altLang="tr-TR" sz="2000">
                  <a:solidFill>
                    <a:srgbClr val="000000"/>
                  </a:solidFill>
                  <a:latin typeface="Arial Narrow" pitchFamily="34" charset="0"/>
                </a:rPr>
                <a:t>Productivity of workers at this output</a:t>
              </a:r>
            </a:p>
          </p:txBody>
        </p:sp>
        <p:sp>
          <p:nvSpPr>
            <p:cNvPr id="120881" name="Freeform 49"/>
            <p:cNvSpPr>
              <a:spLocks/>
            </p:cNvSpPr>
            <p:nvPr/>
          </p:nvSpPr>
          <p:spPr bwMode="auto">
            <a:xfrm>
              <a:off x="3606" y="1520"/>
              <a:ext cx="2103" cy="1894"/>
            </a:xfrm>
            <a:custGeom>
              <a:avLst/>
              <a:gdLst>
                <a:gd name="T0" fmla="*/ 0 w 2103"/>
                <a:gd name="T1" fmla="*/ 0 h 1659"/>
                <a:gd name="T2" fmla="*/ 0 w 2103"/>
                <a:gd name="T3" fmla="*/ 1658 h 1659"/>
                <a:gd name="T4" fmla="*/ 2102 w 2103"/>
                <a:gd name="T5" fmla="*/ 1658 h 1659"/>
              </a:gdLst>
              <a:ahLst/>
              <a:cxnLst>
                <a:cxn ang="0">
                  <a:pos x="T0" y="T1"/>
                </a:cxn>
                <a:cxn ang="0">
                  <a:pos x="T2" y="T3"/>
                </a:cxn>
                <a:cxn ang="0">
                  <a:pos x="T4" y="T5"/>
                </a:cxn>
              </a:cxnLst>
              <a:rect l="0" t="0" r="r" b="b"/>
              <a:pathLst>
                <a:path w="2103" h="1659">
                  <a:moveTo>
                    <a:pt x="0" y="0"/>
                  </a:moveTo>
                  <a:lnTo>
                    <a:pt x="0" y="1658"/>
                  </a:lnTo>
                  <a:lnTo>
                    <a:pt x="2102" y="165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2" name="Line 50"/>
            <p:cNvSpPr>
              <a:spLocks noChangeShapeType="1"/>
            </p:cNvSpPr>
            <p:nvPr/>
          </p:nvSpPr>
          <p:spPr bwMode="auto">
            <a:xfrm flipV="1">
              <a:off x="372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3" name="Line 51"/>
            <p:cNvSpPr>
              <a:spLocks noChangeShapeType="1"/>
            </p:cNvSpPr>
            <p:nvPr/>
          </p:nvSpPr>
          <p:spPr bwMode="auto">
            <a:xfrm flipV="1">
              <a:off x="384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4" name="Line 52"/>
            <p:cNvSpPr>
              <a:spLocks noChangeShapeType="1"/>
            </p:cNvSpPr>
            <p:nvPr/>
          </p:nvSpPr>
          <p:spPr bwMode="auto">
            <a:xfrm flipV="1">
              <a:off x="3961"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5" name="Line 53"/>
            <p:cNvSpPr>
              <a:spLocks noChangeShapeType="1"/>
            </p:cNvSpPr>
            <p:nvPr/>
          </p:nvSpPr>
          <p:spPr bwMode="auto">
            <a:xfrm flipV="1">
              <a:off x="407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6" name="Line 54"/>
            <p:cNvSpPr>
              <a:spLocks noChangeShapeType="1"/>
            </p:cNvSpPr>
            <p:nvPr/>
          </p:nvSpPr>
          <p:spPr bwMode="auto">
            <a:xfrm flipV="1">
              <a:off x="419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7" name="Line 55"/>
            <p:cNvSpPr>
              <a:spLocks noChangeShapeType="1"/>
            </p:cNvSpPr>
            <p:nvPr/>
          </p:nvSpPr>
          <p:spPr bwMode="auto">
            <a:xfrm flipV="1">
              <a:off x="431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8" name="Line 56"/>
            <p:cNvSpPr>
              <a:spLocks noChangeShapeType="1"/>
            </p:cNvSpPr>
            <p:nvPr/>
          </p:nvSpPr>
          <p:spPr bwMode="auto">
            <a:xfrm flipV="1">
              <a:off x="443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89" name="Line 57"/>
            <p:cNvSpPr>
              <a:spLocks noChangeShapeType="1"/>
            </p:cNvSpPr>
            <p:nvPr/>
          </p:nvSpPr>
          <p:spPr bwMode="auto">
            <a:xfrm flipV="1">
              <a:off x="4550"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0" name="Line 58"/>
            <p:cNvSpPr>
              <a:spLocks noChangeShapeType="1"/>
            </p:cNvSpPr>
            <p:nvPr/>
          </p:nvSpPr>
          <p:spPr bwMode="auto">
            <a:xfrm flipV="1">
              <a:off x="4668"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1" name="Line 59"/>
            <p:cNvSpPr>
              <a:spLocks noChangeShapeType="1"/>
            </p:cNvSpPr>
            <p:nvPr/>
          </p:nvSpPr>
          <p:spPr bwMode="auto">
            <a:xfrm flipV="1">
              <a:off x="4786"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2" name="Line 60"/>
            <p:cNvSpPr>
              <a:spLocks noChangeShapeType="1"/>
            </p:cNvSpPr>
            <p:nvPr/>
          </p:nvSpPr>
          <p:spPr bwMode="auto">
            <a:xfrm>
              <a:off x="3610" y="187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3" name="Line 61"/>
            <p:cNvSpPr>
              <a:spLocks noChangeShapeType="1"/>
            </p:cNvSpPr>
            <p:nvPr/>
          </p:nvSpPr>
          <p:spPr bwMode="auto">
            <a:xfrm>
              <a:off x="3610" y="206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4" name="Line 62"/>
            <p:cNvSpPr>
              <a:spLocks noChangeShapeType="1"/>
            </p:cNvSpPr>
            <p:nvPr/>
          </p:nvSpPr>
          <p:spPr bwMode="auto">
            <a:xfrm>
              <a:off x="3610" y="2261"/>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5" name="Line 63"/>
            <p:cNvSpPr>
              <a:spLocks noChangeShapeType="1"/>
            </p:cNvSpPr>
            <p:nvPr/>
          </p:nvSpPr>
          <p:spPr bwMode="auto">
            <a:xfrm>
              <a:off x="3610" y="2453"/>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6" name="Line 64"/>
            <p:cNvSpPr>
              <a:spLocks noChangeShapeType="1"/>
            </p:cNvSpPr>
            <p:nvPr/>
          </p:nvSpPr>
          <p:spPr bwMode="auto">
            <a:xfrm>
              <a:off x="3610" y="264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7" name="Line 65"/>
            <p:cNvSpPr>
              <a:spLocks noChangeShapeType="1"/>
            </p:cNvSpPr>
            <p:nvPr/>
          </p:nvSpPr>
          <p:spPr bwMode="auto">
            <a:xfrm>
              <a:off x="3610" y="2835"/>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8" name="Line 66"/>
            <p:cNvSpPr>
              <a:spLocks noChangeShapeType="1"/>
            </p:cNvSpPr>
            <p:nvPr/>
          </p:nvSpPr>
          <p:spPr bwMode="auto">
            <a:xfrm>
              <a:off x="3610" y="3028"/>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99" name="Line 67"/>
            <p:cNvSpPr>
              <a:spLocks noChangeShapeType="1"/>
            </p:cNvSpPr>
            <p:nvPr/>
          </p:nvSpPr>
          <p:spPr bwMode="auto">
            <a:xfrm>
              <a:off x="3610" y="322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0" name="Line 68"/>
            <p:cNvSpPr>
              <a:spLocks noChangeShapeType="1"/>
            </p:cNvSpPr>
            <p:nvPr/>
          </p:nvSpPr>
          <p:spPr bwMode="auto">
            <a:xfrm flipV="1">
              <a:off x="4904"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1" name="Line 69"/>
            <p:cNvSpPr>
              <a:spLocks noChangeShapeType="1"/>
            </p:cNvSpPr>
            <p:nvPr/>
          </p:nvSpPr>
          <p:spPr bwMode="auto">
            <a:xfrm flipV="1">
              <a:off x="5022"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2" name="Line 70"/>
            <p:cNvSpPr>
              <a:spLocks noChangeShapeType="1"/>
            </p:cNvSpPr>
            <p:nvPr/>
          </p:nvSpPr>
          <p:spPr bwMode="auto">
            <a:xfrm flipV="1">
              <a:off x="513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3" name="Line 71"/>
            <p:cNvSpPr>
              <a:spLocks noChangeShapeType="1"/>
            </p:cNvSpPr>
            <p:nvPr/>
          </p:nvSpPr>
          <p:spPr bwMode="auto">
            <a:xfrm flipV="1">
              <a:off x="5257"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4" name="Line 72"/>
            <p:cNvSpPr>
              <a:spLocks noChangeShapeType="1"/>
            </p:cNvSpPr>
            <p:nvPr/>
          </p:nvSpPr>
          <p:spPr bwMode="auto">
            <a:xfrm flipV="1">
              <a:off x="5375"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5" name="Line 73"/>
            <p:cNvSpPr>
              <a:spLocks noChangeShapeType="1"/>
            </p:cNvSpPr>
            <p:nvPr/>
          </p:nvSpPr>
          <p:spPr bwMode="auto">
            <a:xfrm flipV="1">
              <a:off x="5493"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6" name="Line 74"/>
            <p:cNvSpPr>
              <a:spLocks noChangeShapeType="1"/>
            </p:cNvSpPr>
            <p:nvPr/>
          </p:nvSpPr>
          <p:spPr bwMode="auto">
            <a:xfrm flipV="1">
              <a:off x="5609" y="3358"/>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7" name="Line 75"/>
            <p:cNvSpPr>
              <a:spLocks noChangeShapeType="1"/>
            </p:cNvSpPr>
            <p:nvPr/>
          </p:nvSpPr>
          <p:spPr bwMode="auto">
            <a:xfrm>
              <a:off x="3610" y="1676"/>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nvGrpSpPr>
            <p:cNvPr id="121035" name="Group 203"/>
            <p:cNvGrpSpPr>
              <a:grpSpLocks/>
            </p:cNvGrpSpPr>
            <p:nvPr/>
          </p:nvGrpSpPr>
          <p:grpSpPr bwMode="auto">
            <a:xfrm>
              <a:off x="3724" y="2351"/>
              <a:ext cx="1795" cy="407"/>
              <a:chOff x="3712" y="2459"/>
              <a:chExt cx="1795" cy="407"/>
            </a:xfrm>
          </p:grpSpPr>
          <p:sp>
            <p:nvSpPr>
              <p:cNvPr id="120908" name="Freeform 76"/>
              <p:cNvSpPr>
                <a:spLocks/>
              </p:cNvSpPr>
              <p:nvPr/>
            </p:nvSpPr>
            <p:spPr bwMode="auto">
              <a:xfrm>
                <a:off x="3712" y="2459"/>
                <a:ext cx="1123" cy="407"/>
              </a:xfrm>
              <a:custGeom>
                <a:avLst/>
                <a:gdLst>
                  <a:gd name="T0" fmla="*/ 0 w 1123"/>
                  <a:gd name="T1" fmla="*/ 355 h 356"/>
                  <a:gd name="T2" fmla="*/ 100 w 1123"/>
                  <a:gd name="T3" fmla="*/ 273 h 356"/>
                  <a:gd name="T4" fmla="*/ 215 w 1123"/>
                  <a:gd name="T5" fmla="*/ 200 h 356"/>
                  <a:gd name="T6" fmla="*/ 344 w 1123"/>
                  <a:gd name="T7" fmla="*/ 137 h 356"/>
                  <a:gd name="T8" fmla="*/ 484 w 1123"/>
                  <a:gd name="T9" fmla="*/ 83 h 356"/>
                  <a:gd name="T10" fmla="*/ 635 w 1123"/>
                  <a:gd name="T11" fmla="*/ 43 h 356"/>
                  <a:gd name="T12" fmla="*/ 792 w 1123"/>
                  <a:gd name="T13" fmla="*/ 14 h 356"/>
                  <a:gd name="T14" fmla="*/ 955 w 1123"/>
                  <a:gd name="T15" fmla="*/ 0 h 356"/>
                  <a:gd name="T16" fmla="*/ 1122 w 1123"/>
                  <a:gd name="T17" fmla="*/ 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 h="356">
                    <a:moveTo>
                      <a:pt x="0" y="355"/>
                    </a:moveTo>
                    <a:lnTo>
                      <a:pt x="100" y="273"/>
                    </a:lnTo>
                    <a:lnTo>
                      <a:pt x="215" y="200"/>
                    </a:lnTo>
                    <a:lnTo>
                      <a:pt x="344" y="137"/>
                    </a:lnTo>
                    <a:lnTo>
                      <a:pt x="484" y="83"/>
                    </a:lnTo>
                    <a:lnTo>
                      <a:pt x="635" y="43"/>
                    </a:lnTo>
                    <a:lnTo>
                      <a:pt x="792" y="14"/>
                    </a:lnTo>
                    <a:lnTo>
                      <a:pt x="955" y="0"/>
                    </a:lnTo>
                    <a:lnTo>
                      <a:pt x="1122" y="1"/>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09" name="Freeform 77"/>
              <p:cNvSpPr>
                <a:spLocks/>
              </p:cNvSpPr>
              <p:nvPr/>
            </p:nvSpPr>
            <p:spPr bwMode="auto">
              <a:xfrm>
                <a:off x="4834" y="2461"/>
                <a:ext cx="673" cy="210"/>
              </a:xfrm>
              <a:custGeom>
                <a:avLst/>
                <a:gdLst>
                  <a:gd name="T0" fmla="*/ 0 w 673"/>
                  <a:gd name="T1" fmla="*/ 0 h 184"/>
                  <a:gd name="T2" fmla="*/ 101 w 673"/>
                  <a:gd name="T3" fmla="*/ 9 h 184"/>
                  <a:gd name="T4" fmla="*/ 201 w 673"/>
                  <a:gd name="T5" fmla="*/ 26 h 184"/>
                  <a:gd name="T6" fmla="*/ 300 w 673"/>
                  <a:gd name="T7" fmla="*/ 48 h 184"/>
                  <a:gd name="T8" fmla="*/ 394 w 673"/>
                  <a:gd name="T9" fmla="*/ 73 h 184"/>
                  <a:gd name="T10" fmla="*/ 480 w 673"/>
                  <a:gd name="T11" fmla="*/ 101 h 184"/>
                  <a:gd name="T12" fmla="*/ 557 w 673"/>
                  <a:gd name="T13" fmla="*/ 130 h 184"/>
                  <a:gd name="T14" fmla="*/ 622 w 673"/>
                  <a:gd name="T15" fmla="*/ 157 h 184"/>
                  <a:gd name="T16" fmla="*/ 672 w 673"/>
                  <a:gd name="T17"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3" h="184">
                    <a:moveTo>
                      <a:pt x="0" y="0"/>
                    </a:moveTo>
                    <a:lnTo>
                      <a:pt x="101" y="9"/>
                    </a:lnTo>
                    <a:lnTo>
                      <a:pt x="201" y="26"/>
                    </a:lnTo>
                    <a:lnTo>
                      <a:pt x="300" y="48"/>
                    </a:lnTo>
                    <a:lnTo>
                      <a:pt x="394" y="73"/>
                    </a:lnTo>
                    <a:lnTo>
                      <a:pt x="480" y="101"/>
                    </a:lnTo>
                    <a:lnTo>
                      <a:pt x="557" y="130"/>
                    </a:lnTo>
                    <a:lnTo>
                      <a:pt x="622" y="157"/>
                    </a:lnTo>
                    <a:lnTo>
                      <a:pt x="672" y="183"/>
                    </a:lnTo>
                  </a:path>
                </a:pathLst>
              </a:custGeom>
              <a:noFill/>
              <a:ln w="254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0910" name="Freeform 78"/>
            <p:cNvSpPr>
              <a:spLocks/>
            </p:cNvSpPr>
            <p:nvPr/>
          </p:nvSpPr>
          <p:spPr bwMode="auto">
            <a:xfrm>
              <a:off x="4185" y="2434"/>
              <a:ext cx="24" cy="40"/>
            </a:xfrm>
            <a:custGeom>
              <a:avLst/>
              <a:gdLst>
                <a:gd name="T0" fmla="*/ 0 w 24"/>
                <a:gd name="T1" fmla="*/ 17 h 35"/>
                <a:gd name="T2" fmla="*/ 0 w 24"/>
                <a:gd name="T3" fmla="*/ 13 h 35"/>
                <a:gd name="T4" fmla="*/ 1 w 24"/>
                <a:gd name="T5" fmla="*/ 10 h 35"/>
                <a:gd name="T6" fmla="*/ 1 w 24"/>
                <a:gd name="T7" fmla="*/ 7 h 35"/>
                <a:gd name="T8" fmla="*/ 3 w 24"/>
                <a:gd name="T9" fmla="*/ 4 h 35"/>
                <a:gd name="T10" fmla="*/ 5 w 24"/>
                <a:gd name="T11" fmla="*/ 3 h 35"/>
                <a:gd name="T12" fmla="*/ 7 w 24"/>
                <a:gd name="T13" fmla="*/ 1 h 35"/>
                <a:gd name="T14" fmla="*/ 9 w 24"/>
                <a:gd name="T15" fmla="*/ 0 h 35"/>
                <a:gd name="T16" fmla="*/ 11 w 24"/>
                <a:gd name="T17" fmla="*/ 0 h 35"/>
                <a:gd name="T18" fmla="*/ 14 w 24"/>
                <a:gd name="T19" fmla="*/ 0 h 35"/>
                <a:gd name="T20" fmla="*/ 16 w 24"/>
                <a:gd name="T21" fmla="*/ 1 h 35"/>
                <a:gd name="T22" fmla="*/ 18 w 24"/>
                <a:gd name="T23" fmla="*/ 3 h 35"/>
                <a:gd name="T24" fmla="*/ 20 w 24"/>
                <a:gd name="T25" fmla="*/ 4 h 35"/>
                <a:gd name="T26" fmla="*/ 21 w 24"/>
                <a:gd name="T27" fmla="*/ 7 h 35"/>
                <a:gd name="T28" fmla="*/ 22 w 24"/>
                <a:gd name="T29" fmla="*/ 10 h 35"/>
                <a:gd name="T30" fmla="*/ 23 w 24"/>
                <a:gd name="T31" fmla="*/ 13 h 35"/>
                <a:gd name="T32" fmla="*/ 23 w 24"/>
                <a:gd name="T33" fmla="*/ 17 h 35"/>
                <a:gd name="T34" fmla="*/ 23 w 24"/>
                <a:gd name="T35" fmla="*/ 20 h 35"/>
                <a:gd name="T36" fmla="*/ 22 w 24"/>
                <a:gd name="T37" fmla="*/ 23 h 35"/>
                <a:gd name="T38" fmla="*/ 21 w 24"/>
                <a:gd name="T39" fmla="*/ 26 h 35"/>
                <a:gd name="T40" fmla="*/ 20 w 24"/>
                <a:gd name="T41" fmla="*/ 28 h 35"/>
                <a:gd name="T42" fmla="*/ 18 w 24"/>
                <a:gd name="T43" fmla="*/ 31 h 35"/>
                <a:gd name="T44" fmla="*/ 16 w 24"/>
                <a:gd name="T45" fmla="*/ 31 h 35"/>
                <a:gd name="T46" fmla="*/ 14 w 24"/>
                <a:gd name="T47" fmla="*/ 33 h 35"/>
                <a:gd name="T48" fmla="*/ 11 w 24"/>
                <a:gd name="T49" fmla="*/ 34 h 35"/>
                <a:gd name="T50" fmla="*/ 9 w 24"/>
                <a:gd name="T51" fmla="*/ 33 h 35"/>
                <a:gd name="T52" fmla="*/ 7 w 24"/>
                <a:gd name="T53" fmla="*/ 31 h 35"/>
                <a:gd name="T54" fmla="*/ 5 w 24"/>
                <a:gd name="T55" fmla="*/ 31 h 35"/>
                <a:gd name="T56" fmla="*/ 3 w 24"/>
                <a:gd name="T57" fmla="*/ 28 h 35"/>
                <a:gd name="T58" fmla="*/ 1 w 24"/>
                <a:gd name="T59" fmla="*/ 26 h 35"/>
                <a:gd name="T60" fmla="*/ 1 w 24"/>
                <a:gd name="T61" fmla="*/ 23 h 35"/>
                <a:gd name="T62" fmla="*/ 0 w 24"/>
                <a:gd name="T63" fmla="*/ 20 h 35"/>
                <a:gd name="T64" fmla="*/ 0 w 24"/>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5">
                  <a:moveTo>
                    <a:pt x="0" y="17"/>
                  </a:moveTo>
                  <a:lnTo>
                    <a:pt x="0" y="13"/>
                  </a:lnTo>
                  <a:lnTo>
                    <a:pt x="1" y="10"/>
                  </a:lnTo>
                  <a:lnTo>
                    <a:pt x="1" y="7"/>
                  </a:lnTo>
                  <a:lnTo>
                    <a:pt x="3" y="4"/>
                  </a:lnTo>
                  <a:lnTo>
                    <a:pt x="5" y="3"/>
                  </a:lnTo>
                  <a:lnTo>
                    <a:pt x="7" y="1"/>
                  </a:lnTo>
                  <a:lnTo>
                    <a:pt x="9" y="0"/>
                  </a:lnTo>
                  <a:lnTo>
                    <a:pt x="11" y="0"/>
                  </a:lnTo>
                  <a:lnTo>
                    <a:pt x="14" y="0"/>
                  </a:lnTo>
                  <a:lnTo>
                    <a:pt x="16" y="1"/>
                  </a:lnTo>
                  <a:lnTo>
                    <a:pt x="18" y="3"/>
                  </a:lnTo>
                  <a:lnTo>
                    <a:pt x="20" y="4"/>
                  </a:lnTo>
                  <a:lnTo>
                    <a:pt x="21" y="7"/>
                  </a:lnTo>
                  <a:lnTo>
                    <a:pt x="22" y="10"/>
                  </a:lnTo>
                  <a:lnTo>
                    <a:pt x="23" y="13"/>
                  </a:lnTo>
                  <a:lnTo>
                    <a:pt x="23" y="17"/>
                  </a:lnTo>
                  <a:lnTo>
                    <a:pt x="23" y="20"/>
                  </a:lnTo>
                  <a:lnTo>
                    <a:pt x="22" y="23"/>
                  </a:lnTo>
                  <a:lnTo>
                    <a:pt x="21" y="26"/>
                  </a:lnTo>
                  <a:lnTo>
                    <a:pt x="20" y="28"/>
                  </a:lnTo>
                  <a:lnTo>
                    <a:pt x="18" y="31"/>
                  </a:lnTo>
                  <a:lnTo>
                    <a:pt x="16" y="31"/>
                  </a:lnTo>
                  <a:lnTo>
                    <a:pt x="14" y="33"/>
                  </a:lnTo>
                  <a:lnTo>
                    <a:pt x="11" y="34"/>
                  </a:lnTo>
                  <a:lnTo>
                    <a:pt x="9" y="33"/>
                  </a:lnTo>
                  <a:lnTo>
                    <a:pt x="7" y="31"/>
                  </a:lnTo>
                  <a:lnTo>
                    <a:pt x="5" y="31"/>
                  </a:lnTo>
                  <a:lnTo>
                    <a:pt x="3" y="28"/>
                  </a:lnTo>
                  <a:lnTo>
                    <a:pt x="1" y="26"/>
                  </a:lnTo>
                  <a:lnTo>
                    <a:pt x="1" y="23"/>
                  </a:lnTo>
                  <a:lnTo>
                    <a:pt x="0" y="20"/>
                  </a:lnTo>
                  <a:lnTo>
                    <a:pt x="0" y="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5" name="Rectangle 83"/>
            <p:cNvSpPr>
              <a:spLocks noChangeArrowheads="1"/>
            </p:cNvSpPr>
            <p:nvPr/>
          </p:nvSpPr>
          <p:spPr bwMode="auto">
            <a:xfrm>
              <a:off x="740" y="1545"/>
              <a:ext cx="26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$18</a:t>
              </a:r>
            </a:p>
          </p:txBody>
        </p:sp>
        <p:sp>
          <p:nvSpPr>
            <p:cNvPr id="120916" name="Rectangle 84"/>
            <p:cNvSpPr>
              <a:spLocks noChangeArrowheads="1"/>
            </p:cNvSpPr>
            <p:nvPr/>
          </p:nvSpPr>
          <p:spPr bwMode="auto">
            <a:xfrm>
              <a:off x="987" y="1674"/>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7" name="Rectangle 85"/>
            <p:cNvSpPr>
              <a:spLocks noChangeArrowheads="1"/>
            </p:cNvSpPr>
            <p:nvPr/>
          </p:nvSpPr>
          <p:spPr bwMode="auto">
            <a:xfrm>
              <a:off x="828" y="1750"/>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16</a:t>
              </a:r>
            </a:p>
          </p:txBody>
        </p:sp>
        <p:sp>
          <p:nvSpPr>
            <p:cNvPr id="120918" name="Rectangle 86"/>
            <p:cNvSpPr>
              <a:spLocks noChangeArrowheads="1"/>
            </p:cNvSpPr>
            <p:nvPr/>
          </p:nvSpPr>
          <p:spPr bwMode="auto">
            <a:xfrm>
              <a:off x="988" y="1868"/>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19" name="Rectangle 87"/>
            <p:cNvSpPr>
              <a:spLocks noChangeArrowheads="1"/>
            </p:cNvSpPr>
            <p:nvPr/>
          </p:nvSpPr>
          <p:spPr bwMode="auto">
            <a:xfrm>
              <a:off x="828" y="1938"/>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14</a:t>
              </a:r>
            </a:p>
          </p:txBody>
        </p:sp>
        <p:sp>
          <p:nvSpPr>
            <p:cNvPr id="120921" name="Rectangle 89"/>
            <p:cNvSpPr>
              <a:spLocks noChangeArrowheads="1"/>
            </p:cNvSpPr>
            <p:nvPr/>
          </p:nvSpPr>
          <p:spPr bwMode="auto">
            <a:xfrm>
              <a:off x="828" y="2132"/>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12</a:t>
              </a:r>
            </a:p>
          </p:txBody>
        </p:sp>
        <p:sp>
          <p:nvSpPr>
            <p:cNvPr id="120922" name="Rectangle 90"/>
            <p:cNvSpPr>
              <a:spLocks noChangeArrowheads="1"/>
            </p:cNvSpPr>
            <p:nvPr/>
          </p:nvSpPr>
          <p:spPr bwMode="auto">
            <a:xfrm>
              <a:off x="988" y="2254"/>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3" name="Rectangle 91"/>
            <p:cNvSpPr>
              <a:spLocks noChangeArrowheads="1"/>
            </p:cNvSpPr>
            <p:nvPr/>
          </p:nvSpPr>
          <p:spPr bwMode="auto">
            <a:xfrm>
              <a:off x="828" y="2324"/>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10</a:t>
              </a:r>
            </a:p>
          </p:txBody>
        </p:sp>
        <p:sp>
          <p:nvSpPr>
            <p:cNvPr id="120924" name="Rectangle 92"/>
            <p:cNvSpPr>
              <a:spLocks noChangeArrowheads="1"/>
            </p:cNvSpPr>
            <p:nvPr/>
          </p:nvSpPr>
          <p:spPr bwMode="auto">
            <a:xfrm>
              <a:off x="988" y="2446"/>
              <a:ext cx="117"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5" name="Rectangle 93"/>
            <p:cNvSpPr>
              <a:spLocks noChangeArrowheads="1"/>
            </p:cNvSpPr>
            <p:nvPr/>
          </p:nvSpPr>
          <p:spPr bwMode="auto">
            <a:xfrm>
              <a:off x="916" y="2517"/>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8</a:t>
              </a:r>
            </a:p>
          </p:txBody>
        </p:sp>
        <p:sp>
          <p:nvSpPr>
            <p:cNvPr id="120926" name="Rectangle 94"/>
            <p:cNvSpPr>
              <a:spLocks noChangeArrowheads="1"/>
            </p:cNvSpPr>
            <p:nvPr/>
          </p:nvSpPr>
          <p:spPr bwMode="auto">
            <a:xfrm>
              <a:off x="988" y="2639"/>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7" name="Rectangle 95"/>
            <p:cNvSpPr>
              <a:spLocks noChangeArrowheads="1"/>
            </p:cNvSpPr>
            <p:nvPr/>
          </p:nvSpPr>
          <p:spPr bwMode="auto">
            <a:xfrm>
              <a:off x="916" y="2708"/>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6</a:t>
              </a:r>
            </a:p>
          </p:txBody>
        </p:sp>
        <p:sp>
          <p:nvSpPr>
            <p:cNvPr id="120928" name="Rectangle 96"/>
            <p:cNvSpPr>
              <a:spLocks noChangeArrowheads="1"/>
            </p:cNvSpPr>
            <p:nvPr/>
          </p:nvSpPr>
          <p:spPr bwMode="auto">
            <a:xfrm>
              <a:off x="988" y="2832"/>
              <a:ext cx="11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929" name="Rectangle 97"/>
            <p:cNvSpPr>
              <a:spLocks noChangeArrowheads="1"/>
            </p:cNvSpPr>
            <p:nvPr/>
          </p:nvSpPr>
          <p:spPr bwMode="auto">
            <a:xfrm>
              <a:off x="916" y="2901"/>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4</a:t>
              </a:r>
            </a:p>
          </p:txBody>
        </p:sp>
        <p:sp>
          <p:nvSpPr>
            <p:cNvPr id="120931" name="Rectangle 99"/>
            <p:cNvSpPr>
              <a:spLocks noChangeArrowheads="1"/>
            </p:cNvSpPr>
            <p:nvPr/>
          </p:nvSpPr>
          <p:spPr bwMode="auto">
            <a:xfrm>
              <a:off x="916" y="3094"/>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a:t>
              </a:r>
            </a:p>
          </p:txBody>
        </p:sp>
        <p:sp>
          <p:nvSpPr>
            <p:cNvPr id="120933" name="Rectangle 101"/>
            <p:cNvSpPr>
              <a:spLocks noChangeArrowheads="1"/>
            </p:cNvSpPr>
            <p:nvPr/>
          </p:nvSpPr>
          <p:spPr bwMode="auto">
            <a:xfrm>
              <a:off x="91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0</a:t>
              </a:r>
            </a:p>
          </p:txBody>
        </p:sp>
        <p:sp>
          <p:nvSpPr>
            <p:cNvPr id="120937" name="Rectangle 105"/>
            <p:cNvSpPr>
              <a:spLocks noChangeArrowheads="1"/>
            </p:cNvSpPr>
            <p:nvPr/>
          </p:nvSpPr>
          <p:spPr bwMode="auto">
            <a:xfrm>
              <a:off x="123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4</a:t>
              </a:r>
            </a:p>
          </p:txBody>
        </p:sp>
        <p:sp>
          <p:nvSpPr>
            <p:cNvPr id="120941" name="Rectangle 109"/>
            <p:cNvSpPr>
              <a:spLocks noChangeArrowheads="1"/>
            </p:cNvSpPr>
            <p:nvPr/>
          </p:nvSpPr>
          <p:spPr bwMode="auto">
            <a:xfrm>
              <a:off x="1476"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8</a:t>
              </a:r>
            </a:p>
          </p:txBody>
        </p:sp>
        <p:sp>
          <p:nvSpPr>
            <p:cNvPr id="120945" name="Rectangle 113"/>
            <p:cNvSpPr>
              <a:spLocks noChangeArrowheads="1"/>
            </p:cNvSpPr>
            <p:nvPr/>
          </p:nvSpPr>
          <p:spPr bwMode="auto">
            <a:xfrm>
              <a:off x="1668"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12</a:t>
              </a:r>
            </a:p>
          </p:txBody>
        </p:sp>
        <p:sp>
          <p:nvSpPr>
            <p:cNvPr id="120949" name="Rectangle 117"/>
            <p:cNvSpPr>
              <a:spLocks noChangeArrowheads="1"/>
            </p:cNvSpPr>
            <p:nvPr/>
          </p:nvSpPr>
          <p:spPr bwMode="auto">
            <a:xfrm>
              <a:off x="190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16</a:t>
              </a:r>
            </a:p>
          </p:txBody>
        </p:sp>
        <p:sp>
          <p:nvSpPr>
            <p:cNvPr id="120953" name="Rectangle 121"/>
            <p:cNvSpPr>
              <a:spLocks noChangeArrowheads="1"/>
            </p:cNvSpPr>
            <p:nvPr/>
          </p:nvSpPr>
          <p:spPr bwMode="auto">
            <a:xfrm>
              <a:off x="2140"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20</a:t>
              </a:r>
            </a:p>
          </p:txBody>
        </p:sp>
        <p:sp>
          <p:nvSpPr>
            <p:cNvPr id="120957" name="Rectangle 125"/>
            <p:cNvSpPr>
              <a:spLocks noChangeArrowheads="1"/>
            </p:cNvSpPr>
            <p:nvPr/>
          </p:nvSpPr>
          <p:spPr bwMode="auto">
            <a:xfrm>
              <a:off x="237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24</a:t>
              </a:r>
            </a:p>
          </p:txBody>
        </p:sp>
        <p:sp>
          <p:nvSpPr>
            <p:cNvPr id="120967" name="Rectangle 135"/>
            <p:cNvSpPr>
              <a:spLocks noChangeArrowheads="1"/>
            </p:cNvSpPr>
            <p:nvPr/>
          </p:nvSpPr>
          <p:spPr bwMode="auto">
            <a:xfrm>
              <a:off x="3490" y="1555"/>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9</a:t>
              </a:r>
            </a:p>
          </p:txBody>
        </p:sp>
        <p:sp>
          <p:nvSpPr>
            <p:cNvPr id="120969" name="Rectangle 137"/>
            <p:cNvSpPr>
              <a:spLocks noChangeArrowheads="1"/>
            </p:cNvSpPr>
            <p:nvPr/>
          </p:nvSpPr>
          <p:spPr bwMode="auto">
            <a:xfrm>
              <a:off x="3490" y="175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8</a:t>
              </a:r>
            </a:p>
          </p:txBody>
        </p:sp>
        <p:sp>
          <p:nvSpPr>
            <p:cNvPr id="120971" name="Rectangle 139"/>
            <p:cNvSpPr>
              <a:spLocks noChangeArrowheads="1"/>
            </p:cNvSpPr>
            <p:nvPr/>
          </p:nvSpPr>
          <p:spPr bwMode="auto">
            <a:xfrm>
              <a:off x="3490" y="194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7</a:t>
              </a:r>
            </a:p>
          </p:txBody>
        </p:sp>
        <p:sp>
          <p:nvSpPr>
            <p:cNvPr id="120973" name="Rectangle 141"/>
            <p:cNvSpPr>
              <a:spLocks noChangeArrowheads="1"/>
            </p:cNvSpPr>
            <p:nvPr/>
          </p:nvSpPr>
          <p:spPr bwMode="auto">
            <a:xfrm>
              <a:off x="3490" y="2133"/>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6</a:t>
              </a:r>
            </a:p>
          </p:txBody>
        </p:sp>
        <p:sp>
          <p:nvSpPr>
            <p:cNvPr id="120975" name="Rectangle 143"/>
            <p:cNvSpPr>
              <a:spLocks noChangeArrowheads="1"/>
            </p:cNvSpPr>
            <p:nvPr/>
          </p:nvSpPr>
          <p:spPr bwMode="auto">
            <a:xfrm>
              <a:off x="3490" y="23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5</a:t>
              </a:r>
            </a:p>
          </p:txBody>
        </p:sp>
        <p:sp>
          <p:nvSpPr>
            <p:cNvPr id="120977" name="Rectangle 145"/>
            <p:cNvSpPr>
              <a:spLocks noChangeArrowheads="1"/>
            </p:cNvSpPr>
            <p:nvPr/>
          </p:nvSpPr>
          <p:spPr bwMode="auto">
            <a:xfrm>
              <a:off x="3490" y="2517"/>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4</a:t>
              </a:r>
            </a:p>
          </p:txBody>
        </p:sp>
        <p:sp>
          <p:nvSpPr>
            <p:cNvPr id="120979" name="Rectangle 147"/>
            <p:cNvSpPr>
              <a:spLocks noChangeArrowheads="1"/>
            </p:cNvSpPr>
            <p:nvPr/>
          </p:nvSpPr>
          <p:spPr bwMode="auto">
            <a:xfrm>
              <a:off x="3490" y="271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3</a:t>
              </a:r>
            </a:p>
          </p:txBody>
        </p:sp>
        <p:sp>
          <p:nvSpPr>
            <p:cNvPr id="120981" name="Rectangle 149"/>
            <p:cNvSpPr>
              <a:spLocks noChangeArrowheads="1"/>
            </p:cNvSpPr>
            <p:nvPr/>
          </p:nvSpPr>
          <p:spPr bwMode="auto">
            <a:xfrm>
              <a:off x="3490" y="2908"/>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2</a:t>
              </a:r>
            </a:p>
          </p:txBody>
        </p:sp>
        <p:sp>
          <p:nvSpPr>
            <p:cNvPr id="120983" name="Rectangle 151"/>
            <p:cNvSpPr>
              <a:spLocks noChangeArrowheads="1"/>
            </p:cNvSpPr>
            <p:nvPr/>
          </p:nvSpPr>
          <p:spPr bwMode="auto">
            <a:xfrm>
              <a:off x="3490" y="3100"/>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a:t>
              </a:r>
            </a:p>
          </p:txBody>
        </p:sp>
        <p:sp>
          <p:nvSpPr>
            <p:cNvPr id="120985" name="Rectangle 153"/>
            <p:cNvSpPr>
              <a:spLocks noChangeArrowheads="1"/>
            </p:cNvSpPr>
            <p:nvPr/>
          </p:nvSpPr>
          <p:spPr bwMode="auto">
            <a:xfrm>
              <a:off x="3490"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0</a:t>
              </a:r>
            </a:p>
          </p:txBody>
        </p:sp>
        <p:sp>
          <p:nvSpPr>
            <p:cNvPr id="120988" name="Rectangle 156"/>
            <p:cNvSpPr>
              <a:spLocks noChangeArrowheads="1"/>
            </p:cNvSpPr>
            <p:nvPr/>
          </p:nvSpPr>
          <p:spPr bwMode="auto">
            <a:xfrm>
              <a:off x="3798"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4</a:t>
              </a:r>
            </a:p>
          </p:txBody>
        </p:sp>
        <p:sp>
          <p:nvSpPr>
            <p:cNvPr id="120990" name="Rectangle 158"/>
            <p:cNvSpPr>
              <a:spLocks noChangeArrowheads="1"/>
            </p:cNvSpPr>
            <p:nvPr/>
          </p:nvSpPr>
          <p:spPr bwMode="auto">
            <a:xfrm>
              <a:off x="4032" y="3426"/>
              <a:ext cx="8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8</a:t>
              </a:r>
            </a:p>
          </p:txBody>
        </p:sp>
        <p:sp>
          <p:nvSpPr>
            <p:cNvPr id="120992" name="Rectangle 160"/>
            <p:cNvSpPr>
              <a:spLocks noChangeArrowheads="1"/>
            </p:cNvSpPr>
            <p:nvPr/>
          </p:nvSpPr>
          <p:spPr bwMode="auto">
            <a:xfrm>
              <a:off x="4227"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12</a:t>
              </a:r>
            </a:p>
          </p:txBody>
        </p:sp>
        <p:sp>
          <p:nvSpPr>
            <p:cNvPr id="120995" name="Rectangle 163"/>
            <p:cNvSpPr>
              <a:spLocks noChangeArrowheads="1"/>
            </p:cNvSpPr>
            <p:nvPr/>
          </p:nvSpPr>
          <p:spPr bwMode="auto">
            <a:xfrm>
              <a:off x="4464"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r>
                <a:rPr lang="en-US" altLang="tr-TR" sz="2400">
                  <a:solidFill>
                    <a:srgbClr val="000000"/>
                  </a:solidFill>
                  <a:latin typeface="Arial Narrow" pitchFamily="34" charset="0"/>
                </a:rPr>
                <a:t>16</a:t>
              </a:r>
            </a:p>
          </p:txBody>
        </p:sp>
        <p:sp>
          <p:nvSpPr>
            <p:cNvPr id="120999" name="Rectangle 167"/>
            <p:cNvSpPr>
              <a:spLocks noChangeArrowheads="1"/>
            </p:cNvSpPr>
            <p:nvPr/>
          </p:nvSpPr>
          <p:spPr bwMode="auto">
            <a:xfrm>
              <a:off x="4696"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20</a:t>
              </a:r>
            </a:p>
          </p:txBody>
        </p:sp>
        <p:sp>
          <p:nvSpPr>
            <p:cNvPr id="121001" name="Rectangle 169"/>
            <p:cNvSpPr>
              <a:spLocks noChangeArrowheads="1"/>
            </p:cNvSpPr>
            <p:nvPr/>
          </p:nvSpPr>
          <p:spPr bwMode="auto">
            <a:xfrm>
              <a:off x="4937" y="3426"/>
              <a:ext cx="1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a:solidFill>
                    <a:srgbClr val="000000"/>
                  </a:solidFill>
                  <a:latin typeface="Arial Narrow" pitchFamily="34" charset="0"/>
                </a:rPr>
                <a:t>24</a:t>
              </a:r>
            </a:p>
          </p:txBody>
        </p:sp>
        <p:grpSp>
          <p:nvGrpSpPr>
            <p:cNvPr id="121031" name="Group 199"/>
            <p:cNvGrpSpPr>
              <a:grpSpLocks/>
            </p:cNvGrpSpPr>
            <p:nvPr/>
          </p:nvGrpSpPr>
          <p:grpSpPr bwMode="auto">
            <a:xfrm>
              <a:off x="1204" y="2135"/>
              <a:ext cx="1817" cy="513"/>
              <a:chOff x="1192" y="2243"/>
              <a:chExt cx="1817" cy="513"/>
            </a:xfrm>
          </p:grpSpPr>
          <p:sp>
            <p:nvSpPr>
              <p:cNvPr id="120876" name="Freeform 44"/>
              <p:cNvSpPr>
                <a:spLocks/>
              </p:cNvSpPr>
              <p:nvPr/>
            </p:nvSpPr>
            <p:spPr bwMode="auto">
              <a:xfrm>
                <a:off x="1192" y="2243"/>
                <a:ext cx="1083" cy="513"/>
              </a:xfrm>
              <a:custGeom>
                <a:avLst/>
                <a:gdLst>
                  <a:gd name="T0" fmla="*/ 0 w 1083"/>
                  <a:gd name="T1" fmla="*/ 0 h 449"/>
                  <a:gd name="T2" fmla="*/ 142 w 1083"/>
                  <a:gd name="T3" fmla="*/ 95 h 449"/>
                  <a:gd name="T4" fmla="*/ 281 w 1083"/>
                  <a:gd name="T5" fmla="*/ 181 h 449"/>
                  <a:gd name="T6" fmla="*/ 418 w 1083"/>
                  <a:gd name="T7" fmla="*/ 257 h 449"/>
                  <a:gd name="T8" fmla="*/ 554 w 1083"/>
                  <a:gd name="T9" fmla="*/ 322 h 449"/>
                  <a:gd name="T10" fmla="*/ 687 w 1083"/>
                  <a:gd name="T11" fmla="*/ 375 h 449"/>
                  <a:gd name="T12" fmla="*/ 819 w 1083"/>
                  <a:gd name="T13" fmla="*/ 415 h 449"/>
                  <a:gd name="T14" fmla="*/ 950 w 1083"/>
                  <a:gd name="T15" fmla="*/ 439 h 449"/>
                  <a:gd name="T16" fmla="*/ 1082 w 1083"/>
                  <a:gd name="T17" fmla="*/ 44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449">
                    <a:moveTo>
                      <a:pt x="0" y="0"/>
                    </a:moveTo>
                    <a:lnTo>
                      <a:pt x="142" y="95"/>
                    </a:lnTo>
                    <a:lnTo>
                      <a:pt x="281" y="181"/>
                    </a:lnTo>
                    <a:lnTo>
                      <a:pt x="418" y="257"/>
                    </a:lnTo>
                    <a:lnTo>
                      <a:pt x="554" y="322"/>
                    </a:lnTo>
                    <a:lnTo>
                      <a:pt x="687" y="375"/>
                    </a:lnTo>
                    <a:lnTo>
                      <a:pt x="819" y="415"/>
                    </a:lnTo>
                    <a:lnTo>
                      <a:pt x="950" y="439"/>
                    </a:lnTo>
                    <a:lnTo>
                      <a:pt x="1082" y="448"/>
                    </a:lnTo>
                  </a:path>
                </a:pathLst>
              </a:custGeom>
              <a:noFill/>
              <a:ln w="28575"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77" name="Freeform 45"/>
              <p:cNvSpPr>
                <a:spLocks/>
              </p:cNvSpPr>
              <p:nvPr/>
            </p:nvSpPr>
            <p:spPr bwMode="auto">
              <a:xfrm>
                <a:off x="2274" y="2435"/>
                <a:ext cx="735" cy="321"/>
              </a:xfrm>
              <a:custGeom>
                <a:avLst/>
                <a:gdLst>
                  <a:gd name="T0" fmla="*/ 0 w 735"/>
                  <a:gd name="T1" fmla="*/ 280 h 281"/>
                  <a:gd name="T2" fmla="*/ 86 w 735"/>
                  <a:gd name="T3" fmla="*/ 276 h 281"/>
                  <a:gd name="T4" fmla="*/ 175 w 735"/>
                  <a:gd name="T5" fmla="*/ 264 h 281"/>
                  <a:gd name="T6" fmla="*/ 268 w 735"/>
                  <a:gd name="T7" fmla="*/ 244 h 281"/>
                  <a:gd name="T8" fmla="*/ 362 w 735"/>
                  <a:gd name="T9" fmla="*/ 217 h 281"/>
                  <a:gd name="T10" fmla="*/ 457 w 735"/>
                  <a:gd name="T11" fmla="*/ 178 h 281"/>
                  <a:gd name="T12" fmla="*/ 551 w 735"/>
                  <a:gd name="T13" fmla="*/ 131 h 281"/>
                  <a:gd name="T14" fmla="*/ 643 w 735"/>
                  <a:gd name="T15" fmla="*/ 72 h 281"/>
                  <a:gd name="T16" fmla="*/ 734 w 7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5" h="281">
                    <a:moveTo>
                      <a:pt x="0" y="280"/>
                    </a:moveTo>
                    <a:lnTo>
                      <a:pt x="86" y="276"/>
                    </a:lnTo>
                    <a:lnTo>
                      <a:pt x="175" y="264"/>
                    </a:lnTo>
                    <a:lnTo>
                      <a:pt x="268" y="244"/>
                    </a:lnTo>
                    <a:lnTo>
                      <a:pt x="362" y="217"/>
                    </a:lnTo>
                    <a:lnTo>
                      <a:pt x="457" y="178"/>
                    </a:lnTo>
                    <a:lnTo>
                      <a:pt x="551" y="131"/>
                    </a:lnTo>
                    <a:lnTo>
                      <a:pt x="643" y="72"/>
                    </a:lnTo>
                    <a:lnTo>
                      <a:pt x="734" y="0"/>
                    </a:lnTo>
                  </a:path>
                </a:pathLst>
              </a:custGeom>
              <a:noFill/>
              <a:ln w="28575"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11" name="Rectangle 179"/>
            <p:cNvSpPr>
              <a:spLocks noChangeArrowheads="1"/>
            </p:cNvSpPr>
            <p:nvPr/>
          </p:nvSpPr>
          <p:spPr bwMode="auto">
            <a:xfrm>
              <a:off x="2808" y="2130"/>
              <a:ext cx="32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AVC</a:t>
              </a:r>
            </a:p>
          </p:txBody>
        </p:sp>
        <p:grpSp>
          <p:nvGrpSpPr>
            <p:cNvPr id="121029" name="Group 197"/>
            <p:cNvGrpSpPr>
              <a:grpSpLocks/>
            </p:cNvGrpSpPr>
            <p:nvPr/>
          </p:nvGrpSpPr>
          <p:grpSpPr bwMode="auto">
            <a:xfrm>
              <a:off x="1290" y="1989"/>
              <a:ext cx="1462" cy="865"/>
              <a:chOff x="1278" y="2097"/>
              <a:chExt cx="1462" cy="865"/>
            </a:xfrm>
          </p:grpSpPr>
          <p:sp>
            <p:nvSpPr>
              <p:cNvPr id="120838" name="Freeform 6"/>
              <p:cNvSpPr>
                <a:spLocks/>
              </p:cNvSpPr>
              <p:nvPr/>
            </p:nvSpPr>
            <p:spPr bwMode="auto">
              <a:xfrm>
                <a:off x="1278" y="2530"/>
                <a:ext cx="472" cy="432"/>
              </a:xfrm>
              <a:custGeom>
                <a:avLst/>
                <a:gdLst>
                  <a:gd name="T0" fmla="*/ 0 w 472"/>
                  <a:gd name="T1" fmla="*/ 0 h 378"/>
                  <a:gd name="T2" fmla="*/ 48 w 472"/>
                  <a:gd name="T3" fmla="*/ 60 h 378"/>
                  <a:gd name="T4" fmla="*/ 99 w 472"/>
                  <a:gd name="T5" fmla="*/ 125 h 378"/>
                  <a:gd name="T6" fmla="*/ 152 w 472"/>
                  <a:gd name="T7" fmla="*/ 187 h 378"/>
                  <a:gd name="T8" fmla="*/ 209 w 472"/>
                  <a:gd name="T9" fmla="*/ 246 h 378"/>
                  <a:gd name="T10" fmla="*/ 268 w 472"/>
                  <a:gd name="T11" fmla="*/ 298 h 378"/>
                  <a:gd name="T12" fmla="*/ 332 w 472"/>
                  <a:gd name="T13" fmla="*/ 340 h 378"/>
                  <a:gd name="T14" fmla="*/ 398 w 472"/>
                  <a:gd name="T15" fmla="*/ 367 h 378"/>
                  <a:gd name="T16" fmla="*/ 471 w 472"/>
                  <a:gd name="T17" fmla="*/ 37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378">
                    <a:moveTo>
                      <a:pt x="0" y="0"/>
                    </a:moveTo>
                    <a:lnTo>
                      <a:pt x="48" y="60"/>
                    </a:lnTo>
                    <a:lnTo>
                      <a:pt x="99" y="125"/>
                    </a:lnTo>
                    <a:lnTo>
                      <a:pt x="152" y="187"/>
                    </a:lnTo>
                    <a:lnTo>
                      <a:pt x="209" y="246"/>
                    </a:lnTo>
                    <a:lnTo>
                      <a:pt x="268" y="298"/>
                    </a:lnTo>
                    <a:lnTo>
                      <a:pt x="332" y="340"/>
                    </a:lnTo>
                    <a:lnTo>
                      <a:pt x="398" y="367"/>
                    </a:lnTo>
                    <a:lnTo>
                      <a:pt x="471" y="377"/>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0839" name="Freeform 7"/>
              <p:cNvSpPr>
                <a:spLocks/>
              </p:cNvSpPr>
              <p:nvPr/>
            </p:nvSpPr>
            <p:spPr bwMode="auto">
              <a:xfrm>
                <a:off x="1749" y="2097"/>
                <a:ext cx="991" cy="865"/>
              </a:xfrm>
              <a:custGeom>
                <a:avLst/>
                <a:gdLst>
                  <a:gd name="T0" fmla="*/ 0 w 991"/>
                  <a:gd name="T1" fmla="*/ 756 h 757"/>
                  <a:gd name="T2" fmla="*/ 147 w 991"/>
                  <a:gd name="T3" fmla="*/ 742 h 757"/>
                  <a:gd name="T4" fmla="*/ 296 w 991"/>
                  <a:gd name="T5" fmla="*/ 700 h 757"/>
                  <a:gd name="T6" fmla="*/ 440 w 991"/>
                  <a:gd name="T7" fmla="*/ 631 h 757"/>
                  <a:gd name="T8" fmla="*/ 578 w 991"/>
                  <a:gd name="T9" fmla="*/ 540 h 757"/>
                  <a:gd name="T10" fmla="*/ 706 w 991"/>
                  <a:gd name="T11" fmla="*/ 430 h 757"/>
                  <a:gd name="T12" fmla="*/ 819 w 991"/>
                  <a:gd name="T13" fmla="*/ 300 h 757"/>
                  <a:gd name="T14" fmla="*/ 915 w 991"/>
                  <a:gd name="T15" fmla="*/ 157 h 757"/>
                  <a:gd name="T16" fmla="*/ 990 w 991"/>
                  <a:gd name="T1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1" h="757">
                    <a:moveTo>
                      <a:pt x="0" y="756"/>
                    </a:moveTo>
                    <a:lnTo>
                      <a:pt x="147" y="742"/>
                    </a:lnTo>
                    <a:lnTo>
                      <a:pt x="296" y="700"/>
                    </a:lnTo>
                    <a:lnTo>
                      <a:pt x="440" y="631"/>
                    </a:lnTo>
                    <a:lnTo>
                      <a:pt x="578" y="540"/>
                    </a:lnTo>
                    <a:lnTo>
                      <a:pt x="706" y="430"/>
                    </a:lnTo>
                    <a:lnTo>
                      <a:pt x="819" y="300"/>
                    </a:lnTo>
                    <a:lnTo>
                      <a:pt x="915" y="157"/>
                    </a:lnTo>
                    <a:lnTo>
                      <a:pt x="990" y="0"/>
                    </a:lnTo>
                  </a:path>
                </a:pathLst>
              </a:custGeom>
              <a:noFill/>
              <a:ln w="28575"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08" name="Rectangle 176"/>
            <p:cNvSpPr>
              <a:spLocks noChangeArrowheads="1"/>
            </p:cNvSpPr>
            <p:nvPr/>
          </p:nvSpPr>
          <p:spPr bwMode="auto">
            <a:xfrm>
              <a:off x="2613" y="1774"/>
              <a:ext cx="24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MC</a:t>
              </a:r>
            </a:p>
          </p:txBody>
        </p:sp>
        <p:sp>
          <p:nvSpPr>
            <p:cNvPr id="121009" name="Rectangle 177"/>
            <p:cNvSpPr>
              <a:spLocks noChangeArrowheads="1"/>
            </p:cNvSpPr>
            <p:nvPr/>
          </p:nvSpPr>
          <p:spPr bwMode="auto">
            <a:xfrm>
              <a:off x="2759" y="1915"/>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3" name="Rectangle 181"/>
            <p:cNvSpPr>
              <a:spLocks noChangeArrowheads="1"/>
            </p:cNvSpPr>
            <p:nvPr/>
          </p:nvSpPr>
          <p:spPr bwMode="auto">
            <a:xfrm>
              <a:off x="2658" y="3426"/>
              <a:ext cx="47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altLang="tr-TR" sz="2400">
                  <a:solidFill>
                    <a:srgbClr val="000000"/>
                  </a:solidFill>
                  <a:latin typeface="Arial Narrow" pitchFamily="34" charset="0"/>
                </a:rPr>
                <a:t>Output</a:t>
              </a:r>
            </a:p>
          </p:txBody>
        </p:sp>
        <p:sp>
          <p:nvSpPr>
            <p:cNvPr id="121015" name="Rectangle 183"/>
            <p:cNvSpPr>
              <a:spLocks noChangeArrowheads="1"/>
            </p:cNvSpPr>
            <p:nvPr/>
          </p:nvSpPr>
          <p:spPr bwMode="auto">
            <a:xfrm>
              <a:off x="5220" y="3425"/>
              <a:ext cx="475"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pPr algn="r"/>
              <a:r>
                <a:rPr lang="en-US" altLang="tr-TR" sz="2400">
                  <a:solidFill>
                    <a:srgbClr val="000000"/>
                  </a:solidFill>
                  <a:latin typeface="Arial Narrow" pitchFamily="34" charset="0"/>
                </a:rPr>
                <a:t>Output</a:t>
              </a:r>
            </a:p>
          </p:txBody>
        </p:sp>
        <p:sp>
          <p:nvSpPr>
            <p:cNvPr id="121016" name="Rectangle 184"/>
            <p:cNvSpPr>
              <a:spLocks noChangeArrowheads="1"/>
            </p:cNvSpPr>
            <p:nvPr/>
          </p:nvSpPr>
          <p:spPr bwMode="auto">
            <a:xfrm>
              <a:off x="4647" y="3614"/>
              <a:ext cx="11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7" name="Rectangle 185"/>
            <p:cNvSpPr>
              <a:spLocks noChangeArrowheads="1"/>
            </p:cNvSpPr>
            <p:nvPr/>
          </p:nvSpPr>
          <p:spPr bwMode="auto">
            <a:xfrm>
              <a:off x="4092" y="2220"/>
              <a:ext cx="105"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A</a:t>
              </a:r>
            </a:p>
          </p:txBody>
        </p:sp>
        <p:sp>
          <p:nvSpPr>
            <p:cNvPr id="121018" name="Rectangle 186"/>
            <p:cNvSpPr>
              <a:spLocks noChangeArrowheads="1"/>
            </p:cNvSpPr>
            <p:nvPr/>
          </p:nvSpPr>
          <p:spPr bwMode="auto">
            <a:xfrm>
              <a:off x="4188" y="2527"/>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sp>
          <p:nvSpPr>
            <p:cNvPr id="121019" name="Rectangle 187"/>
            <p:cNvSpPr>
              <a:spLocks noChangeArrowheads="1"/>
            </p:cNvSpPr>
            <p:nvPr/>
          </p:nvSpPr>
          <p:spPr bwMode="auto">
            <a:xfrm>
              <a:off x="4944" y="2592"/>
              <a:ext cx="657"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4450" anchor="ctr">
              <a:spAutoFit/>
            </a:bodyPr>
            <a:lstStyle/>
            <a:p>
              <a:pPr algn="r">
                <a:lnSpc>
                  <a:spcPct val="80000"/>
                </a:lnSpc>
              </a:pPr>
              <a:r>
                <a:rPr lang="en-US" altLang="tr-TR" sz="2400" i="1">
                  <a:solidFill>
                    <a:srgbClr val="000000"/>
                  </a:solidFill>
                  <a:latin typeface="Arial Narrow" pitchFamily="34" charset="0"/>
                </a:rPr>
                <a:t>AP </a:t>
              </a:r>
              <a:r>
                <a:rPr lang="en-US" altLang="tr-TR" sz="2400">
                  <a:solidFill>
                    <a:srgbClr val="000000"/>
                  </a:solidFill>
                  <a:latin typeface="Arial Narrow" pitchFamily="34" charset="0"/>
                </a:rPr>
                <a:t>of workers</a:t>
              </a:r>
            </a:p>
          </p:txBody>
        </p:sp>
        <p:sp>
          <p:nvSpPr>
            <p:cNvPr id="121020" name="Rectangle 188"/>
            <p:cNvSpPr>
              <a:spLocks noChangeArrowheads="1"/>
            </p:cNvSpPr>
            <p:nvPr/>
          </p:nvSpPr>
          <p:spPr bwMode="auto">
            <a:xfrm>
              <a:off x="4679" y="3070"/>
              <a:ext cx="100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4450" anchor="ctr">
              <a:spAutoFit/>
            </a:bodyPr>
            <a:lstStyle/>
            <a:p>
              <a:pPr algn="r"/>
              <a:r>
                <a:rPr lang="en-US" altLang="tr-TR" sz="2400" i="1">
                  <a:solidFill>
                    <a:srgbClr val="000000"/>
                  </a:solidFill>
                  <a:latin typeface="Arial Narrow" pitchFamily="34" charset="0"/>
                </a:rPr>
                <a:t>MP</a:t>
              </a:r>
              <a:r>
                <a:rPr lang="en-US" altLang="tr-TR" sz="2400">
                  <a:solidFill>
                    <a:srgbClr val="000000"/>
                  </a:solidFill>
                  <a:latin typeface="Arial Narrow" pitchFamily="34" charset="0"/>
                </a:rPr>
                <a:t> of workers</a:t>
              </a:r>
            </a:p>
          </p:txBody>
        </p:sp>
        <p:sp>
          <p:nvSpPr>
            <p:cNvPr id="121022" name="Rectangle 190"/>
            <p:cNvSpPr>
              <a:spLocks noChangeArrowheads="1"/>
            </p:cNvSpPr>
            <p:nvPr/>
          </p:nvSpPr>
          <p:spPr bwMode="auto">
            <a:xfrm>
              <a:off x="4159" y="2320"/>
              <a:ext cx="117"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p>
              <a:endParaRPr lang="tr-TR"/>
            </a:p>
          </p:txBody>
        </p:sp>
      </p:grpSp>
      <p:sp>
        <p:nvSpPr>
          <p:cNvPr id="121028" name="Rectangle 196"/>
          <p:cNvSpPr>
            <a:spLocks noGrp="1" noChangeArrowheads="1"/>
          </p:cNvSpPr>
          <p:nvPr>
            <p:ph type="title"/>
          </p:nvPr>
        </p:nvSpPr>
        <p:spPr/>
        <p:txBody>
          <a:bodyPr>
            <a:normAutofit fontScale="90000"/>
          </a:bodyPr>
          <a:lstStyle/>
          <a:p>
            <a:r>
              <a:rPr lang="en-US" altLang="tr-TR"/>
              <a:t>The Relationship Between Productivity and Costs</a:t>
            </a:r>
          </a:p>
        </p:txBody>
      </p:sp>
    </p:spTree>
    <p:extLst>
      <p:ext uri="{BB962C8B-B14F-4D97-AF65-F5344CB8AC3E}">
        <p14:creationId xmlns:p14="http://schemas.microsoft.com/office/powerpoint/2010/main" val="38903235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51587" name="Rectangle 3"/>
          <p:cNvSpPr>
            <a:spLocks noGrp="1" noChangeArrowheads="1"/>
          </p:cNvSpPr>
          <p:nvPr>
            <p:ph idx="1"/>
          </p:nvPr>
        </p:nvSpPr>
        <p:spPr/>
        <p:txBody>
          <a:bodyPr/>
          <a:lstStyle/>
          <a:p>
            <a:pPr marL="0" indent="0">
              <a:buNone/>
            </a:pPr>
            <a:r>
              <a:rPr lang="en-US" altLang="tr-TR" dirty="0"/>
              <a:t>The marginal cost and average cost curves are related.</a:t>
            </a:r>
          </a:p>
          <a:p>
            <a:pPr lvl="1"/>
            <a:r>
              <a:rPr lang="en-US" altLang="tr-TR" dirty="0"/>
              <a:t>When marginal cost exceeds average cost, average cost must be rising.</a:t>
            </a:r>
          </a:p>
          <a:p>
            <a:pPr lvl="1"/>
            <a:r>
              <a:rPr lang="en-US" altLang="tr-TR" dirty="0"/>
              <a:t>When marginal cost is less than average cost, average cost must be falling. </a:t>
            </a:r>
            <a:endParaRPr lang="tr-TR" altLang="tr-TR" dirty="0"/>
          </a:p>
          <a:p>
            <a:pPr marL="0" lvl="1" indent="0">
              <a:buNone/>
            </a:pPr>
            <a:r>
              <a:rPr lang="en-US" altLang="tr-TR" dirty="0" smtClean="0"/>
              <a:t>This </a:t>
            </a:r>
            <a:r>
              <a:rPr lang="en-US" altLang="tr-TR" dirty="0"/>
              <a:t>relationship explains why marginal cost curves always intersect average cost curves at the minimum of the average cost curve.</a:t>
            </a:r>
          </a:p>
          <a:p>
            <a:pPr lvl="1"/>
            <a:endParaRPr lang="en-US" altLang="tr-TR" dirty="0"/>
          </a:p>
        </p:txBody>
      </p:sp>
    </p:spTree>
    <p:extLst>
      <p:ext uri="{BB962C8B-B14F-4D97-AF65-F5344CB8AC3E}">
        <p14:creationId xmlns:p14="http://schemas.microsoft.com/office/powerpoint/2010/main" val="137817275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3</a:t>
            </a:fld>
            <a:endParaRPr lang="en-US"/>
          </a:p>
        </p:txBody>
      </p:sp>
      <p:sp>
        <p:nvSpPr>
          <p:cNvPr id="4" name="Dikdörtgen 3"/>
          <p:cNvSpPr/>
          <p:nvPr/>
        </p:nvSpPr>
        <p:spPr>
          <a:xfrm>
            <a:off x="228600" y="1066800"/>
            <a:ext cx="8534400" cy="3416320"/>
          </a:xfrm>
          <a:prstGeom prst="rect">
            <a:avLst/>
          </a:prstGeom>
        </p:spPr>
        <p:txBody>
          <a:bodyPr wrap="square">
            <a:spAutoFit/>
          </a:bodyPr>
          <a:lstStyle/>
          <a:p>
            <a:pPr algn="just"/>
            <a:r>
              <a:rPr lang="en-US" sz="2400" dirty="0"/>
              <a:t>Our first step will be to tackle the question of how costs vary with </a:t>
            </a:r>
            <a:r>
              <a:rPr lang="en-US" sz="2400" dirty="0" smtClean="0"/>
              <a:t>output</a:t>
            </a:r>
            <a:r>
              <a:rPr lang="tr-TR" sz="2400" dirty="0" smtClean="0"/>
              <a:t> </a:t>
            </a:r>
            <a:r>
              <a:rPr lang="en-US" sz="2400" dirty="0" smtClean="0"/>
              <a:t>in </a:t>
            </a:r>
            <a:r>
              <a:rPr lang="en-US" sz="2400" dirty="0"/>
              <a:t>the short run. This question turns out to be more involved than it sounds, </a:t>
            </a:r>
            <a:r>
              <a:rPr lang="en-US" sz="2400" dirty="0" smtClean="0"/>
              <a:t>for</a:t>
            </a:r>
            <a:r>
              <a:rPr lang="tr-TR" sz="2400" dirty="0" smtClean="0"/>
              <a:t> </a:t>
            </a:r>
            <a:r>
              <a:rPr lang="en-US" sz="2400" dirty="0" smtClean="0"/>
              <a:t>there </a:t>
            </a:r>
            <a:r>
              <a:rPr lang="en-US" sz="2400" dirty="0"/>
              <a:t>are seven different types of costs to keep track of—total cost, </a:t>
            </a:r>
            <a:r>
              <a:rPr lang="en-US" sz="2400" dirty="0" smtClean="0"/>
              <a:t>variable</a:t>
            </a:r>
            <a:r>
              <a:rPr lang="tr-TR" sz="2400" dirty="0" smtClean="0"/>
              <a:t> </a:t>
            </a:r>
            <a:r>
              <a:rPr lang="en-US" sz="2400" dirty="0" smtClean="0"/>
              <a:t>cost</a:t>
            </a:r>
            <a:r>
              <a:rPr lang="en-US" sz="2400" dirty="0"/>
              <a:t>, fixed cost, marginal cost, average total cost, average variable cost, </a:t>
            </a:r>
            <a:r>
              <a:rPr lang="en-US" sz="2400" dirty="0" smtClean="0"/>
              <a:t>and</a:t>
            </a:r>
            <a:r>
              <a:rPr lang="tr-TR" sz="2400" dirty="0" smtClean="0"/>
              <a:t> </a:t>
            </a:r>
            <a:r>
              <a:rPr lang="en-US" sz="2400" dirty="0" smtClean="0"/>
              <a:t>average </a:t>
            </a:r>
            <a:r>
              <a:rPr lang="en-US" sz="2400" dirty="0"/>
              <a:t>fixed cost. This array sounds bewildering at first, but the links </a:t>
            </a:r>
            <a:r>
              <a:rPr lang="en-US" sz="2400" dirty="0" smtClean="0"/>
              <a:t>between</a:t>
            </a:r>
            <a:r>
              <a:rPr lang="tr-TR" sz="2400" dirty="0" smtClean="0"/>
              <a:t> </a:t>
            </a:r>
            <a:r>
              <a:rPr lang="en-US" sz="2400" dirty="0" smtClean="0"/>
              <a:t>the </a:t>
            </a:r>
            <a:r>
              <a:rPr lang="en-US" sz="2400" dirty="0"/>
              <a:t>different cost concepts are actually clear and simple. And each turns out </a:t>
            </a:r>
            <a:r>
              <a:rPr lang="en-US" sz="2400" dirty="0" smtClean="0"/>
              <a:t>to</a:t>
            </a:r>
            <a:r>
              <a:rPr lang="tr-TR" sz="2400" dirty="0" smtClean="0"/>
              <a:t> </a:t>
            </a:r>
            <a:r>
              <a:rPr lang="en-US" sz="2400" dirty="0" smtClean="0"/>
              <a:t>be </a:t>
            </a:r>
            <a:r>
              <a:rPr lang="en-US" sz="2400" dirty="0"/>
              <a:t>important for the study of firm behavior, our principal concern in the </a:t>
            </a:r>
            <a:r>
              <a:rPr lang="en-US" sz="2400" dirty="0" smtClean="0"/>
              <a:t>chapters</a:t>
            </a:r>
            <a:r>
              <a:rPr lang="tr-TR" sz="2400" dirty="0" smtClean="0"/>
              <a:t> </a:t>
            </a:r>
            <a:r>
              <a:rPr lang="en-US" sz="2400" dirty="0" smtClean="0"/>
              <a:t>to </a:t>
            </a:r>
            <a:r>
              <a:rPr lang="en-US" sz="2400" dirty="0"/>
              <a:t>follow.</a:t>
            </a:r>
            <a:endParaRPr lang="tr-TR" sz="2400" dirty="0"/>
          </a:p>
        </p:txBody>
      </p:sp>
    </p:spTree>
    <p:extLst>
      <p:ext uri="{BB962C8B-B14F-4D97-AF65-F5344CB8AC3E}">
        <p14:creationId xmlns:p14="http://schemas.microsoft.com/office/powerpoint/2010/main" val="56231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55683" name="Rectangle 3"/>
          <p:cNvSpPr>
            <a:spLocks noGrp="1" noChangeArrowheads="1"/>
          </p:cNvSpPr>
          <p:nvPr>
            <p:ph idx="1"/>
          </p:nvPr>
        </p:nvSpPr>
        <p:spPr/>
        <p:txBody>
          <a:bodyPr>
            <a:normAutofit lnSpcReduction="10000"/>
          </a:bodyPr>
          <a:lstStyle/>
          <a:p>
            <a:r>
              <a:rPr lang="en-US" altLang="tr-TR" dirty="0"/>
              <a:t>The position of the marginal cost relative to average total cost tells us whether average total cost is rising or falling. </a:t>
            </a:r>
            <a:endParaRPr lang="tr-TR" altLang="tr-TR" dirty="0" smtClean="0"/>
          </a:p>
          <a:p>
            <a:pPr marL="0" indent="0">
              <a:buNone/>
            </a:pPr>
            <a:endParaRPr lang="tr-TR" altLang="tr-TR" dirty="0"/>
          </a:p>
          <a:p>
            <a:pPr lvl="1">
              <a:buNone/>
            </a:pPr>
            <a:r>
              <a:rPr lang="en-US" altLang="tr-TR" dirty="0" smtClean="0"/>
              <a:t>To summarize:</a:t>
            </a:r>
            <a:endParaRPr lang="tr-TR" altLang="tr-TR" dirty="0" smtClean="0"/>
          </a:p>
          <a:p>
            <a:pPr lvl="1">
              <a:buNone/>
            </a:pPr>
            <a:endParaRPr lang="tr-TR" altLang="tr-TR" dirty="0" smtClean="0"/>
          </a:p>
          <a:p>
            <a:pPr lvl="1">
              <a:buNone/>
            </a:pPr>
            <a:r>
              <a:rPr lang="en-US" altLang="tr-TR" i="1" dirty="0" smtClean="0">
                <a:latin typeface="Arial" charset="0"/>
              </a:rPr>
              <a:t>If </a:t>
            </a:r>
            <a:r>
              <a:rPr lang="en-US" altLang="tr-TR" i="1" dirty="0">
                <a:latin typeface="Arial" charset="0"/>
              </a:rPr>
              <a:t>MC &gt; ATC, then ATC is rising.</a:t>
            </a:r>
          </a:p>
          <a:p>
            <a:pPr lvl="1">
              <a:buNone/>
            </a:pPr>
            <a:r>
              <a:rPr lang="en-US" altLang="tr-TR" i="1" dirty="0">
                <a:latin typeface="Arial" charset="0"/>
              </a:rPr>
              <a:t>If MC = ATC, then ATC is at its low point.</a:t>
            </a:r>
          </a:p>
          <a:p>
            <a:pPr lvl="1">
              <a:buNone/>
            </a:pPr>
            <a:r>
              <a:rPr lang="en-US" altLang="tr-TR" i="1" dirty="0">
                <a:latin typeface="Arial" charset="0"/>
              </a:rPr>
              <a:t>If MC &lt; ATC, then ATC is falling.</a:t>
            </a:r>
          </a:p>
          <a:p>
            <a:pPr marL="0" indent="0">
              <a:buNone/>
            </a:pPr>
            <a:endParaRPr lang="en-US" altLang="tr-TR" i="1" dirty="0"/>
          </a:p>
          <a:p>
            <a:endParaRPr lang="en-US" altLang="tr-TR" dirty="0"/>
          </a:p>
        </p:txBody>
      </p:sp>
    </p:spTree>
    <p:extLst>
      <p:ext uri="{BB962C8B-B14F-4D97-AF65-F5344CB8AC3E}">
        <p14:creationId xmlns:p14="http://schemas.microsoft.com/office/powerpoint/2010/main" val="7921921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58755" name="Rectangle 3"/>
          <p:cNvSpPr>
            <a:spLocks noGrp="1" noChangeArrowheads="1"/>
          </p:cNvSpPr>
          <p:nvPr>
            <p:ph idx="1"/>
          </p:nvPr>
        </p:nvSpPr>
        <p:spPr>
          <a:xfrm>
            <a:off x="381000" y="2209800"/>
            <a:ext cx="8763000" cy="1936750"/>
          </a:xfrm>
        </p:spPr>
        <p:txBody>
          <a:bodyPr/>
          <a:lstStyle/>
          <a:p>
            <a:r>
              <a:rPr lang="en-US" altLang="tr-TR"/>
              <a:t>Marginal and average total cost reflect a general relationship that also holds for marginal cost and average variable cost.</a:t>
            </a:r>
            <a:endParaRPr lang="en-US" altLang="tr-TR" i="1"/>
          </a:p>
        </p:txBody>
      </p:sp>
      <p:sp>
        <p:nvSpPr>
          <p:cNvPr id="458756" name="Rectangle 4"/>
          <p:cNvSpPr>
            <a:spLocks noChangeArrowheads="1"/>
          </p:cNvSpPr>
          <p:nvPr/>
        </p:nvSpPr>
        <p:spPr bwMode="auto">
          <a:xfrm>
            <a:off x="1219200" y="41148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fontAlgn="base">
              <a:spcBef>
                <a:spcPct val="20000"/>
              </a:spcBef>
              <a:spcAft>
                <a:spcPct val="0"/>
              </a:spcAft>
              <a:buChar char="»"/>
              <a:defRPr sz="2000">
                <a:solidFill>
                  <a:schemeClr val="tx1"/>
                </a:solidFill>
                <a:latin typeface="Comic Sans MS" pitchFamily="66" charset="0"/>
              </a:defRPr>
            </a:lvl6pPr>
            <a:lvl7pPr marL="2971800" indent="-228600" fontAlgn="base">
              <a:spcBef>
                <a:spcPct val="20000"/>
              </a:spcBef>
              <a:spcAft>
                <a:spcPct val="0"/>
              </a:spcAft>
              <a:buChar char="»"/>
              <a:defRPr sz="2000">
                <a:solidFill>
                  <a:schemeClr val="tx1"/>
                </a:solidFill>
                <a:latin typeface="Comic Sans MS" pitchFamily="66" charset="0"/>
              </a:defRPr>
            </a:lvl7pPr>
            <a:lvl8pPr marL="3429000" indent="-228600" fontAlgn="base">
              <a:spcBef>
                <a:spcPct val="20000"/>
              </a:spcBef>
              <a:spcAft>
                <a:spcPct val="0"/>
              </a:spcAft>
              <a:buChar char="»"/>
              <a:defRPr sz="2000">
                <a:solidFill>
                  <a:schemeClr val="tx1"/>
                </a:solidFill>
                <a:latin typeface="Comic Sans MS" pitchFamily="66" charset="0"/>
              </a:defRPr>
            </a:lvl8pPr>
            <a:lvl9pPr marL="3886200" indent="-228600" fontAlgn="base">
              <a:spcBef>
                <a:spcPct val="20000"/>
              </a:spcBef>
              <a:spcAft>
                <a:spcPct val="0"/>
              </a:spcAft>
              <a:buChar char="»"/>
              <a:defRPr sz="2000">
                <a:solidFill>
                  <a:schemeClr val="tx1"/>
                </a:solidFill>
                <a:latin typeface="Comic Sans MS" pitchFamily="66" charset="0"/>
              </a:defRPr>
            </a:lvl9pPr>
          </a:lstStyle>
          <a:p>
            <a:pPr lvl="1" eaLnBrk="1" hangingPunct="1">
              <a:buFontTx/>
              <a:buNone/>
            </a:pPr>
            <a:r>
              <a:rPr lang="en-US" altLang="tr-TR" i="1">
                <a:latin typeface="Arial" charset="0"/>
              </a:rPr>
              <a:t>If MC &gt; AVC, then AVC is rising.</a:t>
            </a:r>
          </a:p>
          <a:p>
            <a:pPr lvl="1" eaLnBrk="1" hangingPunct="1">
              <a:buFontTx/>
              <a:buNone/>
            </a:pPr>
            <a:r>
              <a:rPr lang="en-US" altLang="tr-TR" i="1">
                <a:latin typeface="Arial" charset="0"/>
              </a:rPr>
              <a:t>If MC = AVC, then AVC is at its low point.</a:t>
            </a:r>
          </a:p>
          <a:p>
            <a:pPr lvl="1" eaLnBrk="1" hangingPunct="1">
              <a:buFontTx/>
              <a:buNone/>
            </a:pPr>
            <a:r>
              <a:rPr lang="en-US" altLang="tr-TR" i="1">
                <a:latin typeface="Arial" charset="0"/>
              </a:rPr>
              <a:t>If MC &lt; AVC, then AVC is falling.</a:t>
            </a:r>
          </a:p>
        </p:txBody>
      </p:sp>
    </p:spTree>
    <p:extLst>
      <p:ext uri="{BB962C8B-B14F-4D97-AF65-F5344CB8AC3E}">
        <p14:creationId xmlns:p14="http://schemas.microsoft.com/office/powerpoint/2010/main" val="322531363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59779" name="Rectangle 3"/>
          <p:cNvSpPr>
            <a:spLocks noGrp="1" noChangeArrowheads="1"/>
          </p:cNvSpPr>
          <p:nvPr>
            <p:ph idx="1"/>
          </p:nvPr>
        </p:nvSpPr>
        <p:spPr/>
        <p:txBody>
          <a:bodyPr/>
          <a:lstStyle/>
          <a:p>
            <a:r>
              <a:rPr lang="en-US" altLang="tr-TR"/>
              <a:t>Average total cost will fall when marginal cost is above average variable cost, so long as average variable cost does not rise by more than average fixed cost falls.</a:t>
            </a:r>
          </a:p>
        </p:txBody>
      </p:sp>
    </p:spTree>
    <p:extLst>
      <p:ext uri="{BB962C8B-B14F-4D97-AF65-F5344CB8AC3E}">
        <p14:creationId xmlns:p14="http://schemas.microsoft.com/office/powerpoint/2010/main" val="22679305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Freeform 6" descr="50%"/>
          <p:cNvSpPr>
            <a:spLocks/>
          </p:cNvSpPr>
          <p:nvPr/>
        </p:nvSpPr>
        <p:spPr bwMode="auto">
          <a:xfrm>
            <a:off x="2540000" y="2203450"/>
            <a:ext cx="6108700" cy="3536950"/>
          </a:xfrm>
          <a:custGeom>
            <a:avLst/>
            <a:gdLst>
              <a:gd name="T0" fmla="*/ 0 w 3706"/>
              <a:gd name="T1" fmla="*/ 0 h 2228"/>
              <a:gd name="T2" fmla="*/ 0 w 3706"/>
              <a:gd name="T3" fmla="*/ 2228 h 2228"/>
              <a:gd name="T4" fmla="*/ 3706 w 3706"/>
              <a:gd name="T5" fmla="*/ 2228 h 2228"/>
              <a:gd name="T6" fmla="*/ 3706 w 3706"/>
              <a:gd name="T7" fmla="*/ 0 h 2228"/>
              <a:gd name="T8" fmla="*/ 0 w 3706"/>
              <a:gd name="T9" fmla="*/ 0 h 2228"/>
              <a:gd name="T10" fmla="*/ 0 w 3706"/>
              <a:gd name="T11" fmla="*/ 0 h 2228"/>
            </a:gdLst>
            <a:ahLst/>
            <a:cxnLst>
              <a:cxn ang="0">
                <a:pos x="T0" y="T1"/>
              </a:cxn>
              <a:cxn ang="0">
                <a:pos x="T2" y="T3"/>
              </a:cxn>
              <a:cxn ang="0">
                <a:pos x="T4" y="T5"/>
              </a:cxn>
              <a:cxn ang="0">
                <a:pos x="T6" y="T7"/>
              </a:cxn>
              <a:cxn ang="0">
                <a:pos x="T8" y="T9"/>
              </a:cxn>
              <a:cxn ang="0">
                <a:pos x="T10" y="T11"/>
              </a:cxn>
            </a:cxnLst>
            <a:rect l="0" t="0" r="r" b="b"/>
            <a:pathLst>
              <a:path w="3706" h="2228">
                <a:moveTo>
                  <a:pt x="0" y="0"/>
                </a:moveTo>
                <a:lnTo>
                  <a:pt x="0" y="2228"/>
                </a:lnTo>
                <a:lnTo>
                  <a:pt x="3706" y="2228"/>
                </a:lnTo>
                <a:lnTo>
                  <a:pt x="3706" y="0"/>
                </a:lnTo>
                <a:lnTo>
                  <a:pt x="0" y="0"/>
                </a:lnTo>
                <a:lnTo>
                  <a:pt x="0" y="0"/>
                </a:lnTo>
                <a:close/>
              </a:path>
            </a:pathLst>
          </a:custGeom>
          <a:pattFill prst="pct50">
            <a:fgClr>
              <a:srgbClr val="CCECFF"/>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0802" name="Rectangle 2"/>
          <p:cNvSpPr>
            <a:spLocks noGrp="1" noChangeArrowheads="1"/>
          </p:cNvSpPr>
          <p:nvPr>
            <p:ph type="title"/>
          </p:nvPr>
        </p:nvSpPr>
        <p:spPr/>
        <p:txBody>
          <a:bodyPr>
            <a:normAutofit fontScale="90000"/>
          </a:bodyPr>
          <a:lstStyle/>
          <a:p>
            <a:r>
              <a:rPr lang="en-US" altLang="tr-TR"/>
              <a:t>Relationship Between Marginal and Average Costs</a:t>
            </a:r>
          </a:p>
        </p:txBody>
      </p:sp>
      <p:sp>
        <p:nvSpPr>
          <p:cNvPr id="460810" name="Rectangle 10"/>
          <p:cNvSpPr>
            <a:spLocks noChangeArrowheads="1"/>
          </p:cNvSpPr>
          <p:nvPr/>
        </p:nvSpPr>
        <p:spPr bwMode="auto">
          <a:xfrm rot="16140000">
            <a:off x="850107" y="4150519"/>
            <a:ext cx="1881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Costs per unit</a:t>
            </a:r>
            <a:endParaRPr lang="en-US" altLang="tr-TR" sz="2400">
              <a:latin typeface="Arial" charset="0"/>
            </a:endParaRPr>
          </a:p>
        </p:txBody>
      </p:sp>
      <p:sp>
        <p:nvSpPr>
          <p:cNvPr id="460811" name="Freeform 11"/>
          <p:cNvSpPr>
            <a:spLocks/>
          </p:cNvSpPr>
          <p:nvPr/>
        </p:nvSpPr>
        <p:spPr bwMode="auto">
          <a:xfrm>
            <a:off x="2540000" y="2203450"/>
            <a:ext cx="6108700" cy="3548063"/>
          </a:xfrm>
          <a:custGeom>
            <a:avLst/>
            <a:gdLst>
              <a:gd name="T0" fmla="*/ 0 w 3706"/>
              <a:gd name="T1" fmla="*/ 0 h 2235"/>
              <a:gd name="T2" fmla="*/ 0 w 3706"/>
              <a:gd name="T3" fmla="*/ 2235 h 2235"/>
              <a:gd name="T4" fmla="*/ 3706 w 3706"/>
              <a:gd name="T5" fmla="*/ 2235 h 2235"/>
            </a:gdLst>
            <a:ahLst/>
            <a:cxnLst>
              <a:cxn ang="0">
                <a:pos x="T0" y="T1"/>
              </a:cxn>
              <a:cxn ang="0">
                <a:pos x="T2" y="T3"/>
              </a:cxn>
              <a:cxn ang="0">
                <a:pos x="T4" y="T5"/>
              </a:cxn>
            </a:cxnLst>
            <a:rect l="0" t="0" r="r" b="b"/>
            <a:pathLst>
              <a:path w="3706" h="2235">
                <a:moveTo>
                  <a:pt x="0" y="0"/>
                </a:moveTo>
                <a:lnTo>
                  <a:pt x="0" y="2235"/>
                </a:lnTo>
                <a:lnTo>
                  <a:pt x="3706" y="2235"/>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12" name="Line 12"/>
          <p:cNvSpPr>
            <a:spLocks noChangeShapeType="1"/>
          </p:cNvSpPr>
          <p:nvPr/>
        </p:nvSpPr>
        <p:spPr bwMode="auto">
          <a:xfrm flipV="1">
            <a:off x="306705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3" name="Line 13"/>
          <p:cNvSpPr>
            <a:spLocks noChangeShapeType="1"/>
          </p:cNvSpPr>
          <p:nvPr/>
        </p:nvSpPr>
        <p:spPr bwMode="auto">
          <a:xfrm flipV="1">
            <a:off x="3595688"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4" name="Line 14"/>
          <p:cNvSpPr>
            <a:spLocks noChangeShapeType="1"/>
          </p:cNvSpPr>
          <p:nvPr/>
        </p:nvSpPr>
        <p:spPr bwMode="auto">
          <a:xfrm flipV="1">
            <a:off x="4122738"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5" name="Line 15"/>
          <p:cNvSpPr>
            <a:spLocks noChangeShapeType="1"/>
          </p:cNvSpPr>
          <p:nvPr/>
        </p:nvSpPr>
        <p:spPr bwMode="auto">
          <a:xfrm flipV="1">
            <a:off x="467677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6" name="Line 16"/>
          <p:cNvSpPr>
            <a:spLocks noChangeShapeType="1"/>
          </p:cNvSpPr>
          <p:nvPr/>
        </p:nvSpPr>
        <p:spPr bwMode="auto">
          <a:xfrm flipV="1">
            <a:off x="517842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7" name="Line 17"/>
          <p:cNvSpPr>
            <a:spLocks noChangeShapeType="1"/>
          </p:cNvSpPr>
          <p:nvPr/>
        </p:nvSpPr>
        <p:spPr bwMode="auto">
          <a:xfrm flipV="1">
            <a:off x="5732463"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8" name="Line 18"/>
          <p:cNvSpPr>
            <a:spLocks noChangeShapeType="1"/>
          </p:cNvSpPr>
          <p:nvPr/>
        </p:nvSpPr>
        <p:spPr bwMode="auto">
          <a:xfrm flipV="1">
            <a:off x="6232525"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19" name="Line 19"/>
          <p:cNvSpPr>
            <a:spLocks noChangeShapeType="1"/>
          </p:cNvSpPr>
          <p:nvPr/>
        </p:nvSpPr>
        <p:spPr bwMode="auto">
          <a:xfrm flipV="1">
            <a:off x="6786563" y="5692775"/>
            <a:ext cx="1587"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0" name="Line 20"/>
          <p:cNvSpPr>
            <a:spLocks noChangeShapeType="1"/>
          </p:cNvSpPr>
          <p:nvPr/>
        </p:nvSpPr>
        <p:spPr bwMode="auto">
          <a:xfrm flipV="1">
            <a:off x="734060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1" name="Line 21"/>
          <p:cNvSpPr>
            <a:spLocks noChangeShapeType="1"/>
          </p:cNvSpPr>
          <p:nvPr/>
        </p:nvSpPr>
        <p:spPr bwMode="auto">
          <a:xfrm flipV="1">
            <a:off x="7842250" y="5692775"/>
            <a:ext cx="1588" cy="587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2" name="Line 22"/>
          <p:cNvSpPr>
            <a:spLocks noChangeShapeType="1"/>
          </p:cNvSpPr>
          <p:nvPr/>
        </p:nvSpPr>
        <p:spPr bwMode="auto">
          <a:xfrm>
            <a:off x="2540000" y="30384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3" name="Line 23"/>
          <p:cNvSpPr>
            <a:spLocks noChangeShapeType="1"/>
          </p:cNvSpPr>
          <p:nvPr/>
        </p:nvSpPr>
        <p:spPr bwMode="auto">
          <a:xfrm>
            <a:off x="2540000" y="32242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4" name="Line 24"/>
          <p:cNvSpPr>
            <a:spLocks noChangeShapeType="1"/>
          </p:cNvSpPr>
          <p:nvPr/>
        </p:nvSpPr>
        <p:spPr bwMode="auto">
          <a:xfrm>
            <a:off x="2540000" y="342106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5" name="Line 25"/>
          <p:cNvSpPr>
            <a:spLocks noChangeShapeType="1"/>
          </p:cNvSpPr>
          <p:nvPr/>
        </p:nvSpPr>
        <p:spPr bwMode="auto">
          <a:xfrm>
            <a:off x="2540000" y="36179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28" name="Line 28"/>
          <p:cNvSpPr>
            <a:spLocks noChangeShapeType="1"/>
          </p:cNvSpPr>
          <p:nvPr/>
        </p:nvSpPr>
        <p:spPr bwMode="auto">
          <a:xfrm>
            <a:off x="2540000" y="380365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1" name="Line 31"/>
          <p:cNvSpPr>
            <a:spLocks noChangeShapeType="1"/>
          </p:cNvSpPr>
          <p:nvPr/>
        </p:nvSpPr>
        <p:spPr bwMode="auto">
          <a:xfrm>
            <a:off x="2540000" y="400050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2" name="Line 32"/>
          <p:cNvSpPr>
            <a:spLocks noChangeShapeType="1"/>
          </p:cNvSpPr>
          <p:nvPr/>
        </p:nvSpPr>
        <p:spPr bwMode="auto">
          <a:xfrm>
            <a:off x="2540000" y="4197350"/>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3" name="Line 33"/>
          <p:cNvSpPr>
            <a:spLocks noChangeShapeType="1"/>
          </p:cNvSpPr>
          <p:nvPr/>
        </p:nvSpPr>
        <p:spPr bwMode="auto">
          <a:xfrm>
            <a:off x="2540000" y="438308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4" name="Line 34"/>
          <p:cNvSpPr>
            <a:spLocks noChangeShapeType="1"/>
          </p:cNvSpPr>
          <p:nvPr/>
        </p:nvSpPr>
        <p:spPr bwMode="auto">
          <a:xfrm>
            <a:off x="2540000" y="457993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5" name="Line 35"/>
          <p:cNvSpPr>
            <a:spLocks noChangeShapeType="1"/>
          </p:cNvSpPr>
          <p:nvPr/>
        </p:nvSpPr>
        <p:spPr bwMode="auto">
          <a:xfrm>
            <a:off x="2540000" y="47783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6" name="Line 36"/>
          <p:cNvSpPr>
            <a:spLocks noChangeShapeType="1"/>
          </p:cNvSpPr>
          <p:nvPr/>
        </p:nvSpPr>
        <p:spPr bwMode="auto">
          <a:xfrm>
            <a:off x="2540000" y="49625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7" name="Line 37"/>
          <p:cNvSpPr>
            <a:spLocks noChangeShapeType="1"/>
          </p:cNvSpPr>
          <p:nvPr/>
        </p:nvSpPr>
        <p:spPr bwMode="auto">
          <a:xfrm>
            <a:off x="2540000" y="51720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8" name="Line 38"/>
          <p:cNvSpPr>
            <a:spLocks noChangeShapeType="1"/>
          </p:cNvSpPr>
          <p:nvPr/>
        </p:nvSpPr>
        <p:spPr bwMode="auto">
          <a:xfrm>
            <a:off x="2540000" y="53689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39" name="Line 39"/>
          <p:cNvSpPr>
            <a:spLocks noChangeShapeType="1"/>
          </p:cNvSpPr>
          <p:nvPr/>
        </p:nvSpPr>
        <p:spPr bwMode="auto">
          <a:xfrm>
            <a:off x="2540000" y="555466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0" name="Line 50"/>
          <p:cNvSpPr>
            <a:spLocks noChangeShapeType="1"/>
          </p:cNvSpPr>
          <p:nvPr/>
        </p:nvSpPr>
        <p:spPr bwMode="auto">
          <a:xfrm>
            <a:off x="2540000" y="2830513"/>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1" name="Line 51"/>
          <p:cNvSpPr>
            <a:spLocks noChangeShapeType="1"/>
          </p:cNvSpPr>
          <p:nvPr/>
        </p:nvSpPr>
        <p:spPr bwMode="auto">
          <a:xfrm>
            <a:off x="2540000" y="264477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2" name="Line 52"/>
          <p:cNvSpPr>
            <a:spLocks noChangeShapeType="1"/>
          </p:cNvSpPr>
          <p:nvPr/>
        </p:nvSpPr>
        <p:spPr bwMode="auto">
          <a:xfrm>
            <a:off x="2540000" y="2447925"/>
            <a:ext cx="131763" cy="15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3" name="Line 53"/>
          <p:cNvSpPr>
            <a:spLocks noChangeShapeType="1"/>
          </p:cNvSpPr>
          <p:nvPr/>
        </p:nvSpPr>
        <p:spPr bwMode="auto">
          <a:xfrm>
            <a:off x="2540000" y="2262188"/>
            <a:ext cx="131763"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0854" name="Rectangle 54"/>
          <p:cNvSpPr>
            <a:spLocks noChangeArrowheads="1"/>
          </p:cNvSpPr>
          <p:nvPr/>
        </p:nvSpPr>
        <p:spPr bwMode="auto">
          <a:xfrm>
            <a:off x="1973263" y="2076450"/>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$90</a:t>
            </a:r>
            <a:endParaRPr lang="en-US" altLang="tr-TR" sz="2400">
              <a:latin typeface="Arial" charset="0"/>
            </a:endParaRPr>
          </a:p>
        </p:txBody>
      </p:sp>
      <p:sp>
        <p:nvSpPr>
          <p:cNvPr id="460856" name="Rectangle 56"/>
          <p:cNvSpPr>
            <a:spLocks noChangeArrowheads="1"/>
          </p:cNvSpPr>
          <p:nvPr/>
        </p:nvSpPr>
        <p:spPr bwMode="auto">
          <a:xfrm>
            <a:off x="2143125" y="24638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80</a:t>
            </a:r>
            <a:endParaRPr lang="en-US" altLang="tr-TR" sz="2400">
              <a:latin typeface="Arial" charset="0"/>
            </a:endParaRPr>
          </a:p>
        </p:txBody>
      </p:sp>
      <p:sp>
        <p:nvSpPr>
          <p:cNvPr id="460858" name="Rectangle 58"/>
          <p:cNvSpPr>
            <a:spLocks noChangeArrowheads="1"/>
          </p:cNvSpPr>
          <p:nvPr/>
        </p:nvSpPr>
        <p:spPr bwMode="auto">
          <a:xfrm>
            <a:off x="2143125" y="2859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70</a:t>
            </a:r>
            <a:endParaRPr lang="en-US" altLang="tr-TR" sz="2400">
              <a:latin typeface="Arial" charset="0"/>
            </a:endParaRPr>
          </a:p>
        </p:txBody>
      </p:sp>
      <p:sp>
        <p:nvSpPr>
          <p:cNvPr id="460860" name="Rectangle 60"/>
          <p:cNvSpPr>
            <a:spLocks noChangeArrowheads="1"/>
          </p:cNvSpPr>
          <p:nvPr/>
        </p:nvSpPr>
        <p:spPr bwMode="auto">
          <a:xfrm>
            <a:off x="2143125" y="32416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60</a:t>
            </a:r>
            <a:endParaRPr lang="en-US" altLang="tr-TR" sz="2400">
              <a:latin typeface="Arial" charset="0"/>
            </a:endParaRPr>
          </a:p>
        </p:txBody>
      </p:sp>
      <p:sp>
        <p:nvSpPr>
          <p:cNvPr id="460861" name="Rectangle 61"/>
          <p:cNvSpPr>
            <a:spLocks noChangeArrowheads="1"/>
          </p:cNvSpPr>
          <p:nvPr/>
        </p:nvSpPr>
        <p:spPr bwMode="auto">
          <a:xfrm>
            <a:off x="2143125" y="3619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50</a:t>
            </a:r>
            <a:endParaRPr lang="en-US" altLang="tr-TR" sz="2400">
              <a:latin typeface="Arial" charset="0"/>
            </a:endParaRPr>
          </a:p>
        </p:txBody>
      </p:sp>
      <p:sp>
        <p:nvSpPr>
          <p:cNvPr id="460864" name="Rectangle 64"/>
          <p:cNvSpPr>
            <a:spLocks noChangeArrowheads="1"/>
          </p:cNvSpPr>
          <p:nvPr/>
        </p:nvSpPr>
        <p:spPr bwMode="auto">
          <a:xfrm>
            <a:off x="2143125" y="401796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40</a:t>
            </a:r>
            <a:endParaRPr lang="en-US" altLang="tr-TR" sz="2400">
              <a:latin typeface="Arial" charset="0"/>
            </a:endParaRPr>
          </a:p>
        </p:txBody>
      </p:sp>
      <p:sp>
        <p:nvSpPr>
          <p:cNvPr id="460866" name="Rectangle 66"/>
          <p:cNvSpPr>
            <a:spLocks noChangeArrowheads="1"/>
          </p:cNvSpPr>
          <p:nvPr/>
        </p:nvSpPr>
        <p:spPr bwMode="auto">
          <a:xfrm>
            <a:off x="2143125" y="43926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30</a:t>
            </a:r>
            <a:endParaRPr lang="en-US" altLang="tr-TR" sz="2400">
              <a:latin typeface="Arial" charset="0"/>
            </a:endParaRPr>
          </a:p>
        </p:txBody>
      </p:sp>
      <p:sp>
        <p:nvSpPr>
          <p:cNvPr id="460868" name="Rectangle 68"/>
          <p:cNvSpPr>
            <a:spLocks noChangeArrowheads="1"/>
          </p:cNvSpPr>
          <p:nvPr/>
        </p:nvSpPr>
        <p:spPr bwMode="auto">
          <a:xfrm>
            <a:off x="2143125" y="47815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20</a:t>
            </a:r>
            <a:endParaRPr lang="en-US" altLang="tr-TR" sz="2400">
              <a:latin typeface="Arial" charset="0"/>
            </a:endParaRPr>
          </a:p>
        </p:txBody>
      </p:sp>
      <p:sp>
        <p:nvSpPr>
          <p:cNvPr id="460870" name="Rectangle 70"/>
          <p:cNvSpPr>
            <a:spLocks noChangeArrowheads="1"/>
          </p:cNvSpPr>
          <p:nvPr/>
        </p:nvSpPr>
        <p:spPr bwMode="auto">
          <a:xfrm>
            <a:off x="2143125" y="51895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10</a:t>
            </a:r>
            <a:endParaRPr lang="en-US" altLang="tr-TR" sz="2400">
              <a:latin typeface="Arial" charset="0"/>
            </a:endParaRPr>
          </a:p>
        </p:txBody>
      </p:sp>
      <p:sp>
        <p:nvSpPr>
          <p:cNvPr id="460872" name="Rectangle 72"/>
          <p:cNvSpPr>
            <a:spLocks noChangeArrowheads="1"/>
          </p:cNvSpPr>
          <p:nvPr/>
        </p:nvSpPr>
        <p:spPr bwMode="auto">
          <a:xfrm>
            <a:off x="2312988" y="55848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a:solidFill>
                  <a:srgbClr val="000000"/>
                </a:solidFill>
                <a:latin typeface="Arial" charset="0"/>
              </a:rPr>
              <a:t>0</a:t>
            </a:r>
            <a:endParaRPr lang="en-US" altLang="tr-TR" sz="2400">
              <a:latin typeface="Arial" charset="0"/>
            </a:endParaRPr>
          </a:p>
        </p:txBody>
      </p:sp>
      <p:sp>
        <p:nvSpPr>
          <p:cNvPr id="460874" name="Rectangle 74"/>
          <p:cNvSpPr>
            <a:spLocks noChangeArrowheads="1"/>
          </p:cNvSpPr>
          <p:nvPr/>
        </p:nvSpPr>
        <p:spPr bwMode="auto">
          <a:xfrm>
            <a:off x="3405188" y="6492875"/>
            <a:ext cx="24050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Quantity of output</a:t>
            </a:r>
            <a:endParaRPr lang="en-US" altLang="tr-TR" sz="2400">
              <a:latin typeface="Arial" charset="0"/>
            </a:endParaRPr>
          </a:p>
        </p:txBody>
      </p:sp>
      <p:grpSp>
        <p:nvGrpSpPr>
          <p:cNvPr id="460923" name="Group 123"/>
          <p:cNvGrpSpPr>
            <a:grpSpLocks/>
          </p:cNvGrpSpPr>
          <p:nvPr/>
        </p:nvGrpSpPr>
        <p:grpSpPr bwMode="auto">
          <a:xfrm>
            <a:off x="3657600" y="2203450"/>
            <a:ext cx="1522413" cy="3548063"/>
            <a:chOff x="2304" y="1388"/>
            <a:chExt cx="959" cy="2235"/>
          </a:xfrm>
        </p:grpSpPr>
        <p:sp>
          <p:nvSpPr>
            <p:cNvPr id="460924" name="Freeform 124" descr="50%"/>
            <p:cNvSpPr>
              <a:spLocks/>
            </p:cNvSpPr>
            <p:nvPr/>
          </p:nvSpPr>
          <p:spPr bwMode="auto">
            <a:xfrm>
              <a:off x="3129" y="1388"/>
              <a:ext cx="133" cy="2235"/>
            </a:xfrm>
            <a:custGeom>
              <a:avLst/>
              <a:gdLst>
                <a:gd name="T0" fmla="*/ 0 w 133"/>
                <a:gd name="T1" fmla="*/ 0 h 2235"/>
                <a:gd name="T2" fmla="*/ 0 w 133"/>
                <a:gd name="T3" fmla="*/ 2228 h 2235"/>
                <a:gd name="T4" fmla="*/ 133 w 133"/>
                <a:gd name="T5" fmla="*/ 2235 h 2235"/>
                <a:gd name="T6" fmla="*/ 133 w 133"/>
                <a:gd name="T7" fmla="*/ 0 h 2235"/>
                <a:gd name="T8" fmla="*/ 0 w 133"/>
                <a:gd name="T9" fmla="*/ 0 h 2235"/>
              </a:gdLst>
              <a:ahLst/>
              <a:cxnLst>
                <a:cxn ang="0">
                  <a:pos x="T0" y="T1"/>
                </a:cxn>
                <a:cxn ang="0">
                  <a:pos x="T2" y="T3"/>
                </a:cxn>
                <a:cxn ang="0">
                  <a:pos x="T4" y="T5"/>
                </a:cxn>
                <a:cxn ang="0">
                  <a:pos x="T6" y="T7"/>
                </a:cxn>
                <a:cxn ang="0">
                  <a:pos x="T8" y="T9"/>
                </a:cxn>
              </a:cxnLst>
              <a:rect l="0" t="0" r="r" b="b"/>
              <a:pathLst>
                <a:path w="133" h="2235">
                  <a:moveTo>
                    <a:pt x="0" y="0"/>
                  </a:moveTo>
                  <a:lnTo>
                    <a:pt x="0" y="2228"/>
                  </a:lnTo>
                  <a:lnTo>
                    <a:pt x="133" y="2235"/>
                  </a:lnTo>
                  <a:lnTo>
                    <a:pt x="133" y="0"/>
                  </a:lnTo>
                  <a:lnTo>
                    <a:pt x="0" y="0"/>
                  </a:lnTo>
                </a:path>
              </a:pathLst>
            </a:custGeom>
            <a:pattFill prst="pct50">
              <a:fgClr>
                <a:srgbClr val="CCCCFF"/>
              </a:fgClr>
              <a:bgClr>
                <a:srgbClr val="FFFFFF"/>
              </a:bgClr>
            </a:pattFill>
            <a:ln>
              <a:noFill/>
            </a:ln>
            <a:extLst>
              <a:ext uri="{91240B29-F687-4F45-9708-019B960494DF}">
                <a14:hiddenLine xmlns:a14="http://schemas.microsoft.com/office/drawing/2010/main" w="26988">
                  <a:solidFill>
                    <a:srgbClr val="64C5DC"/>
                  </a:solidFill>
                  <a:prstDash val="solid"/>
                  <a:round/>
                  <a:headEnd/>
                  <a:tailEnd/>
                </a14:hiddenLine>
              </a:ext>
            </a:extLst>
          </p:spPr>
          <p:txBody>
            <a:bodyPr/>
            <a:lstStyle/>
            <a:p>
              <a:endParaRPr lang="tr-TR"/>
            </a:p>
          </p:txBody>
        </p:sp>
        <p:sp>
          <p:nvSpPr>
            <p:cNvPr id="460925" name="Line 125"/>
            <p:cNvSpPr>
              <a:spLocks noChangeShapeType="1"/>
            </p:cNvSpPr>
            <p:nvPr/>
          </p:nvSpPr>
          <p:spPr bwMode="auto">
            <a:xfrm flipV="1">
              <a:off x="3262" y="1388"/>
              <a:ext cx="1" cy="223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460926" name="Line 126"/>
            <p:cNvSpPr>
              <a:spLocks noChangeShapeType="1"/>
            </p:cNvSpPr>
            <p:nvPr/>
          </p:nvSpPr>
          <p:spPr bwMode="auto">
            <a:xfrm flipV="1">
              <a:off x="3129" y="1388"/>
              <a:ext cx="1" cy="2228"/>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grpSp>
          <p:nvGrpSpPr>
            <p:cNvPr id="460927" name="Group 127"/>
            <p:cNvGrpSpPr>
              <a:grpSpLocks/>
            </p:cNvGrpSpPr>
            <p:nvPr/>
          </p:nvGrpSpPr>
          <p:grpSpPr bwMode="auto">
            <a:xfrm>
              <a:off x="2304" y="2064"/>
              <a:ext cx="864" cy="240"/>
              <a:chOff x="2304" y="2064"/>
              <a:chExt cx="864" cy="240"/>
            </a:xfrm>
          </p:grpSpPr>
          <p:sp>
            <p:nvSpPr>
              <p:cNvPr id="460928" name="Rectangle 128"/>
              <p:cNvSpPr>
                <a:spLocks noChangeArrowheads="1"/>
              </p:cNvSpPr>
              <p:nvPr/>
            </p:nvSpPr>
            <p:spPr bwMode="auto">
              <a:xfrm>
                <a:off x="2304" y="2064"/>
                <a:ext cx="6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B </a:t>
                </a:r>
                <a:endParaRPr lang="en-US" altLang="tr-TR" sz="2400">
                  <a:latin typeface="Arial" charset="0"/>
                </a:endParaRPr>
              </a:p>
            </p:txBody>
          </p:sp>
          <p:sp>
            <p:nvSpPr>
              <p:cNvPr id="460929" name="Line 129"/>
              <p:cNvSpPr>
                <a:spLocks noChangeShapeType="1"/>
              </p:cNvSpPr>
              <p:nvPr/>
            </p:nvSpPr>
            <p:spPr bwMode="auto">
              <a:xfrm>
                <a:off x="2928" y="2160"/>
                <a:ext cx="24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460908" name="Group 108"/>
          <p:cNvGrpSpPr>
            <a:grpSpLocks/>
          </p:cNvGrpSpPr>
          <p:nvPr/>
        </p:nvGrpSpPr>
        <p:grpSpPr bwMode="auto">
          <a:xfrm>
            <a:off x="3276600" y="2759075"/>
            <a:ext cx="3319463" cy="365125"/>
            <a:chOff x="2064" y="1536"/>
            <a:chExt cx="2091" cy="230"/>
          </a:xfrm>
        </p:grpSpPr>
        <p:sp>
          <p:nvSpPr>
            <p:cNvPr id="460875" name="Rectangle 75"/>
            <p:cNvSpPr>
              <a:spLocks noChangeArrowheads="1"/>
            </p:cNvSpPr>
            <p:nvPr/>
          </p:nvSpPr>
          <p:spPr bwMode="auto">
            <a:xfrm>
              <a:off x="2064" y="1536"/>
              <a:ext cx="6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A </a:t>
              </a:r>
              <a:endParaRPr lang="en-US" altLang="tr-TR" sz="2400">
                <a:latin typeface="Arial" charset="0"/>
              </a:endParaRPr>
            </a:p>
          </p:txBody>
        </p:sp>
        <p:sp>
          <p:nvSpPr>
            <p:cNvPr id="460878" name="Rectangle 78"/>
            <p:cNvSpPr>
              <a:spLocks noChangeArrowheads="1"/>
            </p:cNvSpPr>
            <p:nvPr/>
          </p:nvSpPr>
          <p:spPr bwMode="auto">
            <a:xfrm>
              <a:off x="3504" y="1536"/>
              <a:ext cx="6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Area C </a:t>
              </a:r>
              <a:endParaRPr lang="en-US" altLang="tr-TR" sz="2400">
                <a:latin typeface="Arial" charset="0"/>
              </a:endParaRPr>
            </a:p>
          </p:txBody>
        </p:sp>
      </p:grpSp>
      <p:grpSp>
        <p:nvGrpSpPr>
          <p:cNvPr id="460921" name="Group 121"/>
          <p:cNvGrpSpPr>
            <a:grpSpLocks/>
          </p:cNvGrpSpPr>
          <p:nvPr/>
        </p:nvGrpSpPr>
        <p:grpSpPr bwMode="auto">
          <a:xfrm>
            <a:off x="5019675" y="2400300"/>
            <a:ext cx="3473450" cy="2597150"/>
            <a:chOff x="3162" y="1512"/>
            <a:chExt cx="2188" cy="1636"/>
          </a:xfrm>
        </p:grpSpPr>
        <p:sp>
          <p:nvSpPr>
            <p:cNvPr id="460877" name="Rectangle 77"/>
            <p:cNvSpPr>
              <a:spLocks noChangeArrowheads="1"/>
            </p:cNvSpPr>
            <p:nvPr/>
          </p:nvSpPr>
          <p:spPr bwMode="auto">
            <a:xfrm>
              <a:off x="4501" y="1546"/>
              <a:ext cx="2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MC</a:t>
              </a:r>
              <a:endParaRPr lang="en-US" altLang="tr-TR" sz="2400">
                <a:latin typeface="Arial" charset="0"/>
              </a:endParaRPr>
            </a:p>
          </p:txBody>
        </p:sp>
        <p:sp>
          <p:nvSpPr>
            <p:cNvPr id="460881" name="Rectangle 81"/>
            <p:cNvSpPr>
              <a:spLocks noChangeArrowheads="1"/>
            </p:cNvSpPr>
            <p:nvPr/>
          </p:nvSpPr>
          <p:spPr bwMode="auto">
            <a:xfrm>
              <a:off x="4966" y="2256"/>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ATC</a:t>
              </a:r>
              <a:endParaRPr lang="en-US" altLang="tr-TR" sz="2400" i="1">
                <a:latin typeface="Arial" charset="0"/>
              </a:endParaRPr>
            </a:p>
          </p:txBody>
        </p:sp>
        <p:grpSp>
          <p:nvGrpSpPr>
            <p:cNvPr id="460906" name="Group 106"/>
            <p:cNvGrpSpPr>
              <a:grpSpLocks/>
            </p:cNvGrpSpPr>
            <p:nvPr/>
          </p:nvGrpSpPr>
          <p:grpSpPr bwMode="auto">
            <a:xfrm>
              <a:off x="3162" y="1512"/>
              <a:ext cx="1778" cy="1636"/>
              <a:chOff x="3162" y="1512"/>
              <a:chExt cx="1778" cy="1636"/>
            </a:xfrm>
          </p:grpSpPr>
          <p:sp>
            <p:nvSpPr>
              <p:cNvPr id="460849" name="Freeform 49"/>
              <p:cNvSpPr>
                <a:spLocks/>
              </p:cNvSpPr>
              <p:nvPr/>
            </p:nvSpPr>
            <p:spPr bwMode="auto">
              <a:xfrm>
                <a:off x="3195" y="1512"/>
                <a:ext cx="1230" cy="1578"/>
              </a:xfrm>
              <a:custGeom>
                <a:avLst/>
                <a:gdLst>
                  <a:gd name="T0" fmla="*/ 17 w 1230"/>
                  <a:gd name="T1" fmla="*/ 1571 h 1578"/>
                  <a:gd name="T2" fmla="*/ 50 w 1230"/>
                  <a:gd name="T3" fmla="*/ 1541 h 1578"/>
                  <a:gd name="T4" fmla="*/ 67 w 1230"/>
                  <a:gd name="T5" fmla="*/ 1519 h 1578"/>
                  <a:gd name="T6" fmla="*/ 117 w 1230"/>
                  <a:gd name="T7" fmla="*/ 1490 h 1578"/>
                  <a:gd name="T8" fmla="*/ 133 w 1230"/>
                  <a:gd name="T9" fmla="*/ 1468 h 1578"/>
                  <a:gd name="T10" fmla="*/ 166 w 1230"/>
                  <a:gd name="T11" fmla="*/ 1439 h 1578"/>
                  <a:gd name="T12" fmla="*/ 200 w 1230"/>
                  <a:gd name="T13" fmla="*/ 1410 h 1578"/>
                  <a:gd name="T14" fmla="*/ 233 w 1230"/>
                  <a:gd name="T15" fmla="*/ 1381 h 1578"/>
                  <a:gd name="T16" fmla="*/ 266 w 1230"/>
                  <a:gd name="T17" fmla="*/ 1352 h 1578"/>
                  <a:gd name="T18" fmla="*/ 299 w 1230"/>
                  <a:gd name="T19" fmla="*/ 1315 h 1578"/>
                  <a:gd name="T20" fmla="*/ 316 w 1230"/>
                  <a:gd name="T21" fmla="*/ 1286 h 1578"/>
                  <a:gd name="T22" fmla="*/ 366 w 1230"/>
                  <a:gd name="T23" fmla="*/ 1249 h 1578"/>
                  <a:gd name="T24" fmla="*/ 399 w 1230"/>
                  <a:gd name="T25" fmla="*/ 1220 h 1578"/>
                  <a:gd name="T26" fmla="*/ 416 w 1230"/>
                  <a:gd name="T27" fmla="*/ 1184 h 1578"/>
                  <a:gd name="T28" fmla="*/ 449 w 1230"/>
                  <a:gd name="T29" fmla="*/ 1147 h 1578"/>
                  <a:gd name="T30" fmla="*/ 499 w 1230"/>
                  <a:gd name="T31" fmla="*/ 1118 h 1578"/>
                  <a:gd name="T32" fmla="*/ 515 w 1230"/>
                  <a:gd name="T33" fmla="*/ 1074 h 1578"/>
                  <a:gd name="T34" fmla="*/ 549 w 1230"/>
                  <a:gd name="T35" fmla="*/ 1045 h 1578"/>
                  <a:gd name="T36" fmla="*/ 565 w 1230"/>
                  <a:gd name="T37" fmla="*/ 1001 h 1578"/>
                  <a:gd name="T38" fmla="*/ 599 w 1230"/>
                  <a:gd name="T39" fmla="*/ 964 h 1578"/>
                  <a:gd name="T40" fmla="*/ 648 w 1230"/>
                  <a:gd name="T41" fmla="*/ 928 h 1578"/>
                  <a:gd name="T42" fmla="*/ 665 w 1230"/>
                  <a:gd name="T43" fmla="*/ 891 h 1578"/>
                  <a:gd name="T44" fmla="*/ 698 w 1230"/>
                  <a:gd name="T45" fmla="*/ 848 h 1578"/>
                  <a:gd name="T46" fmla="*/ 715 w 1230"/>
                  <a:gd name="T47" fmla="*/ 818 h 1578"/>
                  <a:gd name="T48" fmla="*/ 765 w 1230"/>
                  <a:gd name="T49" fmla="*/ 775 h 1578"/>
                  <a:gd name="T50" fmla="*/ 781 w 1230"/>
                  <a:gd name="T51" fmla="*/ 731 h 1578"/>
                  <a:gd name="T52" fmla="*/ 815 w 1230"/>
                  <a:gd name="T53" fmla="*/ 702 h 1578"/>
                  <a:gd name="T54" fmla="*/ 831 w 1230"/>
                  <a:gd name="T55" fmla="*/ 658 h 1578"/>
                  <a:gd name="T56" fmla="*/ 864 w 1230"/>
                  <a:gd name="T57" fmla="*/ 614 h 1578"/>
                  <a:gd name="T58" fmla="*/ 898 w 1230"/>
                  <a:gd name="T59" fmla="*/ 585 h 1578"/>
                  <a:gd name="T60" fmla="*/ 931 w 1230"/>
                  <a:gd name="T61" fmla="*/ 541 h 1578"/>
                  <a:gd name="T62" fmla="*/ 948 w 1230"/>
                  <a:gd name="T63" fmla="*/ 504 h 1578"/>
                  <a:gd name="T64" fmla="*/ 964 w 1230"/>
                  <a:gd name="T65" fmla="*/ 468 h 1578"/>
                  <a:gd name="T66" fmla="*/ 997 w 1230"/>
                  <a:gd name="T67" fmla="*/ 431 h 1578"/>
                  <a:gd name="T68" fmla="*/ 1031 w 1230"/>
                  <a:gd name="T69" fmla="*/ 388 h 1578"/>
                  <a:gd name="T70" fmla="*/ 1047 w 1230"/>
                  <a:gd name="T71" fmla="*/ 358 h 1578"/>
                  <a:gd name="T72" fmla="*/ 1064 w 1230"/>
                  <a:gd name="T73" fmla="*/ 322 h 1578"/>
                  <a:gd name="T74" fmla="*/ 1080 w 1230"/>
                  <a:gd name="T75" fmla="*/ 293 h 1578"/>
                  <a:gd name="T76" fmla="*/ 1097 w 1230"/>
                  <a:gd name="T77" fmla="*/ 256 h 1578"/>
                  <a:gd name="T78" fmla="*/ 1114 w 1230"/>
                  <a:gd name="T79" fmla="*/ 227 h 1578"/>
                  <a:gd name="T80" fmla="*/ 1130 w 1230"/>
                  <a:gd name="T81" fmla="*/ 190 h 1578"/>
                  <a:gd name="T82" fmla="*/ 1164 w 1230"/>
                  <a:gd name="T83" fmla="*/ 154 h 1578"/>
                  <a:gd name="T84" fmla="*/ 1180 w 1230"/>
                  <a:gd name="T85" fmla="*/ 125 h 1578"/>
                  <a:gd name="T86" fmla="*/ 1197 w 1230"/>
                  <a:gd name="T87" fmla="*/ 88 h 1578"/>
                  <a:gd name="T88" fmla="*/ 1213 w 1230"/>
                  <a:gd name="T89" fmla="*/ 66 h 1578"/>
                  <a:gd name="T90" fmla="*/ 1230 w 1230"/>
                  <a:gd name="T91" fmla="*/ 30 h 1578"/>
                  <a:gd name="T92" fmla="*/ 1230 w 1230"/>
                  <a:gd name="T93" fmla="*/ 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1578">
                    <a:moveTo>
                      <a:pt x="0" y="1578"/>
                    </a:moveTo>
                    <a:lnTo>
                      <a:pt x="17" y="1571"/>
                    </a:lnTo>
                    <a:lnTo>
                      <a:pt x="33" y="1556"/>
                    </a:lnTo>
                    <a:lnTo>
                      <a:pt x="50" y="1541"/>
                    </a:lnTo>
                    <a:lnTo>
                      <a:pt x="50" y="1534"/>
                    </a:lnTo>
                    <a:lnTo>
                      <a:pt x="67" y="1519"/>
                    </a:lnTo>
                    <a:lnTo>
                      <a:pt x="100" y="1512"/>
                    </a:lnTo>
                    <a:lnTo>
                      <a:pt x="117" y="1490"/>
                    </a:lnTo>
                    <a:lnTo>
                      <a:pt x="133" y="1483"/>
                    </a:lnTo>
                    <a:lnTo>
                      <a:pt x="133" y="1468"/>
                    </a:lnTo>
                    <a:lnTo>
                      <a:pt x="150" y="1454"/>
                    </a:lnTo>
                    <a:lnTo>
                      <a:pt x="166" y="1439"/>
                    </a:lnTo>
                    <a:lnTo>
                      <a:pt x="183" y="1425"/>
                    </a:lnTo>
                    <a:lnTo>
                      <a:pt x="200" y="1410"/>
                    </a:lnTo>
                    <a:lnTo>
                      <a:pt x="200" y="1395"/>
                    </a:lnTo>
                    <a:lnTo>
                      <a:pt x="233" y="1381"/>
                    </a:lnTo>
                    <a:lnTo>
                      <a:pt x="250" y="1366"/>
                    </a:lnTo>
                    <a:lnTo>
                      <a:pt x="266" y="1352"/>
                    </a:lnTo>
                    <a:lnTo>
                      <a:pt x="283" y="1337"/>
                    </a:lnTo>
                    <a:lnTo>
                      <a:pt x="299" y="1315"/>
                    </a:lnTo>
                    <a:lnTo>
                      <a:pt x="299" y="1300"/>
                    </a:lnTo>
                    <a:lnTo>
                      <a:pt x="316" y="1286"/>
                    </a:lnTo>
                    <a:lnTo>
                      <a:pt x="333" y="1264"/>
                    </a:lnTo>
                    <a:lnTo>
                      <a:pt x="366" y="1249"/>
                    </a:lnTo>
                    <a:lnTo>
                      <a:pt x="382" y="1235"/>
                    </a:lnTo>
                    <a:lnTo>
                      <a:pt x="399" y="1220"/>
                    </a:lnTo>
                    <a:lnTo>
                      <a:pt x="399" y="1198"/>
                    </a:lnTo>
                    <a:lnTo>
                      <a:pt x="416" y="1184"/>
                    </a:lnTo>
                    <a:lnTo>
                      <a:pt x="432" y="1169"/>
                    </a:lnTo>
                    <a:lnTo>
                      <a:pt x="449" y="1147"/>
                    </a:lnTo>
                    <a:lnTo>
                      <a:pt x="466" y="1132"/>
                    </a:lnTo>
                    <a:lnTo>
                      <a:pt x="499" y="1118"/>
                    </a:lnTo>
                    <a:lnTo>
                      <a:pt x="499" y="1089"/>
                    </a:lnTo>
                    <a:lnTo>
                      <a:pt x="515" y="1074"/>
                    </a:lnTo>
                    <a:lnTo>
                      <a:pt x="532" y="1059"/>
                    </a:lnTo>
                    <a:lnTo>
                      <a:pt x="549" y="1045"/>
                    </a:lnTo>
                    <a:lnTo>
                      <a:pt x="565" y="1023"/>
                    </a:lnTo>
                    <a:lnTo>
                      <a:pt x="565" y="1001"/>
                    </a:lnTo>
                    <a:lnTo>
                      <a:pt x="582" y="986"/>
                    </a:lnTo>
                    <a:lnTo>
                      <a:pt x="599" y="964"/>
                    </a:lnTo>
                    <a:lnTo>
                      <a:pt x="632" y="950"/>
                    </a:lnTo>
                    <a:lnTo>
                      <a:pt x="648" y="928"/>
                    </a:lnTo>
                    <a:lnTo>
                      <a:pt x="665" y="906"/>
                    </a:lnTo>
                    <a:lnTo>
                      <a:pt x="665" y="891"/>
                    </a:lnTo>
                    <a:lnTo>
                      <a:pt x="682" y="870"/>
                    </a:lnTo>
                    <a:lnTo>
                      <a:pt x="698" y="848"/>
                    </a:lnTo>
                    <a:lnTo>
                      <a:pt x="715" y="833"/>
                    </a:lnTo>
                    <a:lnTo>
                      <a:pt x="715" y="818"/>
                    </a:lnTo>
                    <a:lnTo>
                      <a:pt x="731" y="789"/>
                    </a:lnTo>
                    <a:lnTo>
                      <a:pt x="765" y="775"/>
                    </a:lnTo>
                    <a:lnTo>
                      <a:pt x="781" y="760"/>
                    </a:lnTo>
                    <a:lnTo>
                      <a:pt x="781" y="731"/>
                    </a:lnTo>
                    <a:lnTo>
                      <a:pt x="798" y="716"/>
                    </a:lnTo>
                    <a:lnTo>
                      <a:pt x="815" y="702"/>
                    </a:lnTo>
                    <a:lnTo>
                      <a:pt x="831" y="672"/>
                    </a:lnTo>
                    <a:lnTo>
                      <a:pt x="831" y="658"/>
                    </a:lnTo>
                    <a:lnTo>
                      <a:pt x="848" y="643"/>
                    </a:lnTo>
                    <a:lnTo>
                      <a:pt x="864" y="614"/>
                    </a:lnTo>
                    <a:lnTo>
                      <a:pt x="898" y="599"/>
                    </a:lnTo>
                    <a:lnTo>
                      <a:pt x="898" y="585"/>
                    </a:lnTo>
                    <a:lnTo>
                      <a:pt x="914" y="563"/>
                    </a:lnTo>
                    <a:lnTo>
                      <a:pt x="931" y="541"/>
                    </a:lnTo>
                    <a:lnTo>
                      <a:pt x="931" y="526"/>
                    </a:lnTo>
                    <a:lnTo>
                      <a:pt x="948" y="504"/>
                    </a:lnTo>
                    <a:lnTo>
                      <a:pt x="964" y="490"/>
                    </a:lnTo>
                    <a:lnTo>
                      <a:pt x="964" y="468"/>
                    </a:lnTo>
                    <a:lnTo>
                      <a:pt x="981" y="446"/>
                    </a:lnTo>
                    <a:lnTo>
                      <a:pt x="997" y="431"/>
                    </a:lnTo>
                    <a:lnTo>
                      <a:pt x="997" y="417"/>
                    </a:lnTo>
                    <a:lnTo>
                      <a:pt x="1031" y="388"/>
                    </a:lnTo>
                    <a:lnTo>
                      <a:pt x="1031" y="373"/>
                    </a:lnTo>
                    <a:lnTo>
                      <a:pt x="1047" y="358"/>
                    </a:lnTo>
                    <a:lnTo>
                      <a:pt x="1064" y="344"/>
                    </a:lnTo>
                    <a:lnTo>
                      <a:pt x="1064" y="322"/>
                    </a:lnTo>
                    <a:lnTo>
                      <a:pt x="1080" y="307"/>
                    </a:lnTo>
                    <a:lnTo>
                      <a:pt x="1080" y="293"/>
                    </a:lnTo>
                    <a:lnTo>
                      <a:pt x="1097" y="271"/>
                    </a:lnTo>
                    <a:lnTo>
                      <a:pt x="1097" y="256"/>
                    </a:lnTo>
                    <a:lnTo>
                      <a:pt x="1114" y="241"/>
                    </a:lnTo>
                    <a:lnTo>
                      <a:pt x="1114" y="227"/>
                    </a:lnTo>
                    <a:lnTo>
                      <a:pt x="1130" y="205"/>
                    </a:lnTo>
                    <a:lnTo>
                      <a:pt x="1130" y="190"/>
                    </a:lnTo>
                    <a:lnTo>
                      <a:pt x="1164" y="176"/>
                    </a:lnTo>
                    <a:lnTo>
                      <a:pt x="1164" y="154"/>
                    </a:lnTo>
                    <a:lnTo>
                      <a:pt x="1180" y="139"/>
                    </a:lnTo>
                    <a:lnTo>
                      <a:pt x="1180" y="125"/>
                    </a:lnTo>
                    <a:lnTo>
                      <a:pt x="1197" y="110"/>
                    </a:lnTo>
                    <a:lnTo>
                      <a:pt x="1197" y="88"/>
                    </a:lnTo>
                    <a:lnTo>
                      <a:pt x="1197" y="81"/>
                    </a:lnTo>
                    <a:lnTo>
                      <a:pt x="1213" y="66"/>
                    </a:lnTo>
                    <a:lnTo>
                      <a:pt x="1213" y="52"/>
                    </a:lnTo>
                    <a:lnTo>
                      <a:pt x="1230" y="30"/>
                    </a:lnTo>
                    <a:lnTo>
                      <a:pt x="1230" y="22"/>
                    </a:lnTo>
                    <a:lnTo>
                      <a:pt x="1230" y="8"/>
                    </a:lnTo>
                    <a:lnTo>
                      <a:pt x="1230"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7" name="Freeform 47"/>
              <p:cNvSpPr>
                <a:spLocks/>
              </p:cNvSpPr>
              <p:nvPr/>
            </p:nvSpPr>
            <p:spPr bwMode="auto">
              <a:xfrm>
                <a:off x="3245" y="2484"/>
                <a:ext cx="1695" cy="555"/>
              </a:xfrm>
              <a:custGeom>
                <a:avLst/>
                <a:gdLst>
                  <a:gd name="T0" fmla="*/ 0 w 1695"/>
                  <a:gd name="T1" fmla="*/ 555 h 555"/>
                  <a:gd name="T2" fmla="*/ 50 w 1695"/>
                  <a:gd name="T3" fmla="*/ 555 h 555"/>
                  <a:gd name="T4" fmla="*/ 83 w 1695"/>
                  <a:gd name="T5" fmla="*/ 555 h 555"/>
                  <a:gd name="T6" fmla="*/ 116 w 1695"/>
                  <a:gd name="T7" fmla="*/ 555 h 555"/>
                  <a:gd name="T8" fmla="*/ 150 w 1695"/>
                  <a:gd name="T9" fmla="*/ 555 h 555"/>
                  <a:gd name="T10" fmla="*/ 200 w 1695"/>
                  <a:gd name="T11" fmla="*/ 547 h 555"/>
                  <a:gd name="T12" fmla="*/ 233 w 1695"/>
                  <a:gd name="T13" fmla="*/ 547 h 555"/>
                  <a:gd name="T14" fmla="*/ 266 w 1695"/>
                  <a:gd name="T15" fmla="*/ 547 h 555"/>
                  <a:gd name="T16" fmla="*/ 316 w 1695"/>
                  <a:gd name="T17" fmla="*/ 540 h 555"/>
                  <a:gd name="T18" fmla="*/ 349 w 1695"/>
                  <a:gd name="T19" fmla="*/ 526 h 555"/>
                  <a:gd name="T20" fmla="*/ 382 w 1695"/>
                  <a:gd name="T21" fmla="*/ 526 h 555"/>
                  <a:gd name="T22" fmla="*/ 416 w 1695"/>
                  <a:gd name="T23" fmla="*/ 518 h 555"/>
                  <a:gd name="T24" fmla="*/ 449 w 1695"/>
                  <a:gd name="T25" fmla="*/ 511 h 555"/>
                  <a:gd name="T26" fmla="*/ 482 w 1695"/>
                  <a:gd name="T27" fmla="*/ 504 h 555"/>
                  <a:gd name="T28" fmla="*/ 515 w 1695"/>
                  <a:gd name="T29" fmla="*/ 504 h 555"/>
                  <a:gd name="T30" fmla="*/ 549 w 1695"/>
                  <a:gd name="T31" fmla="*/ 496 h 555"/>
                  <a:gd name="T32" fmla="*/ 598 w 1695"/>
                  <a:gd name="T33" fmla="*/ 489 h 555"/>
                  <a:gd name="T34" fmla="*/ 615 w 1695"/>
                  <a:gd name="T35" fmla="*/ 482 h 555"/>
                  <a:gd name="T36" fmla="*/ 648 w 1695"/>
                  <a:gd name="T37" fmla="*/ 467 h 555"/>
                  <a:gd name="T38" fmla="*/ 681 w 1695"/>
                  <a:gd name="T39" fmla="*/ 460 h 555"/>
                  <a:gd name="T40" fmla="*/ 731 w 1695"/>
                  <a:gd name="T41" fmla="*/ 445 h 555"/>
                  <a:gd name="T42" fmla="*/ 748 w 1695"/>
                  <a:gd name="T43" fmla="*/ 438 h 555"/>
                  <a:gd name="T44" fmla="*/ 781 w 1695"/>
                  <a:gd name="T45" fmla="*/ 431 h 555"/>
                  <a:gd name="T46" fmla="*/ 814 w 1695"/>
                  <a:gd name="T47" fmla="*/ 423 h 555"/>
                  <a:gd name="T48" fmla="*/ 848 w 1695"/>
                  <a:gd name="T49" fmla="*/ 401 h 555"/>
                  <a:gd name="T50" fmla="*/ 881 w 1695"/>
                  <a:gd name="T51" fmla="*/ 394 h 555"/>
                  <a:gd name="T52" fmla="*/ 914 w 1695"/>
                  <a:gd name="T53" fmla="*/ 387 h 555"/>
                  <a:gd name="T54" fmla="*/ 931 w 1695"/>
                  <a:gd name="T55" fmla="*/ 372 h 555"/>
                  <a:gd name="T56" fmla="*/ 981 w 1695"/>
                  <a:gd name="T57" fmla="*/ 365 h 555"/>
                  <a:gd name="T58" fmla="*/ 997 w 1695"/>
                  <a:gd name="T59" fmla="*/ 350 h 555"/>
                  <a:gd name="T60" fmla="*/ 1030 w 1695"/>
                  <a:gd name="T61" fmla="*/ 336 h 555"/>
                  <a:gd name="T62" fmla="*/ 1047 w 1695"/>
                  <a:gd name="T63" fmla="*/ 328 h 555"/>
                  <a:gd name="T64" fmla="*/ 1080 w 1695"/>
                  <a:gd name="T65" fmla="*/ 314 h 555"/>
                  <a:gd name="T66" fmla="*/ 1114 w 1695"/>
                  <a:gd name="T67" fmla="*/ 306 h 555"/>
                  <a:gd name="T68" fmla="*/ 1147 w 1695"/>
                  <a:gd name="T69" fmla="*/ 285 h 555"/>
                  <a:gd name="T70" fmla="*/ 1163 w 1695"/>
                  <a:gd name="T71" fmla="*/ 277 h 555"/>
                  <a:gd name="T72" fmla="*/ 1197 w 1695"/>
                  <a:gd name="T73" fmla="*/ 263 h 555"/>
                  <a:gd name="T74" fmla="*/ 1213 w 1695"/>
                  <a:gd name="T75" fmla="*/ 248 h 555"/>
                  <a:gd name="T76" fmla="*/ 1263 w 1695"/>
                  <a:gd name="T77" fmla="*/ 233 h 555"/>
                  <a:gd name="T78" fmla="*/ 1280 w 1695"/>
                  <a:gd name="T79" fmla="*/ 219 h 555"/>
                  <a:gd name="T80" fmla="*/ 1313 w 1695"/>
                  <a:gd name="T81" fmla="*/ 212 h 555"/>
                  <a:gd name="T82" fmla="*/ 1330 w 1695"/>
                  <a:gd name="T83" fmla="*/ 197 h 555"/>
                  <a:gd name="T84" fmla="*/ 1346 w 1695"/>
                  <a:gd name="T85" fmla="*/ 190 h 555"/>
                  <a:gd name="T86" fmla="*/ 1396 w 1695"/>
                  <a:gd name="T87" fmla="*/ 168 h 555"/>
                  <a:gd name="T88" fmla="*/ 1413 w 1695"/>
                  <a:gd name="T89" fmla="*/ 153 h 555"/>
                  <a:gd name="T90" fmla="*/ 1429 w 1695"/>
                  <a:gd name="T91" fmla="*/ 146 h 555"/>
                  <a:gd name="T92" fmla="*/ 1463 w 1695"/>
                  <a:gd name="T93" fmla="*/ 131 h 555"/>
                  <a:gd name="T94" fmla="*/ 1479 w 1695"/>
                  <a:gd name="T95" fmla="*/ 117 h 555"/>
                  <a:gd name="T96" fmla="*/ 1512 w 1695"/>
                  <a:gd name="T97" fmla="*/ 102 h 555"/>
                  <a:gd name="T98" fmla="*/ 1529 w 1695"/>
                  <a:gd name="T99" fmla="*/ 95 h 555"/>
                  <a:gd name="T100" fmla="*/ 1562 w 1695"/>
                  <a:gd name="T101" fmla="*/ 80 h 555"/>
                  <a:gd name="T102" fmla="*/ 1579 w 1695"/>
                  <a:gd name="T103" fmla="*/ 73 h 555"/>
                  <a:gd name="T104" fmla="*/ 1595 w 1695"/>
                  <a:gd name="T105" fmla="*/ 51 h 555"/>
                  <a:gd name="T106" fmla="*/ 1612 w 1695"/>
                  <a:gd name="T107" fmla="*/ 44 h 555"/>
                  <a:gd name="T108" fmla="*/ 1645 w 1695"/>
                  <a:gd name="T109" fmla="*/ 29 h 555"/>
                  <a:gd name="T110" fmla="*/ 1679 w 1695"/>
                  <a:gd name="T111" fmla="*/ 22 h 555"/>
                  <a:gd name="T112" fmla="*/ 1695 w 1695"/>
                  <a:gd name="T11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5" h="555">
                    <a:moveTo>
                      <a:pt x="0" y="555"/>
                    </a:moveTo>
                    <a:lnTo>
                      <a:pt x="50" y="555"/>
                    </a:lnTo>
                    <a:lnTo>
                      <a:pt x="83" y="555"/>
                    </a:lnTo>
                    <a:lnTo>
                      <a:pt x="116" y="555"/>
                    </a:lnTo>
                    <a:lnTo>
                      <a:pt x="150" y="555"/>
                    </a:lnTo>
                    <a:lnTo>
                      <a:pt x="200" y="547"/>
                    </a:lnTo>
                    <a:lnTo>
                      <a:pt x="233" y="547"/>
                    </a:lnTo>
                    <a:lnTo>
                      <a:pt x="266" y="547"/>
                    </a:lnTo>
                    <a:lnTo>
                      <a:pt x="316" y="540"/>
                    </a:lnTo>
                    <a:lnTo>
                      <a:pt x="349" y="526"/>
                    </a:lnTo>
                    <a:lnTo>
                      <a:pt x="382" y="526"/>
                    </a:lnTo>
                    <a:lnTo>
                      <a:pt x="416" y="518"/>
                    </a:lnTo>
                    <a:lnTo>
                      <a:pt x="449" y="511"/>
                    </a:lnTo>
                    <a:lnTo>
                      <a:pt x="482" y="504"/>
                    </a:lnTo>
                    <a:lnTo>
                      <a:pt x="515" y="504"/>
                    </a:lnTo>
                    <a:lnTo>
                      <a:pt x="549" y="496"/>
                    </a:lnTo>
                    <a:lnTo>
                      <a:pt x="598" y="489"/>
                    </a:lnTo>
                    <a:lnTo>
                      <a:pt x="615" y="482"/>
                    </a:lnTo>
                    <a:lnTo>
                      <a:pt x="648" y="467"/>
                    </a:lnTo>
                    <a:lnTo>
                      <a:pt x="681" y="460"/>
                    </a:lnTo>
                    <a:lnTo>
                      <a:pt x="731" y="445"/>
                    </a:lnTo>
                    <a:lnTo>
                      <a:pt x="748" y="438"/>
                    </a:lnTo>
                    <a:lnTo>
                      <a:pt x="781" y="431"/>
                    </a:lnTo>
                    <a:lnTo>
                      <a:pt x="814" y="423"/>
                    </a:lnTo>
                    <a:lnTo>
                      <a:pt x="848" y="401"/>
                    </a:lnTo>
                    <a:lnTo>
                      <a:pt x="881" y="394"/>
                    </a:lnTo>
                    <a:lnTo>
                      <a:pt x="914" y="387"/>
                    </a:lnTo>
                    <a:lnTo>
                      <a:pt x="931" y="372"/>
                    </a:lnTo>
                    <a:lnTo>
                      <a:pt x="981" y="365"/>
                    </a:lnTo>
                    <a:lnTo>
                      <a:pt x="997" y="350"/>
                    </a:lnTo>
                    <a:lnTo>
                      <a:pt x="1030" y="336"/>
                    </a:lnTo>
                    <a:lnTo>
                      <a:pt x="1047" y="328"/>
                    </a:lnTo>
                    <a:lnTo>
                      <a:pt x="1080" y="314"/>
                    </a:lnTo>
                    <a:lnTo>
                      <a:pt x="1114" y="306"/>
                    </a:lnTo>
                    <a:lnTo>
                      <a:pt x="1147" y="285"/>
                    </a:lnTo>
                    <a:lnTo>
                      <a:pt x="1163" y="277"/>
                    </a:lnTo>
                    <a:lnTo>
                      <a:pt x="1197" y="263"/>
                    </a:lnTo>
                    <a:lnTo>
                      <a:pt x="1213" y="248"/>
                    </a:lnTo>
                    <a:lnTo>
                      <a:pt x="1263" y="233"/>
                    </a:lnTo>
                    <a:lnTo>
                      <a:pt x="1280" y="219"/>
                    </a:lnTo>
                    <a:lnTo>
                      <a:pt x="1313" y="212"/>
                    </a:lnTo>
                    <a:lnTo>
                      <a:pt x="1330" y="197"/>
                    </a:lnTo>
                    <a:lnTo>
                      <a:pt x="1346" y="190"/>
                    </a:lnTo>
                    <a:lnTo>
                      <a:pt x="1396" y="168"/>
                    </a:lnTo>
                    <a:lnTo>
                      <a:pt x="1413" y="153"/>
                    </a:lnTo>
                    <a:lnTo>
                      <a:pt x="1429" y="146"/>
                    </a:lnTo>
                    <a:lnTo>
                      <a:pt x="1463" y="131"/>
                    </a:lnTo>
                    <a:lnTo>
                      <a:pt x="1479" y="117"/>
                    </a:lnTo>
                    <a:lnTo>
                      <a:pt x="1512" y="102"/>
                    </a:lnTo>
                    <a:lnTo>
                      <a:pt x="1529" y="95"/>
                    </a:lnTo>
                    <a:lnTo>
                      <a:pt x="1562" y="80"/>
                    </a:lnTo>
                    <a:lnTo>
                      <a:pt x="1579" y="73"/>
                    </a:lnTo>
                    <a:lnTo>
                      <a:pt x="1595" y="51"/>
                    </a:lnTo>
                    <a:lnTo>
                      <a:pt x="1612" y="44"/>
                    </a:lnTo>
                    <a:lnTo>
                      <a:pt x="1645" y="29"/>
                    </a:lnTo>
                    <a:lnTo>
                      <a:pt x="1679" y="22"/>
                    </a:lnTo>
                    <a:lnTo>
                      <a:pt x="1695" y="0"/>
                    </a:lnTo>
                  </a:path>
                </a:pathLst>
              </a:custGeom>
              <a:noFill/>
              <a:ln w="38100"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3" name="Freeform 43"/>
              <p:cNvSpPr>
                <a:spLocks/>
              </p:cNvSpPr>
              <p:nvPr/>
            </p:nvSpPr>
            <p:spPr bwMode="auto">
              <a:xfrm>
                <a:off x="3162" y="2586"/>
                <a:ext cx="1728" cy="562"/>
              </a:xfrm>
              <a:custGeom>
                <a:avLst/>
                <a:gdLst>
                  <a:gd name="T0" fmla="*/ 0 w 1728"/>
                  <a:gd name="T1" fmla="*/ 562 h 562"/>
                  <a:gd name="T2" fmla="*/ 33 w 1728"/>
                  <a:gd name="T3" fmla="*/ 562 h 562"/>
                  <a:gd name="T4" fmla="*/ 66 w 1728"/>
                  <a:gd name="T5" fmla="*/ 562 h 562"/>
                  <a:gd name="T6" fmla="*/ 100 w 1728"/>
                  <a:gd name="T7" fmla="*/ 562 h 562"/>
                  <a:gd name="T8" fmla="*/ 150 w 1728"/>
                  <a:gd name="T9" fmla="*/ 562 h 562"/>
                  <a:gd name="T10" fmla="*/ 183 w 1728"/>
                  <a:gd name="T11" fmla="*/ 555 h 562"/>
                  <a:gd name="T12" fmla="*/ 216 w 1728"/>
                  <a:gd name="T13" fmla="*/ 555 h 562"/>
                  <a:gd name="T14" fmla="*/ 266 w 1728"/>
                  <a:gd name="T15" fmla="*/ 540 h 562"/>
                  <a:gd name="T16" fmla="*/ 299 w 1728"/>
                  <a:gd name="T17" fmla="*/ 540 h 562"/>
                  <a:gd name="T18" fmla="*/ 332 w 1728"/>
                  <a:gd name="T19" fmla="*/ 533 h 562"/>
                  <a:gd name="T20" fmla="*/ 349 w 1728"/>
                  <a:gd name="T21" fmla="*/ 533 h 562"/>
                  <a:gd name="T22" fmla="*/ 399 w 1728"/>
                  <a:gd name="T23" fmla="*/ 526 h 562"/>
                  <a:gd name="T24" fmla="*/ 432 w 1728"/>
                  <a:gd name="T25" fmla="*/ 519 h 562"/>
                  <a:gd name="T26" fmla="*/ 465 w 1728"/>
                  <a:gd name="T27" fmla="*/ 511 h 562"/>
                  <a:gd name="T28" fmla="*/ 499 w 1728"/>
                  <a:gd name="T29" fmla="*/ 511 h 562"/>
                  <a:gd name="T30" fmla="*/ 548 w 1728"/>
                  <a:gd name="T31" fmla="*/ 504 h 562"/>
                  <a:gd name="T32" fmla="*/ 565 w 1728"/>
                  <a:gd name="T33" fmla="*/ 497 h 562"/>
                  <a:gd name="T34" fmla="*/ 598 w 1728"/>
                  <a:gd name="T35" fmla="*/ 482 h 562"/>
                  <a:gd name="T36" fmla="*/ 632 w 1728"/>
                  <a:gd name="T37" fmla="*/ 475 h 562"/>
                  <a:gd name="T38" fmla="*/ 681 w 1728"/>
                  <a:gd name="T39" fmla="*/ 467 h 562"/>
                  <a:gd name="T40" fmla="*/ 698 w 1728"/>
                  <a:gd name="T41" fmla="*/ 453 h 562"/>
                  <a:gd name="T42" fmla="*/ 731 w 1728"/>
                  <a:gd name="T43" fmla="*/ 445 h 562"/>
                  <a:gd name="T44" fmla="*/ 764 w 1728"/>
                  <a:gd name="T45" fmla="*/ 438 h 562"/>
                  <a:gd name="T46" fmla="*/ 814 w 1728"/>
                  <a:gd name="T47" fmla="*/ 424 h 562"/>
                  <a:gd name="T48" fmla="*/ 831 w 1728"/>
                  <a:gd name="T49" fmla="*/ 409 h 562"/>
                  <a:gd name="T50" fmla="*/ 864 w 1728"/>
                  <a:gd name="T51" fmla="*/ 402 h 562"/>
                  <a:gd name="T52" fmla="*/ 897 w 1728"/>
                  <a:gd name="T53" fmla="*/ 394 h 562"/>
                  <a:gd name="T54" fmla="*/ 931 w 1728"/>
                  <a:gd name="T55" fmla="*/ 380 h 562"/>
                  <a:gd name="T56" fmla="*/ 964 w 1728"/>
                  <a:gd name="T57" fmla="*/ 365 h 562"/>
                  <a:gd name="T58" fmla="*/ 997 w 1728"/>
                  <a:gd name="T59" fmla="*/ 358 h 562"/>
                  <a:gd name="T60" fmla="*/ 1014 w 1728"/>
                  <a:gd name="T61" fmla="*/ 343 h 562"/>
                  <a:gd name="T62" fmla="*/ 1064 w 1728"/>
                  <a:gd name="T63" fmla="*/ 336 h 562"/>
                  <a:gd name="T64" fmla="*/ 1080 w 1728"/>
                  <a:gd name="T65" fmla="*/ 321 h 562"/>
                  <a:gd name="T66" fmla="*/ 1113 w 1728"/>
                  <a:gd name="T67" fmla="*/ 307 h 562"/>
                  <a:gd name="T68" fmla="*/ 1130 w 1728"/>
                  <a:gd name="T69" fmla="*/ 292 h 562"/>
                  <a:gd name="T70" fmla="*/ 1163 w 1728"/>
                  <a:gd name="T71" fmla="*/ 285 h 562"/>
                  <a:gd name="T72" fmla="*/ 1197 w 1728"/>
                  <a:gd name="T73" fmla="*/ 270 h 562"/>
                  <a:gd name="T74" fmla="*/ 1230 w 1728"/>
                  <a:gd name="T75" fmla="*/ 248 h 562"/>
                  <a:gd name="T76" fmla="*/ 1246 w 1728"/>
                  <a:gd name="T77" fmla="*/ 241 h 562"/>
                  <a:gd name="T78" fmla="*/ 1280 w 1728"/>
                  <a:gd name="T79" fmla="*/ 226 h 562"/>
                  <a:gd name="T80" fmla="*/ 1296 w 1728"/>
                  <a:gd name="T81" fmla="*/ 219 h 562"/>
                  <a:gd name="T82" fmla="*/ 1346 w 1728"/>
                  <a:gd name="T83" fmla="*/ 204 h 562"/>
                  <a:gd name="T84" fmla="*/ 1363 w 1728"/>
                  <a:gd name="T85" fmla="*/ 183 h 562"/>
                  <a:gd name="T86" fmla="*/ 1379 w 1728"/>
                  <a:gd name="T87" fmla="*/ 175 h 562"/>
                  <a:gd name="T88" fmla="*/ 1413 w 1728"/>
                  <a:gd name="T89" fmla="*/ 161 h 562"/>
                  <a:gd name="T90" fmla="*/ 1429 w 1728"/>
                  <a:gd name="T91" fmla="*/ 153 h 562"/>
                  <a:gd name="T92" fmla="*/ 1462 w 1728"/>
                  <a:gd name="T93" fmla="*/ 131 h 562"/>
                  <a:gd name="T94" fmla="*/ 1496 w 1728"/>
                  <a:gd name="T95" fmla="*/ 124 h 562"/>
                  <a:gd name="T96" fmla="*/ 1512 w 1728"/>
                  <a:gd name="T97" fmla="*/ 110 h 562"/>
                  <a:gd name="T98" fmla="*/ 1529 w 1728"/>
                  <a:gd name="T99" fmla="*/ 95 h 562"/>
                  <a:gd name="T100" fmla="*/ 1562 w 1728"/>
                  <a:gd name="T101" fmla="*/ 88 h 562"/>
                  <a:gd name="T102" fmla="*/ 1595 w 1728"/>
                  <a:gd name="T103" fmla="*/ 66 h 562"/>
                  <a:gd name="T104" fmla="*/ 1612 w 1728"/>
                  <a:gd name="T105" fmla="*/ 58 h 562"/>
                  <a:gd name="T106" fmla="*/ 1629 w 1728"/>
                  <a:gd name="T107" fmla="*/ 44 h 562"/>
                  <a:gd name="T108" fmla="*/ 1645 w 1728"/>
                  <a:gd name="T109" fmla="*/ 37 h 562"/>
                  <a:gd name="T110" fmla="*/ 1678 w 1728"/>
                  <a:gd name="T111" fmla="*/ 29 h 562"/>
                  <a:gd name="T112" fmla="*/ 1695 w 1728"/>
                  <a:gd name="T113" fmla="*/ 7 h 562"/>
                  <a:gd name="T114" fmla="*/ 1728 w 1728"/>
                  <a:gd name="T115"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8" h="562">
                    <a:moveTo>
                      <a:pt x="0" y="562"/>
                    </a:moveTo>
                    <a:lnTo>
                      <a:pt x="33" y="562"/>
                    </a:lnTo>
                    <a:lnTo>
                      <a:pt x="66" y="562"/>
                    </a:lnTo>
                    <a:lnTo>
                      <a:pt x="100" y="562"/>
                    </a:lnTo>
                    <a:lnTo>
                      <a:pt x="150" y="562"/>
                    </a:lnTo>
                    <a:lnTo>
                      <a:pt x="183" y="555"/>
                    </a:lnTo>
                    <a:lnTo>
                      <a:pt x="216" y="555"/>
                    </a:lnTo>
                    <a:lnTo>
                      <a:pt x="266" y="540"/>
                    </a:lnTo>
                    <a:lnTo>
                      <a:pt x="299" y="540"/>
                    </a:lnTo>
                    <a:lnTo>
                      <a:pt x="332" y="533"/>
                    </a:lnTo>
                    <a:lnTo>
                      <a:pt x="349" y="533"/>
                    </a:lnTo>
                    <a:lnTo>
                      <a:pt x="399" y="526"/>
                    </a:lnTo>
                    <a:lnTo>
                      <a:pt x="432" y="519"/>
                    </a:lnTo>
                    <a:lnTo>
                      <a:pt x="465" y="511"/>
                    </a:lnTo>
                    <a:lnTo>
                      <a:pt x="499" y="511"/>
                    </a:lnTo>
                    <a:lnTo>
                      <a:pt x="548" y="504"/>
                    </a:lnTo>
                    <a:lnTo>
                      <a:pt x="565" y="497"/>
                    </a:lnTo>
                    <a:lnTo>
                      <a:pt x="598" y="482"/>
                    </a:lnTo>
                    <a:lnTo>
                      <a:pt x="632" y="475"/>
                    </a:lnTo>
                    <a:lnTo>
                      <a:pt x="681" y="467"/>
                    </a:lnTo>
                    <a:lnTo>
                      <a:pt x="698" y="453"/>
                    </a:lnTo>
                    <a:lnTo>
                      <a:pt x="731" y="445"/>
                    </a:lnTo>
                    <a:lnTo>
                      <a:pt x="764" y="438"/>
                    </a:lnTo>
                    <a:lnTo>
                      <a:pt x="814" y="424"/>
                    </a:lnTo>
                    <a:lnTo>
                      <a:pt x="831" y="409"/>
                    </a:lnTo>
                    <a:lnTo>
                      <a:pt x="864" y="402"/>
                    </a:lnTo>
                    <a:lnTo>
                      <a:pt x="897" y="394"/>
                    </a:lnTo>
                    <a:lnTo>
                      <a:pt x="931" y="380"/>
                    </a:lnTo>
                    <a:lnTo>
                      <a:pt x="964" y="365"/>
                    </a:lnTo>
                    <a:lnTo>
                      <a:pt x="997" y="358"/>
                    </a:lnTo>
                    <a:lnTo>
                      <a:pt x="1014" y="343"/>
                    </a:lnTo>
                    <a:lnTo>
                      <a:pt x="1064" y="336"/>
                    </a:lnTo>
                    <a:lnTo>
                      <a:pt x="1080" y="321"/>
                    </a:lnTo>
                    <a:lnTo>
                      <a:pt x="1113" y="307"/>
                    </a:lnTo>
                    <a:lnTo>
                      <a:pt x="1130" y="292"/>
                    </a:lnTo>
                    <a:lnTo>
                      <a:pt x="1163" y="285"/>
                    </a:lnTo>
                    <a:lnTo>
                      <a:pt x="1197" y="270"/>
                    </a:lnTo>
                    <a:lnTo>
                      <a:pt x="1230" y="248"/>
                    </a:lnTo>
                    <a:lnTo>
                      <a:pt x="1246" y="241"/>
                    </a:lnTo>
                    <a:lnTo>
                      <a:pt x="1280" y="226"/>
                    </a:lnTo>
                    <a:lnTo>
                      <a:pt x="1296" y="219"/>
                    </a:lnTo>
                    <a:lnTo>
                      <a:pt x="1346" y="204"/>
                    </a:lnTo>
                    <a:lnTo>
                      <a:pt x="1363" y="183"/>
                    </a:lnTo>
                    <a:lnTo>
                      <a:pt x="1379" y="175"/>
                    </a:lnTo>
                    <a:lnTo>
                      <a:pt x="1413" y="161"/>
                    </a:lnTo>
                    <a:lnTo>
                      <a:pt x="1429" y="153"/>
                    </a:lnTo>
                    <a:lnTo>
                      <a:pt x="1462" y="131"/>
                    </a:lnTo>
                    <a:lnTo>
                      <a:pt x="1496" y="124"/>
                    </a:lnTo>
                    <a:lnTo>
                      <a:pt x="1512" y="110"/>
                    </a:lnTo>
                    <a:lnTo>
                      <a:pt x="1529" y="95"/>
                    </a:lnTo>
                    <a:lnTo>
                      <a:pt x="1562" y="88"/>
                    </a:lnTo>
                    <a:lnTo>
                      <a:pt x="1595" y="66"/>
                    </a:lnTo>
                    <a:lnTo>
                      <a:pt x="1612" y="58"/>
                    </a:lnTo>
                    <a:lnTo>
                      <a:pt x="1629" y="44"/>
                    </a:lnTo>
                    <a:lnTo>
                      <a:pt x="1645" y="37"/>
                    </a:lnTo>
                    <a:lnTo>
                      <a:pt x="1678" y="29"/>
                    </a:lnTo>
                    <a:lnTo>
                      <a:pt x="1695" y="7"/>
                    </a:lnTo>
                    <a:lnTo>
                      <a:pt x="1728" y="0"/>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460883" name="Rectangle 83"/>
            <p:cNvSpPr>
              <a:spLocks noChangeArrowheads="1"/>
            </p:cNvSpPr>
            <p:nvPr/>
          </p:nvSpPr>
          <p:spPr bwMode="auto">
            <a:xfrm>
              <a:off x="4881" y="2496"/>
              <a:ext cx="3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i="1">
                  <a:solidFill>
                    <a:srgbClr val="000000"/>
                  </a:solidFill>
                  <a:latin typeface="Arial" charset="0"/>
                </a:rPr>
                <a:t>AVC</a:t>
              </a:r>
              <a:endParaRPr lang="en-US" altLang="tr-TR" sz="2400" i="1">
                <a:latin typeface="Arial" charset="0"/>
              </a:endParaRPr>
            </a:p>
          </p:txBody>
        </p:sp>
      </p:grpSp>
      <p:sp>
        <p:nvSpPr>
          <p:cNvPr id="460891" name="Rectangle 91"/>
          <p:cNvSpPr>
            <a:spLocks noChangeArrowheads="1"/>
          </p:cNvSpPr>
          <p:nvPr/>
        </p:nvSpPr>
        <p:spPr bwMode="auto">
          <a:xfrm>
            <a:off x="297973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1</a:t>
            </a:r>
            <a:endParaRPr lang="en-US" altLang="tr-TR" sz="2400">
              <a:latin typeface="Arial" charset="0"/>
            </a:endParaRPr>
          </a:p>
        </p:txBody>
      </p:sp>
      <p:sp>
        <p:nvSpPr>
          <p:cNvPr id="460892" name="Rectangle 92"/>
          <p:cNvSpPr>
            <a:spLocks noChangeArrowheads="1"/>
          </p:cNvSpPr>
          <p:nvPr/>
        </p:nvSpPr>
        <p:spPr bwMode="auto">
          <a:xfrm>
            <a:off x="35099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2</a:t>
            </a:r>
            <a:endParaRPr lang="en-US" altLang="tr-TR" sz="2400">
              <a:latin typeface="Arial" charset="0"/>
            </a:endParaRPr>
          </a:p>
        </p:txBody>
      </p:sp>
      <p:sp>
        <p:nvSpPr>
          <p:cNvPr id="460893" name="Rectangle 93"/>
          <p:cNvSpPr>
            <a:spLocks noChangeArrowheads="1"/>
          </p:cNvSpPr>
          <p:nvPr/>
        </p:nvSpPr>
        <p:spPr bwMode="auto">
          <a:xfrm>
            <a:off x="404018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3</a:t>
            </a:r>
            <a:endParaRPr lang="en-US" altLang="tr-TR" sz="2400">
              <a:latin typeface="Arial" charset="0"/>
            </a:endParaRPr>
          </a:p>
        </p:txBody>
      </p:sp>
      <p:sp>
        <p:nvSpPr>
          <p:cNvPr id="460894" name="Rectangle 94"/>
          <p:cNvSpPr>
            <a:spLocks noChangeArrowheads="1"/>
          </p:cNvSpPr>
          <p:nvPr/>
        </p:nvSpPr>
        <p:spPr bwMode="auto">
          <a:xfrm>
            <a:off x="45894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4</a:t>
            </a:r>
            <a:endParaRPr lang="en-US" altLang="tr-TR" sz="2400">
              <a:latin typeface="Arial" charset="0"/>
            </a:endParaRPr>
          </a:p>
        </p:txBody>
      </p:sp>
      <p:sp>
        <p:nvSpPr>
          <p:cNvPr id="460895" name="Rectangle 95"/>
          <p:cNvSpPr>
            <a:spLocks noChangeArrowheads="1"/>
          </p:cNvSpPr>
          <p:nvPr/>
        </p:nvSpPr>
        <p:spPr bwMode="auto">
          <a:xfrm>
            <a:off x="511016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5</a:t>
            </a:r>
            <a:endParaRPr lang="en-US" altLang="tr-TR" sz="2400">
              <a:latin typeface="Arial" charset="0"/>
            </a:endParaRPr>
          </a:p>
        </p:txBody>
      </p:sp>
      <p:sp>
        <p:nvSpPr>
          <p:cNvPr id="460896" name="Rectangle 96"/>
          <p:cNvSpPr>
            <a:spLocks noChangeArrowheads="1"/>
          </p:cNvSpPr>
          <p:nvPr/>
        </p:nvSpPr>
        <p:spPr bwMode="auto">
          <a:xfrm>
            <a:off x="5649913"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6</a:t>
            </a:r>
            <a:endParaRPr lang="en-US" altLang="tr-TR" sz="2400">
              <a:latin typeface="Arial" charset="0"/>
            </a:endParaRPr>
          </a:p>
        </p:txBody>
      </p:sp>
      <p:sp>
        <p:nvSpPr>
          <p:cNvPr id="460897" name="Rectangle 97"/>
          <p:cNvSpPr>
            <a:spLocks noChangeArrowheads="1"/>
          </p:cNvSpPr>
          <p:nvPr/>
        </p:nvSpPr>
        <p:spPr bwMode="auto">
          <a:xfrm>
            <a:off x="6148388" y="573722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7</a:t>
            </a:r>
            <a:endParaRPr lang="en-US" altLang="tr-TR" sz="2400">
              <a:latin typeface="Arial" charset="0"/>
            </a:endParaRPr>
          </a:p>
        </p:txBody>
      </p:sp>
      <p:sp>
        <p:nvSpPr>
          <p:cNvPr id="460898" name="Rectangle 98"/>
          <p:cNvSpPr>
            <a:spLocks noChangeArrowheads="1"/>
          </p:cNvSpPr>
          <p:nvPr/>
        </p:nvSpPr>
        <p:spPr bwMode="auto">
          <a:xfrm>
            <a:off x="6702425" y="57372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8</a:t>
            </a:r>
            <a:endParaRPr lang="en-US" altLang="tr-TR" sz="2400">
              <a:latin typeface="Arial" charset="0"/>
            </a:endParaRPr>
          </a:p>
        </p:txBody>
      </p:sp>
      <p:sp>
        <p:nvSpPr>
          <p:cNvPr id="460899" name="Rectangle 99"/>
          <p:cNvSpPr>
            <a:spLocks noChangeArrowheads="1"/>
          </p:cNvSpPr>
          <p:nvPr/>
        </p:nvSpPr>
        <p:spPr bwMode="auto">
          <a:xfrm>
            <a:off x="7258050" y="573722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9</a:t>
            </a:r>
            <a:endParaRPr lang="en-US" altLang="tr-TR" sz="2400">
              <a:latin typeface="Arial" charset="0"/>
            </a:endParaRPr>
          </a:p>
        </p:txBody>
      </p:sp>
      <p:sp>
        <p:nvSpPr>
          <p:cNvPr id="460910" name="Freeform 110"/>
          <p:cNvSpPr>
            <a:spLocks/>
          </p:cNvSpPr>
          <p:nvPr/>
        </p:nvSpPr>
        <p:spPr bwMode="auto">
          <a:xfrm>
            <a:off x="2540000" y="2203450"/>
            <a:ext cx="5883275" cy="3548063"/>
          </a:xfrm>
          <a:custGeom>
            <a:avLst/>
            <a:gdLst>
              <a:gd name="T0" fmla="*/ 0 w 3706"/>
              <a:gd name="T1" fmla="*/ 0 h 2235"/>
              <a:gd name="T2" fmla="*/ 0 w 3706"/>
              <a:gd name="T3" fmla="*/ 2235 h 2235"/>
              <a:gd name="T4" fmla="*/ 3706 w 3706"/>
              <a:gd name="T5" fmla="*/ 2235 h 2235"/>
            </a:gdLst>
            <a:ahLst/>
            <a:cxnLst>
              <a:cxn ang="0">
                <a:pos x="T0" y="T1"/>
              </a:cxn>
              <a:cxn ang="0">
                <a:pos x="T2" y="T3"/>
              </a:cxn>
              <a:cxn ang="0">
                <a:pos x="T4" y="T5"/>
              </a:cxn>
            </a:cxnLst>
            <a:rect l="0" t="0" r="r" b="b"/>
            <a:pathLst>
              <a:path w="3706" h="2235">
                <a:moveTo>
                  <a:pt x="0" y="0"/>
                </a:moveTo>
                <a:lnTo>
                  <a:pt x="0" y="2235"/>
                </a:lnTo>
                <a:lnTo>
                  <a:pt x="3706" y="2235"/>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460931" name="Group 131"/>
          <p:cNvGrpSpPr>
            <a:grpSpLocks/>
          </p:cNvGrpSpPr>
          <p:nvPr/>
        </p:nvGrpSpPr>
        <p:grpSpPr bwMode="auto">
          <a:xfrm>
            <a:off x="5124450" y="4435475"/>
            <a:ext cx="641350" cy="1263650"/>
            <a:chOff x="3228" y="2794"/>
            <a:chExt cx="404" cy="796"/>
          </a:xfrm>
        </p:grpSpPr>
        <p:sp>
          <p:nvSpPr>
            <p:cNvPr id="460886" name="Rectangle 86"/>
            <p:cNvSpPr>
              <a:spLocks noChangeArrowheads="1"/>
            </p:cNvSpPr>
            <p:nvPr/>
          </p:nvSpPr>
          <p:spPr bwMode="auto">
            <a:xfrm>
              <a:off x="3289" y="3360"/>
              <a:ext cx="2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Q</a:t>
              </a:r>
              <a:r>
                <a:rPr lang="en-US" altLang="tr-TR" sz="2400" i="1" baseline="-25000">
                  <a:solidFill>
                    <a:srgbClr val="000000"/>
                  </a:solidFill>
                  <a:latin typeface="Arial" charset="0"/>
                </a:rPr>
                <a:t>1</a:t>
              </a:r>
              <a:endParaRPr lang="en-US" altLang="tr-TR" sz="2400" i="1">
                <a:latin typeface="Arial" charset="0"/>
              </a:endParaRPr>
            </a:p>
          </p:txBody>
        </p:sp>
        <p:grpSp>
          <p:nvGrpSpPr>
            <p:cNvPr id="460915" name="Group 115"/>
            <p:cNvGrpSpPr>
              <a:grpSpLocks/>
            </p:cNvGrpSpPr>
            <p:nvPr/>
          </p:nvGrpSpPr>
          <p:grpSpPr bwMode="auto">
            <a:xfrm>
              <a:off x="3228" y="2794"/>
              <a:ext cx="404" cy="274"/>
              <a:chOff x="3228" y="2794"/>
              <a:chExt cx="404" cy="274"/>
            </a:xfrm>
          </p:grpSpPr>
          <p:sp>
            <p:nvSpPr>
              <p:cNvPr id="460884" name="Rectangle 84"/>
              <p:cNvSpPr>
                <a:spLocks noChangeArrowheads="1"/>
              </p:cNvSpPr>
              <p:nvPr/>
            </p:nvSpPr>
            <p:spPr bwMode="auto">
              <a:xfrm>
                <a:off x="3504" y="279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B</a:t>
                </a:r>
                <a:endParaRPr lang="en-US" altLang="tr-TR" sz="2400">
                  <a:latin typeface="Arial" charset="0"/>
                </a:endParaRPr>
              </a:p>
            </p:txBody>
          </p:sp>
          <p:sp>
            <p:nvSpPr>
              <p:cNvPr id="460912" name="Oval 112"/>
              <p:cNvSpPr>
                <a:spLocks noChangeArrowheads="1"/>
              </p:cNvSpPr>
              <p:nvPr/>
            </p:nvSpPr>
            <p:spPr bwMode="auto">
              <a:xfrm>
                <a:off x="3228" y="3000"/>
                <a:ext cx="68" cy="6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460920" name="Group 120"/>
          <p:cNvGrpSpPr>
            <a:grpSpLocks/>
          </p:cNvGrpSpPr>
          <p:nvPr/>
        </p:nvGrpSpPr>
        <p:grpSpPr bwMode="auto">
          <a:xfrm>
            <a:off x="2743200" y="2305050"/>
            <a:ext cx="2408238" cy="3341688"/>
            <a:chOff x="1728" y="1452"/>
            <a:chExt cx="1517" cy="2105"/>
          </a:xfrm>
        </p:grpSpPr>
        <p:grpSp>
          <p:nvGrpSpPr>
            <p:cNvPr id="460905" name="Group 105"/>
            <p:cNvGrpSpPr>
              <a:grpSpLocks/>
            </p:cNvGrpSpPr>
            <p:nvPr/>
          </p:nvGrpSpPr>
          <p:grpSpPr bwMode="auto">
            <a:xfrm>
              <a:off x="1882" y="1666"/>
              <a:ext cx="1363" cy="1891"/>
              <a:chOff x="1882" y="1666"/>
              <a:chExt cx="1363" cy="1891"/>
            </a:xfrm>
          </p:grpSpPr>
          <p:sp>
            <p:nvSpPr>
              <p:cNvPr id="460848" name="Freeform 48"/>
              <p:cNvSpPr>
                <a:spLocks/>
              </p:cNvSpPr>
              <p:nvPr/>
            </p:nvSpPr>
            <p:spPr bwMode="auto">
              <a:xfrm>
                <a:off x="1965" y="3090"/>
                <a:ext cx="1230" cy="467"/>
              </a:xfrm>
              <a:custGeom>
                <a:avLst/>
                <a:gdLst>
                  <a:gd name="T0" fmla="*/ 0 w 1230"/>
                  <a:gd name="T1" fmla="*/ 467 h 467"/>
                  <a:gd name="T2" fmla="*/ 34 w 1230"/>
                  <a:gd name="T3" fmla="*/ 460 h 467"/>
                  <a:gd name="T4" fmla="*/ 67 w 1230"/>
                  <a:gd name="T5" fmla="*/ 460 h 467"/>
                  <a:gd name="T6" fmla="*/ 100 w 1230"/>
                  <a:gd name="T7" fmla="*/ 445 h 467"/>
                  <a:gd name="T8" fmla="*/ 150 w 1230"/>
                  <a:gd name="T9" fmla="*/ 438 h 467"/>
                  <a:gd name="T10" fmla="*/ 167 w 1230"/>
                  <a:gd name="T11" fmla="*/ 431 h 467"/>
                  <a:gd name="T12" fmla="*/ 200 w 1230"/>
                  <a:gd name="T13" fmla="*/ 423 h 467"/>
                  <a:gd name="T14" fmla="*/ 233 w 1230"/>
                  <a:gd name="T15" fmla="*/ 416 h 467"/>
                  <a:gd name="T16" fmla="*/ 283 w 1230"/>
                  <a:gd name="T17" fmla="*/ 409 h 467"/>
                  <a:gd name="T18" fmla="*/ 316 w 1230"/>
                  <a:gd name="T19" fmla="*/ 402 h 467"/>
                  <a:gd name="T20" fmla="*/ 333 w 1230"/>
                  <a:gd name="T21" fmla="*/ 387 h 467"/>
                  <a:gd name="T22" fmla="*/ 366 w 1230"/>
                  <a:gd name="T23" fmla="*/ 380 h 467"/>
                  <a:gd name="T24" fmla="*/ 416 w 1230"/>
                  <a:gd name="T25" fmla="*/ 372 h 467"/>
                  <a:gd name="T26" fmla="*/ 449 w 1230"/>
                  <a:gd name="T27" fmla="*/ 365 h 467"/>
                  <a:gd name="T28" fmla="*/ 466 w 1230"/>
                  <a:gd name="T29" fmla="*/ 358 h 467"/>
                  <a:gd name="T30" fmla="*/ 499 w 1230"/>
                  <a:gd name="T31" fmla="*/ 350 h 467"/>
                  <a:gd name="T32" fmla="*/ 549 w 1230"/>
                  <a:gd name="T33" fmla="*/ 343 h 467"/>
                  <a:gd name="T34" fmla="*/ 565 w 1230"/>
                  <a:gd name="T35" fmla="*/ 321 h 467"/>
                  <a:gd name="T36" fmla="*/ 599 w 1230"/>
                  <a:gd name="T37" fmla="*/ 314 h 467"/>
                  <a:gd name="T38" fmla="*/ 632 w 1230"/>
                  <a:gd name="T39" fmla="*/ 307 h 467"/>
                  <a:gd name="T40" fmla="*/ 665 w 1230"/>
                  <a:gd name="T41" fmla="*/ 299 h 467"/>
                  <a:gd name="T42" fmla="*/ 698 w 1230"/>
                  <a:gd name="T43" fmla="*/ 285 h 467"/>
                  <a:gd name="T44" fmla="*/ 732 w 1230"/>
                  <a:gd name="T45" fmla="*/ 270 h 467"/>
                  <a:gd name="T46" fmla="*/ 748 w 1230"/>
                  <a:gd name="T47" fmla="*/ 263 h 467"/>
                  <a:gd name="T48" fmla="*/ 798 w 1230"/>
                  <a:gd name="T49" fmla="*/ 248 h 467"/>
                  <a:gd name="T50" fmla="*/ 815 w 1230"/>
                  <a:gd name="T51" fmla="*/ 241 h 467"/>
                  <a:gd name="T52" fmla="*/ 848 w 1230"/>
                  <a:gd name="T53" fmla="*/ 226 h 467"/>
                  <a:gd name="T54" fmla="*/ 865 w 1230"/>
                  <a:gd name="T55" fmla="*/ 212 h 467"/>
                  <a:gd name="T56" fmla="*/ 898 w 1230"/>
                  <a:gd name="T57" fmla="*/ 197 h 467"/>
                  <a:gd name="T58" fmla="*/ 931 w 1230"/>
                  <a:gd name="T59" fmla="*/ 182 h 467"/>
                  <a:gd name="T60" fmla="*/ 964 w 1230"/>
                  <a:gd name="T61" fmla="*/ 175 h 467"/>
                  <a:gd name="T62" fmla="*/ 981 w 1230"/>
                  <a:gd name="T63" fmla="*/ 153 h 467"/>
                  <a:gd name="T64" fmla="*/ 998 w 1230"/>
                  <a:gd name="T65" fmla="*/ 139 h 467"/>
                  <a:gd name="T66" fmla="*/ 1031 w 1230"/>
                  <a:gd name="T67" fmla="*/ 131 h 467"/>
                  <a:gd name="T68" fmla="*/ 1064 w 1230"/>
                  <a:gd name="T69" fmla="*/ 117 h 467"/>
                  <a:gd name="T70" fmla="*/ 1097 w 1230"/>
                  <a:gd name="T71" fmla="*/ 95 h 467"/>
                  <a:gd name="T72" fmla="*/ 1114 w 1230"/>
                  <a:gd name="T73" fmla="*/ 80 h 467"/>
                  <a:gd name="T74" fmla="*/ 1131 w 1230"/>
                  <a:gd name="T75" fmla="*/ 66 h 467"/>
                  <a:gd name="T76" fmla="*/ 1164 w 1230"/>
                  <a:gd name="T77" fmla="*/ 51 h 467"/>
                  <a:gd name="T78" fmla="*/ 1197 w 1230"/>
                  <a:gd name="T79" fmla="*/ 29 h 467"/>
                  <a:gd name="T80" fmla="*/ 1214 w 1230"/>
                  <a:gd name="T81" fmla="*/ 15 h 467"/>
                  <a:gd name="T82" fmla="*/ 1230 w 1230"/>
                  <a:gd name="T83"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0" h="467">
                    <a:moveTo>
                      <a:pt x="0" y="467"/>
                    </a:moveTo>
                    <a:lnTo>
                      <a:pt x="34" y="460"/>
                    </a:lnTo>
                    <a:lnTo>
                      <a:pt x="67" y="460"/>
                    </a:lnTo>
                    <a:lnTo>
                      <a:pt x="100" y="445"/>
                    </a:lnTo>
                    <a:lnTo>
                      <a:pt x="150" y="438"/>
                    </a:lnTo>
                    <a:lnTo>
                      <a:pt x="167" y="431"/>
                    </a:lnTo>
                    <a:lnTo>
                      <a:pt x="200" y="423"/>
                    </a:lnTo>
                    <a:lnTo>
                      <a:pt x="233" y="416"/>
                    </a:lnTo>
                    <a:lnTo>
                      <a:pt x="283" y="409"/>
                    </a:lnTo>
                    <a:lnTo>
                      <a:pt x="316" y="402"/>
                    </a:lnTo>
                    <a:lnTo>
                      <a:pt x="333" y="387"/>
                    </a:lnTo>
                    <a:lnTo>
                      <a:pt x="366" y="380"/>
                    </a:lnTo>
                    <a:lnTo>
                      <a:pt x="416" y="372"/>
                    </a:lnTo>
                    <a:lnTo>
                      <a:pt x="449" y="365"/>
                    </a:lnTo>
                    <a:lnTo>
                      <a:pt x="466" y="358"/>
                    </a:lnTo>
                    <a:lnTo>
                      <a:pt x="499" y="350"/>
                    </a:lnTo>
                    <a:lnTo>
                      <a:pt x="549" y="343"/>
                    </a:lnTo>
                    <a:lnTo>
                      <a:pt x="565" y="321"/>
                    </a:lnTo>
                    <a:lnTo>
                      <a:pt x="599" y="314"/>
                    </a:lnTo>
                    <a:lnTo>
                      <a:pt x="632" y="307"/>
                    </a:lnTo>
                    <a:lnTo>
                      <a:pt x="665" y="299"/>
                    </a:lnTo>
                    <a:lnTo>
                      <a:pt x="698" y="285"/>
                    </a:lnTo>
                    <a:lnTo>
                      <a:pt x="732" y="270"/>
                    </a:lnTo>
                    <a:lnTo>
                      <a:pt x="748" y="263"/>
                    </a:lnTo>
                    <a:lnTo>
                      <a:pt x="798" y="248"/>
                    </a:lnTo>
                    <a:lnTo>
                      <a:pt x="815" y="241"/>
                    </a:lnTo>
                    <a:lnTo>
                      <a:pt x="848" y="226"/>
                    </a:lnTo>
                    <a:lnTo>
                      <a:pt x="865" y="212"/>
                    </a:lnTo>
                    <a:lnTo>
                      <a:pt x="898" y="197"/>
                    </a:lnTo>
                    <a:lnTo>
                      <a:pt x="931" y="182"/>
                    </a:lnTo>
                    <a:lnTo>
                      <a:pt x="964" y="175"/>
                    </a:lnTo>
                    <a:lnTo>
                      <a:pt x="981" y="153"/>
                    </a:lnTo>
                    <a:lnTo>
                      <a:pt x="998" y="139"/>
                    </a:lnTo>
                    <a:lnTo>
                      <a:pt x="1031" y="131"/>
                    </a:lnTo>
                    <a:lnTo>
                      <a:pt x="1064" y="117"/>
                    </a:lnTo>
                    <a:lnTo>
                      <a:pt x="1097" y="95"/>
                    </a:lnTo>
                    <a:lnTo>
                      <a:pt x="1114" y="80"/>
                    </a:lnTo>
                    <a:lnTo>
                      <a:pt x="1131" y="66"/>
                    </a:lnTo>
                    <a:lnTo>
                      <a:pt x="1164" y="51"/>
                    </a:lnTo>
                    <a:lnTo>
                      <a:pt x="1197" y="29"/>
                    </a:lnTo>
                    <a:lnTo>
                      <a:pt x="1214" y="15"/>
                    </a:lnTo>
                    <a:lnTo>
                      <a:pt x="1230"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6" name="Freeform 46"/>
              <p:cNvSpPr>
                <a:spLocks/>
              </p:cNvSpPr>
              <p:nvPr/>
            </p:nvSpPr>
            <p:spPr bwMode="auto">
              <a:xfrm>
                <a:off x="1932" y="1666"/>
                <a:ext cx="1313" cy="1373"/>
              </a:xfrm>
              <a:custGeom>
                <a:avLst/>
                <a:gdLst>
                  <a:gd name="T0" fmla="*/ 0 w 1313"/>
                  <a:gd name="T1" fmla="*/ 22 h 1373"/>
                  <a:gd name="T2" fmla="*/ 0 w 1313"/>
                  <a:gd name="T3" fmla="*/ 51 h 1373"/>
                  <a:gd name="T4" fmla="*/ 33 w 1313"/>
                  <a:gd name="T5" fmla="*/ 87 h 1373"/>
                  <a:gd name="T6" fmla="*/ 33 w 1313"/>
                  <a:gd name="T7" fmla="*/ 117 h 1373"/>
                  <a:gd name="T8" fmla="*/ 33 w 1313"/>
                  <a:gd name="T9" fmla="*/ 161 h 1373"/>
                  <a:gd name="T10" fmla="*/ 33 w 1313"/>
                  <a:gd name="T11" fmla="*/ 197 h 1373"/>
                  <a:gd name="T12" fmla="*/ 50 w 1313"/>
                  <a:gd name="T13" fmla="*/ 226 h 1373"/>
                  <a:gd name="T14" fmla="*/ 50 w 1313"/>
                  <a:gd name="T15" fmla="*/ 270 h 1373"/>
                  <a:gd name="T16" fmla="*/ 67 w 1313"/>
                  <a:gd name="T17" fmla="*/ 307 h 1373"/>
                  <a:gd name="T18" fmla="*/ 67 w 1313"/>
                  <a:gd name="T19" fmla="*/ 336 h 1373"/>
                  <a:gd name="T20" fmla="*/ 83 w 1313"/>
                  <a:gd name="T21" fmla="*/ 380 h 1373"/>
                  <a:gd name="T22" fmla="*/ 100 w 1313"/>
                  <a:gd name="T23" fmla="*/ 409 h 1373"/>
                  <a:gd name="T24" fmla="*/ 100 w 1313"/>
                  <a:gd name="T25" fmla="*/ 453 h 1373"/>
                  <a:gd name="T26" fmla="*/ 117 w 1313"/>
                  <a:gd name="T27" fmla="*/ 489 h 1373"/>
                  <a:gd name="T28" fmla="*/ 133 w 1313"/>
                  <a:gd name="T29" fmla="*/ 518 h 1373"/>
                  <a:gd name="T30" fmla="*/ 133 w 1313"/>
                  <a:gd name="T31" fmla="*/ 562 h 1373"/>
                  <a:gd name="T32" fmla="*/ 166 w 1313"/>
                  <a:gd name="T33" fmla="*/ 599 h 1373"/>
                  <a:gd name="T34" fmla="*/ 183 w 1313"/>
                  <a:gd name="T35" fmla="*/ 635 h 1373"/>
                  <a:gd name="T36" fmla="*/ 200 w 1313"/>
                  <a:gd name="T37" fmla="*/ 672 h 1373"/>
                  <a:gd name="T38" fmla="*/ 216 w 1313"/>
                  <a:gd name="T39" fmla="*/ 701 h 1373"/>
                  <a:gd name="T40" fmla="*/ 233 w 1313"/>
                  <a:gd name="T41" fmla="*/ 737 h 1373"/>
                  <a:gd name="T42" fmla="*/ 249 w 1313"/>
                  <a:gd name="T43" fmla="*/ 781 h 1373"/>
                  <a:gd name="T44" fmla="*/ 266 w 1313"/>
                  <a:gd name="T45" fmla="*/ 810 h 1373"/>
                  <a:gd name="T46" fmla="*/ 316 w 1313"/>
                  <a:gd name="T47" fmla="*/ 847 h 1373"/>
                  <a:gd name="T48" fmla="*/ 333 w 1313"/>
                  <a:gd name="T49" fmla="*/ 876 h 1373"/>
                  <a:gd name="T50" fmla="*/ 349 w 1313"/>
                  <a:gd name="T51" fmla="*/ 913 h 1373"/>
                  <a:gd name="T52" fmla="*/ 382 w 1313"/>
                  <a:gd name="T53" fmla="*/ 949 h 1373"/>
                  <a:gd name="T54" fmla="*/ 399 w 1313"/>
                  <a:gd name="T55" fmla="*/ 971 h 1373"/>
                  <a:gd name="T56" fmla="*/ 432 w 1313"/>
                  <a:gd name="T57" fmla="*/ 1008 h 1373"/>
                  <a:gd name="T58" fmla="*/ 466 w 1313"/>
                  <a:gd name="T59" fmla="*/ 1037 h 1373"/>
                  <a:gd name="T60" fmla="*/ 499 w 1313"/>
                  <a:gd name="T61" fmla="*/ 1066 h 1373"/>
                  <a:gd name="T62" fmla="*/ 515 w 1313"/>
                  <a:gd name="T63" fmla="*/ 1088 h 1373"/>
                  <a:gd name="T64" fmla="*/ 565 w 1313"/>
                  <a:gd name="T65" fmla="*/ 1124 h 1373"/>
                  <a:gd name="T66" fmla="*/ 598 w 1313"/>
                  <a:gd name="T67" fmla="*/ 1146 h 1373"/>
                  <a:gd name="T68" fmla="*/ 615 w 1313"/>
                  <a:gd name="T69" fmla="*/ 1168 h 1373"/>
                  <a:gd name="T70" fmla="*/ 648 w 1313"/>
                  <a:gd name="T71" fmla="*/ 1198 h 1373"/>
                  <a:gd name="T72" fmla="*/ 698 w 1313"/>
                  <a:gd name="T73" fmla="*/ 1212 h 1373"/>
                  <a:gd name="T74" fmla="*/ 731 w 1313"/>
                  <a:gd name="T75" fmla="*/ 1241 h 1373"/>
                  <a:gd name="T76" fmla="*/ 765 w 1313"/>
                  <a:gd name="T77" fmla="*/ 1256 h 1373"/>
                  <a:gd name="T78" fmla="*/ 831 w 1313"/>
                  <a:gd name="T79" fmla="*/ 1271 h 1373"/>
                  <a:gd name="T80" fmla="*/ 864 w 1313"/>
                  <a:gd name="T81" fmla="*/ 1300 h 1373"/>
                  <a:gd name="T82" fmla="*/ 898 w 1313"/>
                  <a:gd name="T83" fmla="*/ 1307 h 1373"/>
                  <a:gd name="T84" fmla="*/ 931 w 1313"/>
                  <a:gd name="T85" fmla="*/ 1322 h 1373"/>
                  <a:gd name="T86" fmla="*/ 997 w 1313"/>
                  <a:gd name="T87" fmla="*/ 1336 h 1373"/>
                  <a:gd name="T88" fmla="*/ 1031 w 1313"/>
                  <a:gd name="T89" fmla="*/ 1344 h 1373"/>
                  <a:gd name="T90" fmla="*/ 1097 w 1313"/>
                  <a:gd name="T91" fmla="*/ 1358 h 1373"/>
                  <a:gd name="T92" fmla="*/ 1147 w 1313"/>
                  <a:gd name="T93" fmla="*/ 1365 h 1373"/>
                  <a:gd name="T94" fmla="*/ 1180 w 1313"/>
                  <a:gd name="T95" fmla="*/ 1373 h 1373"/>
                  <a:gd name="T96" fmla="*/ 1247 w 1313"/>
                  <a:gd name="T97" fmla="*/ 1373 h 1373"/>
                  <a:gd name="T98" fmla="*/ 1296 w 1313"/>
                  <a:gd name="T99" fmla="*/ 1373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3" h="1373">
                    <a:moveTo>
                      <a:pt x="0" y="0"/>
                    </a:moveTo>
                    <a:lnTo>
                      <a:pt x="0" y="22"/>
                    </a:lnTo>
                    <a:lnTo>
                      <a:pt x="0" y="36"/>
                    </a:lnTo>
                    <a:lnTo>
                      <a:pt x="0" y="51"/>
                    </a:lnTo>
                    <a:lnTo>
                      <a:pt x="0" y="73"/>
                    </a:lnTo>
                    <a:lnTo>
                      <a:pt x="33" y="87"/>
                    </a:lnTo>
                    <a:lnTo>
                      <a:pt x="33" y="102"/>
                    </a:lnTo>
                    <a:lnTo>
                      <a:pt x="33" y="117"/>
                    </a:lnTo>
                    <a:lnTo>
                      <a:pt x="33" y="146"/>
                    </a:lnTo>
                    <a:lnTo>
                      <a:pt x="33" y="161"/>
                    </a:lnTo>
                    <a:lnTo>
                      <a:pt x="33" y="175"/>
                    </a:lnTo>
                    <a:lnTo>
                      <a:pt x="33" y="197"/>
                    </a:lnTo>
                    <a:lnTo>
                      <a:pt x="50" y="212"/>
                    </a:lnTo>
                    <a:lnTo>
                      <a:pt x="50" y="226"/>
                    </a:lnTo>
                    <a:lnTo>
                      <a:pt x="50" y="248"/>
                    </a:lnTo>
                    <a:lnTo>
                      <a:pt x="50" y="270"/>
                    </a:lnTo>
                    <a:lnTo>
                      <a:pt x="67" y="285"/>
                    </a:lnTo>
                    <a:lnTo>
                      <a:pt x="67" y="307"/>
                    </a:lnTo>
                    <a:lnTo>
                      <a:pt x="67" y="321"/>
                    </a:lnTo>
                    <a:lnTo>
                      <a:pt x="67" y="336"/>
                    </a:lnTo>
                    <a:lnTo>
                      <a:pt x="83" y="350"/>
                    </a:lnTo>
                    <a:lnTo>
                      <a:pt x="83" y="380"/>
                    </a:lnTo>
                    <a:lnTo>
                      <a:pt x="83" y="394"/>
                    </a:lnTo>
                    <a:lnTo>
                      <a:pt x="100" y="409"/>
                    </a:lnTo>
                    <a:lnTo>
                      <a:pt x="100" y="431"/>
                    </a:lnTo>
                    <a:lnTo>
                      <a:pt x="100" y="453"/>
                    </a:lnTo>
                    <a:lnTo>
                      <a:pt x="117" y="467"/>
                    </a:lnTo>
                    <a:lnTo>
                      <a:pt x="117" y="489"/>
                    </a:lnTo>
                    <a:lnTo>
                      <a:pt x="117" y="504"/>
                    </a:lnTo>
                    <a:lnTo>
                      <a:pt x="133" y="518"/>
                    </a:lnTo>
                    <a:lnTo>
                      <a:pt x="133" y="548"/>
                    </a:lnTo>
                    <a:lnTo>
                      <a:pt x="133" y="562"/>
                    </a:lnTo>
                    <a:lnTo>
                      <a:pt x="166" y="577"/>
                    </a:lnTo>
                    <a:lnTo>
                      <a:pt x="166" y="599"/>
                    </a:lnTo>
                    <a:lnTo>
                      <a:pt x="183" y="613"/>
                    </a:lnTo>
                    <a:lnTo>
                      <a:pt x="183" y="635"/>
                    </a:lnTo>
                    <a:lnTo>
                      <a:pt x="200" y="657"/>
                    </a:lnTo>
                    <a:lnTo>
                      <a:pt x="200" y="672"/>
                    </a:lnTo>
                    <a:lnTo>
                      <a:pt x="216" y="686"/>
                    </a:lnTo>
                    <a:lnTo>
                      <a:pt x="216" y="701"/>
                    </a:lnTo>
                    <a:lnTo>
                      <a:pt x="233" y="723"/>
                    </a:lnTo>
                    <a:lnTo>
                      <a:pt x="233" y="737"/>
                    </a:lnTo>
                    <a:lnTo>
                      <a:pt x="249" y="759"/>
                    </a:lnTo>
                    <a:lnTo>
                      <a:pt x="249" y="781"/>
                    </a:lnTo>
                    <a:lnTo>
                      <a:pt x="266" y="796"/>
                    </a:lnTo>
                    <a:lnTo>
                      <a:pt x="266" y="810"/>
                    </a:lnTo>
                    <a:lnTo>
                      <a:pt x="299" y="832"/>
                    </a:lnTo>
                    <a:lnTo>
                      <a:pt x="316" y="847"/>
                    </a:lnTo>
                    <a:lnTo>
                      <a:pt x="316" y="862"/>
                    </a:lnTo>
                    <a:lnTo>
                      <a:pt x="333" y="876"/>
                    </a:lnTo>
                    <a:lnTo>
                      <a:pt x="333" y="898"/>
                    </a:lnTo>
                    <a:lnTo>
                      <a:pt x="349" y="913"/>
                    </a:lnTo>
                    <a:lnTo>
                      <a:pt x="366" y="927"/>
                    </a:lnTo>
                    <a:lnTo>
                      <a:pt x="382" y="949"/>
                    </a:lnTo>
                    <a:lnTo>
                      <a:pt x="382" y="964"/>
                    </a:lnTo>
                    <a:lnTo>
                      <a:pt x="399" y="971"/>
                    </a:lnTo>
                    <a:lnTo>
                      <a:pt x="432" y="986"/>
                    </a:lnTo>
                    <a:lnTo>
                      <a:pt x="432" y="1008"/>
                    </a:lnTo>
                    <a:lnTo>
                      <a:pt x="449" y="1022"/>
                    </a:lnTo>
                    <a:lnTo>
                      <a:pt x="466" y="1037"/>
                    </a:lnTo>
                    <a:lnTo>
                      <a:pt x="482" y="1044"/>
                    </a:lnTo>
                    <a:lnTo>
                      <a:pt x="499" y="1066"/>
                    </a:lnTo>
                    <a:lnTo>
                      <a:pt x="499" y="1081"/>
                    </a:lnTo>
                    <a:lnTo>
                      <a:pt x="515" y="1088"/>
                    </a:lnTo>
                    <a:lnTo>
                      <a:pt x="532" y="1103"/>
                    </a:lnTo>
                    <a:lnTo>
                      <a:pt x="565" y="1124"/>
                    </a:lnTo>
                    <a:lnTo>
                      <a:pt x="582" y="1132"/>
                    </a:lnTo>
                    <a:lnTo>
                      <a:pt x="598" y="1146"/>
                    </a:lnTo>
                    <a:lnTo>
                      <a:pt x="615" y="1154"/>
                    </a:lnTo>
                    <a:lnTo>
                      <a:pt x="615" y="1168"/>
                    </a:lnTo>
                    <a:lnTo>
                      <a:pt x="632" y="1183"/>
                    </a:lnTo>
                    <a:lnTo>
                      <a:pt x="648" y="1198"/>
                    </a:lnTo>
                    <a:lnTo>
                      <a:pt x="665" y="1205"/>
                    </a:lnTo>
                    <a:lnTo>
                      <a:pt x="698" y="1212"/>
                    </a:lnTo>
                    <a:lnTo>
                      <a:pt x="715" y="1227"/>
                    </a:lnTo>
                    <a:lnTo>
                      <a:pt x="731" y="1241"/>
                    </a:lnTo>
                    <a:lnTo>
                      <a:pt x="748" y="1249"/>
                    </a:lnTo>
                    <a:lnTo>
                      <a:pt x="765" y="1256"/>
                    </a:lnTo>
                    <a:lnTo>
                      <a:pt x="798" y="1263"/>
                    </a:lnTo>
                    <a:lnTo>
                      <a:pt x="831" y="1271"/>
                    </a:lnTo>
                    <a:lnTo>
                      <a:pt x="848" y="1285"/>
                    </a:lnTo>
                    <a:lnTo>
                      <a:pt x="864" y="1300"/>
                    </a:lnTo>
                    <a:lnTo>
                      <a:pt x="881" y="1300"/>
                    </a:lnTo>
                    <a:lnTo>
                      <a:pt x="898" y="1307"/>
                    </a:lnTo>
                    <a:lnTo>
                      <a:pt x="914" y="1314"/>
                    </a:lnTo>
                    <a:lnTo>
                      <a:pt x="931" y="1322"/>
                    </a:lnTo>
                    <a:lnTo>
                      <a:pt x="981" y="1329"/>
                    </a:lnTo>
                    <a:lnTo>
                      <a:pt x="997" y="1336"/>
                    </a:lnTo>
                    <a:lnTo>
                      <a:pt x="1014" y="1336"/>
                    </a:lnTo>
                    <a:lnTo>
                      <a:pt x="1031" y="1344"/>
                    </a:lnTo>
                    <a:lnTo>
                      <a:pt x="1064" y="1344"/>
                    </a:lnTo>
                    <a:lnTo>
                      <a:pt x="1097" y="1358"/>
                    </a:lnTo>
                    <a:lnTo>
                      <a:pt x="1114" y="1358"/>
                    </a:lnTo>
                    <a:lnTo>
                      <a:pt x="1147" y="1365"/>
                    </a:lnTo>
                    <a:lnTo>
                      <a:pt x="1164" y="1365"/>
                    </a:lnTo>
                    <a:lnTo>
                      <a:pt x="1180" y="1373"/>
                    </a:lnTo>
                    <a:lnTo>
                      <a:pt x="1230" y="1373"/>
                    </a:lnTo>
                    <a:lnTo>
                      <a:pt x="1247" y="1373"/>
                    </a:lnTo>
                    <a:lnTo>
                      <a:pt x="1263" y="1373"/>
                    </a:lnTo>
                    <a:lnTo>
                      <a:pt x="1296" y="1373"/>
                    </a:lnTo>
                    <a:lnTo>
                      <a:pt x="1313" y="1373"/>
                    </a:lnTo>
                  </a:path>
                </a:pathLst>
              </a:custGeom>
              <a:noFill/>
              <a:ln w="38100"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60842" name="Freeform 42"/>
              <p:cNvSpPr>
                <a:spLocks/>
              </p:cNvSpPr>
              <p:nvPr/>
            </p:nvSpPr>
            <p:spPr bwMode="auto">
              <a:xfrm>
                <a:off x="1882" y="2133"/>
                <a:ext cx="1280" cy="1015"/>
              </a:xfrm>
              <a:custGeom>
                <a:avLst/>
                <a:gdLst>
                  <a:gd name="T0" fmla="*/ 0 w 1280"/>
                  <a:gd name="T1" fmla="*/ 29 h 1015"/>
                  <a:gd name="T2" fmla="*/ 0 w 1280"/>
                  <a:gd name="T3" fmla="*/ 59 h 1015"/>
                  <a:gd name="T4" fmla="*/ 17 w 1280"/>
                  <a:gd name="T5" fmla="*/ 102 h 1015"/>
                  <a:gd name="T6" fmla="*/ 17 w 1280"/>
                  <a:gd name="T7" fmla="*/ 139 h 1015"/>
                  <a:gd name="T8" fmla="*/ 34 w 1280"/>
                  <a:gd name="T9" fmla="*/ 175 h 1015"/>
                  <a:gd name="T10" fmla="*/ 34 w 1280"/>
                  <a:gd name="T11" fmla="*/ 212 h 1015"/>
                  <a:gd name="T12" fmla="*/ 50 w 1280"/>
                  <a:gd name="T13" fmla="*/ 256 h 1015"/>
                  <a:gd name="T14" fmla="*/ 83 w 1280"/>
                  <a:gd name="T15" fmla="*/ 285 h 1015"/>
                  <a:gd name="T16" fmla="*/ 83 w 1280"/>
                  <a:gd name="T17" fmla="*/ 329 h 1015"/>
                  <a:gd name="T18" fmla="*/ 100 w 1280"/>
                  <a:gd name="T19" fmla="*/ 365 h 1015"/>
                  <a:gd name="T20" fmla="*/ 117 w 1280"/>
                  <a:gd name="T21" fmla="*/ 395 h 1015"/>
                  <a:gd name="T22" fmla="*/ 133 w 1280"/>
                  <a:gd name="T23" fmla="*/ 438 h 1015"/>
                  <a:gd name="T24" fmla="*/ 150 w 1280"/>
                  <a:gd name="T25" fmla="*/ 468 h 1015"/>
                  <a:gd name="T26" fmla="*/ 167 w 1280"/>
                  <a:gd name="T27" fmla="*/ 504 h 1015"/>
                  <a:gd name="T28" fmla="*/ 183 w 1280"/>
                  <a:gd name="T29" fmla="*/ 541 h 1015"/>
                  <a:gd name="T30" fmla="*/ 233 w 1280"/>
                  <a:gd name="T31" fmla="*/ 570 h 1015"/>
                  <a:gd name="T32" fmla="*/ 250 w 1280"/>
                  <a:gd name="T33" fmla="*/ 606 h 1015"/>
                  <a:gd name="T34" fmla="*/ 266 w 1280"/>
                  <a:gd name="T35" fmla="*/ 628 h 1015"/>
                  <a:gd name="T36" fmla="*/ 299 w 1280"/>
                  <a:gd name="T37" fmla="*/ 665 h 1015"/>
                  <a:gd name="T38" fmla="*/ 316 w 1280"/>
                  <a:gd name="T39" fmla="*/ 694 h 1015"/>
                  <a:gd name="T40" fmla="*/ 366 w 1280"/>
                  <a:gd name="T41" fmla="*/ 723 h 1015"/>
                  <a:gd name="T42" fmla="*/ 399 w 1280"/>
                  <a:gd name="T43" fmla="*/ 745 h 1015"/>
                  <a:gd name="T44" fmla="*/ 416 w 1280"/>
                  <a:gd name="T45" fmla="*/ 774 h 1015"/>
                  <a:gd name="T46" fmla="*/ 449 w 1280"/>
                  <a:gd name="T47" fmla="*/ 804 h 1015"/>
                  <a:gd name="T48" fmla="*/ 499 w 1280"/>
                  <a:gd name="T49" fmla="*/ 818 h 1015"/>
                  <a:gd name="T50" fmla="*/ 532 w 1280"/>
                  <a:gd name="T51" fmla="*/ 847 h 1015"/>
                  <a:gd name="T52" fmla="*/ 565 w 1280"/>
                  <a:gd name="T53" fmla="*/ 869 h 1015"/>
                  <a:gd name="T54" fmla="*/ 632 w 1280"/>
                  <a:gd name="T55" fmla="*/ 891 h 1015"/>
                  <a:gd name="T56" fmla="*/ 665 w 1280"/>
                  <a:gd name="T57" fmla="*/ 913 h 1015"/>
                  <a:gd name="T58" fmla="*/ 698 w 1280"/>
                  <a:gd name="T59" fmla="*/ 928 h 1015"/>
                  <a:gd name="T60" fmla="*/ 765 w 1280"/>
                  <a:gd name="T61" fmla="*/ 950 h 1015"/>
                  <a:gd name="T62" fmla="*/ 815 w 1280"/>
                  <a:gd name="T63" fmla="*/ 957 h 1015"/>
                  <a:gd name="T64" fmla="*/ 848 w 1280"/>
                  <a:gd name="T65" fmla="*/ 972 h 1015"/>
                  <a:gd name="T66" fmla="*/ 914 w 1280"/>
                  <a:gd name="T67" fmla="*/ 979 h 1015"/>
                  <a:gd name="T68" fmla="*/ 964 w 1280"/>
                  <a:gd name="T69" fmla="*/ 986 h 1015"/>
                  <a:gd name="T70" fmla="*/ 1031 w 1280"/>
                  <a:gd name="T71" fmla="*/ 993 h 1015"/>
                  <a:gd name="T72" fmla="*/ 1081 w 1280"/>
                  <a:gd name="T73" fmla="*/ 1008 h 1015"/>
                  <a:gd name="T74" fmla="*/ 1147 w 1280"/>
                  <a:gd name="T75" fmla="*/ 1015 h 1015"/>
                  <a:gd name="T76" fmla="*/ 1214 w 1280"/>
                  <a:gd name="T77" fmla="*/ 1015 h 1015"/>
                  <a:gd name="T78" fmla="*/ 1280 w 1280"/>
                  <a:gd name="T79" fmla="*/ 101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0" h="1015">
                    <a:moveTo>
                      <a:pt x="0" y="0"/>
                    </a:moveTo>
                    <a:lnTo>
                      <a:pt x="0" y="29"/>
                    </a:lnTo>
                    <a:lnTo>
                      <a:pt x="0" y="44"/>
                    </a:lnTo>
                    <a:lnTo>
                      <a:pt x="0" y="59"/>
                    </a:lnTo>
                    <a:lnTo>
                      <a:pt x="17" y="81"/>
                    </a:lnTo>
                    <a:lnTo>
                      <a:pt x="17" y="102"/>
                    </a:lnTo>
                    <a:lnTo>
                      <a:pt x="17" y="117"/>
                    </a:lnTo>
                    <a:lnTo>
                      <a:pt x="17" y="139"/>
                    </a:lnTo>
                    <a:lnTo>
                      <a:pt x="17" y="161"/>
                    </a:lnTo>
                    <a:lnTo>
                      <a:pt x="34" y="175"/>
                    </a:lnTo>
                    <a:lnTo>
                      <a:pt x="34" y="197"/>
                    </a:lnTo>
                    <a:lnTo>
                      <a:pt x="34" y="212"/>
                    </a:lnTo>
                    <a:lnTo>
                      <a:pt x="50" y="234"/>
                    </a:lnTo>
                    <a:lnTo>
                      <a:pt x="50" y="256"/>
                    </a:lnTo>
                    <a:lnTo>
                      <a:pt x="50" y="270"/>
                    </a:lnTo>
                    <a:lnTo>
                      <a:pt x="83" y="285"/>
                    </a:lnTo>
                    <a:lnTo>
                      <a:pt x="83" y="314"/>
                    </a:lnTo>
                    <a:lnTo>
                      <a:pt x="83" y="329"/>
                    </a:lnTo>
                    <a:lnTo>
                      <a:pt x="100" y="343"/>
                    </a:lnTo>
                    <a:lnTo>
                      <a:pt x="100" y="365"/>
                    </a:lnTo>
                    <a:lnTo>
                      <a:pt x="117" y="380"/>
                    </a:lnTo>
                    <a:lnTo>
                      <a:pt x="117" y="395"/>
                    </a:lnTo>
                    <a:lnTo>
                      <a:pt x="133" y="424"/>
                    </a:lnTo>
                    <a:lnTo>
                      <a:pt x="133" y="438"/>
                    </a:lnTo>
                    <a:lnTo>
                      <a:pt x="150" y="453"/>
                    </a:lnTo>
                    <a:lnTo>
                      <a:pt x="150" y="468"/>
                    </a:lnTo>
                    <a:lnTo>
                      <a:pt x="167" y="490"/>
                    </a:lnTo>
                    <a:lnTo>
                      <a:pt x="167" y="504"/>
                    </a:lnTo>
                    <a:lnTo>
                      <a:pt x="183" y="519"/>
                    </a:lnTo>
                    <a:lnTo>
                      <a:pt x="183" y="541"/>
                    </a:lnTo>
                    <a:lnTo>
                      <a:pt x="216" y="555"/>
                    </a:lnTo>
                    <a:lnTo>
                      <a:pt x="233" y="570"/>
                    </a:lnTo>
                    <a:lnTo>
                      <a:pt x="233" y="584"/>
                    </a:lnTo>
                    <a:lnTo>
                      <a:pt x="250" y="606"/>
                    </a:lnTo>
                    <a:lnTo>
                      <a:pt x="266" y="621"/>
                    </a:lnTo>
                    <a:lnTo>
                      <a:pt x="266" y="628"/>
                    </a:lnTo>
                    <a:lnTo>
                      <a:pt x="283" y="643"/>
                    </a:lnTo>
                    <a:lnTo>
                      <a:pt x="299" y="665"/>
                    </a:lnTo>
                    <a:lnTo>
                      <a:pt x="299" y="679"/>
                    </a:lnTo>
                    <a:lnTo>
                      <a:pt x="316" y="694"/>
                    </a:lnTo>
                    <a:lnTo>
                      <a:pt x="349" y="701"/>
                    </a:lnTo>
                    <a:lnTo>
                      <a:pt x="366" y="723"/>
                    </a:lnTo>
                    <a:lnTo>
                      <a:pt x="383" y="738"/>
                    </a:lnTo>
                    <a:lnTo>
                      <a:pt x="399" y="745"/>
                    </a:lnTo>
                    <a:lnTo>
                      <a:pt x="399" y="760"/>
                    </a:lnTo>
                    <a:lnTo>
                      <a:pt x="416" y="774"/>
                    </a:lnTo>
                    <a:lnTo>
                      <a:pt x="432" y="789"/>
                    </a:lnTo>
                    <a:lnTo>
                      <a:pt x="449" y="804"/>
                    </a:lnTo>
                    <a:lnTo>
                      <a:pt x="482" y="811"/>
                    </a:lnTo>
                    <a:lnTo>
                      <a:pt x="499" y="818"/>
                    </a:lnTo>
                    <a:lnTo>
                      <a:pt x="516" y="840"/>
                    </a:lnTo>
                    <a:lnTo>
                      <a:pt x="532" y="847"/>
                    </a:lnTo>
                    <a:lnTo>
                      <a:pt x="549" y="855"/>
                    </a:lnTo>
                    <a:lnTo>
                      <a:pt x="565" y="869"/>
                    </a:lnTo>
                    <a:lnTo>
                      <a:pt x="615" y="877"/>
                    </a:lnTo>
                    <a:lnTo>
                      <a:pt x="632" y="891"/>
                    </a:lnTo>
                    <a:lnTo>
                      <a:pt x="648" y="898"/>
                    </a:lnTo>
                    <a:lnTo>
                      <a:pt x="665" y="913"/>
                    </a:lnTo>
                    <a:lnTo>
                      <a:pt x="682" y="920"/>
                    </a:lnTo>
                    <a:lnTo>
                      <a:pt x="698" y="928"/>
                    </a:lnTo>
                    <a:lnTo>
                      <a:pt x="748" y="935"/>
                    </a:lnTo>
                    <a:lnTo>
                      <a:pt x="765" y="950"/>
                    </a:lnTo>
                    <a:lnTo>
                      <a:pt x="781" y="950"/>
                    </a:lnTo>
                    <a:lnTo>
                      <a:pt x="815" y="957"/>
                    </a:lnTo>
                    <a:lnTo>
                      <a:pt x="831" y="964"/>
                    </a:lnTo>
                    <a:lnTo>
                      <a:pt x="848" y="972"/>
                    </a:lnTo>
                    <a:lnTo>
                      <a:pt x="898" y="979"/>
                    </a:lnTo>
                    <a:lnTo>
                      <a:pt x="914" y="979"/>
                    </a:lnTo>
                    <a:lnTo>
                      <a:pt x="948" y="986"/>
                    </a:lnTo>
                    <a:lnTo>
                      <a:pt x="964" y="986"/>
                    </a:lnTo>
                    <a:lnTo>
                      <a:pt x="1014" y="993"/>
                    </a:lnTo>
                    <a:lnTo>
                      <a:pt x="1031" y="993"/>
                    </a:lnTo>
                    <a:lnTo>
                      <a:pt x="1064" y="1008"/>
                    </a:lnTo>
                    <a:lnTo>
                      <a:pt x="1081" y="1008"/>
                    </a:lnTo>
                    <a:lnTo>
                      <a:pt x="1114" y="1015"/>
                    </a:lnTo>
                    <a:lnTo>
                      <a:pt x="1147" y="1015"/>
                    </a:lnTo>
                    <a:lnTo>
                      <a:pt x="1180" y="1015"/>
                    </a:lnTo>
                    <a:lnTo>
                      <a:pt x="1214" y="1015"/>
                    </a:lnTo>
                    <a:lnTo>
                      <a:pt x="1247" y="1015"/>
                    </a:lnTo>
                    <a:lnTo>
                      <a:pt x="1280" y="1015"/>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460917" name="Rectangle 117"/>
            <p:cNvSpPr>
              <a:spLocks noChangeArrowheads="1"/>
            </p:cNvSpPr>
            <p:nvPr/>
          </p:nvSpPr>
          <p:spPr bwMode="auto">
            <a:xfrm>
              <a:off x="1728" y="1968"/>
              <a:ext cx="3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i="1">
                  <a:solidFill>
                    <a:srgbClr val="000000"/>
                  </a:solidFill>
                  <a:latin typeface="Arial" charset="0"/>
                </a:rPr>
                <a:t>AVC</a:t>
              </a:r>
              <a:endParaRPr lang="en-US" altLang="tr-TR" sz="2400" i="1">
                <a:latin typeface="Arial" charset="0"/>
              </a:endParaRPr>
            </a:p>
          </p:txBody>
        </p:sp>
        <p:sp>
          <p:nvSpPr>
            <p:cNvPr id="460918" name="Rectangle 118"/>
            <p:cNvSpPr>
              <a:spLocks noChangeArrowheads="1"/>
            </p:cNvSpPr>
            <p:nvPr/>
          </p:nvSpPr>
          <p:spPr bwMode="auto">
            <a:xfrm>
              <a:off x="1728" y="1452"/>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tr-TR" sz="2400" i="1">
                  <a:solidFill>
                    <a:srgbClr val="000000"/>
                  </a:solidFill>
                  <a:latin typeface="Arial" charset="0"/>
                </a:rPr>
                <a:t>ATC</a:t>
              </a:r>
              <a:endParaRPr lang="en-US" altLang="tr-TR" sz="2400" i="1">
                <a:latin typeface="Arial" charset="0"/>
              </a:endParaRPr>
            </a:p>
          </p:txBody>
        </p:sp>
        <p:sp>
          <p:nvSpPr>
            <p:cNvPr id="460919" name="Rectangle 119"/>
            <p:cNvSpPr>
              <a:spLocks noChangeArrowheads="1"/>
            </p:cNvSpPr>
            <p:nvPr/>
          </p:nvSpPr>
          <p:spPr bwMode="auto">
            <a:xfrm>
              <a:off x="1824" y="3264"/>
              <a:ext cx="2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MC</a:t>
              </a:r>
              <a:endParaRPr lang="en-US" altLang="tr-TR" sz="2400">
                <a:latin typeface="Arial" charset="0"/>
              </a:endParaRPr>
            </a:p>
          </p:txBody>
        </p:sp>
      </p:grpSp>
      <p:grpSp>
        <p:nvGrpSpPr>
          <p:cNvPr id="460930" name="Group 130"/>
          <p:cNvGrpSpPr>
            <a:grpSpLocks/>
          </p:cNvGrpSpPr>
          <p:nvPr/>
        </p:nvGrpSpPr>
        <p:grpSpPr bwMode="auto">
          <a:xfrm>
            <a:off x="4575175" y="4943475"/>
            <a:ext cx="447675" cy="755650"/>
            <a:chOff x="2882" y="3114"/>
            <a:chExt cx="282" cy="476"/>
          </a:xfrm>
        </p:grpSpPr>
        <p:sp>
          <p:nvSpPr>
            <p:cNvPr id="460888" name="Rectangle 88"/>
            <p:cNvSpPr>
              <a:spLocks noChangeArrowheads="1"/>
            </p:cNvSpPr>
            <p:nvPr/>
          </p:nvSpPr>
          <p:spPr bwMode="auto">
            <a:xfrm>
              <a:off x="2882" y="3360"/>
              <a:ext cx="2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tr-TR" sz="2400" i="1">
                  <a:solidFill>
                    <a:srgbClr val="000000"/>
                  </a:solidFill>
                  <a:latin typeface="Arial" charset="0"/>
                </a:rPr>
                <a:t>Q</a:t>
              </a:r>
              <a:r>
                <a:rPr lang="en-US" altLang="tr-TR" sz="2400" i="1" baseline="-25000">
                  <a:solidFill>
                    <a:srgbClr val="000000"/>
                  </a:solidFill>
                  <a:latin typeface="Arial" charset="0"/>
                </a:rPr>
                <a:t>0</a:t>
              </a:r>
              <a:endParaRPr lang="en-US" altLang="tr-TR" sz="2400" i="1">
                <a:latin typeface="Arial" charset="0"/>
              </a:endParaRPr>
            </a:p>
          </p:txBody>
        </p:sp>
        <p:grpSp>
          <p:nvGrpSpPr>
            <p:cNvPr id="460916" name="Group 116"/>
            <p:cNvGrpSpPr>
              <a:grpSpLocks/>
            </p:cNvGrpSpPr>
            <p:nvPr/>
          </p:nvGrpSpPr>
          <p:grpSpPr bwMode="auto">
            <a:xfrm>
              <a:off x="2992" y="3114"/>
              <a:ext cx="172" cy="284"/>
              <a:chOff x="2992" y="3114"/>
              <a:chExt cx="172" cy="284"/>
            </a:xfrm>
          </p:grpSpPr>
          <p:sp>
            <p:nvSpPr>
              <p:cNvPr id="460885" name="Rectangle 85"/>
              <p:cNvSpPr>
                <a:spLocks noChangeArrowheads="1"/>
              </p:cNvSpPr>
              <p:nvPr/>
            </p:nvSpPr>
            <p:spPr bwMode="auto">
              <a:xfrm>
                <a:off x="2992" y="3168"/>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tr-TR" sz="2400">
                    <a:solidFill>
                      <a:srgbClr val="000000"/>
                    </a:solidFill>
                    <a:latin typeface="Arial" charset="0"/>
                  </a:rPr>
                  <a:t>A</a:t>
                </a:r>
                <a:endParaRPr lang="en-US" altLang="tr-TR" sz="2400">
                  <a:latin typeface="Arial" charset="0"/>
                </a:endParaRPr>
              </a:p>
            </p:txBody>
          </p:sp>
          <p:sp>
            <p:nvSpPr>
              <p:cNvPr id="460914" name="Oval 114"/>
              <p:cNvSpPr>
                <a:spLocks noChangeArrowheads="1"/>
              </p:cNvSpPr>
              <p:nvPr/>
            </p:nvSpPr>
            <p:spPr bwMode="auto">
              <a:xfrm>
                <a:off x="3096" y="3114"/>
                <a:ext cx="68" cy="6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Tree>
    <p:extLst>
      <p:ext uri="{BB962C8B-B14F-4D97-AF65-F5344CB8AC3E}">
        <p14:creationId xmlns:p14="http://schemas.microsoft.com/office/powerpoint/2010/main" val="893161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0920"/>
                                        </p:tgtEl>
                                        <p:attrNameLst>
                                          <p:attrName>style.visibility</p:attrName>
                                        </p:attrNameLst>
                                      </p:cBhvr>
                                      <p:to>
                                        <p:strVal val="visible"/>
                                      </p:to>
                                    </p:set>
                                    <p:animEffect transition="in" filter="wipe(left)">
                                      <p:cBhvr>
                                        <p:cTn id="7" dur="500"/>
                                        <p:tgtEl>
                                          <p:spTgt spid="460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60921"/>
                                        </p:tgtEl>
                                        <p:attrNameLst>
                                          <p:attrName>style.visibility</p:attrName>
                                        </p:attrNameLst>
                                      </p:cBhvr>
                                      <p:to>
                                        <p:strVal val="visible"/>
                                      </p:to>
                                    </p:set>
                                    <p:animEffect transition="in" filter="wipe(left)">
                                      <p:cBhvr>
                                        <p:cTn id="12" dur="500"/>
                                        <p:tgtEl>
                                          <p:spTgt spid="460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60923"/>
                                        </p:tgtEl>
                                        <p:attrNameLst>
                                          <p:attrName>style.visibility</p:attrName>
                                        </p:attrNameLst>
                                      </p:cBhvr>
                                      <p:to>
                                        <p:strVal val="visible"/>
                                      </p:to>
                                    </p:set>
                                    <p:animEffect transition="in" filter="wipe(up)">
                                      <p:cBhvr>
                                        <p:cTn id="17" dur="500"/>
                                        <p:tgtEl>
                                          <p:spTgt spid="4609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60908"/>
                                        </p:tgtEl>
                                        <p:attrNameLst>
                                          <p:attrName>style.visibility</p:attrName>
                                        </p:attrNameLst>
                                      </p:cBhvr>
                                      <p:to>
                                        <p:strVal val="visible"/>
                                      </p:to>
                                    </p:set>
                                    <p:animEffect transition="in" filter="wipe(left)">
                                      <p:cBhvr>
                                        <p:cTn id="22" dur="500"/>
                                        <p:tgtEl>
                                          <p:spTgt spid="4609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60930"/>
                                        </p:tgtEl>
                                        <p:attrNameLst>
                                          <p:attrName>style.visibility</p:attrName>
                                        </p:attrNameLst>
                                      </p:cBhvr>
                                      <p:to>
                                        <p:strVal val="visible"/>
                                      </p:to>
                                    </p:set>
                                    <p:animEffect transition="in" filter="wipe(left)">
                                      <p:cBhvr>
                                        <p:cTn id="27" dur="500"/>
                                        <p:tgtEl>
                                          <p:spTgt spid="4609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60931"/>
                                        </p:tgtEl>
                                        <p:attrNameLst>
                                          <p:attrName>style.visibility</p:attrName>
                                        </p:attrNameLst>
                                      </p:cBhvr>
                                      <p:to>
                                        <p:strVal val="visible"/>
                                      </p:to>
                                    </p:set>
                                    <p:animEffect transition="in" filter="wipe(left)">
                                      <p:cBhvr>
                                        <p:cTn id="32" dur="500"/>
                                        <p:tgtEl>
                                          <p:spTgt spid="46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9.2: Production costs</a:t>
            </a:r>
            <a:endParaRPr lang="en-US" dirty="0"/>
          </a:p>
        </p:txBody>
      </p:sp>
      <p:sp>
        <p:nvSpPr>
          <p:cNvPr id="5" name="Slide Number Placeholder 4"/>
          <p:cNvSpPr>
            <a:spLocks noGrp="1"/>
          </p:cNvSpPr>
          <p:nvPr>
            <p:ph type="sldNum" sz="quarter" idx="12"/>
          </p:nvPr>
        </p:nvSpPr>
        <p:spPr/>
        <p:txBody>
          <a:bodyPr/>
          <a:lstStyle/>
          <a:p>
            <a:fld id="{277EE247-7E3D-4F38-A267-86CBA1DF41EF}" type="slidenum">
              <a:rPr lang="en-US" smtClean="0"/>
              <a:t>34</a:t>
            </a:fld>
            <a:endParaRPr lang="en-US"/>
          </a:p>
        </p:txBody>
      </p:sp>
      <p:pic>
        <p:nvPicPr>
          <p:cNvPr id="6" name="Picture 5"/>
          <p:cNvPicPr>
            <a:picLocks noChangeAspect="1"/>
          </p:cNvPicPr>
          <p:nvPr/>
        </p:nvPicPr>
        <p:blipFill>
          <a:blip r:embed="rId2"/>
          <a:stretch>
            <a:fillRect/>
          </a:stretch>
        </p:blipFill>
        <p:spPr>
          <a:xfrm>
            <a:off x="152400" y="914400"/>
            <a:ext cx="4584700" cy="2530833"/>
          </a:xfrm>
          <a:prstGeom prst="rect">
            <a:avLst/>
          </a:prstGeom>
        </p:spPr>
      </p:pic>
      <p:pic>
        <p:nvPicPr>
          <p:cNvPr id="8" name="Picture 7"/>
          <p:cNvPicPr>
            <a:picLocks noChangeAspect="1"/>
          </p:cNvPicPr>
          <p:nvPr/>
        </p:nvPicPr>
        <p:blipFill>
          <a:blip r:embed="rId3"/>
          <a:stretch>
            <a:fillRect/>
          </a:stretch>
        </p:blipFill>
        <p:spPr>
          <a:xfrm>
            <a:off x="4419600" y="2819400"/>
            <a:ext cx="4597400" cy="3890895"/>
          </a:xfrm>
          <a:prstGeom prst="rect">
            <a:avLst/>
          </a:prstGeom>
        </p:spPr>
      </p:pic>
    </p:spTree>
    <p:extLst>
      <p:ext uri="{BB962C8B-B14F-4D97-AF65-F5344CB8AC3E}">
        <p14:creationId xmlns:p14="http://schemas.microsoft.com/office/powerpoint/2010/main" val="3566409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r>
              <a:rPr lang="tr-TR" dirty="0" smtClean="0"/>
              <a:t>: </a:t>
            </a:r>
            <a:endParaRPr lang="en-US" dirty="0"/>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35</a:t>
            </a:fld>
            <a:endParaRPr lang="en-US"/>
          </a:p>
        </p:txBody>
      </p:sp>
      <p:sp>
        <p:nvSpPr>
          <p:cNvPr id="3" name="TextBox 2"/>
          <p:cNvSpPr txBox="1"/>
          <p:nvPr/>
        </p:nvSpPr>
        <p:spPr>
          <a:xfrm>
            <a:off x="609600" y="1752600"/>
            <a:ext cx="8077200" cy="990600"/>
          </a:xfrm>
          <a:prstGeom prst="rect">
            <a:avLst/>
          </a:prstGeom>
          <a:noFill/>
        </p:spPr>
        <p:txBody>
          <a:bodyPr wrap="square" rtlCol="0">
            <a:spAutoFit/>
          </a:bodyPr>
          <a:lstStyle/>
          <a:p>
            <a:r>
              <a:rPr lang="en-US" sz="2800" baseline="30000" dirty="0"/>
              <a:t>Suppose output is given by the production function Q </a:t>
            </a:r>
            <a:r>
              <a:rPr lang="en-US" sz="2800" baseline="30000" dirty="0" smtClean="0"/>
              <a:t>= </a:t>
            </a:r>
            <a:r>
              <a:rPr lang="en-US" sz="2800" baseline="30000" dirty="0"/>
              <a:t>3KL, where K denotes capital and L denotes labor</a:t>
            </a:r>
            <a:r>
              <a:rPr lang="en-US" sz="2800" baseline="30000" dirty="0" smtClean="0"/>
              <a:t>. The </a:t>
            </a:r>
            <a:r>
              <a:rPr lang="en-US" sz="2800" baseline="30000" dirty="0"/>
              <a:t>price of capital is $2/machine-</a:t>
            </a:r>
            <a:r>
              <a:rPr lang="en-US" sz="2800" baseline="30000" dirty="0" err="1"/>
              <a:t>hr</a:t>
            </a:r>
            <a:r>
              <a:rPr lang="en-US" sz="2800" baseline="30000" dirty="0"/>
              <a:t>, the price of </a:t>
            </a:r>
            <a:r>
              <a:rPr lang="en-US" sz="2800" baseline="30000" dirty="0" smtClean="0"/>
              <a:t>labor </a:t>
            </a:r>
            <a:r>
              <a:rPr lang="en-US" sz="2800" baseline="30000" dirty="0"/>
              <a:t>is $24/person-</a:t>
            </a:r>
            <a:r>
              <a:rPr lang="en-US" sz="2800" baseline="30000" dirty="0" err="1"/>
              <a:t>hr</a:t>
            </a:r>
            <a:r>
              <a:rPr lang="en-US" sz="2800" baseline="30000" dirty="0"/>
              <a:t>, and capital is fixed at 4 units in the short </a:t>
            </a:r>
            <a:r>
              <a:rPr lang="en-US" sz="2800" baseline="30000" dirty="0" smtClean="0"/>
              <a:t>run.</a:t>
            </a:r>
            <a:endParaRPr lang="en-US" sz="2800" dirty="0"/>
          </a:p>
        </p:txBody>
      </p:sp>
      <p:pic>
        <p:nvPicPr>
          <p:cNvPr id="7" name="Picture 6"/>
          <p:cNvPicPr>
            <a:picLocks noChangeAspect="1"/>
          </p:cNvPicPr>
          <p:nvPr/>
        </p:nvPicPr>
        <p:blipFill>
          <a:blip r:embed="rId2"/>
          <a:stretch>
            <a:fillRect/>
          </a:stretch>
        </p:blipFill>
        <p:spPr>
          <a:xfrm>
            <a:off x="3352800" y="2667000"/>
            <a:ext cx="1587500" cy="381000"/>
          </a:xfrm>
          <a:prstGeom prst="rect">
            <a:avLst/>
          </a:prstGeom>
        </p:spPr>
      </p:pic>
      <p:pic>
        <p:nvPicPr>
          <p:cNvPr id="9" name="Picture 8"/>
          <p:cNvPicPr>
            <a:picLocks noChangeAspect="1"/>
          </p:cNvPicPr>
          <p:nvPr/>
        </p:nvPicPr>
        <p:blipFill>
          <a:blip r:embed="rId3"/>
          <a:stretch>
            <a:fillRect/>
          </a:stretch>
        </p:blipFill>
        <p:spPr>
          <a:xfrm>
            <a:off x="3314700" y="3124200"/>
            <a:ext cx="2019300" cy="762000"/>
          </a:xfrm>
          <a:prstGeom prst="rect">
            <a:avLst/>
          </a:prstGeom>
        </p:spPr>
      </p:pic>
      <p:pic>
        <p:nvPicPr>
          <p:cNvPr id="11" name="Picture 10"/>
          <p:cNvPicPr>
            <a:picLocks noChangeAspect="1"/>
          </p:cNvPicPr>
          <p:nvPr/>
        </p:nvPicPr>
        <p:blipFill>
          <a:blip r:embed="rId4"/>
          <a:stretch>
            <a:fillRect/>
          </a:stretch>
        </p:blipFill>
        <p:spPr>
          <a:xfrm>
            <a:off x="3429000" y="3886200"/>
            <a:ext cx="1892300" cy="685800"/>
          </a:xfrm>
          <a:prstGeom prst="rect">
            <a:avLst/>
          </a:prstGeom>
        </p:spPr>
      </p:pic>
      <p:pic>
        <p:nvPicPr>
          <p:cNvPr id="13" name="Picture 12"/>
          <p:cNvPicPr>
            <a:picLocks noChangeAspect="1"/>
          </p:cNvPicPr>
          <p:nvPr/>
        </p:nvPicPr>
        <p:blipFill>
          <a:blip r:embed="rId5"/>
          <a:stretch>
            <a:fillRect/>
          </a:stretch>
        </p:blipFill>
        <p:spPr>
          <a:xfrm>
            <a:off x="3568700" y="4648200"/>
            <a:ext cx="1308100" cy="673100"/>
          </a:xfrm>
          <a:prstGeom prst="rect">
            <a:avLst/>
          </a:prstGeom>
        </p:spPr>
      </p:pic>
      <p:pic>
        <p:nvPicPr>
          <p:cNvPr id="15" name="Picture 14"/>
          <p:cNvPicPr>
            <a:picLocks noChangeAspect="1"/>
          </p:cNvPicPr>
          <p:nvPr/>
        </p:nvPicPr>
        <p:blipFill>
          <a:blip r:embed="rId6"/>
          <a:stretch>
            <a:fillRect/>
          </a:stretch>
        </p:blipFill>
        <p:spPr>
          <a:xfrm>
            <a:off x="3492500" y="5308600"/>
            <a:ext cx="1765300" cy="711200"/>
          </a:xfrm>
          <a:prstGeom prst="rect">
            <a:avLst/>
          </a:prstGeom>
        </p:spPr>
      </p:pic>
    </p:spTree>
    <p:extLst>
      <p:ext uri="{BB962C8B-B14F-4D97-AF65-F5344CB8AC3E}">
        <p14:creationId xmlns:p14="http://schemas.microsoft.com/office/powerpoint/2010/main" val="269483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36</a:t>
            </a:fld>
            <a:endParaRPr lang="en-US"/>
          </a:p>
        </p:txBody>
      </p:sp>
      <p:sp>
        <p:nvSpPr>
          <p:cNvPr id="4" name="Dikdörtgen 3"/>
          <p:cNvSpPr/>
          <p:nvPr/>
        </p:nvSpPr>
        <p:spPr>
          <a:xfrm>
            <a:off x="294968" y="2036296"/>
            <a:ext cx="8305800" cy="1938992"/>
          </a:xfrm>
          <a:prstGeom prst="rect">
            <a:avLst/>
          </a:prstGeom>
        </p:spPr>
        <p:txBody>
          <a:bodyPr wrap="square">
            <a:spAutoFit/>
          </a:bodyPr>
          <a:lstStyle/>
          <a:p>
            <a:pPr algn="just"/>
            <a:r>
              <a:rPr lang="en-US" sz="2400" dirty="0"/>
              <a:t>With K fixed at 4 </a:t>
            </a:r>
            <a:r>
              <a:rPr lang="en-US" sz="2400" dirty="0" smtClean="0"/>
              <a:t>machine-</a:t>
            </a:r>
            <a:r>
              <a:rPr lang="en-US" sz="2400" dirty="0" err="1" smtClean="0"/>
              <a:t>hr</a:t>
            </a:r>
            <a:r>
              <a:rPr lang="en-US" sz="2400" dirty="0" smtClean="0"/>
              <a:t>/</a:t>
            </a:r>
            <a:r>
              <a:rPr lang="tr-TR" sz="2400" dirty="0" smtClean="0"/>
              <a:t> </a:t>
            </a:r>
            <a:r>
              <a:rPr lang="en-US" sz="2400" dirty="0" err="1" smtClean="0"/>
              <a:t>hr</a:t>
            </a:r>
            <a:r>
              <a:rPr lang="en-US" sz="2400" dirty="0" smtClean="0"/>
              <a:t> </a:t>
            </a:r>
            <a:r>
              <a:rPr lang="en-US" sz="2400" dirty="0"/>
              <a:t>in the short run and a </a:t>
            </a:r>
            <a:r>
              <a:rPr lang="en-US" sz="2400" dirty="0" smtClean="0"/>
              <a:t>price</a:t>
            </a:r>
            <a:r>
              <a:rPr lang="tr-TR" sz="2400" dirty="0" smtClean="0"/>
              <a:t> </a:t>
            </a:r>
            <a:r>
              <a:rPr lang="en-US" sz="2400" dirty="0" smtClean="0"/>
              <a:t>of </a:t>
            </a:r>
            <a:r>
              <a:rPr lang="en-US" sz="2400" dirty="0"/>
              <a:t>K of r </a:t>
            </a:r>
            <a:r>
              <a:rPr lang="tr-TR" sz="2400" dirty="0" smtClean="0"/>
              <a:t>=</a:t>
            </a:r>
            <a:r>
              <a:rPr lang="en-US" sz="2400" dirty="0" smtClean="0"/>
              <a:t> </a:t>
            </a:r>
            <a:r>
              <a:rPr lang="en-US" sz="2400" dirty="0"/>
              <a:t>$</a:t>
            </a:r>
            <a:r>
              <a:rPr lang="en-US" sz="2400" dirty="0" smtClean="0"/>
              <a:t>2/machine-</a:t>
            </a:r>
            <a:r>
              <a:rPr lang="en-US" sz="2400" dirty="0" err="1" smtClean="0"/>
              <a:t>hr</a:t>
            </a:r>
            <a:r>
              <a:rPr lang="en-US" sz="2400" dirty="0" smtClean="0"/>
              <a:t>,</a:t>
            </a:r>
            <a:r>
              <a:rPr lang="tr-TR" sz="2400" dirty="0" smtClean="0"/>
              <a:t> </a:t>
            </a:r>
            <a:r>
              <a:rPr lang="en-US" sz="2400" dirty="0" smtClean="0"/>
              <a:t>fixed </a:t>
            </a:r>
            <a:r>
              <a:rPr lang="en-US" sz="2400" dirty="0"/>
              <a:t>costs are $8/hr. </a:t>
            </a:r>
            <a:r>
              <a:rPr lang="en-US" sz="2400" dirty="0" smtClean="0"/>
              <a:t>To</a:t>
            </a:r>
            <a:r>
              <a:rPr lang="tr-TR" sz="2400" dirty="0" smtClean="0"/>
              <a:t> </a:t>
            </a:r>
            <a:r>
              <a:rPr lang="en-US" sz="2400" dirty="0" smtClean="0"/>
              <a:t>produce </a:t>
            </a:r>
            <a:r>
              <a:rPr lang="en-US" sz="2400" dirty="0"/>
              <a:t>Q units of output </a:t>
            </a:r>
            <a:r>
              <a:rPr lang="en-US" sz="2400" dirty="0" smtClean="0"/>
              <a:t>per</a:t>
            </a:r>
            <a:r>
              <a:rPr lang="tr-TR" sz="2400" dirty="0" smtClean="0"/>
              <a:t> </a:t>
            </a:r>
            <a:r>
              <a:rPr lang="en-US" sz="2400" dirty="0" smtClean="0"/>
              <a:t>hour </a:t>
            </a:r>
            <a:r>
              <a:rPr lang="en-US" sz="2400" dirty="0"/>
              <a:t>requires </a:t>
            </a:r>
            <a:r>
              <a:rPr lang="en-US" sz="2400" dirty="0" smtClean="0"/>
              <a:t>Q</a:t>
            </a:r>
            <a:r>
              <a:rPr lang="tr-TR" sz="2400" dirty="0" smtClean="0"/>
              <a:t>/</a:t>
            </a:r>
            <a:r>
              <a:rPr lang="en-US" sz="2400" dirty="0" smtClean="0"/>
              <a:t>12 person-</a:t>
            </a:r>
            <a:r>
              <a:rPr lang="en-US" sz="2400" dirty="0" err="1" smtClean="0"/>
              <a:t>hr</a:t>
            </a:r>
            <a:r>
              <a:rPr lang="en-US" sz="2400" dirty="0" smtClean="0"/>
              <a:t>/</a:t>
            </a:r>
            <a:r>
              <a:rPr lang="tr-TR" sz="2400" dirty="0" smtClean="0"/>
              <a:t> </a:t>
            </a:r>
            <a:r>
              <a:rPr lang="en-US" sz="2400" dirty="0" err="1" smtClean="0"/>
              <a:t>hr</a:t>
            </a:r>
            <a:r>
              <a:rPr lang="en-US" sz="2400" dirty="0" smtClean="0"/>
              <a:t> </a:t>
            </a:r>
            <a:r>
              <a:rPr lang="en-US" sz="2400" dirty="0"/>
              <a:t>of labor. With a price </a:t>
            </a:r>
            <a:r>
              <a:rPr lang="en-US" sz="2400" dirty="0" smtClean="0"/>
              <a:t>of</a:t>
            </a:r>
            <a:r>
              <a:rPr lang="tr-TR" sz="2400" dirty="0" smtClean="0"/>
              <a:t> </a:t>
            </a:r>
            <a:r>
              <a:rPr lang="en-US" sz="2400" dirty="0" smtClean="0"/>
              <a:t>labor </a:t>
            </a:r>
            <a:r>
              <a:rPr lang="en-US" sz="2400" dirty="0"/>
              <a:t>of $</a:t>
            </a:r>
            <a:r>
              <a:rPr lang="en-US" sz="2400" dirty="0" smtClean="0"/>
              <a:t>24/person-</a:t>
            </a:r>
            <a:r>
              <a:rPr lang="en-US" sz="2400" dirty="0" err="1" smtClean="0"/>
              <a:t>hr</a:t>
            </a:r>
            <a:r>
              <a:rPr lang="en-US" sz="2400" dirty="0" smtClean="0"/>
              <a:t>,</a:t>
            </a:r>
            <a:r>
              <a:rPr lang="tr-TR" sz="2400" dirty="0" smtClean="0"/>
              <a:t> </a:t>
            </a:r>
            <a:r>
              <a:rPr lang="en-US" sz="2400" dirty="0" smtClean="0"/>
              <a:t>variable </a:t>
            </a:r>
            <a:r>
              <a:rPr lang="en-US" sz="2400" dirty="0"/>
              <a:t>cost is $2Q/hr. </a:t>
            </a:r>
            <a:endParaRPr lang="tr-TR" sz="2400" dirty="0" smtClean="0"/>
          </a:p>
          <a:p>
            <a:pPr algn="just"/>
            <a:r>
              <a:rPr lang="en-US" sz="2400" dirty="0" smtClean="0"/>
              <a:t>Total</a:t>
            </a:r>
            <a:r>
              <a:rPr lang="tr-TR" sz="2400" dirty="0" smtClean="0"/>
              <a:t> </a:t>
            </a:r>
            <a:r>
              <a:rPr lang="en-US" sz="2400" dirty="0" smtClean="0"/>
              <a:t>cost </a:t>
            </a:r>
            <a:r>
              <a:rPr lang="en-US" sz="2400" dirty="0"/>
              <a:t>is $8/</a:t>
            </a:r>
            <a:r>
              <a:rPr lang="en-US" sz="2400" dirty="0" err="1"/>
              <a:t>hr</a:t>
            </a:r>
            <a:r>
              <a:rPr lang="en-US" sz="2400" dirty="0"/>
              <a:t> </a:t>
            </a:r>
            <a:r>
              <a:rPr lang="tr-TR" sz="2400" dirty="0" smtClean="0"/>
              <a:t>+</a:t>
            </a:r>
            <a:r>
              <a:rPr lang="en-US" sz="2400" dirty="0" smtClean="0"/>
              <a:t> </a:t>
            </a:r>
            <a:r>
              <a:rPr lang="en-US" sz="2400" dirty="0"/>
              <a:t>$2Q/hr.</a:t>
            </a:r>
            <a:endParaRPr lang="tr-TR" sz="2400" dirty="0"/>
          </a:p>
        </p:txBody>
      </p:sp>
    </p:spTree>
    <p:extLst>
      <p:ext uri="{BB962C8B-B14F-4D97-AF65-F5344CB8AC3E}">
        <p14:creationId xmlns:p14="http://schemas.microsoft.com/office/powerpoint/2010/main" val="1811986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a:t>
            </a:r>
            <a:r>
              <a:rPr lang="en-US" dirty="0" smtClean="0"/>
              <a:t>.7</a:t>
            </a:r>
            <a:r>
              <a:rPr lang="en-US" dirty="0"/>
              <a:t>: Cost Curves for a Specific Production Process </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37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7" y="1600200"/>
            <a:ext cx="54197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188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Among MP, AP, MC and AVC</a:t>
            </a:r>
            <a:endParaRPr lang="en-US" dirty="0"/>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38</a:t>
            </a:fld>
            <a:endParaRPr lang="en-US"/>
          </a:p>
        </p:txBody>
      </p:sp>
      <p:sp>
        <p:nvSpPr>
          <p:cNvPr id="3" name="TextBox 2"/>
          <p:cNvSpPr txBox="1"/>
          <p:nvPr/>
        </p:nvSpPr>
        <p:spPr>
          <a:xfrm>
            <a:off x="914400" y="1905000"/>
            <a:ext cx="1752600" cy="381000"/>
          </a:xfrm>
          <a:prstGeom prst="rect">
            <a:avLst/>
          </a:prstGeom>
          <a:noFill/>
        </p:spPr>
        <p:txBody>
          <a:bodyPr wrap="square" rtlCol="0">
            <a:spAutoFit/>
          </a:bodyPr>
          <a:lstStyle/>
          <a:p>
            <a:r>
              <a:rPr lang="en-US" dirty="0" smtClean="0"/>
              <a:t>MC = </a:t>
            </a:r>
            <a:endParaRPr lang="en-US" dirty="0"/>
          </a:p>
        </p:txBody>
      </p:sp>
      <p:pic>
        <p:nvPicPr>
          <p:cNvPr id="6" name="Picture 5"/>
          <p:cNvPicPr>
            <a:picLocks noChangeAspect="1"/>
          </p:cNvPicPr>
          <p:nvPr/>
        </p:nvPicPr>
        <p:blipFill>
          <a:blip r:embed="rId2"/>
          <a:stretch>
            <a:fillRect/>
          </a:stretch>
        </p:blipFill>
        <p:spPr>
          <a:xfrm>
            <a:off x="1524000" y="1981200"/>
            <a:ext cx="1003300" cy="279400"/>
          </a:xfrm>
          <a:prstGeom prst="rect">
            <a:avLst/>
          </a:prstGeom>
        </p:spPr>
      </p:pic>
      <p:pic>
        <p:nvPicPr>
          <p:cNvPr id="8" name="Picture 7"/>
          <p:cNvPicPr>
            <a:picLocks noChangeAspect="1"/>
          </p:cNvPicPr>
          <p:nvPr/>
        </p:nvPicPr>
        <p:blipFill>
          <a:blip r:embed="rId3"/>
          <a:stretch>
            <a:fillRect/>
          </a:stretch>
        </p:blipFill>
        <p:spPr>
          <a:xfrm>
            <a:off x="3048000" y="1981200"/>
            <a:ext cx="977900" cy="279400"/>
          </a:xfrm>
          <a:prstGeom prst="rect">
            <a:avLst/>
          </a:prstGeom>
        </p:spPr>
      </p:pic>
      <p:sp>
        <p:nvSpPr>
          <p:cNvPr id="9" name="TextBox 8"/>
          <p:cNvSpPr txBox="1"/>
          <p:nvPr/>
        </p:nvSpPr>
        <p:spPr>
          <a:xfrm>
            <a:off x="2667000" y="1905000"/>
            <a:ext cx="299631" cy="369332"/>
          </a:xfrm>
          <a:prstGeom prst="rect">
            <a:avLst/>
          </a:prstGeom>
          <a:noFill/>
        </p:spPr>
        <p:txBody>
          <a:bodyPr wrap="none" rtlCol="0">
            <a:spAutoFit/>
          </a:bodyPr>
          <a:lstStyle/>
          <a:p>
            <a:r>
              <a:rPr lang="en-US" dirty="0" smtClean="0"/>
              <a:t>=</a:t>
            </a:r>
            <a:endParaRPr lang="en-US" dirty="0"/>
          </a:p>
        </p:txBody>
      </p:sp>
      <p:pic>
        <p:nvPicPr>
          <p:cNvPr id="10" name="Picture 9"/>
          <p:cNvPicPr>
            <a:picLocks noChangeAspect="1"/>
          </p:cNvPicPr>
          <p:nvPr/>
        </p:nvPicPr>
        <p:blipFill>
          <a:blip r:embed="rId4"/>
          <a:stretch>
            <a:fillRect/>
          </a:stretch>
        </p:blipFill>
        <p:spPr>
          <a:xfrm>
            <a:off x="4445000" y="1930400"/>
            <a:ext cx="965200" cy="279400"/>
          </a:xfrm>
          <a:prstGeom prst="rect">
            <a:avLst/>
          </a:prstGeom>
        </p:spPr>
      </p:pic>
      <p:sp>
        <p:nvSpPr>
          <p:cNvPr id="11" name="TextBox 10"/>
          <p:cNvSpPr txBox="1"/>
          <p:nvPr/>
        </p:nvSpPr>
        <p:spPr>
          <a:xfrm>
            <a:off x="4043769" y="1828800"/>
            <a:ext cx="299631"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410200" y="1828800"/>
            <a:ext cx="299631" cy="369332"/>
          </a:xfrm>
          <a:prstGeom prst="rect">
            <a:avLst/>
          </a:prstGeom>
          <a:noFill/>
        </p:spPr>
        <p:txBody>
          <a:bodyPr wrap="none" rtlCol="0">
            <a:spAutoFit/>
          </a:bodyPr>
          <a:lstStyle/>
          <a:p>
            <a:r>
              <a:rPr lang="en-US" dirty="0" smtClean="0"/>
              <a:t>=</a:t>
            </a:r>
            <a:endParaRPr lang="en-US" dirty="0"/>
          </a:p>
        </p:txBody>
      </p:sp>
      <p:pic>
        <p:nvPicPr>
          <p:cNvPr id="14" name="Picture 13"/>
          <p:cNvPicPr>
            <a:picLocks noChangeAspect="1"/>
          </p:cNvPicPr>
          <p:nvPr/>
        </p:nvPicPr>
        <p:blipFill>
          <a:blip r:embed="rId5"/>
          <a:stretch>
            <a:fillRect/>
          </a:stretch>
        </p:blipFill>
        <p:spPr>
          <a:xfrm>
            <a:off x="5727700" y="1816100"/>
            <a:ext cx="444500" cy="546100"/>
          </a:xfrm>
          <a:prstGeom prst="rect">
            <a:avLst/>
          </a:prstGeom>
        </p:spPr>
      </p:pic>
      <p:sp>
        <p:nvSpPr>
          <p:cNvPr id="15" name="TextBox 14"/>
          <p:cNvSpPr txBox="1"/>
          <p:nvPr/>
        </p:nvSpPr>
        <p:spPr>
          <a:xfrm>
            <a:off x="914400" y="2743200"/>
            <a:ext cx="2742307" cy="369332"/>
          </a:xfrm>
          <a:prstGeom prst="rect">
            <a:avLst/>
          </a:prstGeom>
          <a:noFill/>
        </p:spPr>
        <p:txBody>
          <a:bodyPr wrap="none" rtlCol="0">
            <a:spAutoFit/>
          </a:bodyPr>
          <a:lstStyle/>
          <a:p>
            <a:r>
              <a:rPr lang="en-US" dirty="0" smtClean="0"/>
              <a:t>AVC = VC/Q = </a:t>
            </a:r>
            <a:r>
              <a:rPr lang="en-US" dirty="0" err="1" smtClean="0"/>
              <a:t>wL</a:t>
            </a:r>
            <a:r>
              <a:rPr lang="en-US" dirty="0" smtClean="0"/>
              <a:t>/Q = w/AP</a:t>
            </a:r>
            <a:endParaRPr lang="en-US" dirty="0"/>
          </a:p>
        </p:txBody>
      </p:sp>
    </p:spTree>
    <p:extLst>
      <p:ext uri="{BB962C8B-B14F-4D97-AF65-F5344CB8AC3E}">
        <p14:creationId xmlns:p14="http://schemas.microsoft.com/office/powerpoint/2010/main" val="84988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normAutofit/>
          </a:bodyPr>
          <a:lstStyle/>
          <a:p>
            <a:r>
              <a:rPr lang="en-US" sz="2800" dirty="0" smtClean="0"/>
              <a:t>The </a:t>
            </a:r>
            <a:r>
              <a:rPr lang="en-US" sz="2800" dirty="0"/>
              <a:t>Relationship </a:t>
            </a:r>
            <a:r>
              <a:rPr lang="en-US" sz="2800" dirty="0" smtClean="0"/>
              <a:t>Among </a:t>
            </a:r>
            <a:r>
              <a:rPr lang="en-US" sz="2800" dirty="0"/>
              <a:t>MP, AP, MC, and AVC</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39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94" y="838200"/>
            <a:ext cx="541972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715000" y="668324"/>
            <a:ext cx="3048000" cy="6186309"/>
          </a:xfrm>
          <a:prstGeom prst="rect">
            <a:avLst/>
          </a:prstGeom>
        </p:spPr>
        <p:txBody>
          <a:bodyPr wrap="square">
            <a:spAutoFit/>
          </a:bodyPr>
          <a:lstStyle/>
          <a:p>
            <a:pPr algn="just"/>
            <a:r>
              <a:rPr lang="tr-TR" b="1" dirty="0" err="1"/>
              <a:t>The</a:t>
            </a:r>
            <a:r>
              <a:rPr lang="tr-TR" b="1" dirty="0"/>
              <a:t> </a:t>
            </a:r>
            <a:r>
              <a:rPr lang="tr-TR" b="1" dirty="0" err="1"/>
              <a:t>Relationship</a:t>
            </a:r>
            <a:r>
              <a:rPr lang="tr-TR" b="1" dirty="0"/>
              <a:t> </a:t>
            </a:r>
            <a:r>
              <a:rPr lang="tr-TR" b="1" dirty="0" err="1"/>
              <a:t>among</a:t>
            </a:r>
            <a:endParaRPr lang="tr-TR" b="1" dirty="0"/>
          </a:p>
          <a:p>
            <a:pPr algn="just"/>
            <a:r>
              <a:rPr lang="en-US" b="1" dirty="0"/>
              <a:t>MP, AP, MC, and AVC</a:t>
            </a:r>
          </a:p>
          <a:p>
            <a:pPr algn="just"/>
            <a:r>
              <a:rPr lang="en-US" dirty="0"/>
              <a:t>Normally, the MC and AVC</a:t>
            </a:r>
          </a:p>
          <a:p>
            <a:pPr algn="just"/>
            <a:r>
              <a:rPr lang="en-US" dirty="0"/>
              <a:t>curves are plotted with </a:t>
            </a:r>
            <a:r>
              <a:rPr lang="en-US" i="1" dirty="0"/>
              <a:t>Q </a:t>
            </a:r>
            <a:r>
              <a:rPr lang="en-US" dirty="0"/>
              <a:t>on</a:t>
            </a:r>
          </a:p>
          <a:p>
            <a:pPr algn="just"/>
            <a:r>
              <a:rPr lang="en-US" dirty="0"/>
              <a:t>the horizontal axis. In the</a:t>
            </a:r>
          </a:p>
          <a:p>
            <a:pPr algn="just"/>
            <a:r>
              <a:rPr lang="tr-TR" dirty="0" err="1"/>
              <a:t>bottom</a:t>
            </a:r>
            <a:r>
              <a:rPr lang="tr-TR" dirty="0"/>
              <a:t> panel, </a:t>
            </a:r>
            <a:r>
              <a:rPr lang="tr-TR" dirty="0" err="1"/>
              <a:t>they</a:t>
            </a:r>
            <a:r>
              <a:rPr lang="tr-TR" dirty="0"/>
              <a:t> </a:t>
            </a:r>
            <a:r>
              <a:rPr lang="tr-TR" dirty="0" err="1"/>
              <a:t>are</a:t>
            </a:r>
            <a:endParaRPr lang="tr-TR" dirty="0"/>
          </a:p>
          <a:p>
            <a:pPr algn="just"/>
            <a:r>
              <a:rPr lang="en-US" dirty="0"/>
              <a:t>shown as functions of </a:t>
            </a:r>
            <a:r>
              <a:rPr lang="en-US" i="1" dirty="0"/>
              <a:t>L. </a:t>
            </a:r>
            <a:r>
              <a:rPr lang="en-US" dirty="0"/>
              <a:t>The</a:t>
            </a:r>
          </a:p>
          <a:p>
            <a:pPr algn="just"/>
            <a:r>
              <a:rPr lang="en-US" dirty="0"/>
              <a:t>value of </a:t>
            </a:r>
            <a:r>
              <a:rPr lang="en-US" i="1" dirty="0"/>
              <a:t>Q </a:t>
            </a:r>
            <a:r>
              <a:rPr lang="en-US" dirty="0"/>
              <a:t>that corresponds</a:t>
            </a:r>
          </a:p>
          <a:p>
            <a:pPr algn="just"/>
            <a:r>
              <a:rPr lang="en-US" dirty="0"/>
              <a:t>to a given value of </a:t>
            </a:r>
            <a:r>
              <a:rPr lang="en-US" i="1" dirty="0"/>
              <a:t>L </a:t>
            </a:r>
            <a:r>
              <a:rPr lang="en-US" dirty="0"/>
              <a:t>is found</a:t>
            </a:r>
          </a:p>
          <a:p>
            <a:pPr algn="just"/>
            <a:r>
              <a:rPr lang="en-US" dirty="0"/>
              <a:t>by multiplying </a:t>
            </a:r>
            <a:r>
              <a:rPr lang="en-US" i="1" dirty="0"/>
              <a:t>L </a:t>
            </a:r>
            <a:r>
              <a:rPr lang="en-US" dirty="0"/>
              <a:t>times the</a:t>
            </a:r>
          </a:p>
          <a:p>
            <a:pPr algn="just"/>
            <a:r>
              <a:rPr lang="tr-TR" dirty="0" err="1"/>
              <a:t>corresponding</a:t>
            </a:r>
            <a:r>
              <a:rPr lang="tr-TR" dirty="0"/>
              <a:t> </a:t>
            </a:r>
            <a:r>
              <a:rPr lang="tr-TR" dirty="0" err="1"/>
              <a:t>value</a:t>
            </a:r>
            <a:r>
              <a:rPr lang="tr-TR" dirty="0"/>
              <a:t> of AP</a:t>
            </a:r>
            <a:r>
              <a:rPr lang="tr-TR" i="1" baseline="-25000" dirty="0"/>
              <a:t>L</a:t>
            </a:r>
            <a:r>
              <a:rPr lang="tr-TR" dirty="0"/>
              <a:t>.</a:t>
            </a:r>
          </a:p>
          <a:p>
            <a:pPr algn="just"/>
            <a:r>
              <a:rPr lang="en-US" dirty="0"/>
              <a:t>The maximum value of the</a:t>
            </a:r>
          </a:p>
          <a:p>
            <a:pPr algn="just"/>
            <a:r>
              <a:rPr lang="en-US" dirty="0"/>
              <a:t>MP curve, at </a:t>
            </a:r>
            <a:r>
              <a:rPr lang="en-US" i="1" dirty="0"/>
              <a:t>L </a:t>
            </a:r>
            <a:r>
              <a:rPr lang="tr-TR" i="1" dirty="0" smtClean="0"/>
              <a:t>=</a:t>
            </a:r>
            <a:r>
              <a:rPr lang="en-US" dirty="0" smtClean="0"/>
              <a:t> </a:t>
            </a:r>
            <a:r>
              <a:rPr lang="en-US" i="1" dirty="0"/>
              <a:t>L</a:t>
            </a:r>
            <a:r>
              <a:rPr lang="en-US" dirty="0"/>
              <a:t>1, top</a:t>
            </a:r>
          </a:p>
          <a:p>
            <a:pPr algn="just"/>
            <a:r>
              <a:rPr lang="tr-TR" dirty="0"/>
              <a:t>panel, </a:t>
            </a:r>
            <a:r>
              <a:rPr lang="tr-TR" dirty="0" err="1"/>
              <a:t>corresponds</a:t>
            </a:r>
            <a:r>
              <a:rPr lang="tr-TR" dirty="0"/>
              <a:t> </a:t>
            </a:r>
            <a:r>
              <a:rPr lang="tr-TR" dirty="0" err="1"/>
              <a:t>to</a:t>
            </a:r>
            <a:r>
              <a:rPr lang="tr-TR" dirty="0"/>
              <a:t> </a:t>
            </a:r>
            <a:r>
              <a:rPr lang="tr-TR" dirty="0" err="1"/>
              <a:t>the</a:t>
            </a:r>
            <a:endParaRPr lang="tr-TR" dirty="0"/>
          </a:p>
          <a:p>
            <a:pPr algn="just"/>
            <a:r>
              <a:rPr lang="en-US" dirty="0"/>
              <a:t>minimum value of the MC</a:t>
            </a:r>
          </a:p>
          <a:p>
            <a:pPr algn="just"/>
            <a:r>
              <a:rPr lang="en-US" dirty="0"/>
              <a:t>curve, at </a:t>
            </a:r>
            <a:r>
              <a:rPr lang="en-US" i="1" dirty="0"/>
              <a:t>Q </a:t>
            </a:r>
            <a:r>
              <a:rPr lang="tr-TR" dirty="0"/>
              <a:t>=</a:t>
            </a:r>
            <a:r>
              <a:rPr lang="en-US" dirty="0" smtClean="0"/>
              <a:t> </a:t>
            </a:r>
            <a:r>
              <a:rPr lang="en-US" i="1" dirty="0"/>
              <a:t>Q</a:t>
            </a:r>
            <a:r>
              <a:rPr lang="en-US" dirty="0"/>
              <a:t>1, bottom</a:t>
            </a:r>
          </a:p>
          <a:p>
            <a:pPr algn="just"/>
            <a:r>
              <a:rPr lang="tr-TR" dirty="0"/>
              <a:t>panel. </a:t>
            </a:r>
            <a:r>
              <a:rPr lang="tr-TR" dirty="0" err="1"/>
              <a:t>Similarly</a:t>
            </a:r>
            <a:r>
              <a:rPr lang="tr-TR" dirty="0"/>
              <a:t>, </a:t>
            </a:r>
            <a:r>
              <a:rPr lang="tr-TR" dirty="0" err="1"/>
              <a:t>the</a:t>
            </a:r>
            <a:r>
              <a:rPr lang="tr-TR" dirty="0"/>
              <a:t> </a:t>
            </a:r>
            <a:r>
              <a:rPr lang="tr-TR" dirty="0" err="1"/>
              <a:t>maximum</a:t>
            </a:r>
            <a:endParaRPr lang="tr-TR" dirty="0"/>
          </a:p>
          <a:p>
            <a:pPr algn="just"/>
            <a:r>
              <a:rPr lang="en-US" dirty="0"/>
              <a:t>value of the AP curve, at</a:t>
            </a:r>
          </a:p>
          <a:p>
            <a:pPr algn="just"/>
            <a:r>
              <a:rPr lang="en-US" i="1" dirty="0"/>
              <a:t>L </a:t>
            </a:r>
            <a:r>
              <a:rPr lang="tr-TR" dirty="0"/>
              <a:t>=</a:t>
            </a:r>
            <a:r>
              <a:rPr lang="en-US" dirty="0" smtClean="0"/>
              <a:t> </a:t>
            </a:r>
            <a:r>
              <a:rPr lang="en-US" i="1" dirty="0"/>
              <a:t>L</a:t>
            </a:r>
            <a:r>
              <a:rPr lang="en-US" dirty="0"/>
              <a:t>2, top panel, corresponds</a:t>
            </a:r>
          </a:p>
          <a:p>
            <a:pPr algn="just"/>
            <a:r>
              <a:rPr lang="en-US" dirty="0"/>
              <a:t>to the minimum value of the</a:t>
            </a:r>
          </a:p>
          <a:p>
            <a:pPr algn="just"/>
            <a:r>
              <a:rPr lang="tr-TR" dirty="0"/>
              <a:t>AVC </a:t>
            </a:r>
            <a:r>
              <a:rPr lang="tr-TR" dirty="0" err="1"/>
              <a:t>curve</a:t>
            </a:r>
            <a:r>
              <a:rPr lang="tr-TR" dirty="0"/>
              <a:t>, at </a:t>
            </a:r>
            <a:r>
              <a:rPr lang="tr-TR" i="1" dirty="0"/>
              <a:t>Q </a:t>
            </a:r>
            <a:r>
              <a:rPr lang="tr-TR" i="1" dirty="0" smtClean="0"/>
              <a:t>=</a:t>
            </a:r>
            <a:r>
              <a:rPr lang="tr-TR" dirty="0" smtClean="0"/>
              <a:t> </a:t>
            </a:r>
            <a:r>
              <a:rPr lang="tr-TR" i="1" dirty="0" smtClean="0"/>
              <a:t>Q</a:t>
            </a:r>
            <a:r>
              <a:rPr lang="tr-TR" baseline="-25000" dirty="0" smtClean="0"/>
              <a:t>2</a:t>
            </a:r>
            <a:r>
              <a:rPr lang="tr-TR" dirty="0" smtClean="0"/>
              <a:t>, </a:t>
            </a:r>
            <a:r>
              <a:rPr lang="tr-TR" dirty="0" err="1" smtClean="0"/>
              <a:t>bottom</a:t>
            </a:r>
            <a:r>
              <a:rPr lang="tr-TR" dirty="0" smtClean="0"/>
              <a:t> </a:t>
            </a:r>
            <a:r>
              <a:rPr lang="tr-TR" dirty="0"/>
              <a:t>panel.</a:t>
            </a:r>
          </a:p>
        </p:txBody>
      </p:sp>
    </p:spTree>
    <p:extLst>
      <p:ext uri="{BB962C8B-B14F-4D97-AF65-F5344CB8AC3E}">
        <p14:creationId xmlns:p14="http://schemas.microsoft.com/office/powerpoint/2010/main" val="317432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a:t>
            </a:fld>
            <a:endParaRPr lang="en-US"/>
          </a:p>
        </p:txBody>
      </p:sp>
      <p:sp>
        <p:nvSpPr>
          <p:cNvPr id="4" name="Dikdörtgen 3"/>
          <p:cNvSpPr/>
          <p:nvPr/>
        </p:nvSpPr>
        <p:spPr>
          <a:xfrm>
            <a:off x="483705" y="1447800"/>
            <a:ext cx="8229600" cy="3046988"/>
          </a:xfrm>
          <a:prstGeom prst="rect">
            <a:avLst/>
          </a:prstGeom>
        </p:spPr>
        <p:txBody>
          <a:bodyPr wrap="square">
            <a:spAutoFit/>
          </a:bodyPr>
          <a:lstStyle/>
          <a:p>
            <a:pPr algn="just"/>
            <a:r>
              <a:rPr lang="en-US" sz="2400" dirty="0">
                <a:latin typeface="+mj-lt"/>
              </a:rPr>
              <a:t>Of even greater importance for the structure and conduct of industry is </a:t>
            </a:r>
            <a:r>
              <a:rPr lang="en-US" sz="2400" dirty="0" smtClean="0">
                <a:latin typeface="+mj-lt"/>
              </a:rPr>
              <a:t>the</a:t>
            </a:r>
            <a:r>
              <a:rPr lang="tr-TR" sz="2400" dirty="0" smtClean="0">
                <a:latin typeface="+mj-lt"/>
              </a:rPr>
              <a:t> </a:t>
            </a:r>
            <a:r>
              <a:rPr lang="en-US" sz="2400" dirty="0" smtClean="0">
                <a:latin typeface="+mj-lt"/>
              </a:rPr>
              <a:t>question </a:t>
            </a:r>
            <a:r>
              <a:rPr lang="en-US" sz="2400" dirty="0">
                <a:latin typeface="+mj-lt"/>
              </a:rPr>
              <a:t>of how costs vary with output in the long run. Here, we will begin </a:t>
            </a:r>
            <a:r>
              <a:rPr lang="en-US" sz="2400" dirty="0" smtClean="0">
                <a:latin typeface="+mj-lt"/>
              </a:rPr>
              <a:t>with</a:t>
            </a:r>
            <a:r>
              <a:rPr lang="tr-TR" sz="2400" dirty="0" smtClean="0">
                <a:latin typeface="+mj-lt"/>
              </a:rPr>
              <a:t> </a:t>
            </a:r>
            <a:r>
              <a:rPr lang="en-US" sz="2400" dirty="0" smtClean="0">
                <a:latin typeface="+mj-lt"/>
              </a:rPr>
              <a:t>the </a:t>
            </a:r>
            <a:r>
              <a:rPr lang="en-US" sz="2400" dirty="0">
                <a:latin typeface="+mj-lt"/>
              </a:rPr>
              <a:t>question of how to produce a given level of output—say, a mile of road—at </a:t>
            </a:r>
            <a:r>
              <a:rPr lang="en-US" sz="2400" dirty="0" smtClean="0">
                <a:latin typeface="+mj-lt"/>
              </a:rPr>
              <a:t>the</a:t>
            </a:r>
            <a:r>
              <a:rPr lang="tr-TR" sz="2400" dirty="0" smtClean="0">
                <a:latin typeface="+mj-lt"/>
              </a:rPr>
              <a:t> </a:t>
            </a:r>
            <a:r>
              <a:rPr lang="en-US" sz="2400" dirty="0" smtClean="0">
                <a:latin typeface="+mj-lt"/>
              </a:rPr>
              <a:t>lowest </a:t>
            </a:r>
            <a:r>
              <a:rPr lang="en-US" sz="2400" dirty="0">
                <a:latin typeface="+mj-lt"/>
              </a:rPr>
              <a:t>possible cost. A given quantity can be produced many ways: We need to </a:t>
            </a:r>
            <a:r>
              <a:rPr lang="en-US" sz="2400" dirty="0" smtClean="0">
                <a:latin typeface="+mj-lt"/>
              </a:rPr>
              <a:t>find</a:t>
            </a:r>
            <a:r>
              <a:rPr lang="tr-TR" sz="2400" dirty="0" smtClean="0">
                <a:latin typeface="+mj-lt"/>
              </a:rPr>
              <a:t> </a:t>
            </a:r>
            <a:r>
              <a:rPr lang="en-US" sz="2400" dirty="0" smtClean="0">
                <a:latin typeface="+mj-lt"/>
              </a:rPr>
              <a:t>the </a:t>
            </a:r>
            <a:r>
              <a:rPr lang="en-US" sz="2400" dirty="0">
                <a:latin typeface="+mj-lt"/>
              </a:rPr>
              <a:t>cheapest way, the most appropriate method for existing factor prices. The </a:t>
            </a:r>
            <a:r>
              <a:rPr lang="en-US" sz="2400" dirty="0" smtClean="0">
                <a:latin typeface="+mj-lt"/>
              </a:rPr>
              <a:t>answer</a:t>
            </a:r>
            <a:r>
              <a:rPr lang="tr-TR" sz="2400" dirty="0" smtClean="0">
                <a:latin typeface="+mj-lt"/>
              </a:rPr>
              <a:t> </a:t>
            </a:r>
            <a:r>
              <a:rPr lang="en-US" sz="2400" dirty="0" smtClean="0">
                <a:latin typeface="+mj-lt"/>
              </a:rPr>
              <a:t>to </a:t>
            </a:r>
            <a:r>
              <a:rPr lang="en-US" sz="2400" dirty="0">
                <a:latin typeface="+mj-lt"/>
              </a:rPr>
              <a:t>this question enables us to explore how costs are related to returns to </a:t>
            </a:r>
            <a:r>
              <a:rPr lang="en-US" sz="2400" dirty="0" smtClean="0">
                <a:latin typeface="+mj-lt"/>
              </a:rPr>
              <a:t>scale</a:t>
            </a:r>
            <a:r>
              <a:rPr lang="tr-TR" sz="2400" dirty="0" smtClean="0">
                <a:latin typeface="+mj-lt"/>
              </a:rPr>
              <a:t> in </a:t>
            </a:r>
            <a:r>
              <a:rPr lang="tr-TR" sz="2400" dirty="0" err="1">
                <a:latin typeface="+mj-lt"/>
              </a:rPr>
              <a:t>production</a:t>
            </a:r>
            <a:r>
              <a:rPr lang="tr-TR" sz="2400" dirty="0">
                <a:latin typeface="+mj-lt"/>
              </a:rPr>
              <a:t>.</a:t>
            </a:r>
          </a:p>
        </p:txBody>
      </p:sp>
    </p:spTree>
    <p:extLst>
      <p:ext uri="{BB962C8B-B14F-4D97-AF65-F5344CB8AC3E}">
        <p14:creationId xmlns:p14="http://schemas.microsoft.com/office/powerpoint/2010/main" val="2066094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40</a:t>
            </a:fld>
            <a:endParaRPr lang="en-US"/>
          </a:p>
        </p:txBody>
      </p:sp>
      <p:sp>
        <p:nvSpPr>
          <p:cNvPr id="4" name="Dikdörtgen 3"/>
          <p:cNvSpPr/>
          <p:nvPr/>
        </p:nvSpPr>
        <p:spPr>
          <a:xfrm>
            <a:off x="334297" y="1219200"/>
            <a:ext cx="8534400" cy="3108543"/>
          </a:xfrm>
          <a:prstGeom prst="rect">
            <a:avLst/>
          </a:prstGeom>
        </p:spPr>
        <p:txBody>
          <a:bodyPr wrap="square">
            <a:spAutoFit/>
          </a:bodyPr>
          <a:lstStyle/>
          <a:p>
            <a:pPr algn="ctr"/>
            <a:r>
              <a:rPr lang="en-US" sz="2800" b="1" dirty="0">
                <a:solidFill>
                  <a:srgbClr val="FF0000"/>
                </a:solidFill>
              </a:rPr>
              <a:t>COSTS IN THE LONG </a:t>
            </a:r>
            <a:r>
              <a:rPr lang="en-US" sz="2800" b="1" dirty="0" smtClean="0">
                <a:solidFill>
                  <a:srgbClr val="FF0000"/>
                </a:solidFill>
              </a:rPr>
              <a:t>RUN</a:t>
            </a:r>
            <a:endParaRPr lang="tr-TR" sz="2800" b="1" dirty="0" smtClean="0">
              <a:solidFill>
                <a:srgbClr val="FF0000"/>
              </a:solidFill>
            </a:endParaRPr>
          </a:p>
          <a:p>
            <a:pPr algn="just"/>
            <a:endParaRPr lang="en-US" sz="2400" b="1" dirty="0"/>
          </a:p>
          <a:p>
            <a:pPr algn="just"/>
            <a:r>
              <a:rPr lang="en-US" sz="2400" dirty="0"/>
              <a:t>In the long run all inputs are variable by definition. If the manager of the </a:t>
            </a:r>
            <a:r>
              <a:rPr lang="en-US" sz="2400" dirty="0" smtClean="0"/>
              <a:t>firm</a:t>
            </a:r>
            <a:r>
              <a:rPr lang="tr-TR" sz="2400" dirty="0" smtClean="0"/>
              <a:t> </a:t>
            </a:r>
            <a:r>
              <a:rPr lang="en-US" sz="2400" dirty="0" smtClean="0"/>
              <a:t>wishes </a:t>
            </a:r>
            <a:r>
              <a:rPr lang="en-US" sz="2400" dirty="0"/>
              <a:t>to produce a given level of output at the lowest possible cost and is free </a:t>
            </a:r>
            <a:r>
              <a:rPr lang="en-US" sz="2400" dirty="0" smtClean="0"/>
              <a:t>to</a:t>
            </a:r>
            <a:r>
              <a:rPr lang="tr-TR" sz="2400" dirty="0" smtClean="0"/>
              <a:t> </a:t>
            </a:r>
            <a:r>
              <a:rPr lang="en-US" sz="2400" dirty="0" smtClean="0"/>
              <a:t>choose </a:t>
            </a:r>
            <a:r>
              <a:rPr lang="en-US" sz="2400" dirty="0"/>
              <a:t>any input combination she pleases, which one should she choose? As </a:t>
            </a:r>
            <a:r>
              <a:rPr lang="en-US" sz="2400" dirty="0" smtClean="0"/>
              <a:t>we</a:t>
            </a:r>
            <a:r>
              <a:rPr lang="tr-TR" sz="2400" dirty="0" smtClean="0"/>
              <a:t> </a:t>
            </a:r>
            <a:r>
              <a:rPr lang="en-US" sz="2400" dirty="0" smtClean="0"/>
              <a:t>will </a:t>
            </a:r>
            <a:r>
              <a:rPr lang="en-US" sz="2400" dirty="0"/>
              <a:t>see in the next section, the answer to this question depends on the </a:t>
            </a:r>
            <a:r>
              <a:rPr lang="en-US" sz="2400" dirty="0" smtClean="0"/>
              <a:t>relative</a:t>
            </a:r>
            <a:r>
              <a:rPr lang="tr-TR" sz="2400" dirty="0" smtClean="0"/>
              <a:t> </a:t>
            </a:r>
            <a:r>
              <a:rPr lang="en-US" sz="2400" dirty="0" smtClean="0"/>
              <a:t>prices </a:t>
            </a:r>
            <a:r>
              <a:rPr lang="en-US" sz="2400" dirty="0"/>
              <a:t>of capital and labor.</a:t>
            </a:r>
            <a:endParaRPr lang="tr-TR" sz="2400" dirty="0"/>
          </a:p>
        </p:txBody>
      </p:sp>
    </p:spTree>
    <p:extLst>
      <p:ext uri="{BB962C8B-B14F-4D97-AF65-F5344CB8AC3E}">
        <p14:creationId xmlns:p14="http://schemas.microsoft.com/office/powerpoint/2010/main" val="2037765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41</a:t>
            </a:fld>
            <a:endParaRPr lang="en-US"/>
          </a:p>
        </p:txBody>
      </p:sp>
      <p:sp>
        <p:nvSpPr>
          <p:cNvPr id="4" name="Dikdörtgen 3"/>
          <p:cNvSpPr/>
          <p:nvPr/>
        </p:nvSpPr>
        <p:spPr>
          <a:xfrm>
            <a:off x="282677" y="762000"/>
            <a:ext cx="8534400" cy="3046988"/>
          </a:xfrm>
          <a:prstGeom prst="rect">
            <a:avLst/>
          </a:prstGeom>
        </p:spPr>
        <p:txBody>
          <a:bodyPr wrap="square">
            <a:spAutoFit/>
          </a:bodyPr>
          <a:lstStyle/>
          <a:p>
            <a:pPr algn="ctr"/>
            <a:r>
              <a:rPr lang="en-US" sz="2400" b="1" dirty="0">
                <a:solidFill>
                  <a:srgbClr val="007373"/>
                </a:solidFill>
                <a:latin typeface="+mj-lt"/>
              </a:rPr>
              <a:t>CHOOSING THE OPTIMAL INPUT </a:t>
            </a:r>
            <a:r>
              <a:rPr lang="en-US" sz="2400" b="1" dirty="0" smtClean="0">
                <a:solidFill>
                  <a:srgbClr val="007373"/>
                </a:solidFill>
                <a:latin typeface="+mj-lt"/>
              </a:rPr>
              <a:t>COMBINATION</a:t>
            </a:r>
            <a:endParaRPr lang="tr-TR" sz="2400" b="1" dirty="0" smtClean="0">
              <a:solidFill>
                <a:srgbClr val="007373"/>
              </a:solidFill>
              <a:latin typeface="+mj-lt"/>
            </a:endParaRPr>
          </a:p>
          <a:p>
            <a:pPr algn="just"/>
            <a:endParaRPr lang="en-US" sz="2400" b="1" dirty="0">
              <a:solidFill>
                <a:srgbClr val="007373"/>
              </a:solidFill>
              <a:latin typeface="+mj-lt"/>
            </a:endParaRPr>
          </a:p>
          <a:p>
            <a:pPr algn="just"/>
            <a:r>
              <a:rPr lang="en-US" sz="2400" dirty="0">
                <a:solidFill>
                  <a:srgbClr val="000000"/>
                </a:solidFill>
                <a:latin typeface="+mj-lt"/>
              </a:rPr>
              <a:t>No matter what the structure of industry may be—monopolistic or </a:t>
            </a:r>
            <a:r>
              <a:rPr lang="en-US" sz="2400" dirty="0" err="1" smtClean="0">
                <a:solidFill>
                  <a:srgbClr val="000000"/>
                </a:solidFill>
                <a:latin typeface="+mj-lt"/>
              </a:rPr>
              <a:t>atomistically</a:t>
            </a:r>
            <a:r>
              <a:rPr lang="tr-TR" sz="2400" dirty="0" smtClean="0">
                <a:solidFill>
                  <a:srgbClr val="000000"/>
                </a:solidFill>
                <a:latin typeface="+mj-lt"/>
              </a:rPr>
              <a:t> </a:t>
            </a:r>
            <a:r>
              <a:rPr lang="en-US" sz="2400" dirty="0" smtClean="0">
                <a:solidFill>
                  <a:srgbClr val="000000"/>
                </a:solidFill>
                <a:latin typeface="+mj-lt"/>
              </a:rPr>
              <a:t>competitive</a:t>
            </a:r>
            <a:r>
              <a:rPr lang="en-US" sz="2400" dirty="0">
                <a:solidFill>
                  <a:srgbClr val="000000"/>
                </a:solidFill>
                <a:latin typeface="+mj-lt"/>
              </a:rPr>
              <a:t>, capitalist or socialist, industrialized or less developed—the </a:t>
            </a:r>
            <a:r>
              <a:rPr lang="en-US" sz="2400" dirty="0" smtClean="0">
                <a:solidFill>
                  <a:srgbClr val="000000"/>
                </a:solidFill>
                <a:latin typeface="+mj-lt"/>
              </a:rPr>
              <a:t>objective</a:t>
            </a:r>
            <a:r>
              <a:rPr lang="tr-TR" sz="2400" dirty="0" smtClean="0">
                <a:solidFill>
                  <a:srgbClr val="000000"/>
                </a:solidFill>
                <a:latin typeface="+mj-lt"/>
              </a:rPr>
              <a:t> </a:t>
            </a:r>
            <a:r>
              <a:rPr lang="en-US" sz="2400" dirty="0" smtClean="0">
                <a:solidFill>
                  <a:srgbClr val="000000"/>
                </a:solidFill>
                <a:latin typeface="+mj-lt"/>
              </a:rPr>
              <a:t>of </a:t>
            </a:r>
            <a:r>
              <a:rPr lang="en-US" sz="2400" dirty="0">
                <a:solidFill>
                  <a:srgbClr val="000000"/>
                </a:solidFill>
                <a:latin typeface="+mj-lt"/>
              </a:rPr>
              <a:t>most producers is to produce any given level and quality of output at the </a:t>
            </a:r>
            <a:r>
              <a:rPr lang="en-US" sz="2400" dirty="0" smtClean="0">
                <a:solidFill>
                  <a:srgbClr val="000000"/>
                </a:solidFill>
                <a:latin typeface="+mj-lt"/>
              </a:rPr>
              <a:t>lowest</a:t>
            </a:r>
            <a:r>
              <a:rPr lang="tr-TR" sz="2400" dirty="0" smtClean="0">
                <a:solidFill>
                  <a:srgbClr val="000000"/>
                </a:solidFill>
                <a:latin typeface="+mj-lt"/>
              </a:rPr>
              <a:t> </a:t>
            </a:r>
            <a:r>
              <a:rPr lang="en-US" sz="2400" dirty="0" smtClean="0">
                <a:solidFill>
                  <a:srgbClr val="000000"/>
                </a:solidFill>
                <a:latin typeface="+mj-lt"/>
              </a:rPr>
              <a:t>possible </a:t>
            </a:r>
            <a:r>
              <a:rPr lang="en-US" sz="2400" dirty="0">
                <a:solidFill>
                  <a:srgbClr val="000000"/>
                </a:solidFill>
                <a:latin typeface="+mj-lt"/>
              </a:rPr>
              <a:t>cost. </a:t>
            </a:r>
            <a:r>
              <a:rPr lang="en-US" sz="2400" dirty="0" smtClean="0">
                <a:solidFill>
                  <a:srgbClr val="000000"/>
                </a:solidFill>
                <a:latin typeface="+mj-lt"/>
              </a:rPr>
              <a:t>Equivalently</a:t>
            </a:r>
            <a:r>
              <a:rPr lang="en-US" sz="2400" dirty="0">
                <a:solidFill>
                  <a:srgbClr val="000000"/>
                </a:solidFill>
                <a:latin typeface="+mj-lt"/>
              </a:rPr>
              <a:t>, the producer wants to produce as much output as </a:t>
            </a:r>
            <a:r>
              <a:rPr lang="en-US" sz="2400" dirty="0" smtClean="0">
                <a:solidFill>
                  <a:srgbClr val="000000"/>
                </a:solidFill>
                <a:latin typeface="+mj-lt"/>
              </a:rPr>
              <a:t>possible</a:t>
            </a:r>
            <a:r>
              <a:rPr lang="tr-TR" sz="2400" dirty="0" smtClean="0">
                <a:solidFill>
                  <a:srgbClr val="000000"/>
                </a:solidFill>
                <a:latin typeface="+mj-lt"/>
              </a:rPr>
              <a:t> </a:t>
            </a:r>
            <a:r>
              <a:rPr lang="en-US" sz="2400" dirty="0" smtClean="0">
                <a:solidFill>
                  <a:srgbClr val="000000"/>
                </a:solidFill>
                <a:latin typeface="+mj-lt"/>
              </a:rPr>
              <a:t>from </a:t>
            </a:r>
            <a:r>
              <a:rPr lang="en-US" sz="2400" dirty="0">
                <a:solidFill>
                  <a:srgbClr val="000000"/>
                </a:solidFill>
                <a:latin typeface="+mj-lt"/>
              </a:rPr>
              <a:t>any given expenditure on inputs.</a:t>
            </a:r>
            <a:endParaRPr lang="tr-TR" sz="2400" dirty="0">
              <a:latin typeface="+mj-lt"/>
            </a:endParaRPr>
          </a:p>
        </p:txBody>
      </p:sp>
    </p:spTree>
    <p:extLst>
      <p:ext uri="{BB962C8B-B14F-4D97-AF65-F5344CB8AC3E}">
        <p14:creationId xmlns:p14="http://schemas.microsoft.com/office/powerpoint/2010/main" val="363836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42</a:t>
            </a:fld>
            <a:endParaRPr lang="en-US"/>
          </a:p>
        </p:txBody>
      </p:sp>
      <p:sp>
        <p:nvSpPr>
          <p:cNvPr id="5" name="Dikdörtgen 4"/>
          <p:cNvSpPr/>
          <p:nvPr/>
        </p:nvSpPr>
        <p:spPr>
          <a:xfrm>
            <a:off x="530942" y="1524000"/>
            <a:ext cx="8305800" cy="2308324"/>
          </a:xfrm>
          <a:prstGeom prst="rect">
            <a:avLst/>
          </a:prstGeom>
        </p:spPr>
        <p:txBody>
          <a:bodyPr wrap="square">
            <a:spAutoFit/>
          </a:bodyPr>
          <a:lstStyle/>
          <a:p>
            <a:pPr algn="just"/>
            <a:r>
              <a:rPr lang="en-US" sz="2400" i="1" dirty="0">
                <a:latin typeface="+mj-lt"/>
              </a:rPr>
              <a:t>Let us begin with the case of a firm that wants to maximize output from </a:t>
            </a:r>
            <a:r>
              <a:rPr lang="en-US" sz="2400" i="1" dirty="0" smtClean="0">
                <a:latin typeface="+mj-lt"/>
              </a:rPr>
              <a:t>a</a:t>
            </a:r>
            <a:r>
              <a:rPr lang="tr-TR" sz="2400" i="1" dirty="0">
                <a:latin typeface="+mj-lt"/>
              </a:rPr>
              <a:t> </a:t>
            </a:r>
            <a:r>
              <a:rPr lang="en-US" sz="2400" i="1" dirty="0" smtClean="0">
                <a:latin typeface="+mj-lt"/>
              </a:rPr>
              <a:t>given </a:t>
            </a:r>
            <a:r>
              <a:rPr lang="en-US" sz="2400" i="1" dirty="0">
                <a:latin typeface="+mj-lt"/>
              </a:rPr>
              <a:t>level of expenditure. Suppose it uses only two inputs, capital (K) and </a:t>
            </a:r>
            <a:r>
              <a:rPr lang="en-US" sz="2400" i="1" dirty="0" smtClean="0">
                <a:latin typeface="+mj-lt"/>
              </a:rPr>
              <a:t>labor</a:t>
            </a:r>
            <a:r>
              <a:rPr lang="tr-TR" sz="2400" i="1" dirty="0" smtClean="0">
                <a:latin typeface="+mj-lt"/>
              </a:rPr>
              <a:t> </a:t>
            </a:r>
            <a:r>
              <a:rPr lang="en-US" sz="2400" i="1" dirty="0" smtClean="0">
                <a:latin typeface="+mj-lt"/>
              </a:rPr>
              <a:t>(L</a:t>
            </a:r>
            <a:r>
              <a:rPr lang="en-US" sz="2400" i="1" dirty="0">
                <a:latin typeface="+mj-lt"/>
              </a:rPr>
              <a:t>), whose prices, measured in dollars per unit of input per day, are r </a:t>
            </a:r>
            <a:r>
              <a:rPr lang="tr-TR" sz="2400" i="1" dirty="0" smtClean="0">
                <a:latin typeface="+mj-lt"/>
              </a:rPr>
              <a:t>=</a:t>
            </a:r>
            <a:r>
              <a:rPr lang="en-US" sz="2400" i="1" dirty="0" smtClean="0">
                <a:latin typeface="+mj-lt"/>
              </a:rPr>
              <a:t> </a:t>
            </a:r>
            <a:r>
              <a:rPr lang="en-US" sz="2400" i="1" dirty="0">
                <a:latin typeface="+mj-lt"/>
              </a:rPr>
              <a:t>2 and w </a:t>
            </a:r>
            <a:r>
              <a:rPr lang="tr-TR" sz="2400" i="1" dirty="0" smtClean="0">
                <a:latin typeface="+mj-lt"/>
              </a:rPr>
              <a:t>= </a:t>
            </a:r>
            <a:r>
              <a:rPr lang="en-US" sz="2400" i="1" dirty="0" smtClean="0">
                <a:latin typeface="+mj-lt"/>
              </a:rPr>
              <a:t>4</a:t>
            </a:r>
            <a:r>
              <a:rPr lang="en-US" sz="2400" i="1" dirty="0">
                <a:latin typeface="+mj-lt"/>
              </a:rPr>
              <a:t>, respectively. What different combinations of inputs can this firm purchase for </a:t>
            </a:r>
            <a:r>
              <a:rPr lang="en-US" sz="2400" i="1" dirty="0" smtClean="0">
                <a:latin typeface="+mj-lt"/>
              </a:rPr>
              <a:t>a</a:t>
            </a:r>
            <a:r>
              <a:rPr lang="tr-TR" sz="2400" i="1" dirty="0" smtClean="0">
                <a:latin typeface="+mj-lt"/>
              </a:rPr>
              <a:t> </a:t>
            </a:r>
            <a:r>
              <a:rPr lang="en-US" sz="2400" i="1" dirty="0" smtClean="0">
                <a:latin typeface="+mj-lt"/>
              </a:rPr>
              <a:t>total </a:t>
            </a:r>
            <a:r>
              <a:rPr lang="en-US" sz="2400" i="1" dirty="0">
                <a:latin typeface="+mj-lt"/>
              </a:rPr>
              <a:t>expenditure of C </a:t>
            </a:r>
            <a:r>
              <a:rPr lang="tr-TR" sz="2400" i="1" dirty="0" smtClean="0">
                <a:latin typeface="+mj-lt"/>
              </a:rPr>
              <a:t>=</a:t>
            </a:r>
            <a:r>
              <a:rPr lang="en-US" sz="2400" i="1" dirty="0" smtClean="0">
                <a:latin typeface="+mj-lt"/>
              </a:rPr>
              <a:t> </a:t>
            </a:r>
            <a:r>
              <a:rPr lang="en-US" sz="2400" i="1" dirty="0">
                <a:latin typeface="+mj-lt"/>
              </a:rPr>
              <a:t>$200/day?</a:t>
            </a:r>
            <a:endParaRPr lang="tr-TR" sz="2400" i="1" dirty="0">
              <a:latin typeface="+mj-lt"/>
            </a:endParaRPr>
          </a:p>
        </p:txBody>
      </p:sp>
    </p:spTree>
    <p:extLst>
      <p:ext uri="{BB962C8B-B14F-4D97-AF65-F5344CB8AC3E}">
        <p14:creationId xmlns:p14="http://schemas.microsoft.com/office/powerpoint/2010/main" val="126264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43</a:t>
            </a:fld>
            <a:endParaRPr lang="en-US"/>
          </a:p>
        </p:txBody>
      </p:sp>
      <p:sp>
        <p:nvSpPr>
          <p:cNvPr id="6" name="Rectangle 5"/>
          <p:cNvSpPr>
            <a:spLocks noGrp="1" noChangeArrowheads="1"/>
          </p:cNvSpPr>
          <p:nvPr/>
        </p:nvSpPr>
        <p:spPr bwMode="auto">
          <a:xfrm>
            <a:off x="609600" y="7620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chemeClr val="tx1"/>
                </a:solidFill>
              </a:rPr>
              <a:t>Isocost line: </a:t>
            </a:r>
            <a:r>
              <a:rPr lang="en-US" sz="2800" dirty="0">
                <a:solidFill>
                  <a:schemeClr val="tx1"/>
                </a:solidFill>
              </a:rPr>
              <a:t>a set of input bundles each of which costs the same amount.</a:t>
            </a:r>
          </a:p>
          <a:p>
            <a:pPr>
              <a:lnSpc>
                <a:spcPct val="90000"/>
              </a:lnSpc>
            </a:pPr>
            <a:endParaRPr lang="en-US" sz="2800" dirty="0">
              <a:solidFill>
                <a:schemeClr val="tx1"/>
              </a:solidFill>
            </a:endParaRPr>
          </a:p>
          <a:p>
            <a:pPr>
              <a:lnSpc>
                <a:spcPct val="90000"/>
              </a:lnSpc>
            </a:pPr>
            <a:r>
              <a:rPr lang="en-US" sz="2800" dirty="0">
                <a:solidFill>
                  <a:schemeClr val="tx1"/>
                </a:solidFill>
              </a:rPr>
              <a:t>To find the </a:t>
            </a:r>
            <a:r>
              <a:rPr lang="en-US" sz="2800" dirty="0" smtClean="0">
                <a:solidFill>
                  <a:schemeClr val="tx1"/>
                </a:solidFill>
              </a:rPr>
              <a:t>minimum </a:t>
            </a:r>
            <a:r>
              <a:rPr lang="en-US" sz="2800" dirty="0">
                <a:solidFill>
                  <a:schemeClr val="tx1"/>
                </a:solidFill>
              </a:rPr>
              <a:t>cost point we begin with a specific isoquant then superimpose a map of isocost lines, each corresponding to a different cost level. </a:t>
            </a:r>
          </a:p>
          <a:p>
            <a:pPr lvl="1">
              <a:lnSpc>
                <a:spcPct val="90000"/>
              </a:lnSpc>
            </a:pPr>
            <a:r>
              <a:rPr lang="en-US" sz="2400" dirty="0">
                <a:solidFill>
                  <a:schemeClr val="tx1"/>
                </a:solidFill>
              </a:rPr>
              <a:t>The least-cost input bundle corresponds to the point of tangency between an isocost line and the specified isoquant.</a:t>
            </a:r>
          </a:p>
        </p:txBody>
      </p:sp>
    </p:spTree>
    <p:extLst>
      <p:ext uri="{BB962C8B-B14F-4D97-AF65-F5344CB8AC3E}">
        <p14:creationId xmlns:p14="http://schemas.microsoft.com/office/powerpoint/2010/main" val="2521214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000" dirty="0">
                <a:solidFill>
                  <a:schemeClr val="tx1"/>
                </a:solidFill>
              </a:rPr>
              <a:t>Any of the input combinations on the locus labeled </a:t>
            </a:r>
            <a:r>
              <a:rPr lang="en-US" sz="2000" i="1" dirty="0">
                <a:solidFill>
                  <a:schemeClr val="tx1"/>
                </a:solidFill>
              </a:rPr>
              <a:t>B </a:t>
            </a:r>
            <a:r>
              <a:rPr lang="en-US" sz="2000" dirty="0">
                <a:solidFill>
                  <a:schemeClr val="tx1"/>
                </a:solidFill>
              </a:rPr>
              <a:t>can be purchased for</a:t>
            </a:r>
            <a:br>
              <a:rPr lang="en-US" sz="2000" dirty="0">
                <a:solidFill>
                  <a:schemeClr val="tx1"/>
                </a:solidFill>
              </a:rPr>
            </a:br>
            <a:r>
              <a:rPr lang="en-US" sz="2000" dirty="0">
                <a:solidFill>
                  <a:schemeClr val="tx1"/>
                </a:solidFill>
              </a:rPr>
              <a:t>a total expenditure of $200/day. Analogously to the budget constraint case, the</a:t>
            </a:r>
            <a:br>
              <a:rPr lang="en-US" sz="2000" dirty="0">
                <a:solidFill>
                  <a:schemeClr val="tx1"/>
                </a:solidFill>
              </a:rPr>
            </a:br>
            <a:r>
              <a:rPr lang="en-US" sz="2000" dirty="0">
                <a:solidFill>
                  <a:schemeClr val="tx1"/>
                </a:solidFill>
              </a:rPr>
              <a:t>slope of the </a:t>
            </a:r>
            <a:r>
              <a:rPr lang="en-US" sz="2000" dirty="0" err="1">
                <a:solidFill>
                  <a:schemeClr val="tx1"/>
                </a:solidFill>
              </a:rPr>
              <a:t>isocost</a:t>
            </a:r>
            <a:r>
              <a:rPr lang="en-US" sz="2000" dirty="0">
                <a:solidFill>
                  <a:schemeClr val="tx1"/>
                </a:solidFill>
              </a:rPr>
              <a:t> line is the negative of the ratio of the input prices, </a:t>
            </a:r>
            <a:r>
              <a:rPr lang="tr-TR" sz="2000" dirty="0" smtClean="0">
                <a:solidFill>
                  <a:schemeClr val="tx1"/>
                </a:solidFill>
              </a:rPr>
              <a:t>-</a:t>
            </a:r>
            <a:r>
              <a:rPr lang="en-US" sz="2000" i="1" dirty="0" smtClean="0">
                <a:solidFill>
                  <a:schemeClr val="tx1"/>
                </a:solidFill>
              </a:rPr>
              <a:t>w</a:t>
            </a:r>
            <a:r>
              <a:rPr lang="tr-TR" sz="2000" i="1" dirty="0" smtClean="0">
                <a:solidFill>
                  <a:schemeClr val="tx1"/>
                </a:solidFill>
              </a:rPr>
              <a:t>/</a:t>
            </a:r>
            <a:r>
              <a:rPr lang="en-US" sz="2000" i="1" dirty="0" smtClean="0">
                <a:solidFill>
                  <a:schemeClr val="tx1"/>
                </a:solidFill>
              </a:rPr>
              <a:t>r</a:t>
            </a:r>
            <a:r>
              <a:rPr lang="en-US" sz="2000" i="1" dirty="0">
                <a:solidFill>
                  <a:schemeClr val="tx1"/>
                </a:solidFill>
              </a:rPr>
              <a:t>.</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44</a:t>
            </a:fld>
            <a:endParaRPr lang="en-US"/>
          </a:p>
        </p:txBody>
      </p:sp>
      <p:pic>
        <p:nvPicPr>
          <p:cNvPr id="3" name="Picture 2"/>
          <p:cNvPicPr>
            <a:picLocks noChangeAspect="1"/>
          </p:cNvPicPr>
          <p:nvPr/>
        </p:nvPicPr>
        <p:blipFill>
          <a:blip r:embed="rId2"/>
          <a:stretch>
            <a:fillRect/>
          </a:stretch>
        </p:blipFill>
        <p:spPr>
          <a:xfrm>
            <a:off x="114300" y="1663700"/>
            <a:ext cx="8915400" cy="3530600"/>
          </a:xfrm>
          <a:prstGeom prst="rect">
            <a:avLst/>
          </a:prstGeom>
        </p:spPr>
      </p:pic>
    </p:spTree>
    <p:extLst>
      <p:ext uri="{BB962C8B-B14F-4D97-AF65-F5344CB8AC3E}">
        <p14:creationId xmlns:p14="http://schemas.microsoft.com/office/powerpoint/2010/main" val="240678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45</a:t>
            </a:fld>
            <a:endParaRPr lang="en-US"/>
          </a:p>
        </p:txBody>
      </p:sp>
      <p:sp>
        <p:nvSpPr>
          <p:cNvPr id="4" name="Dikdörtgen 3"/>
          <p:cNvSpPr/>
          <p:nvPr/>
        </p:nvSpPr>
        <p:spPr>
          <a:xfrm>
            <a:off x="304800" y="125782"/>
            <a:ext cx="8229600" cy="1938992"/>
          </a:xfrm>
          <a:prstGeom prst="rect">
            <a:avLst/>
          </a:prstGeom>
        </p:spPr>
        <p:txBody>
          <a:bodyPr wrap="square">
            <a:spAutoFit/>
          </a:bodyPr>
          <a:lstStyle/>
          <a:p>
            <a:pPr algn="just"/>
            <a:r>
              <a:rPr lang="en-US" sz="2400" dirty="0"/>
              <a:t>An </a:t>
            </a:r>
            <a:r>
              <a:rPr lang="en-US" sz="2400" b="1" i="1" dirty="0"/>
              <a:t>isoquant</a:t>
            </a:r>
            <a:r>
              <a:rPr lang="en-US" sz="2400" dirty="0"/>
              <a:t> shows all the combination of two factors that produce a given </a:t>
            </a:r>
            <a:r>
              <a:rPr lang="en-US" sz="2400" dirty="0" smtClean="0"/>
              <a:t>output</a:t>
            </a:r>
            <a:r>
              <a:rPr lang="tr-TR" sz="2400" dirty="0" smtClean="0"/>
              <a:t>.</a:t>
            </a:r>
            <a:r>
              <a:rPr lang="en-US" sz="2400" dirty="0"/>
              <a:t> An isoquant is usually shaped concave because of the law of diminishing returns. With fixed capital employing extra workers gives a declining increase in the marginal product (MP)</a:t>
            </a:r>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41" y="2057400"/>
            <a:ext cx="6534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29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46</a:t>
            </a:fld>
            <a:endParaRPr lang="en-US"/>
          </a:p>
        </p:txBody>
      </p:sp>
      <p:sp>
        <p:nvSpPr>
          <p:cNvPr id="4" name="Dikdörtgen 3"/>
          <p:cNvSpPr/>
          <p:nvPr/>
        </p:nvSpPr>
        <p:spPr>
          <a:xfrm>
            <a:off x="378695" y="3352800"/>
            <a:ext cx="8610600" cy="2677656"/>
          </a:xfrm>
          <a:prstGeom prst="rect">
            <a:avLst/>
          </a:prstGeom>
        </p:spPr>
        <p:txBody>
          <a:bodyPr wrap="square">
            <a:spAutoFit/>
          </a:bodyPr>
          <a:lstStyle/>
          <a:p>
            <a:pPr algn="just"/>
            <a:r>
              <a:rPr lang="en-US" sz="2400" dirty="0"/>
              <a:t>In this diagram, the isoquant shows all the combinations of </a:t>
            </a:r>
            <a:r>
              <a:rPr lang="en-US" sz="2400" dirty="0" smtClean="0"/>
              <a:t>labor </a:t>
            </a:r>
            <a:r>
              <a:rPr lang="en-US" sz="2400" dirty="0"/>
              <a:t>and capital that can produce a total output (Total Physical Product </a:t>
            </a:r>
            <a:r>
              <a:rPr lang="en-US" sz="2400" b="1" dirty="0"/>
              <a:t>TPP</a:t>
            </a:r>
            <a:r>
              <a:rPr lang="en-US" sz="2400" dirty="0"/>
              <a:t>) of 4,000. </a:t>
            </a:r>
            <a:endParaRPr lang="tr-TR" sz="2400" dirty="0" smtClean="0"/>
          </a:p>
          <a:p>
            <a:pPr algn="just"/>
            <a:endParaRPr lang="tr-TR" sz="2400" dirty="0"/>
          </a:p>
          <a:p>
            <a:pPr algn="just"/>
            <a:r>
              <a:rPr lang="en-US" sz="2400" dirty="0" smtClean="0"/>
              <a:t>In </a:t>
            </a:r>
            <a:r>
              <a:rPr lang="en-US" sz="2400" dirty="0"/>
              <a:t>the above isoquant, this could </a:t>
            </a:r>
            <a:r>
              <a:rPr lang="en-US" sz="2400" dirty="0" smtClean="0"/>
              <a:t>be</a:t>
            </a:r>
            <a:r>
              <a:rPr lang="tr-TR" sz="2400" dirty="0" smtClean="0"/>
              <a:t> </a:t>
            </a:r>
            <a:r>
              <a:rPr lang="en-US" sz="2400" dirty="0" smtClean="0"/>
              <a:t>20 </a:t>
            </a:r>
            <a:r>
              <a:rPr lang="en-US" sz="2400" dirty="0"/>
              <a:t>capital and 18 </a:t>
            </a:r>
            <a:r>
              <a:rPr lang="en-US" sz="2400" dirty="0" smtClean="0"/>
              <a:t>labor </a:t>
            </a:r>
            <a:r>
              <a:rPr lang="en-US" sz="2400" dirty="0"/>
              <a:t>or (more capital intensive</a:t>
            </a:r>
            <a:r>
              <a:rPr lang="en-US" sz="2400" dirty="0" smtClean="0"/>
              <a:t>)</a:t>
            </a:r>
            <a:r>
              <a:rPr lang="tr-TR" sz="2400" dirty="0" smtClean="0"/>
              <a:t>, </a:t>
            </a:r>
            <a:r>
              <a:rPr lang="en-US" sz="2400" dirty="0" smtClean="0"/>
              <a:t>9 </a:t>
            </a:r>
            <a:r>
              <a:rPr lang="en-US" sz="2400" dirty="0"/>
              <a:t>capital and 35 </a:t>
            </a:r>
            <a:r>
              <a:rPr lang="en-US" sz="2400" dirty="0" smtClean="0"/>
              <a:t>labor</a:t>
            </a:r>
            <a:r>
              <a:rPr lang="en-US" sz="2400" dirty="0"/>
              <a:t>. (more </a:t>
            </a:r>
            <a:r>
              <a:rPr lang="en-US" sz="2400" dirty="0" smtClean="0"/>
              <a:t>labor intensive</a:t>
            </a:r>
            <a:r>
              <a:rPr lang="tr-TR" sz="2400" dirty="0" smtClean="0"/>
              <a: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612" y="268559"/>
            <a:ext cx="4383979" cy="270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368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47</a:t>
            </a:fld>
            <a:endParaRPr lang="en-US"/>
          </a:p>
        </p:txBody>
      </p:sp>
      <p:sp>
        <p:nvSpPr>
          <p:cNvPr id="4" name="Dikdörtgen 3"/>
          <p:cNvSpPr/>
          <p:nvPr/>
        </p:nvSpPr>
        <p:spPr>
          <a:xfrm>
            <a:off x="228600" y="474345"/>
            <a:ext cx="8686800" cy="4893647"/>
          </a:xfrm>
          <a:prstGeom prst="rect">
            <a:avLst/>
          </a:prstGeom>
        </p:spPr>
        <p:txBody>
          <a:bodyPr wrap="square">
            <a:spAutoFit/>
          </a:bodyPr>
          <a:lstStyle/>
          <a:p>
            <a:pPr algn="just"/>
            <a:r>
              <a:rPr lang="en-US" sz="2400" dirty="0"/>
              <a:t>The analytic approach for finding the maximum output that can be </a:t>
            </a:r>
            <a:r>
              <a:rPr lang="en-US" sz="2400" dirty="0" smtClean="0"/>
              <a:t>produced</a:t>
            </a:r>
            <a:r>
              <a:rPr lang="tr-TR" sz="2400" dirty="0" smtClean="0"/>
              <a:t> </a:t>
            </a:r>
            <a:r>
              <a:rPr lang="en-US" sz="2400" dirty="0" smtClean="0"/>
              <a:t>for </a:t>
            </a:r>
            <a:r>
              <a:rPr lang="en-US" sz="2400" dirty="0"/>
              <a:t>a given cost turns out to be similar to the one for finding the optimal </a:t>
            </a:r>
            <a:r>
              <a:rPr lang="en-US" sz="2400" dirty="0" smtClean="0"/>
              <a:t>consumption</a:t>
            </a:r>
            <a:r>
              <a:rPr lang="tr-TR" sz="2400" dirty="0" smtClean="0"/>
              <a:t> </a:t>
            </a:r>
            <a:r>
              <a:rPr lang="en-US" sz="2400" dirty="0" smtClean="0"/>
              <a:t>bundle</a:t>
            </a:r>
            <a:r>
              <a:rPr lang="en-US" sz="2400" dirty="0"/>
              <a:t>. Just as a given level of satisfaction can be achieved by any of </a:t>
            </a:r>
            <a:r>
              <a:rPr lang="en-US" sz="2400" dirty="0" smtClean="0"/>
              <a:t>a</a:t>
            </a:r>
            <a:r>
              <a:rPr lang="tr-TR" sz="2400" dirty="0" smtClean="0"/>
              <a:t> </a:t>
            </a:r>
            <a:r>
              <a:rPr lang="en-US" sz="2400" dirty="0" smtClean="0"/>
              <a:t>multitude </a:t>
            </a:r>
            <a:r>
              <a:rPr lang="en-US" sz="2400" dirty="0"/>
              <a:t>of possible consumption bundles (all of which lie on the same </a:t>
            </a:r>
            <a:r>
              <a:rPr lang="en-US" sz="2400" dirty="0" smtClean="0"/>
              <a:t>indifference</a:t>
            </a:r>
            <a:r>
              <a:rPr lang="tr-TR" sz="2400" dirty="0" smtClean="0"/>
              <a:t> </a:t>
            </a:r>
            <a:r>
              <a:rPr lang="en-US" sz="2400" dirty="0" smtClean="0"/>
              <a:t>curve</a:t>
            </a:r>
            <a:r>
              <a:rPr lang="en-US" sz="2400" dirty="0"/>
              <a:t>), so too can a given amount of output be produced by any of a host </a:t>
            </a:r>
            <a:r>
              <a:rPr lang="en-US" sz="2400" dirty="0" smtClean="0"/>
              <a:t>of</a:t>
            </a:r>
            <a:r>
              <a:rPr lang="tr-TR" sz="2400" dirty="0" smtClean="0"/>
              <a:t> </a:t>
            </a:r>
            <a:r>
              <a:rPr lang="en-US" sz="2400" dirty="0" smtClean="0"/>
              <a:t>different </a:t>
            </a:r>
            <a:r>
              <a:rPr lang="en-US" sz="2400" dirty="0"/>
              <a:t>input combinations (all of which lie on the same </a:t>
            </a:r>
            <a:r>
              <a:rPr lang="en-US" sz="2400" b="1" i="1" dirty="0"/>
              <a:t>isoquant</a:t>
            </a:r>
            <a:r>
              <a:rPr lang="en-US" sz="2400" dirty="0"/>
              <a:t>). In the </a:t>
            </a:r>
            <a:r>
              <a:rPr lang="en-US" sz="2400" dirty="0" smtClean="0"/>
              <a:t>consumer</a:t>
            </a:r>
            <a:r>
              <a:rPr lang="tr-TR" sz="2400" dirty="0" smtClean="0"/>
              <a:t> </a:t>
            </a:r>
            <a:r>
              <a:rPr lang="en-US" sz="2400" dirty="0" smtClean="0"/>
              <a:t>case</a:t>
            </a:r>
            <a:r>
              <a:rPr lang="en-US" sz="2400" dirty="0"/>
              <a:t>, we found the optimum bundle by superimposing the budget </a:t>
            </a:r>
            <a:r>
              <a:rPr lang="en-US" sz="2400" dirty="0" smtClean="0"/>
              <a:t>constraint</a:t>
            </a:r>
            <a:r>
              <a:rPr lang="tr-TR" sz="2400" dirty="0" smtClean="0"/>
              <a:t> </a:t>
            </a:r>
            <a:r>
              <a:rPr lang="en-US" sz="2400" dirty="0" smtClean="0"/>
              <a:t>onto </a:t>
            </a:r>
            <a:r>
              <a:rPr lang="en-US" sz="2400" dirty="0"/>
              <a:t>the indifference map and locating the relevant point of </a:t>
            </a:r>
            <a:r>
              <a:rPr lang="en-US" sz="2400" dirty="0" smtClean="0"/>
              <a:t>tangency.</a:t>
            </a:r>
            <a:r>
              <a:rPr lang="tr-TR" sz="2400" dirty="0" smtClean="0"/>
              <a:t> </a:t>
            </a:r>
            <a:r>
              <a:rPr lang="en-US" sz="2400" dirty="0" smtClean="0"/>
              <a:t>Here</a:t>
            </a:r>
            <a:r>
              <a:rPr lang="en-US" sz="2400" dirty="0"/>
              <a:t>, we superimpose the </a:t>
            </a:r>
            <a:r>
              <a:rPr lang="en-US" sz="2400" dirty="0" err="1"/>
              <a:t>isocost</a:t>
            </a:r>
            <a:r>
              <a:rPr lang="en-US" sz="2400" dirty="0"/>
              <a:t> line onto the isoquant map. In Figure 9.11, </a:t>
            </a:r>
            <a:r>
              <a:rPr lang="en-US" sz="2400" dirty="0" smtClean="0"/>
              <a:t>the</a:t>
            </a:r>
            <a:r>
              <a:rPr lang="tr-TR" sz="2400" dirty="0" smtClean="0"/>
              <a:t> </a:t>
            </a:r>
            <a:r>
              <a:rPr lang="en-US" sz="2400" dirty="0" smtClean="0"/>
              <a:t>tangency </a:t>
            </a:r>
            <a:r>
              <a:rPr lang="en-US" sz="2400" dirty="0"/>
              <a:t>point (L*, K*) is the input combination that yields the highest </a:t>
            </a:r>
            <a:r>
              <a:rPr lang="en-US" sz="2400" dirty="0" smtClean="0"/>
              <a:t>possible</a:t>
            </a:r>
            <a:r>
              <a:rPr lang="tr-TR" sz="2400" dirty="0" smtClean="0"/>
              <a:t> </a:t>
            </a:r>
            <a:r>
              <a:rPr lang="en-US" sz="2400" dirty="0" smtClean="0"/>
              <a:t>output </a:t>
            </a:r>
            <a:r>
              <a:rPr lang="en-US" sz="2400" dirty="0"/>
              <a:t>(Q</a:t>
            </a:r>
            <a:r>
              <a:rPr lang="en-US" sz="2400" baseline="-25000" dirty="0"/>
              <a:t>0</a:t>
            </a:r>
            <a:r>
              <a:rPr lang="en-US" sz="2400" dirty="0"/>
              <a:t>) for an expenditure of C.</a:t>
            </a:r>
            <a:endParaRPr lang="tr-TR" sz="2400" dirty="0"/>
          </a:p>
        </p:txBody>
      </p:sp>
    </p:spTree>
    <p:extLst>
      <p:ext uri="{BB962C8B-B14F-4D97-AF65-F5344CB8AC3E}">
        <p14:creationId xmlns:p14="http://schemas.microsoft.com/office/powerpoint/2010/main" val="1951139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48</a:t>
            </a:fld>
            <a:endParaRPr lang="en-US"/>
          </a:p>
        </p:txBody>
      </p:sp>
      <p:sp>
        <p:nvSpPr>
          <p:cNvPr id="4" name="Dikdörtgen 3"/>
          <p:cNvSpPr/>
          <p:nvPr/>
        </p:nvSpPr>
        <p:spPr>
          <a:xfrm>
            <a:off x="304800" y="1143000"/>
            <a:ext cx="8382000" cy="3785652"/>
          </a:xfrm>
          <a:prstGeom prst="rect">
            <a:avLst/>
          </a:prstGeom>
        </p:spPr>
        <p:txBody>
          <a:bodyPr wrap="square">
            <a:spAutoFit/>
          </a:bodyPr>
          <a:lstStyle/>
          <a:p>
            <a:pPr algn="just"/>
            <a:r>
              <a:rPr lang="en-US" sz="2400" dirty="0"/>
              <a:t>As noted, the problem of producing the largest output for a given </a:t>
            </a:r>
            <a:r>
              <a:rPr lang="en-US" sz="2400" dirty="0" smtClean="0"/>
              <a:t>expenditure</a:t>
            </a:r>
            <a:r>
              <a:rPr lang="tr-TR" sz="2400" dirty="0" smtClean="0"/>
              <a:t> </a:t>
            </a:r>
            <a:r>
              <a:rPr lang="en-US" sz="2400" dirty="0" smtClean="0"/>
              <a:t>is </a:t>
            </a:r>
            <a:r>
              <a:rPr lang="en-US" sz="2400" dirty="0"/>
              <a:t>solved in essentially the same way as the problem of producing a given level </a:t>
            </a:r>
            <a:r>
              <a:rPr lang="en-US" sz="2400" dirty="0" smtClean="0"/>
              <a:t>of</a:t>
            </a:r>
            <a:r>
              <a:rPr lang="tr-TR" sz="2400" dirty="0" smtClean="0"/>
              <a:t> </a:t>
            </a:r>
            <a:r>
              <a:rPr lang="en-US" sz="2400" dirty="0" smtClean="0"/>
              <a:t>output </a:t>
            </a:r>
            <a:r>
              <a:rPr lang="en-US" sz="2400" dirty="0"/>
              <a:t>for the lowest possible cost. The only difference is that in the latter case </a:t>
            </a:r>
            <a:r>
              <a:rPr lang="en-US" sz="2400" dirty="0" smtClean="0"/>
              <a:t>we</a:t>
            </a:r>
            <a:r>
              <a:rPr lang="tr-TR" sz="2400" dirty="0" smtClean="0"/>
              <a:t> </a:t>
            </a:r>
            <a:r>
              <a:rPr lang="en-US" sz="2400" dirty="0" smtClean="0"/>
              <a:t>begin </a:t>
            </a:r>
            <a:r>
              <a:rPr lang="en-US" sz="2400" dirty="0"/>
              <a:t>with a specific </a:t>
            </a:r>
            <a:r>
              <a:rPr lang="en-US" sz="2400" dirty="0" smtClean="0"/>
              <a:t>isoquant, </a:t>
            </a:r>
            <a:r>
              <a:rPr lang="en-US" sz="2400" dirty="0"/>
              <a:t>then superimpose a map of </a:t>
            </a:r>
            <a:r>
              <a:rPr lang="en-US" sz="2400" dirty="0" err="1"/>
              <a:t>isocost</a:t>
            </a:r>
            <a:r>
              <a:rPr lang="en-US" sz="2400" dirty="0"/>
              <a:t> lines, each </a:t>
            </a:r>
            <a:r>
              <a:rPr lang="en-US" sz="2400" dirty="0" smtClean="0"/>
              <a:t>corresponding</a:t>
            </a:r>
            <a:r>
              <a:rPr lang="tr-TR" sz="2400" dirty="0" smtClean="0"/>
              <a:t> </a:t>
            </a:r>
            <a:r>
              <a:rPr lang="en-US" sz="2400" dirty="0" smtClean="0"/>
              <a:t>to </a:t>
            </a:r>
            <a:r>
              <a:rPr lang="en-US" sz="2400" dirty="0"/>
              <a:t>a different cost level. In our first exercise, cost was fixed and output </a:t>
            </a:r>
            <a:r>
              <a:rPr lang="en-US" sz="2400" dirty="0" smtClean="0"/>
              <a:t>varied;</a:t>
            </a:r>
            <a:r>
              <a:rPr lang="tr-TR" sz="2400" dirty="0" smtClean="0"/>
              <a:t> </a:t>
            </a:r>
            <a:r>
              <a:rPr lang="en-US" sz="2400" dirty="0" smtClean="0"/>
              <a:t>this </a:t>
            </a:r>
            <a:r>
              <a:rPr lang="en-US" sz="2400" dirty="0"/>
              <a:t>time, </a:t>
            </a:r>
            <a:r>
              <a:rPr lang="en-US" sz="2400" dirty="0" smtClean="0"/>
              <a:t>output </a:t>
            </a:r>
            <a:r>
              <a:rPr lang="en-US" sz="2400" dirty="0"/>
              <a:t>is fixed and costs vary. As shown in Figure 9.12, the </a:t>
            </a:r>
            <a:r>
              <a:rPr lang="en-US" sz="2400" dirty="0" smtClean="0"/>
              <a:t>least-cost</a:t>
            </a:r>
            <a:r>
              <a:rPr lang="tr-TR" sz="2400" dirty="0" smtClean="0"/>
              <a:t> </a:t>
            </a:r>
            <a:r>
              <a:rPr lang="en-US" sz="2400" dirty="0" smtClean="0"/>
              <a:t>input </a:t>
            </a:r>
            <a:r>
              <a:rPr lang="en-US" sz="2400" dirty="0"/>
              <a:t>bundle (L*, K*) corresponds to the point of tangency between an </a:t>
            </a:r>
            <a:r>
              <a:rPr lang="en-US" sz="2400" dirty="0" err="1"/>
              <a:t>isocost</a:t>
            </a:r>
            <a:r>
              <a:rPr lang="en-US" sz="2400" dirty="0"/>
              <a:t> </a:t>
            </a:r>
            <a:r>
              <a:rPr lang="en-US" sz="2400" dirty="0" smtClean="0"/>
              <a:t>line</a:t>
            </a:r>
            <a:r>
              <a:rPr lang="tr-TR" sz="2400" dirty="0" smtClean="0"/>
              <a:t> </a:t>
            </a:r>
            <a:r>
              <a:rPr lang="en-US" sz="2400" dirty="0" smtClean="0"/>
              <a:t>and </a:t>
            </a:r>
            <a:r>
              <a:rPr lang="en-US" sz="2400" dirty="0"/>
              <a:t>the specified isoquant (Q</a:t>
            </a:r>
            <a:r>
              <a:rPr lang="en-US" sz="2400" baseline="-25000" dirty="0"/>
              <a:t>0</a:t>
            </a:r>
            <a:r>
              <a:rPr lang="en-US" sz="2400" dirty="0"/>
              <a:t>).</a:t>
            </a:r>
            <a:endParaRPr lang="tr-TR" sz="2400" dirty="0"/>
          </a:p>
        </p:txBody>
      </p:sp>
    </p:spTree>
    <p:extLst>
      <p:ext uri="{BB962C8B-B14F-4D97-AF65-F5344CB8AC3E}">
        <p14:creationId xmlns:p14="http://schemas.microsoft.com/office/powerpoint/2010/main" val="2902985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a:t>
            </a:r>
            <a:r>
              <a:rPr lang="en-US" dirty="0"/>
              <a:t>Maximum Output</a:t>
            </a:r>
            <a:br>
              <a:rPr lang="en-US" dirty="0"/>
            </a:br>
            <a:r>
              <a:rPr lang="en-US" dirty="0"/>
              <a:t>for a Given Expenditure</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49</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4648200" cy="446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5956300" y="1574800"/>
            <a:ext cx="2578100" cy="4064000"/>
          </a:xfrm>
          <a:prstGeom prst="rect">
            <a:avLst/>
          </a:prstGeom>
        </p:spPr>
      </p:pic>
    </p:spTree>
    <p:extLst>
      <p:ext uri="{BB962C8B-B14F-4D97-AF65-F5344CB8AC3E}">
        <p14:creationId xmlns:p14="http://schemas.microsoft.com/office/powerpoint/2010/main" val="53679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ltLang="tr-TR"/>
              <a:t>WHAT ARE COSTS?</a:t>
            </a:r>
          </a:p>
        </p:txBody>
      </p:sp>
      <p:sp>
        <p:nvSpPr>
          <p:cNvPr id="461827" name="Rectangle 3"/>
          <p:cNvSpPr>
            <a:spLocks noGrp="1" noChangeArrowheads="1"/>
          </p:cNvSpPr>
          <p:nvPr>
            <p:ph idx="1"/>
          </p:nvPr>
        </p:nvSpPr>
        <p:spPr>
          <a:xfrm>
            <a:off x="409575" y="2146300"/>
            <a:ext cx="4162425" cy="3951288"/>
          </a:xfrm>
        </p:spPr>
        <p:txBody>
          <a:bodyPr/>
          <a:lstStyle/>
          <a:p>
            <a:r>
              <a:rPr lang="en-US" altLang="tr-TR"/>
              <a:t>The Firm’s Objective</a:t>
            </a:r>
            <a:endParaRPr lang="en-US" altLang="tr-TR">
              <a:latin typeface="Tahoma" pitchFamily="34" charset="0"/>
            </a:endParaRPr>
          </a:p>
          <a:p>
            <a:pPr lvl="1"/>
            <a:r>
              <a:rPr lang="en-US" altLang="tr-TR"/>
              <a:t>The economic goal of the firm is to maximize profits.</a:t>
            </a:r>
          </a:p>
        </p:txBody>
      </p:sp>
      <p:grpSp>
        <p:nvGrpSpPr>
          <p:cNvPr id="461830" name="Group 6"/>
          <p:cNvGrpSpPr>
            <a:grpSpLocks/>
          </p:cNvGrpSpPr>
          <p:nvPr/>
        </p:nvGrpSpPr>
        <p:grpSpPr bwMode="auto">
          <a:xfrm>
            <a:off x="4900613" y="2125663"/>
            <a:ext cx="3473450" cy="3473450"/>
            <a:chOff x="1872" y="1728"/>
            <a:chExt cx="2188" cy="2188"/>
          </a:xfrm>
        </p:grpSpPr>
        <p:pic>
          <p:nvPicPr>
            <p:cNvPr id="461828" name="Picture 4" descr="DA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1728"/>
              <a:ext cx="2188" cy="2188"/>
            </a:xfrm>
            <a:prstGeom prst="rect">
              <a:avLst/>
            </a:prstGeom>
            <a:noFill/>
            <a:extLst>
              <a:ext uri="{909E8E84-426E-40DD-AFC4-6F175D3DCCD1}">
                <a14:hiddenFill xmlns:a14="http://schemas.microsoft.com/office/drawing/2010/main">
                  <a:solidFill>
                    <a:srgbClr val="FFFFFF"/>
                  </a:solidFill>
                </a14:hiddenFill>
              </a:ext>
            </a:extLst>
          </p:spPr>
        </p:pic>
        <p:sp>
          <p:nvSpPr>
            <p:cNvPr id="461829" name="WordArt 5"/>
            <p:cNvSpPr>
              <a:spLocks noChangeArrowheads="1" noChangeShapeType="1" noTextEdit="1"/>
            </p:cNvSpPr>
            <p:nvPr/>
          </p:nvSpPr>
          <p:spPr bwMode="auto">
            <a:xfrm rot="-4363379">
              <a:off x="2126" y="2222"/>
              <a:ext cx="1398" cy="116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tr-TR" sz="2800" kern="10">
                  <a:ln w="9525">
                    <a:solidFill>
                      <a:srgbClr val="000000"/>
                    </a:solidFill>
                    <a:round/>
                    <a:headEnd type="none" w="sm" len="sm"/>
                    <a:tailEnd type="none" w="sm" len="sm"/>
                  </a:ln>
                  <a:solidFill>
                    <a:srgbClr val="000000"/>
                  </a:solidFill>
                  <a:latin typeface="Tahoma"/>
                  <a:ea typeface="Tahoma"/>
                  <a:cs typeface="Tahoma"/>
                </a:rPr>
                <a:t>Maximum Profits</a:t>
              </a:r>
            </a:p>
          </p:txBody>
        </p:sp>
      </p:grpSp>
    </p:spTree>
    <p:extLst>
      <p:ext uri="{BB962C8B-B14F-4D97-AF65-F5344CB8AC3E}">
        <p14:creationId xmlns:p14="http://schemas.microsoft.com/office/powerpoint/2010/main" val="40895610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Minimum Cost</a:t>
            </a:r>
            <a:br>
              <a:rPr lang="en-US" dirty="0"/>
            </a:br>
            <a:r>
              <a:rPr lang="en-US" dirty="0"/>
              <a:t>for a Given Level of Output </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50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4572000" cy="427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5842000" y="1752600"/>
            <a:ext cx="2616200" cy="4114800"/>
          </a:xfrm>
          <a:prstGeom prst="rect">
            <a:avLst/>
          </a:prstGeom>
        </p:spPr>
      </p:pic>
    </p:spTree>
    <p:extLst>
      <p:ext uri="{BB962C8B-B14F-4D97-AF65-F5344CB8AC3E}">
        <p14:creationId xmlns:p14="http://schemas.microsoft.com/office/powerpoint/2010/main" val="4081548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51</a:t>
            </a:fld>
            <a:endParaRPr lang="en-US"/>
          </a:p>
        </p:txBody>
      </p:sp>
      <p:sp>
        <p:nvSpPr>
          <p:cNvPr id="4" name="Dikdörtgen 3"/>
          <p:cNvSpPr/>
          <p:nvPr/>
        </p:nvSpPr>
        <p:spPr>
          <a:xfrm>
            <a:off x="228600" y="457200"/>
            <a:ext cx="8534400" cy="2677656"/>
          </a:xfrm>
          <a:prstGeom prst="rect">
            <a:avLst/>
          </a:prstGeom>
        </p:spPr>
        <p:txBody>
          <a:bodyPr wrap="square">
            <a:spAutoFit/>
          </a:bodyPr>
          <a:lstStyle/>
          <a:p>
            <a:pPr algn="just"/>
            <a:r>
              <a:rPr lang="en-US" sz="2400" dirty="0"/>
              <a:t>Recall from Chapter 8 that the slope of the isoquant at any point is equal </a:t>
            </a:r>
            <a:r>
              <a:rPr lang="en-US" sz="2400" dirty="0" smtClean="0"/>
              <a:t>to</a:t>
            </a:r>
            <a:r>
              <a:rPr lang="tr-TR" sz="2400" dirty="0" smtClean="0"/>
              <a:t> –</a:t>
            </a:r>
            <a:r>
              <a:rPr lang="en-US" sz="2400" dirty="0" smtClean="0"/>
              <a:t>MP</a:t>
            </a:r>
            <a:r>
              <a:rPr lang="en-US" sz="2400" baseline="-25000" dirty="0" smtClean="0"/>
              <a:t>L</a:t>
            </a:r>
            <a:r>
              <a:rPr lang="tr-TR" sz="2400" dirty="0" smtClean="0"/>
              <a:t>/</a:t>
            </a:r>
            <a:r>
              <a:rPr lang="en-US" sz="2400" dirty="0" smtClean="0"/>
              <a:t>MP</a:t>
            </a:r>
            <a:r>
              <a:rPr lang="en-US" sz="2400" baseline="-25000" dirty="0" smtClean="0"/>
              <a:t>K</a:t>
            </a:r>
            <a:r>
              <a:rPr lang="en-US" sz="2400" dirty="0"/>
              <a:t>, the negative of the ratio of the marginal product of L to the </a:t>
            </a:r>
            <a:r>
              <a:rPr lang="en-US" sz="2400" dirty="0" smtClean="0"/>
              <a:t>marginal</a:t>
            </a:r>
            <a:r>
              <a:rPr lang="tr-TR" sz="2400" dirty="0" smtClean="0"/>
              <a:t> </a:t>
            </a:r>
            <a:r>
              <a:rPr lang="en-US" sz="2400" dirty="0" smtClean="0"/>
              <a:t>product </a:t>
            </a:r>
            <a:r>
              <a:rPr lang="en-US" sz="2400" dirty="0"/>
              <a:t>of K at that point. (Recall also from Chapter 8 that the absolute value </a:t>
            </a:r>
            <a:r>
              <a:rPr lang="en-US" sz="2400" dirty="0" smtClean="0"/>
              <a:t>of</a:t>
            </a:r>
            <a:r>
              <a:rPr lang="tr-TR" sz="2400" dirty="0" smtClean="0"/>
              <a:t> </a:t>
            </a:r>
            <a:r>
              <a:rPr lang="en-US" sz="2400" dirty="0" smtClean="0"/>
              <a:t>this </a:t>
            </a:r>
            <a:r>
              <a:rPr lang="en-US" sz="2400" dirty="0"/>
              <a:t>ratio is called the </a:t>
            </a:r>
            <a:r>
              <a:rPr lang="en-US" sz="2400" b="1" i="1" dirty="0"/>
              <a:t>marginal rate of technical substitution</a:t>
            </a:r>
            <a:r>
              <a:rPr lang="en-US" sz="2400" dirty="0"/>
              <a:t>.) Combining this </a:t>
            </a:r>
            <a:r>
              <a:rPr lang="en-US" sz="2400" dirty="0" smtClean="0"/>
              <a:t>with</a:t>
            </a:r>
            <a:r>
              <a:rPr lang="tr-TR" sz="2400" dirty="0" smtClean="0"/>
              <a:t> </a:t>
            </a:r>
            <a:r>
              <a:rPr lang="en-US" sz="2400" dirty="0" smtClean="0"/>
              <a:t>the </a:t>
            </a:r>
            <a:r>
              <a:rPr lang="en-US" sz="2400" dirty="0"/>
              <a:t>result that minimum cost occurs at a point of tangency with the </a:t>
            </a:r>
            <a:r>
              <a:rPr lang="en-US" sz="2400" dirty="0" err="1"/>
              <a:t>isocost</a:t>
            </a:r>
            <a:r>
              <a:rPr lang="en-US" sz="2400" dirty="0"/>
              <a:t> </a:t>
            </a:r>
            <a:r>
              <a:rPr lang="en-US" sz="2400" dirty="0" smtClean="0"/>
              <a:t>line</a:t>
            </a:r>
            <a:r>
              <a:rPr lang="tr-TR" sz="2400" dirty="0" smtClean="0"/>
              <a:t> </a:t>
            </a:r>
            <a:r>
              <a:rPr lang="en-US" sz="2400" dirty="0" smtClean="0"/>
              <a:t>(whose </a:t>
            </a:r>
            <a:r>
              <a:rPr lang="en-US" sz="2400" dirty="0"/>
              <a:t>slope is </a:t>
            </a:r>
            <a:r>
              <a:rPr lang="tr-TR" sz="2400" dirty="0" smtClean="0"/>
              <a:t>–</a:t>
            </a:r>
            <a:r>
              <a:rPr lang="en-US" sz="2400" dirty="0" smtClean="0"/>
              <a:t>w</a:t>
            </a:r>
            <a:r>
              <a:rPr lang="tr-TR" sz="2400" dirty="0" smtClean="0"/>
              <a:t>/</a:t>
            </a:r>
            <a:r>
              <a:rPr lang="en-US" sz="2400" dirty="0" smtClean="0"/>
              <a:t>r</a:t>
            </a:r>
            <a:r>
              <a:rPr lang="en-US" sz="2400" dirty="0"/>
              <a:t>), it follows that</a:t>
            </a:r>
            <a:endParaRPr lang="tr-TR" sz="2400" dirty="0"/>
          </a:p>
        </p:txBody>
      </p:sp>
      <p:pic>
        <p:nvPicPr>
          <p:cNvPr id="5" name="Picture 2"/>
          <p:cNvPicPr>
            <a:picLocks noChangeAspect="1"/>
          </p:cNvPicPr>
          <p:nvPr/>
        </p:nvPicPr>
        <p:blipFill>
          <a:blip r:embed="rId2"/>
          <a:stretch>
            <a:fillRect/>
          </a:stretch>
        </p:blipFill>
        <p:spPr>
          <a:xfrm>
            <a:off x="2133600" y="3429000"/>
            <a:ext cx="1437409" cy="762000"/>
          </a:xfrm>
          <a:prstGeom prst="rect">
            <a:avLst/>
          </a:prstGeom>
        </p:spPr>
      </p:pic>
      <p:sp>
        <p:nvSpPr>
          <p:cNvPr id="6" name="Dikdörtgen 5"/>
          <p:cNvSpPr/>
          <p:nvPr/>
        </p:nvSpPr>
        <p:spPr>
          <a:xfrm>
            <a:off x="419100" y="4365523"/>
            <a:ext cx="8153400" cy="830997"/>
          </a:xfrm>
          <a:prstGeom prst="rect">
            <a:avLst/>
          </a:prstGeom>
        </p:spPr>
        <p:txBody>
          <a:bodyPr wrap="square">
            <a:spAutoFit/>
          </a:bodyPr>
          <a:lstStyle/>
          <a:p>
            <a:r>
              <a:rPr lang="en-US" sz="2400" dirty="0">
                <a:latin typeface="+mj-lt"/>
              </a:rPr>
              <a:t>where </a:t>
            </a:r>
            <a:r>
              <a:rPr lang="en-US" sz="2400" i="1" dirty="0">
                <a:latin typeface="+mj-lt"/>
              </a:rPr>
              <a:t>K</a:t>
            </a:r>
            <a:r>
              <a:rPr lang="en-US" sz="2400" dirty="0">
                <a:latin typeface="+mj-lt"/>
              </a:rPr>
              <a:t>* and </a:t>
            </a:r>
            <a:r>
              <a:rPr lang="en-US" sz="2400" i="1" dirty="0">
                <a:latin typeface="+mj-lt"/>
              </a:rPr>
              <a:t>L</a:t>
            </a:r>
            <a:r>
              <a:rPr lang="en-US" sz="2400" dirty="0">
                <a:latin typeface="+mj-lt"/>
              </a:rPr>
              <a:t>* again denote the minimum-cost values of </a:t>
            </a:r>
            <a:r>
              <a:rPr lang="en-US" sz="2400" i="1" dirty="0">
                <a:latin typeface="+mj-lt"/>
              </a:rPr>
              <a:t>K </a:t>
            </a:r>
            <a:r>
              <a:rPr lang="en-US" sz="2400" dirty="0">
                <a:latin typeface="+mj-lt"/>
              </a:rPr>
              <a:t>and </a:t>
            </a:r>
            <a:r>
              <a:rPr lang="en-US" sz="2400" i="1" dirty="0">
                <a:latin typeface="+mj-lt"/>
              </a:rPr>
              <a:t>L. </a:t>
            </a:r>
            <a:r>
              <a:rPr lang="en-US" sz="2400" dirty="0">
                <a:latin typeface="+mj-lt"/>
              </a:rPr>
              <a:t>Cross- </a:t>
            </a:r>
            <a:r>
              <a:rPr lang="en-US" sz="2400" dirty="0" smtClean="0">
                <a:latin typeface="+mj-lt"/>
              </a:rPr>
              <a:t>multiplying,</a:t>
            </a:r>
            <a:r>
              <a:rPr lang="tr-TR" sz="2400" dirty="0" smtClean="0">
                <a:latin typeface="+mj-lt"/>
              </a:rPr>
              <a:t> </a:t>
            </a:r>
            <a:r>
              <a:rPr lang="tr-TR" sz="2400" dirty="0" err="1" smtClean="0">
                <a:latin typeface="+mj-lt"/>
              </a:rPr>
              <a:t>we</a:t>
            </a:r>
            <a:r>
              <a:rPr lang="tr-TR" sz="2400" dirty="0" smtClean="0">
                <a:latin typeface="+mj-lt"/>
              </a:rPr>
              <a:t> </a:t>
            </a:r>
            <a:r>
              <a:rPr lang="tr-TR" sz="2400" dirty="0" err="1">
                <a:latin typeface="+mj-lt"/>
              </a:rPr>
              <a:t>have</a:t>
            </a:r>
            <a:endParaRPr lang="tr-TR" sz="2400" dirty="0">
              <a:latin typeface="+mj-lt"/>
            </a:endParaRPr>
          </a:p>
        </p:txBody>
      </p:sp>
      <p:pic>
        <p:nvPicPr>
          <p:cNvPr id="7" name="Picture 5"/>
          <p:cNvPicPr>
            <a:picLocks noChangeAspect="1"/>
          </p:cNvPicPr>
          <p:nvPr/>
        </p:nvPicPr>
        <p:blipFill>
          <a:blip r:embed="rId3"/>
          <a:stretch>
            <a:fillRect/>
          </a:stretch>
        </p:blipFill>
        <p:spPr>
          <a:xfrm>
            <a:off x="2133600" y="5410200"/>
            <a:ext cx="1676400" cy="76495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645041"/>
            <a:ext cx="514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642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52</a:t>
            </a:fld>
            <a:endParaRPr lang="en-US"/>
          </a:p>
        </p:txBody>
      </p:sp>
      <p:pic>
        <p:nvPicPr>
          <p:cNvPr id="8" name="Picture 7"/>
          <p:cNvPicPr>
            <a:picLocks noChangeAspect="1"/>
          </p:cNvPicPr>
          <p:nvPr/>
        </p:nvPicPr>
        <p:blipFill>
          <a:blip r:embed="rId2"/>
          <a:stretch>
            <a:fillRect/>
          </a:stretch>
        </p:blipFill>
        <p:spPr>
          <a:xfrm>
            <a:off x="2819400" y="4724400"/>
            <a:ext cx="3933824" cy="1244600"/>
          </a:xfrm>
          <a:prstGeom prst="rect">
            <a:avLst/>
          </a:prstGeom>
        </p:spPr>
      </p:pic>
      <p:sp>
        <p:nvSpPr>
          <p:cNvPr id="7" name="Dikdörtgen 6"/>
          <p:cNvSpPr/>
          <p:nvPr/>
        </p:nvSpPr>
        <p:spPr>
          <a:xfrm>
            <a:off x="152400" y="228600"/>
            <a:ext cx="8763000" cy="4154984"/>
          </a:xfrm>
          <a:prstGeom prst="rect">
            <a:avLst/>
          </a:prstGeom>
        </p:spPr>
        <p:txBody>
          <a:bodyPr wrap="square">
            <a:spAutoFit/>
          </a:bodyPr>
          <a:lstStyle/>
          <a:p>
            <a:pPr algn="just"/>
            <a:r>
              <a:rPr lang="tr-TR" sz="2400" dirty="0" err="1"/>
              <a:t>Note</a:t>
            </a:r>
            <a:r>
              <a:rPr lang="tr-TR" sz="2400" dirty="0"/>
              <a:t> </a:t>
            </a:r>
            <a:r>
              <a:rPr lang="tr-TR" sz="2400" dirty="0" err="1"/>
              <a:t>first</a:t>
            </a:r>
            <a:r>
              <a:rPr lang="tr-TR" sz="2400" dirty="0"/>
              <a:t> </a:t>
            </a:r>
            <a:r>
              <a:rPr lang="tr-TR" sz="2400" dirty="0" err="1" smtClean="0"/>
              <a:t>that</a:t>
            </a:r>
            <a:r>
              <a:rPr lang="tr-TR" sz="2400" dirty="0" smtClean="0"/>
              <a:t> </a:t>
            </a:r>
            <a:r>
              <a:rPr lang="en-US" sz="2400" dirty="0" smtClean="0"/>
              <a:t>MP</a:t>
            </a:r>
            <a:r>
              <a:rPr lang="en-US" sz="2400" i="1" dirty="0" smtClean="0"/>
              <a:t>L</a:t>
            </a:r>
            <a:r>
              <a:rPr lang="en-US" sz="2400" dirty="0"/>
              <a:t>* is simply the extra output obtained from an extra unit of </a:t>
            </a:r>
            <a:r>
              <a:rPr lang="en-US" sz="2400" i="1" dirty="0"/>
              <a:t>L </a:t>
            </a:r>
            <a:r>
              <a:rPr lang="en-US" sz="2400" dirty="0"/>
              <a:t>at the </a:t>
            </a:r>
            <a:r>
              <a:rPr lang="en-US" sz="2400" dirty="0" smtClean="0"/>
              <a:t>cost-minimizing</a:t>
            </a:r>
            <a:r>
              <a:rPr lang="tr-TR" sz="2400" dirty="0" smtClean="0"/>
              <a:t> </a:t>
            </a:r>
            <a:r>
              <a:rPr lang="en-US" sz="2400" dirty="0" smtClean="0"/>
              <a:t>point</a:t>
            </a:r>
            <a:r>
              <a:rPr lang="en-US" sz="2400" dirty="0"/>
              <a:t>. </a:t>
            </a:r>
            <a:r>
              <a:rPr lang="en-US" sz="2400" i="1" dirty="0"/>
              <a:t>w </a:t>
            </a:r>
            <a:r>
              <a:rPr lang="en-US" sz="2400" dirty="0"/>
              <a:t>is the cost, in dollars, of an extra unit of </a:t>
            </a:r>
            <a:r>
              <a:rPr lang="en-US" sz="2400" i="1" dirty="0"/>
              <a:t>L. </a:t>
            </a:r>
            <a:r>
              <a:rPr lang="en-US" sz="2400" dirty="0"/>
              <a:t>The ratio </a:t>
            </a:r>
            <a:r>
              <a:rPr lang="en-US" sz="2400" dirty="0" smtClean="0"/>
              <a:t>MP</a:t>
            </a:r>
            <a:r>
              <a:rPr lang="en-US" sz="2400" i="1" dirty="0" smtClean="0"/>
              <a:t>L</a:t>
            </a:r>
            <a:r>
              <a:rPr lang="en-US" sz="2400" dirty="0" smtClean="0"/>
              <a:t>*</a:t>
            </a:r>
            <a:r>
              <a:rPr lang="tr-TR" sz="2400" dirty="0" smtClean="0"/>
              <a:t>/</a:t>
            </a:r>
            <a:r>
              <a:rPr lang="en-US" sz="2400" i="1" dirty="0" smtClean="0"/>
              <a:t>w </a:t>
            </a:r>
            <a:r>
              <a:rPr lang="en-US" sz="2400" dirty="0" smtClean="0"/>
              <a:t>is</a:t>
            </a:r>
            <a:r>
              <a:rPr lang="tr-TR" sz="2400" dirty="0" smtClean="0"/>
              <a:t> </a:t>
            </a:r>
            <a:r>
              <a:rPr lang="en-US" sz="2400" dirty="0" smtClean="0"/>
              <a:t>thus </a:t>
            </a:r>
            <a:r>
              <a:rPr lang="en-US" sz="2400" dirty="0"/>
              <a:t>the extra output we get from the last dollar spent on </a:t>
            </a:r>
            <a:r>
              <a:rPr lang="en-US" sz="2400" i="1" dirty="0"/>
              <a:t>L. </a:t>
            </a:r>
            <a:r>
              <a:rPr lang="en-US" sz="2400" dirty="0"/>
              <a:t>Similarly, </a:t>
            </a:r>
            <a:r>
              <a:rPr lang="en-US" sz="2400" dirty="0" smtClean="0"/>
              <a:t>MP</a:t>
            </a:r>
            <a:r>
              <a:rPr lang="en-US" sz="2400" i="1" dirty="0" smtClean="0"/>
              <a:t>K</a:t>
            </a:r>
            <a:r>
              <a:rPr lang="en-US" sz="2400" dirty="0" smtClean="0"/>
              <a:t>*</a:t>
            </a:r>
            <a:r>
              <a:rPr lang="tr-TR" sz="2400" dirty="0" err="1"/>
              <a:t>/</a:t>
            </a:r>
            <a:r>
              <a:rPr lang="en-US" sz="2400" i="1" dirty="0" smtClean="0"/>
              <a:t>r </a:t>
            </a:r>
            <a:r>
              <a:rPr lang="en-US" sz="2400" dirty="0" smtClean="0"/>
              <a:t>is</a:t>
            </a:r>
            <a:r>
              <a:rPr lang="tr-TR" sz="2400" dirty="0" smtClean="0"/>
              <a:t> </a:t>
            </a:r>
            <a:r>
              <a:rPr lang="en-US" sz="2400" dirty="0" smtClean="0"/>
              <a:t>the </a:t>
            </a:r>
            <a:r>
              <a:rPr lang="en-US" sz="2400" dirty="0"/>
              <a:t>extra output we get from the last dollar spent on </a:t>
            </a:r>
            <a:r>
              <a:rPr lang="en-US" sz="2400" i="1" dirty="0"/>
              <a:t>K. </a:t>
            </a:r>
            <a:r>
              <a:rPr lang="en-US" sz="2400" dirty="0"/>
              <a:t>In words, Equation </a:t>
            </a:r>
            <a:r>
              <a:rPr lang="en-US" sz="2400" dirty="0" smtClean="0"/>
              <a:t>9.21</a:t>
            </a:r>
            <a:r>
              <a:rPr lang="tr-TR" sz="2400" dirty="0" smtClean="0"/>
              <a:t> </a:t>
            </a:r>
            <a:r>
              <a:rPr lang="en-US" sz="2400" dirty="0" smtClean="0"/>
              <a:t>tells </a:t>
            </a:r>
            <a:r>
              <a:rPr lang="en-US" sz="2400" dirty="0"/>
              <a:t>us that when costs are at a minimum, the extra output we get from the </a:t>
            </a:r>
            <a:r>
              <a:rPr lang="en-US" sz="2400" dirty="0" smtClean="0"/>
              <a:t>last</a:t>
            </a:r>
            <a:r>
              <a:rPr lang="tr-TR" sz="2400" dirty="0" smtClean="0"/>
              <a:t> </a:t>
            </a:r>
            <a:r>
              <a:rPr lang="en-US" sz="2400" dirty="0" smtClean="0"/>
              <a:t>dollar </a:t>
            </a:r>
            <a:r>
              <a:rPr lang="en-US" sz="2400" dirty="0"/>
              <a:t>spent on an input must be the same for all inputs. More generally, we may consider a production process that employs not </a:t>
            </a:r>
            <a:r>
              <a:rPr lang="en-US" sz="2400" dirty="0" smtClean="0"/>
              <a:t>two</a:t>
            </a:r>
            <a:r>
              <a:rPr lang="tr-TR" sz="2400" dirty="0" smtClean="0"/>
              <a:t> </a:t>
            </a:r>
            <a:r>
              <a:rPr lang="en-US" sz="2400" dirty="0" smtClean="0"/>
              <a:t>but </a:t>
            </a:r>
            <a:r>
              <a:rPr lang="en-US" sz="2400" dirty="0"/>
              <a:t>N inputs, X</a:t>
            </a:r>
            <a:r>
              <a:rPr lang="en-US" sz="2400" baseline="-25000" dirty="0"/>
              <a:t>1</a:t>
            </a:r>
            <a:r>
              <a:rPr lang="en-US" sz="2400" dirty="0"/>
              <a:t>, X</a:t>
            </a:r>
            <a:r>
              <a:rPr lang="en-US" sz="2400" baseline="-25000" dirty="0"/>
              <a:t>2</a:t>
            </a:r>
            <a:r>
              <a:rPr lang="en-US" sz="2400" dirty="0"/>
              <a:t>, . . . , X</a:t>
            </a:r>
            <a:r>
              <a:rPr lang="en-US" sz="2400" baseline="-25000" dirty="0"/>
              <a:t>N</a:t>
            </a:r>
            <a:r>
              <a:rPr lang="en-US" sz="2400" dirty="0"/>
              <a:t>. In this case, the condition for production at </a:t>
            </a:r>
            <a:r>
              <a:rPr lang="en-US" sz="2400" dirty="0" smtClean="0"/>
              <a:t>minimum</a:t>
            </a:r>
            <a:r>
              <a:rPr lang="tr-TR" sz="2400" dirty="0" smtClean="0"/>
              <a:t> </a:t>
            </a:r>
            <a:r>
              <a:rPr lang="en-US" sz="2400" dirty="0" smtClean="0"/>
              <a:t>cost </a:t>
            </a:r>
            <a:r>
              <a:rPr lang="en-US" sz="2400" dirty="0"/>
              <a:t>is a straightforward generalization of Equation 9.21:</a:t>
            </a:r>
            <a:endParaRPr lang="tr-TR" sz="2400" dirty="0"/>
          </a:p>
        </p:txBody>
      </p:sp>
    </p:spTree>
    <p:extLst>
      <p:ext uri="{BB962C8B-B14F-4D97-AF65-F5344CB8AC3E}">
        <p14:creationId xmlns:p14="http://schemas.microsoft.com/office/powerpoint/2010/main" val="1666197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The Relationship Between Optimal Input </a:t>
            </a:r>
            <a:r>
              <a:rPr lang="en-US" sz="3600" dirty="0" smtClean="0"/>
              <a:t>Choice and Long-Run </a:t>
            </a:r>
            <a:r>
              <a:rPr lang="en-US" sz="3600" dirty="0"/>
              <a:t>Costs</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53</a:t>
            </a:fld>
            <a:endParaRPr lang="en-US"/>
          </a:p>
        </p:txBody>
      </p:sp>
      <p:sp>
        <p:nvSpPr>
          <p:cNvPr id="6" name="Rectangle 5"/>
          <p:cNvSpPr>
            <a:spLocks noGrp="1" noChangeArrowheads="1"/>
          </p:cNvSpPr>
          <p:nvPr/>
        </p:nvSpPr>
        <p:spPr bwMode="auto">
          <a:xfrm>
            <a:off x="228600" y="1524000"/>
            <a:ext cx="8686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marL="0" indent="0" algn="just">
              <a:buNone/>
            </a:pPr>
            <a:r>
              <a:rPr lang="en-US" sz="2400" dirty="0">
                <a:solidFill>
                  <a:srgbClr val="000000"/>
                </a:solidFill>
              </a:rPr>
              <a:t>Given sufficient time to adjust, the firm can always buy the cost-minimizing </a:t>
            </a:r>
            <a:r>
              <a:rPr lang="en-US" sz="2400" dirty="0" smtClean="0">
                <a:solidFill>
                  <a:srgbClr val="000000"/>
                </a:solidFill>
              </a:rPr>
              <a:t>input</a:t>
            </a:r>
            <a:r>
              <a:rPr lang="tr-TR" sz="2400" dirty="0" smtClean="0">
                <a:solidFill>
                  <a:srgbClr val="000000"/>
                </a:solidFill>
              </a:rPr>
              <a:t> </a:t>
            </a:r>
            <a:r>
              <a:rPr lang="en-US" sz="2400" dirty="0" smtClean="0">
                <a:solidFill>
                  <a:srgbClr val="000000"/>
                </a:solidFill>
              </a:rPr>
              <a:t>bundle </a:t>
            </a:r>
            <a:r>
              <a:rPr lang="en-US" sz="2400" dirty="0">
                <a:solidFill>
                  <a:srgbClr val="000000"/>
                </a:solidFill>
              </a:rPr>
              <a:t>that corresponds to any particular output level and relative input prices. </a:t>
            </a:r>
            <a:r>
              <a:rPr lang="en-US" sz="2400" dirty="0" smtClean="0">
                <a:solidFill>
                  <a:srgbClr val="000000"/>
                </a:solidFill>
              </a:rPr>
              <a:t>To</a:t>
            </a:r>
            <a:r>
              <a:rPr lang="tr-TR" sz="2400" dirty="0" smtClean="0">
                <a:solidFill>
                  <a:srgbClr val="000000"/>
                </a:solidFill>
              </a:rPr>
              <a:t> </a:t>
            </a:r>
            <a:r>
              <a:rPr lang="en-US" sz="2400" dirty="0" smtClean="0">
                <a:solidFill>
                  <a:srgbClr val="000000"/>
                </a:solidFill>
              </a:rPr>
              <a:t>see </a:t>
            </a:r>
            <a:r>
              <a:rPr lang="en-US" sz="2400" dirty="0">
                <a:solidFill>
                  <a:srgbClr val="000000"/>
                </a:solidFill>
              </a:rPr>
              <a:t>how the firm’s costs vary with output in the long run, we need only </a:t>
            </a:r>
            <a:r>
              <a:rPr lang="en-US" sz="2400" dirty="0" smtClean="0">
                <a:solidFill>
                  <a:srgbClr val="000000"/>
                </a:solidFill>
              </a:rPr>
              <a:t>compare</a:t>
            </a:r>
            <a:r>
              <a:rPr lang="tr-TR" sz="2400" dirty="0" smtClean="0">
                <a:solidFill>
                  <a:srgbClr val="000000"/>
                </a:solidFill>
              </a:rPr>
              <a:t> </a:t>
            </a:r>
            <a:r>
              <a:rPr lang="en-US" sz="2400" dirty="0" smtClean="0">
                <a:solidFill>
                  <a:srgbClr val="000000"/>
                </a:solidFill>
              </a:rPr>
              <a:t>the </a:t>
            </a:r>
            <a:r>
              <a:rPr lang="en-US" sz="2400" dirty="0">
                <a:solidFill>
                  <a:srgbClr val="000000"/>
                </a:solidFill>
              </a:rPr>
              <a:t>costs of the respective optimal input bundles. </a:t>
            </a:r>
            <a:r>
              <a:rPr lang="tr-TR" sz="2400" dirty="0" smtClean="0">
                <a:solidFill>
                  <a:srgbClr val="000000"/>
                </a:solidFill>
              </a:rPr>
              <a:t> </a:t>
            </a:r>
            <a:r>
              <a:rPr lang="en-US" sz="2400" dirty="0" smtClean="0">
                <a:solidFill>
                  <a:srgbClr val="000000"/>
                </a:solidFill>
              </a:rPr>
              <a:t>The </a:t>
            </a:r>
            <a:r>
              <a:rPr lang="en-US" sz="2400" dirty="0">
                <a:solidFill>
                  <a:srgbClr val="000000"/>
                </a:solidFill>
              </a:rPr>
              <a:t>curve labeled EE in Figure 9.15 shows the firm’s output expansion path. </a:t>
            </a:r>
            <a:endParaRPr lang="tr-TR" sz="2400" dirty="0" smtClean="0">
              <a:solidFill>
                <a:srgbClr val="000000"/>
              </a:solidFill>
            </a:endParaRPr>
          </a:p>
          <a:p>
            <a:pPr marL="0" indent="0" algn="just">
              <a:buNone/>
            </a:pPr>
            <a:endParaRPr lang="tr-TR" sz="2400" dirty="0">
              <a:solidFill>
                <a:srgbClr val="000000"/>
              </a:solidFill>
            </a:endParaRPr>
          </a:p>
          <a:p>
            <a:pPr marL="0" indent="0" algn="just">
              <a:buNone/>
            </a:pPr>
            <a:r>
              <a:rPr lang="en-US" sz="2400" b="1" i="1" dirty="0" smtClean="0">
                <a:solidFill>
                  <a:srgbClr val="000000"/>
                </a:solidFill>
              </a:rPr>
              <a:t>output </a:t>
            </a:r>
            <a:r>
              <a:rPr lang="en-US" sz="2400" b="1" i="1" dirty="0">
                <a:solidFill>
                  <a:srgbClr val="000000"/>
                </a:solidFill>
              </a:rPr>
              <a:t>expansion </a:t>
            </a:r>
            <a:r>
              <a:rPr lang="en-US" sz="2400" b="1" i="1" dirty="0" smtClean="0">
                <a:solidFill>
                  <a:srgbClr val="000000"/>
                </a:solidFill>
              </a:rPr>
              <a:t>path</a:t>
            </a:r>
            <a:r>
              <a:rPr lang="tr-TR" sz="2400" b="1" i="1" dirty="0" smtClean="0">
                <a:solidFill>
                  <a:srgbClr val="000000"/>
                </a:solidFill>
              </a:rPr>
              <a:t>:</a:t>
            </a:r>
            <a:r>
              <a:rPr lang="en-US" sz="2400" b="1" i="1" dirty="0" smtClean="0">
                <a:solidFill>
                  <a:srgbClr val="000000"/>
                </a:solidFill>
              </a:rPr>
              <a:t> </a:t>
            </a:r>
            <a:r>
              <a:rPr lang="en-US" sz="2400" dirty="0" smtClean="0">
                <a:solidFill>
                  <a:srgbClr val="000000"/>
                </a:solidFill>
              </a:rPr>
              <a:t>the</a:t>
            </a:r>
            <a:r>
              <a:rPr lang="tr-TR" sz="2400" dirty="0" smtClean="0">
                <a:solidFill>
                  <a:srgbClr val="000000"/>
                </a:solidFill>
              </a:rPr>
              <a:t> </a:t>
            </a:r>
            <a:r>
              <a:rPr lang="en-US" sz="2400" dirty="0" smtClean="0">
                <a:solidFill>
                  <a:srgbClr val="000000"/>
                </a:solidFill>
              </a:rPr>
              <a:t>locus </a:t>
            </a:r>
            <a:r>
              <a:rPr lang="en-US" sz="2400" dirty="0">
                <a:solidFill>
                  <a:srgbClr val="000000"/>
                </a:solidFill>
              </a:rPr>
              <a:t>of tangencies (</a:t>
            </a:r>
            <a:r>
              <a:rPr lang="en-US" sz="2400" dirty="0" smtClean="0">
                <a:solidFill>
                  <a:srgbClr val="000000"/>
                </a:solidFill>
              </a:rPr>
              <a:t>minimum</a:t>
            </a:r>
            <a:r>
              <a:rPr lang="tr-TR" sz="2400" dirty="0" smtClean="0">
                <a:solidFill>
                  <a:srgbClr val="000000"/>
                </a:solidFill>
              </a:rPr>
              <a:t> </a:t>
            </a:r>
            <a:r>
              <a:rPr lang="en-US" sz="2400" dirty="0" smtClean="0">
                <a:solidFill>
                  <a:srgbClr val="000000"/>
                </a:solidFill>
              </a:rPr>
              <a:t>cost</a:t>
            </a:r>
            <a:r>
              <a:rPr lang="tr-TR" sz="2400" dirty="0" smtClean="0">
                <a:solidFill>
                  <a:srgbClr val="000000"/>
                </a:solidFill>
              </a:rPr>
              <a:t> </a:t>
            </a:r>
            <a:r>
              <a:rPr lang="en-US" sz="2400" dirty="0" smtClean="0">
                <a:solidFill>
                  <a:srgbClr val="000000"/>
                </a:solidFill>
              </a:rPr>
              <a:t>input </a:t>
            </a:r>
            <a:r>
              <a:rPr lang="en-US" sz="2400" dirty="0">
                <a:solidFill>
                  <a:srgbClr val="000000"/>
                </a:solidFill>
              </a:rPr>
              <a:t>combinations) </a:t>
            </a:r>
            <a:r>
              <a:rPr lang="en-US" sz="2400" dirty="0" smtClean="0">
                <a:solidFill>
                  <a:srgbClr val="000000"/>
                </a:solidFill>
              </a:rPr>
              <a:t>traced</a:t>
            </a:r>
            <a:r>
              <a:rPr lang="tr-TR" sz="2400" dirty="0" smtClean="0">
                <a:solidFill>
                  <a:srgbClr val="000000"/>
                </a:solidFill>
              </a:rPr>
              <a:t> </a:t>
            </a:r>
            <a:r>
              <a:rPr lang="en-US" sz="2400" dirty="0" smtClean="0">
                <a:solidFill>
                  <a:srgbClr val="000000"/>
                </a:solidFill>
              </a:rPr>
              <a:t>out </a:t>
            </a:r>
            <a:r>
              <a:rPr lang="en-US" sz="2400" dirty="0">
                <a:solidFill>
                  <a:srgbClr val="000000"/>
                </a:solidFill>
              </a:rPr>
              <a:t>by an </a:t>
            </a:r>
            <a:r>
              <a:rPr lang="en-US" sz="2400" dirty="0" err="1">
                <a:solidFill>
                  <a:srgbClr val="000000"/>
                </a:solidFill>
              </a:rPr>
              <a:t>isocost</a:t>
            </a:r>
            <a:r>
              <a:rPr lang="en-US" sz="2400" dirty="0">
                <a:solidFill>
                  <a:srgbClr val="000000"/>
                </a:solidFill>
              </a:rPr>
              <a:t> line of </a:t>
            </a:r>
            <a:r>
              <a:rPr lang="en-US" sz="2400" dirty="0" smtClean="0">
                <a:solidFill>
                  <a:srgbClr val="000000"/>
                </a:solidFill>
              </a:rPr>
              <a:t>given</a:t>
            </a:r>
            <a:r>
              <a:rPr lang="tr-TR" sz="2400" dirty="0" smtClean="0">
                <a:solidFill>
                  <a:srgbClr val="000000"/>
                </a:solidFill>
              </a:rPr>
              <a:t> </a:t>
            </a:r>
            <a:r>
              <a:rPr lang="en-US" sz="2400" dirty="0" smtClean="0">
                <a:solidFill>
                  <a:srgbClr val="000000"/>
                </a:solidFill>
              </a:rPr>
              <a:t>slope </a:t>
            </a:r>
            <a:r>
              <a:rPr lang="en-US" sz="2400" dirty="0">
                <a:solidFill>
                  <a:srgbClr val="000000"/>
                </a:solidFill>
              </a:rPr>
              <a:t>as it shifts outward </a:t>
            </a:r>
            <a:r>
              <a:rPr lang="en-US" sz="2400" dirty="0" smtClean="0">
                <a:solidFill>
                  <a:srgbClr val="000000"/>
                </a:solidFill>
              </a:rPr>
              <a:t>into</a:t>
            </a:r>
            <a:r>
              <a:rPr lang="tr-TR" sz="2400" dirty="0" smtClean="0">
                <a:solidFill>
                  <a:srgbClr val="000000"/>
                </a:solidFill>
              </a:rPr>
              <a:t> </a:t>
            </a:r>
            <a:r>
              <a:rPr lang="en-US" sz="2400" dirty="0" smtClean="0">
                <a:solidFill>
                  <a:srgbClr val="000000"/>
                </a:solidFill>
              </a:rPr>
              <a:t>the </a:t>
            </a:r>
            <a:r>
              <a:rPr lang="en-US" sz="2400" dirty="0">
                <a:solidFill>
                  <a:srgbClr val="000000"/>
                </a:solidFill>
              </a:rPr>
              <a:t>isoquant map for a </a:t>
            </a:r>
            <a:r>
              <a:rPr lang="en-US" sz="2400" dirty="0" smtClean="0">
                <a:solidFill>
                  <a:srgbClr val="000000"/>
                </a:solidFill>
              </a:rPr>
              <a:t>production</a:t>
            </a:r>
            <a:r>
              <a:rPr lang="tr-TR" sz="2400" dirty="0" smtClean="0">
                <a:solidFill>
                  <a:srgbClr val="000000"/>
                </a:solidFill>
              </a:rPr>
              <a:t> </a:t>
            </a:r>
            <a:r>
              <a:rPr lang="en-US" sz="2400" dirty="0" smtClean="0">
                <a:solidFill>
                  <a:srgbClr val="000000"/>
                </a:solidFill>
              </a:rPr>
              <a:t>process</a:t>
            </a:r>
            <a:r>
              <a:rPr lang="en-US" sz="2400" dirty="0">
                <a:solidFill>
                  <a:srgbClr val="000000"/>
                </a:solidFill>
              </a:rPr>
              <a:t>.</a:t>
            </a:r>
            <a:endParaRPr lang="en-US" sz="2400" dirty="0">
              <a:solidFill>
                <a:schemeClr val="tx1"/>
              </a:solidFill>
            </a:endParaRPr>
          </a:p>
        </p:txBody>
      </p:sp>
    </p:spTree>
    <p:extLst>
      <p:ext uri="{BB962C8B-B14F-4D97-AF65-F5344CB8AC3E}">
        <p14:creationId xmlns:p14="http://schemas.microsoft.com/office/powerpoint/2010/main" val="1753806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54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20" y="667636"/>
            <a:ext cx="3816606" cy="375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191000" y="667636"/>
            <a:ext cx="4572000" cy="5016758"/>
          </a:xfrm>
          <a:prstGeom prst="rect">
            <a:avLst/>
          </a:prstGeom>
        </p:spPr>
        <p:txBody>
          <a:bodyPr>
            <a:spAutoFit/>
          </a:bodyPr>
          <a:lstStyle/>
          <a:p>
            <a:pPr algn="just"/>
            <a:r>
              <a:rPr lang="en-US" sz="2000" dirty="0"/>
              <a:t>It is the set of cost-minimizing input bundles when the input price ratio is fixed </a:t>
            </a:r>
            <a:r>
              <a:rPr lang="en-US" sz="2000" dirty="0" smtClean="0"/>
              <a:t>at</a:t>
            </a:r>
            <a:r>
              <a:rPr lang="tr-TR" sz="2000" dirty="0" smtClean="0"/>
              <a:t> </a:t>
            </a:r>
            <a:r>
              <a:rPr lang="en-US" sz="2000" dirty="0" smtClean="0"/>
              <a:t>w</a:t>
            </a:r>
            <a:r>
              <a:rPr lang="tr-TR" sz="2000" dirty="0" smtClean="0"/>
              <a:t>/</a:t>
            </a:r>
            <a:r>
              <a:rPr lang="en-US" sz="2000" dirty="0" smtClean="0"/>
              <a:t>r</a:t>
            </a:r>
            <a:r>
              <a:rPr lang="en-US" sz="2000" dirty="0"/>
              <a:t>. Thus, when the price of K is r and the price of </a:t>
            </a:r>
            <a:r>
              <a:rPr lang="en-US" sz="2000" i="1" dirty="0"/>
              <a:t>L </a:t>
            </a:r>
            <a:r>
              <a:rPr lang="en-US" sz="2000" dirty="0"/>
              <a:t>is </a:t>
            </a:r>
            <a:r>
              <a:rPr lang="en-US" sz="2000" i="1" dirty="0"/>
              <a:t>w, </a:t>
            </a:r>
            <a:r>
              <a:rPr lang="en-US" sz="2000" dirty="0"/>
              <a:t>the cheapest way </a:t>
            </a:r>
            <a:r>
              <a:rPr lang="en-US" sz="2000" dirty="0" smtClean="0"/>
              <a:t>to</a:t>
            </a:r>
            <a:r>
              <a:rPr lang="tr-TR" sz="2000" dirty="0" smtClean="0"/>
              <a:t> </a:t>
            </a:r>
            <a:r>
              <a:rPr lang="en-US" sz="2000" dirty="0" smtClean="0"/>
              <a:t>produce </a:t>
            </a:r>
            <a:r>
              <a:rPr lang="en-US" sz="2000" i="1" dirty="0"/>
              <a:t>Q</a:t>
            </a:r>
            <a:r>
              <a:rPr lang="en-US" sz="2000" baseline="-25000" dirty="0"/>
              <a:t>1</a:t>
            </a:r>
            <a:r>
              <a:rPr lang="en-US" sz="2000" dirty="0"/>
              <a:t> units of </a:t>
            </a:r>
            <a:r>
              <a:rPr lang="tr-TR" sz="2000" dirty="0" smtClean="0"/>
              <a:t>o</a:t>
            </a:r>
            <a:r>
              <a:rPr lang="en-US" sz="2000" dirty="0" err="1" smtClean="0"/>
              <a:t>utput</a:t>
            </a:r>
            <a:r>
              <a:rPr lang="en-US" sz="2000" dirty="0" smtClean="0"/>
              <a:t> </a:t>
            </a:r>
            <a:r>
              <a:rPr lang="en-US" sz="2000" dirty="0"/>
              <a:t>is to use the input bundle </a:t>
            </a:r>
            <a:r>
              <a:rPr lang="en-US" sz="2000" i="1" dirty="0"/>
              <a:t>S, </a:t>
            </a:r>
            <a:r>
              <a:rPr lang="en-US" sz="2000" dirty="0"/>
              <a:t>which contains </a:t>
            </a:r>
            <a:r>
              <a:rPr lang="en-US" sz="2000" i="1" dirty="0"/>
              <a:t>K</a:t>
            </a:r>
            <a:r>
              <a:rPr lang="en-US" sz="2000" dirty="0"/>
              <a:t>*</a:t>
            </a:r>
            <a:r>
              <a:rPr lang="en-US" sz="2000" baseline="-25000" dirty="0"/>
              <a:t>1</a:t>
            </a:r>
            <a:r>
              <a:rPr lang="en-US" sz="2000" dirty="0"/>
              <a:t> units </a:t>
            </a:r>
            <a:r>
              <a:rPr lang="en-US" sz="2000" dirty="0" smtClean="0"/>
              <a:t>of</a:t>
            </a:r>
            <a:r>
              <a:rPr lang="tr-TR" sz="2000" dirty="0" smtClean="0"/>
              <a:t> </a:t>
            </a:r>
            <a:r>
              <a:rPr lang="en-US" sz="2000" i="1" dirty="0" smtClean="0"/>
              <a:t>K</a:t>
            </a:r>
            <a:r>
              <a:rPr lang="en-US" sz="2000" i="1" dirty="0"/>
              <a:t>, L</a:t>
            </a:r>
            <a:r>
              <a:rPr lang="en-US" sz="2000" dirty="0"/>
              <a:t>*</a:t>
            </a:r>
            <a:r>
              <a:rPr lang="en-US" sz="2000" baseline="-25000" dirty="0"/>
              <a:t>1</a:t>
            </a:r>
            <a:r>
              <a:rPr lang="en-US" sz="2000" dirty="0"/>
              <a:t> units of </a:t>
            </a:r>
            <a:r>
              <a:rPr lang="en-US" sz="2000" i="1" dirty="0"/>
              <a:t>L, </a:t>
            </a:r>
            <a:r>
              <a:rPr lang="en-US" sz="2000" dirty="0"/>
              <a:t>and costs TC</a:t>
            </a:r>
            <a:r>
              <a:rPr lang="en-US" sz="2000" baseline="-25000" dirty="0"/>
              <a:t>1</a:t>
            </a:r>
            <a:r>
              <a:rPr lang="en-US" sz="2000" dirty="0"/>
              <a:t>. The bundle </a:t>
            </a:r>
            <a:r>
              <a:rPr lang="en-US" sz="2000" i="1" dirty="0"/>
              <a:t>S </a:t>
            </a:r>
            <a:r>
              <a:rPr lang="en-US" sz="2000" dirty="0"/>
              <a:t>is therefore one point on the </a:t>
            </a:r>
            <a:r>
              <a:rPr lang="en-US" sz="2000" dirty="0" smtClean="0"/>
              <a:t>output</a:t>
            </a:r>
            <a:r>
              <a:rPr lang="tr-TR" sz="2000" dirty="0" smtClean="0"/>
              <a:t> </a:t>
            </a:r>
            <a:r>
              <a:rPr lang="en-US" sz="2000" dirty="0" smtClean="0"/>
              <a:t>expansion </a:t>
            </a:r>
            <a:r>
              <a:rPr lang="en-US" sz="2000" dirty="0"/>
              <a:t>path. In like fashion, the output level </a:t>
            </a:r>
            <a:r>
              <a:rPr lang="en-US" sz="2000" i="1" dirty="0"/>
              <a:t>Q</a:t>
            </a:r>
            <a:r>
              <a:rPr lang="en-US" sz="2000" baseline="-25000" dirty="0"/>
              <a:t>2</a:t>
            </a:r>
            <a:r>
              <a:rPr lang="en-US" sz="2000" dirty="0"/>
              <a:t> is associated with bundle </a:t>
            </a:r>
            <a:r>
              <a:rPr lang="en-US" sz="2000" i="1" dirty="0" smtClean="0"/>
              <a:t>T,</a:t>
            </a:r>
            <a:r>
              <a:rPr lang="tr-TR" sz="2000" i="1" dirty="0" smtClean="0"/>
              <a:t> </a:t>
            </a:r>
            <a:r>
              <a:rPr lang="en-US" sz="2000" dirty="0" smtClean="0"/>
              <a:t>which </a:t>
            </a:r>
            <a:r>
              <a:rPr lang="en-US" sz="2000" dirty="0"/>
              <a:t>has a total cost of TC</a:t>
            </a:r>
            <a:r>
              <a:rPr lang="en-US" sz="2000" baseline="-25000" dirty="0"/>
              <a:t>2</a:t>
            </a:r>
            <a:r>
              <a:rPr lang="en-US" sz="2000" dirty="0"/>
              <a:t>; </a:t>
            </a:r>
            <a:r>
              <a:rPr lang="en-US" sz="2000" i="1" dirty="0"/>
              <a:t>Q</a:t>
            </a:r>
            <a:r>
              <a:rPr lang="en-US" sz="2000" baseline="-25000" dirty="0"/>
              <a:t>3 </a:t>
            </a:r>
            <a:r>
              <a:rPr lang="en-US" sz="2000" dirty="0"/>
              <a:t>is associated with </a:t>
            </a:r>
            <a:r>
              <a:rPr lang="en-US" sz="2000" i="1" dirty="0"/>
              <a:t>U, </a:t>
            </a:r>
            <a:r>
              <a:rPr lang="en-US" sz="2000" dirty="0"/>
              <a:t>which costs TC</a:t>
            </a:r>
            <a:r>
              <a:rPr lang="en-US" sz="2000" baseline="-25000" dirty="0"/>
              <a:t>3</a:t>
            </a:r>
            <a:r>
              <a:rPr lang="en-US" sz="2000" dirty="0"/>
              <a:t>; and so </a:t>
            </a:r>
            <a:r>
              <a:rPr lang="en-US" sz="2000" dirty="0" smtClean="0"/>
              <a:t>on.</a:t>
            </a:r>
            <a:r>
              <a:rPr lang="tr-TR" sz="2000" dirty="0" smtClean="0"/>
              <a:t> </a:t>
            </a:r>
            <a:r>
              <a:rPr lang="en-US" sz="2000" dirty="0" smtClean="0"/>
              <a:t>In </a:t>
            </a:r>
            <a:r>
              <a:rPr lang="en-US" sz="2000" dirty="0"/>
              <a:t>the theory of firm behavior, the long-run expansion path is the analog to </a:t>
            </a:r>
            <a:r>
              <a:rPr lang="en-US" sz="2000" dirty="0" smtClean="0"/>
              <a:t>the</a:t>
            </a:r>
            <a:r>
              <a:rPr lang="tr-TR" sz="2000" dirty="0" smtClean="0"/>
              <a:t> </a:t>
            </a:r>
            <a:r>
              <a:rPr lang="en-US" sz="2000" dirty="0" smtClean="0"/>
              <a:t>income-consumption </a:t>
            </a:r>
            <a:r>
              <a:rPr lang="en-US" sz="2000" dirty="0"/>
              <a:t>curve in the theory of the consumer.</a:t>
            </a:r>
            <a:endParaRPr lang="tr-TR" sz="2000" dirty="0"/>
          </a:p>
        </p:txBody>
      </p:sp>
    </p:spTree>
    <p:extLst>
      <p:ext uri="{BB962C8B-B14F-4D97-AF65-F5344CB8AC3E}">
        <p14:creationId xmlns:p14="http://schemas.microsoft.com/office/powerpoint/2010/main" val="3735825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a:t>
            </a:r>
            <a:r>
              <a:rPr lang="en-US" dirty="0"/>
              <a:t>Long-Run</a:t>
            </a:r>
            <a:br>
              <a:rPr lang="en-US" dirty="0"/>
            </a:br>
            <a:r>
              <a:rPr lang="en-US" dirty="0"/>
              <a:t>Expansion Path</a:t>
            </a:r>
          </a:p>
        </p:txBody>
      </p:sp>
      <p:sp>
        <p:nvSpPr>
          <p:cNvPr id="4" name="Footer Placeholder 3"/>
          <p:cNvSpPr>
            <a:spLocks noGrp="1"/>
          </p:cNvSpPr>
          <p:nvPr>
            <p:ph type="ftr" sz="quarter" idx="11"/>
          </p:nvPr>
        </p:nvSpPr>
        <p:spPr/>
        <p:txBody>
          <a:bodyPr/>
          <a:lstStyle/>
          <a:p>
            <a:r>
              <a:rPr lang="en-US" smtClean="0"/>
              <a:t>©2015 McGraw-Hill Education. All Rights Reserved.</a:t>
            </a:r>
            <a:endParaRPr lang="en-US"/>
          </a:p>
        </p:txBody>
      </p:sp>
      <p:sp>
        <p:nvSpPr>
          <p:cNvPr id="5" name="Slide Number Placeholder 4"/>
          <p:cNvSpPr>
            <a:spLocks noGrp="1"/>
          </p:cNvSpPr>
          <p:nvPr>
            <p:ph type="sldNum" sz="quarter" idx="12"/>
          </p:nvPr>
        </p:nvSpPr>
        <p:spPr/>
        <p:txBody>
          <a:bodyPr/>
          <a:lstStyle/>
          <a:p>
            <a:fld id="{277EE247-7E3D-4F38-A267-86CBA1DF41EF}" type="slidenum">
              <a:rPr lang="en-US" smtClean="0"/>
              <a:t>55</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676400"/>
            <a:ext cx="5157787" cy="442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827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56</a:t>
            </a:fld>
            <a:endParaRPr lang="en-US"/>
          </a:p>
        </p:txBody>
      </p:sp>
      <p:sp>
        <p:nvSpPr>
          <p:cNvPr id="4" name="Dikdörtgen 3"/>
          <p:cNvSpPr/>
          <p:nvPr/>
        </p:nvSpPr>
        <p:spPr>
          <a:xfrm>
            <a:off x="228600" y="1600200"/>
            <a:ext cx="8610600" cy="3046988"/>
          </a:xfrm>
          <a:prstGeom prst="rect">
            <a:avLst/>
          </a:prstGeom>
        </p:spPr>
        <p:txBody>
          <a:bodyPr wrap="square">
            <a:spAutoFit/>
          </a:bodyPr>
          <a:lstStyle/>
          <a:p>
            <a:pPr algn="just"/>
            <a:r>
              <a:rPr lang="en-US" sz="2400" dirty="0"/>
              <a:t>To go from the long-run expansion path to the long-run total cost curve, </a:t>
            </a:r>
            <a:r>
              <a:rPr lang="en-US" sz="2400" dirty="0" smtClean="0"/>
              <a:t>we</a:t>
            </a:r>
            <a:r>
              <a:rPr lang="tr-TR" sz="2400" dirty="0" smtClean="0"/>
              <a:t> </a:t>
            </a:r>
            <a:r>
              <a:rPr lang="en-US" sz="2400" dirty="0" smtClean="0"/>
              <a:t>simply </a:t>
            </a:r>
            <a:r>
              <a:rPr lang="en-US" sz="2400" dirty="0"/>
              <a:t>plot the relevant quantity-cost pairs from Figure 9.15. Thus, the output </a:t>
            </a:r>
            <a:r>
              <a:rPr lang="en-US" sz="2400" dirty="0" smtClean="0"/>
              <a:t>level</a:t>
            </a:r>
            <a:r>
              <a:rPr lang="tr-TR" sz="2400" dirty="0" smtClean="0"/>
              <a:t> </a:t>
            </a:r>
            <a:r>
              <a:rPr lang="en-US" sz="2400" i="1" dirty="0" smtClean="0"/>
              <a:t>Q</a:t>
            </a:r>
            <a:r>
              <a:rPr lang="en-US" sz="2400" baseline="-25000" dirty="0" smtClean="0"/>
              <a:t>1</a:t>
            </a:r>
            <a:r>
              <a:rPr lang="en-US" sz="2400" dirty="0" smtClean="0"/>
              <a:t> </a:t>
            </a:r>
            <a:r>
              <a:rPr lang="en-US" sz="2400" dirty="0"/>
              <a:t>corresponds to a long-run total cost of TC</a:t>
            </a:r>
            <a:r>
              <a:rPr lang="en-US" sz="2400" baseline="-25000" dirty="0"/>
              <a:t>1</a:t>
            </a:r>
            <a:r>
              <a:rPr lang="en-US" sz="2400" dirty="0"/>
              <a:t>, </a:t>
            </a:r>
            <a:r>
              <a:rPr lang="en-US" sz="2400" i="1" dirty="0"/>
              <a:t>Q</a:t>
            </a:r>
            <a:r>
              <a:rPr lang="en-US" sz="2400" baseline="-25000" dirty="0"/>
              <a:t>2</a:t>
            </a:r>
            <a:r>
              <a:rPr lang="en-US" sz="2400" dirty="0"/>
              <a:t> to TC</a:t>
            </a:r>
            <a:r>
              <a:rPr lang="en-US" sz="2400" baseline="-25000" dirty="0"/>
              <a:t>2</a:t>
            </a:r>
            <a:r>
              <a:rPr lang="en-US" sz="2400" dirty="0"/>
              <a:t>, and so on. </a:t>
            </a:r>
            <a:r>
              <a:rPr lang="en-US" sz="2400" dirty="0" smtClean="0"/>
              <a:t>The </a:t>
            </a:r>
            <a:r>
              <a:rPr lang="en-US" sz="2400" dirty="0"/>
              <a:t>result </a:t>
            </a:r>
            <a:r>
              <a:rPr lang="en-US" sz="2400" dirty="0" smtClean="0"/>
              <a:t>is</a:t>
            </a:r>
            <a:r>
              <a:rPr lang="tr-TR" sz="2400" dirty="0" smtClean="0"/>
              <a:t> </a:t>
            </a:r>
            <a:r>
              <a:rPr lang="en-US" sz="2400" dirty="0" smtClean="0"/>
              <a:t>the </a:t>
            </a:r>
            <a:r>
              <a:rPr lang="en-US" sz="2400" dirty="0"/>
              <a:t>curve labeled LTC in the top panel in Figure 9.16. </a:t>
            </a:r>
            <a:endParaRPr lang="tr-TR" sz="2400" dirty="0" smtClean="0"/>
          </a:p>
          <a:p>
            <a:pPr algn="just"/>
            <a:endParaRPr lang="tr-TR" sz="2400" dirty="0"/>
          </a:p>
          <a:p>
            <a:pPr algn="just"/>
            <a:r>
              <a:rPr lang="en-US" sz="2400" dirty="0" smtClean="0"/>
              <a:t>In </a:t>
            </a:r>
            <a:r>
              <a:rPr lang="en-US" sz="2400" dirty="0"/>
              <a:t>the long run there is no </a:t>
            </a:r>
            <a:r>
              <a:rPr lang="en-US" sz="2400" dirty="0" smtClean="0"/>
              <a:t>need</a:t>
            </a:r>
            <a:r>
              <a:rPr lang="tr-TR" sz="2400" dirty="0" smtClean="0"/>
              <a:t> </a:t>
            </a:r>
            <a:r>
              <a:rPr lang="en-US" sz="2400" dirty="0" smtClean="0"/>
              <a:t>to </a:t>
            </a:r>
            <a:r>
              <a:rPr lang="en-US" sz="2400" dirty="0"/>
              <a:t>distinguish among total, fixed, and variable costs, since all costs are variable.</a:t>
            </a:r>
            <a:endParaRPr lang="tr-TR" sz="2400" dirty="0"/>
          </a:p>
        </p:txBody>
      </p:sp>
    </p:spTree>
    <p:extLst>
      <p:ext uri="{BB962C8B-B14F-4D97-AF65-F5344CB8AC3E}">
        <p14:creationId xmlns:p14="http://schemas.microsoft.com/office/powerpoint/2010/main" val="1435002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57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957263"/>
            <a:ext cx="874395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33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674BE658-49C5-4A62-9C60-5B3821DD20BF}" type="slidenum">
              <a:rPr lang="en-US" altLang="tr-TR"/>
              <a:pPr/>
              <a:t>58</a:t>
            </a:fld>
            <a:endParaRPr lang="en-US" altLang="tr-TR"/>
          </a:p>
        </p:txBody>
      </p:sp>
      <p:sp>
        <p:nvSpPr>
          <p:cNvPr id="21511" name="WordArt 7"/>
          <p:cNvSpPr>
            <a:spLocks noChangeArrowheads="1" noChangeShapeType="1" noTextEdit="1"/>
          </p:cNvSpPr>
          <p:nvPr/>
        </p:nvSpPr>
        <p:spPr bwMode="auto">
          <a:xfrm>
            <a:off x="533400" y="381000"/>
            <a:ext cx="5859463"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Changes in Output</a:t>
            </a:r>
          </a:p>
        </p:txBody>
      </p:sp>
      <p:sp>
        <p:nvSpPr>
          <p:cNvPr id="21512" name="Rectangle 8"/>
          <p:cNvSpPr>
            <a:spLocks noChangeArrowheads="1"/>
          </p:cNvSpPr>
          <p:nvPr/>
        </p:nvSpPr>
        <p:spPr bwMode="auto">
          <a:xfrm>
            <a:off x="381000" y="17526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A change in output moves the isoquant constraint outwards.</a:t>
            </a:r>
          </a:p>
          <a:p>
            <a:pPr eaLnBrk="1" hangingPunct="1">
              <a:spcBef>
                <a:spcPct val="20000"/>
              </a:spcBef>
              <a:buClr>
                <a:schemeClr val="accent1"/>
              </a:buClr>
              <a:buFont typeface="Wingdings" pitchFamily="2" charset="2"/>
              <a:buChar char="l"/>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Char char="l"/>
            </a:pPr>
            <a:r>
              <a:rPr lang="en-GB" altLang="tr-TR" sz="2800" u="sng">
                <a:latin typeface="Book Antiqua" pitchFamily="18" charset="0"/>
                <a:cs typeface="Arial" charset="0"/>
              </a:rPr>
              <a:t>Definition</a:t>
            </a:r>
            <a:r>
              <a:rPr lang="en-GB" altLang="tr-TR" sz="2800">
                <a:latin typeface="Book Antiqua" pitchFamily="18" charset="0"/>
                <a:cs typeface="Arial" charset="0"/>
              </a:rPr>
              <a:t>: An </a:t>
            </a:r>
            <a:r>
              <a:rPr lang="en-GB" altLang="tr-TR" sz="2800" b="1">
                <a:latin typeface="Book Antiqua" pitchFamily="18" charset="0"/>
                <a:cs typeface="Arial" charset="0"/>
              </a:rPr>
              <a:t>expansion path </a:t>
            </a:r>
            <a:r>
              <a:rPr lang="en-GB" altLang="tr-TR" sz="2800">
                <a:latin typeface="Book Antiqua" pitchFamily="18" charset="0"/>
                <a:cs typeface="Arial" charset="0"/>
              </a:rPr>
              <a:t>is the line that connects the cost-minimising input combinations as output varies, holding input prices constant</a:t>
            </a:r>
          </a:p>
        </p:txBody>
      </p:sp>
    </p:spTree>
    <p:extLst>
      <p:ext uri="{BB962C8B-B14F-4D97-AF65-F5344CB8AC3E}">
        <p14:creationId xmlns:p14="http://schemas.microsoft.com/office/powerpoint/2010/main" val="54054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wipe(left)">
                                      <p:cBhvr>
                                        <p:cTn id="7" dur="500"/>
                                        <p:tgtEl>
                                          <p:spTgt spid="215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2">
                                            <p:txEl>
                                              <p:pRg st="2" end="2"/>
                                            </p:txEl>
                                          </p:spTgt>
                                        </p:tgtEl>
                                        <p:attrNameLst>
                                          <p:attrName>style.visibility</p:attrName>
                                        </p:attrNameLst>
                                      </p:cBhvr>
                                      <p:to>
                                        <p:strVal val="visible"/>
                                      </p:to>
                                    </p:set>
                                    <p:animEffect transition="in" filter="wipe(left)">
                                      <p:cBhvr>
                                        <p:cTn id="12" dur="500"/>
                                        <p:tgtEl>
                                          <p:spTgt spid="215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7C90756D-1B5A-461F-A0F8-FA72038819AF}" type="slidenum">
              <a:rPr lang="en-US" altLang="tr-TR"/>
              <a:pPr/>
              <a:t>59</a:t>
            </a:fld>
            <a:endParaRPr lang="en-US" altLang="tr-TR"/>
          </a:p>
        </p:txBody>
      </p:sp>
      <p:sp>
        <p:nvSpPr>
          <p:cNvPr id="201731" name="Text Box 3"/>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1732" name="Line 4"/>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3" name="Line 5"/>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4" name="Text Box 6"/>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1735" name="Text Box 7"/>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1737" name="Line 9"/>
          <p:cNvSpPr>
            <a:spLocks noChangeShapeType="1"/>
          </p:cNvSpPr>
          <p:nvPr/>
        </p:nvSpPr>
        <p:spPr bwMode="auto">
          <a:xfrm>
            <a:off x="930275" y="3768725"/>
            <a:ext cx="2209800" cy="2209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39" name="Text Box 11"/>
          <p:cNvSpPr txBox="1">
            <a:spLocks noChangeArrowheads="1"/>
          </p:cNvSpPr>
          <p:nvPr/>
        </p:nvSpPr>
        <p:spPr bwMode="auto">
          <a:xfrm>
            <a:off x="2667000" y="6065838"/>
            <a:ext cx="90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/w</a:t>
            </a:r>
          </a:p>
        </p:txBody>
      </p:sp>
      <p:sp>
        <p:nvSpPr>
          <p:cNvPr id="201742" name="Text Box 14"/>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/r</a:t>
            </a:r>
          </a:p>
        </p:txBody>
      </p:sp>
      <p:sp>
        <p:nvSpPr>
          <p:cNvPr id="201743" name="Text Box 15"/>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1745" name="Text Box 17"/>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0</a:t>
            </a:r>
            <a:endParaRPr lang="en-GB" altLang="tr-TR" sz="2000" b="1">
              <a:solidFill>
                <a:srgbClr val="FF0000"/>
              </a:solidFill>
              <a:latin typeface="Book Antiqua" pitchFamily="18" charset="0"/>
            </a:endParaRPr>
          </a:p>
        </p:txBody>
      </p:sp>
      <p:sp>
        <p:nvSpPr>
          <p:cNvPr id="201750" name="Arc 22"/>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1751" name="Text Box 23"/>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Tree>
    <p:extLst>
      <p:ext uri="{BB962C8B-B14F-4D97-AF65-F5344CB8AC3E}">
        <p14:creationId xmlns:p14="http://schemas.microsoft.com/office/powerpoint/2010/main" val="109885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title"/>
          </p:nvPr>
        </p:nvSpPr>
        <p:spPr/>
        <p:txBody>
          <a:bodyPr>
            <a:normAutofit fontScale="90000"/>
          </a:bodyPr>
          <a:lstStyle/>
          <a:p>
            <a:r>
              <a:rPr lang="en-US" altLang="tr-TR"/>
              <a:t>Total Revenue, Total Cost, and Profit</a:t>
            </a:r>
          </a:p>
        </p:txBody>
      </p:sp>
      <p:sp>
        <p:nvSpPr>
          <p:cNvPr id="462853" name="Rectangle 5"/>
          <p:cNvSpPr>
            <a:spLocks noGrp="1" noChangeArrowheads="1"/>
          </p:cNvSpPr>
          <p:nvPr>
            <p:ph idx="1"/>
          </p:nvPr>
        </p:nvSpPr>
        <p:spPr/>
        <p:txBody>
          <a:bodyPr/>
          <a:lstStyle/>
          <a:p>
            <a:r>
              <a:rPr lang="en-US" altLang="tr-TR" i="1">
                <a:solidFill>
                  <a:srgbClr val="00B85C"/>
                </a:solidFill>
              </a:rPr>
              <a:t>Total Revenue</a:t>
            </a:r>
          </a:p>
          <a:p>
            <a:pPr lvl="1"/>
            <a:r>
              <a:rPr lang="en-US" altLang="tr-TR"/>
              <a:t>The amount a firm receives for the sale of its output.</a:t>
            </a:r>
          </a:p>
          <a:p>
            <a:r>
              <a:rPr lang="en-US" altLang="tr-TR" i="1">
                <a:solidFill>
                  <a:srgbClr val="00B85C"/>
                </a:solidFill>
              </a:rPr>
              <a:t>Total Cost</a:t>
            </a:r>
          </a:p>
          <a:p>
            <a:pPr lvl="1"/>
            <a:r>
              <a:rPr lang="en-US" altLang="tr-TR"/>
              <a:t>The market value of the inputs a firm uses in production.</a:t>
            </a:r>
          </a:p>
        </p:txBody>
      </p:sp>
    </p:spTree>
    <p:extLst>
      <p:ext uri="{BB962C8B-B14F-4D97-AF65-F5344CB8AC3E}">
        <p14:creationId xmlns:p14="http://schemas.microsoft.com/office/powerpoint/2010/main" val="103389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2FB5FCC6-1A48-4E3D-8383-42A65879E81C}" type="slidenum">
              <a:rPr lang="en-US" altLang="tr-TR"/>
              <a:pPr/>
              <a:t>60</a:t>
            </a:fld>
            <a:endParaRPr lang="en-US" altLang="tr-TR"/>
          </a:p>
        </p:txBody>
      </p:sp>
      <p:sp>
        <p:nvSpPr>
          <p:cNvPr id="207874" name="Text Box 2"/>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7875"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6"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7"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7878"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7879" name="Line 7"/>
          <p:cNvSpPr>
            <a:spLocks noChangeShapeType="1"/>
          </p:cNvSpPr>
          <p:nvPr/>
        </p:nvSpPr>
        <p:spPr bwMode="auto">
          <a:xfrm>
            <a:off x="930275" y="2625725"/>
            <a:ext cx="3352800" cy="3352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0" name="Line 8"/>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1" name="Text Box 9"/>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/w</a:t>
            </a:r>
          </a:p>
        </p:txBody>
      </p:sp>
      <p:sp>
        <p:nvSpPr>
          <p:cNvPr id="207882" name="Text Box 10"/>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/r</a:t>
            </a:r>
          </a:p>
        </p:txBody>
      </p:sp>
      <p:sp>
        <p:nvSpPr>
          <p:cNvPr id="207883" name="Text Box 11"/>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7884" name="Text Box 12"/>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7885" name="Arc 13"/>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6" name="Text Box 14"/>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7887" name="Text Box 15"/>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07888" name="Arc 16"/>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9" name="Text Box 17"/>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7890" name="Text Box 18"/>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1</a:t>
            </a:r>
            <a:endParaRPr lang="en-GB" altLang="tr-TR" sz="2000" b="1">
              <a:solidFill>
                <a:srgbClr val="FF0000"/>
              </a:solidFill>
              <a:latin typeface="Book Antiqua" pitchFamily="18" charset="0"/>
            </a:endParaRPr>
          </a:p>
        </p:txBody>
      </p:sp>
    </p:spTree>
    <p:extLst>
      <p:ext uri="{BB962C8B-B14F-4D97-AF65-F5344CB8AC3E}">
        <p14:creationId xmlns:p14="http://schemas.microsoft.com/office/powerpoint/2010/main" val="1180623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2"/>
          </p:nvPr>
        </p:nvSpPr>
        <p:spPr/>
        <p:txBody>
          <a:bodyPr/>
          <a:lstStyle/>
          <a:p>
            <a:fld id="{DB279A46-DF1F-4A71-806B-47B45D090302}" type="slidenum">
              <a:rPr lang="en-US" altLang="tr-TR"/>
              <a:pPr/>
              <a:t>61</a:t>
            </a:fld>
            <a:endParaRPr lang="en-US" altLang="tr-TR"/>
          </a:p>
        </p:txBody>
      </p:sp>
      <p:sp>
        <p:nvSpPr>
          <p:cNvPr id="205826" name="Text Box 1026"/>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5827" name="Line 1027"/>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8" name="Line 1028"/>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9" name="Text Box 1029"/>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5830" name="Text Box 1030"/>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5831" name="Line 1031"/>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2" name="Line 1032"/>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3" name="Line 1033"/>
          <p:cNvSpPr>
            <a:spLocks noChangeShapeType="1"/>
          </p:cNvSpPr>
          <p:nvPr/>
        </p:nvSpPr>
        <p:spPr bwMode="auto">
          <a:xfrm>
            <a:off x="930275" y="1558925"/>
            <a:ext cx="4419600" cy="441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4" name="Text Box 1034"/>
          <p:cNvSpPr txBox="1">
            <a:spLocks noChangeArrowheads="1"/>
          </p:cNvSpPr>
          <p:nvPr/>
        </p:nvSpPr>
        <p:spPr bwMode="auto">
          <a:xfrm>
            <a:off x="2667000" y="6065838"/>
            <a:ext cx="311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2</a:t>
            </a:r>
            <a:r>
              <a:rPr lang="en-GB" altLang="tr-TR" sz="2000" b="1">
                <a:solidFill>
                  <a:srgbClr val="FF0000"/>
                </a:solidFill>
                <a:latin typeface="Book Antiqua" pitchFamily="18" charset="0"/>
              </a:rPr>
              <a:t>/w</a:t>
            </a:r>
          </a:p>
        </p:txBody>
      </p:sp>
      <p:sp>
        <p:nvSpPr>
          <p:cNvPr id="205835" name="Text Box 1035"/>
          <p:cNvSpPr txBox="1">
            <a:spLocks noChangeArrowheads="1"/>
          </p:cNvSpPr>
          <p:nvPr/>
        </p:nvSpPr>
        <p:spPr bwMode="auto">
          <a:xfrm>
            <a:off x="76200" y="1295400"/>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2</a:t>
            </a:r>
            <a:r>
              <a:rPr lang="en-GB" altLang="tr-TR" sz="2000" b="1">
                <a:solidFill>
                  <a:srgbClr val="FF0000"/>
                </a:solidFill>
                <a:latin typeface="Book Antiqua" pitchFamily="18" charset="0"/>
              </a:rPr>
              <a:t>/r</a:t>
            </a:r>
          </a:p>
        </p:txBody>
      </p:sp>
      <p:sp>
        <p:nvSpPr>
          <p:cNvPr id="205836" name="Text Box 1036"/>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05837" name="Text Box 1037"/>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5838" name="Text Box 1038"/>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5839" name="Arc 1039"/>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0" name="Text Box 1040"/>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5841" name="Text Box 1041"/>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5842" name="Arc 1042"/>
          <p:cNvSpPr>
            <a:spLocks/>
          </p:cNvSpPr>
          <p:nvPr/>
        </p:nvSpPr>
        <p:spPr bwMode="auto">
          <a:xfrm>
            <a:off x="2225675" y="2168525"/>
            <a:ext cx="1598613" cy="1598613"/>
          </a:xfrm>
          <a:custGeom>
            <a:avLst/>
            <a:gdLst>
              <a:gd name="G0" fmla="+- 21584 0 0"/>
              <a:gd name="G1" fmla="+- 0 0 0"/>
              <a:gd name="G2" fmla="+- 21600 0 0"/>
              <a:gd name="T0" fmla="*/ 20504 w 21584"/>
              <a:gd name="T1" fmla="*/ 21573 h 21573"/>
              <a:gd name="T2" fmla="*/ 0 w 21584"/>
              <a:gd name="T3" fmla="*/ 820 h 21573"/>
              <a:gd name="T4" fmla="*/ 21584 w 21584"/>
              <a:gd name="T5" fmla="*/ 0 h 21573"/>
            </a:gdLst>
            <a:ahLst/>
            <a:cxnLst>
              <a:cxn ang="0">
                <a:pos x="T0" y="T1"/>
              </a:cxn>
              <a:cxn ang="0">
                <a:pos x="T2" y="T3"/>
              </a:cxn>
              <a:cxn ang="0">
                <a:pos x="T4" y="T5"/>
              </a:cxn>
            </a:cxnLst>
            <a:rect l="0" t="0" r="r" b="b"/>
            <a:pathLst>
              <a:path w="21584" h="21573" fill="none" extrusionOk="0">
                <a:moveTo>
                  <a:pt x="20504" y="21572"/>
                </a:moveTo>
                <a:cubicBezTo>
                  <a:pt x="9324" y="21013"/>
                  <a:pt x="424" y="12005"/>
                  <a:pt x="-1" y="820"/>
                </a:cubicBezTo>
              </a:path>
              <a:path w="21584" h="21573" stroke="0" extrusionOk="0">
                <a:moveTo>
                  <a:pt x="20504" y="21572"/>
                </a:moveTo>
                <a:cubicBezTo>
                  <a:pt x="9324" y="21013"/>
                  <a:pt x="424" y="12005"/>
                  <a:pt x="-1" y="820"/>
                </a:cubicBezTo>
                <a:lnTo>
                  <a:pt x="21584"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3" name="Text Box 1043"/>
          <p:cNvSpPr txBox="1">
            <a:spLocks noChangeArrowheads="1"/>
          </p:cNvSpPr>
          <p:nvPr/>
        </p:nvSpPr>
        <p:spPr bwMode="auto">
          <a:xfrm>
            <a:off x="2454275" y="28543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05844" name="Arc 1044"/>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5" name="Text Box 1045"/>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5846" name="Text Box 1046"/>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05847" name="Text Box 1047"/>
          <p:cNvSpPr txBox="1">
            <a:spLocks noChangeArrowheads="1"/>
          </p:cNvSpPr>
          <p:nvPr/>
        </p:nvSpPr>
        <p:spPr bwMode="auto">
          <a:xfrm>
            <a:off x="3810000" y="35814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2</a:t>
            </a:r>
            <a:endParaRPr lang="en-GB" altLang="tr-TR" sz="2000" b="1">
              <a:solidFill>
                <a:srgbClr val="FF0000"/>
              </a:solidFill>
              <a:latin typeface="Book Antiqua" pitchFamily="18" charset="0"/>
            </a:endParaRPr>
          </a:p>
        </p:txBody>
      </p:sp>
    </p:spTree>
    <p:extLst>
      <p:ext uri="{BB962C8B-B14F-4D97-AF65-F5344CB8AC3E}">
        <p14:creationId xmlns:p14="http://schemas.microsoft.com/office/powerpoint/2010/main" val="316641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67597B05-2F7D-4279-A624-F34220A5E957}" type="slidenum">
              <a:rPr lang="en-US" altLang="tr-TR"/>
              <a:pPr/>
              <a:t>62</a:t>
            </a:fld>
            <a:endParaRPr lang="en-US" altLang="tr-TR"/>
          </a:p>
        </p:txBody>
      </p:sp>
      <p:sp>
        <p:nvSpPr>
          <p:cNvPr id="203778" name="Freeform 1026"/>
          <p:cNvSpPr>
            <a:spLocks/>
          </p:cNvSpPr>
          <p:nvPr/>
        </p:nvSpPr>
        <p:spPr bwMode="auto">
          <a:xfrm>
            <a:off x="1676400" y="2819400"/>
            <a:ext cx="1295400" cy="2438400"/>
          </a:xfrm>
          <a:custGeom>
            <a:avLst/>
            <a:gdLst>
              <a:gd name="T0" fmla="*/ 0 w 816"/>
              <a:gd name="T1" fmla="*/ 1536 h 1536"/>
              <a:gd name="T2" fmla="*/ 144 w 816"/>
              <a:gd name="T3" fmla="*/ 1200 h 1536"/>
              <a:gd name="T4" fmla="*/ 288 w 816"/>
              <a:gd name="T5" fmla="*/ 624 h 1536"/>
              <a:gd name="T6" fmla="*/ 576 w 816"/>
              <a:gd name="T7" fmla="*/ 288 h 1536"/>
              <a:gd name="T8" fmla="*/ 816 w 816"/>
              <a:gd name="T9" fmla="*/ 0 h 1536"/>
            </a:gdLst>
            <a:ahLst/>
            <a:cxnLst>
              <a:cxn ang="0">
                <a:pos x="T0" y="T1"/>
              </a:cxn>
              <a:cxn ang="0">
                <a:pos x="T2" y="T3"/>
              </a:cxn>
              <a:cxn ang="0">
                <a:pos x="T4" y="T5"/>
              </a:cxn>
              <a:cxn ang="0">
                <a:pos x="T6" y="T7"/>
              </a:cxn>
              <a:cxn ang="0">
                <a:pos x="T8" y="T9"/>
              </a:cxn>
            </a:cxnLst>
            <a:rect l="0" t="0" r="r" b="b"/>
            <a:pathLst>
              <a:path w="816" h="1536">
                <a:moveTo>
                  <a:pt x="0" y="1536"/>
                </a:moveTo>
                <a:cubicBezTo>
                  <a:pt x="48" y="1444"/>
                  <a:pt x="96" y="1352"/>
                  <a:pt x="144" y="1200"/>
                </a:cubicBezTo>
                <a:cubicBezTo>
                  <a:pt x="192" y="1048"/>
                  <a:pt x="216" y="776"/>
                  <a:pt x="288" y="624"/>
                </a:cubicBezTo>
                <a:cubicBezTo>
                  <a:pt x="360" y="472"/>
                  <a:pt x="488" y="392"/>
                  <a:pt x="576" y="288"/>
                </a:cubicBezTo>
                <a:cubicBezTo>
                  <a:pt x="664" y="184"/>
                  <a:pt x="776" y="48"/>
                  <a:pt x="816" y="0"/>
                </a:cubicBezTo>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3779" name="Text Box 1027"/>
          <p:cNvSpPr txBox="1">
            <a:spLocks noChangeArrowheads="1"/>
          </p:cNvSpPr>
          <p:nvPr/>
        </p:nvSpPr>
        <p:spPr bwMode="auto">
          <a:xfrm>
            <a:off x="2057400" y="533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Expansion Path with </a:t>
            </a:r>
            <a:r>
              <a:rPr lang="en-US" altLang="tr-TR" sz="2400" b="1">
                <a:latin typeface="Book Antiqua" pitchFamily="18" charset="0"/>
              </a:rPr>
              <a:t>Normal</a:t>
            </a:r>
            <a:r>
              <a:rPr lang="en-US" altLang="tr-TR" sz="2400">
                <a:latin typeface="Book Antiqua" pitchFamily="18" charset="0"/>
              </a:rPr>
              <a:t> Inputs</a:t>
            </a:r>
          </a:p>
        </p:txBody>
      </p:sp>
      <p:sp>
        <p:nvSpPr>
          <p:cNvPr id="203780" name="Line 1028"/>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1" name="Line 1029"/>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2" name="Text Box 1030"/>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3783" name="Text Box 1031"/>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3784" name="Line 1032"/>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5" name="Line 1033"/>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6" name="Line 1034"/>
          <p:cNvSpPr>
            <a:spLocks noChangeShapeType="1"/>
          </p:cNvSpPr>
          <p:nvPr/>
        </p:nvSpPr>
        <p:spPr bwMode="auto">
          <a:xfrm>
            <a:off x="930275" y="1558925"/>
            <a:ext cx="4419600" cy="441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7" name="Text Box 1035"/>
          <p:cNvSpPr txBox="1">
            <a:spLocks noChangeArrowheads="1"/>
          </p:cNvSpPr>
          <p:nvPr/>
        </p:nvSpPr>
        <p:spPr bwMode="auto">
          <a:xfrm>
            <a:off x="2667000" y="6065838"/>
            <a:ext cx="311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      TC</a:t>
            </a:r>
            <a:r>
              <a:rPr lang="en-GB" altLang="tr-TR" sz="2000" b="1" baseline="-25000">
                <a:latin typeface="Book Antiqua" pitchFamily="18" charset="0"/>
              </a:rPr>
              <a:t>2</a:t>
            </a:r>
            <a:r>
              <a:rPr lang="en-GB" altLang="tr-TR" sz="2000" b="1">
                <a:latin typeface="Book Antiqua" pitchFamily="18" charset="0"/>
              </a:rPr>
              <a:t>/w</a:t>
            </a:r>
          </a:p>
        </p:txBody>
      </p:sp>
      <p:sp>
        <p:nvSpPr>
          <p:cNvPr id="203788" name="Text Box 1036"/>
          <p:cNvSpPr txBox="1">
            <a:spLocks noChangeArrowheads="1"/>
          </p:cNvSpPr>
          <p:nvPr/>
        </p:nvSpPr>
        <p:spPr bwMode="auto">
          <a:xfrm>
            <a:off x="76200" y="1295400"/>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2</a:t>
            </a:r>
            <a:r>
              <a:rPr lang="en-GB" altLang="tr-TR" sz="2000" b="1">
                <a:latin typeface="Book Antiqua" pitchFamily="18" charset="0"/>
              </a:rPr>
              <a:t>/r</a:t>
            </a:r>
          </a:p>
        </p:txBody>
      </p:sp>
      <p:sp>
        <p:nvSpPr>
          <p:cNvPr id="203789" name="Text Box 1037"/>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03790" name="Text Box 1038"/>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03791" name="Text Box 1039"/>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3792" name="Arc 1040"/>
          <p:cNvSpPr>
            <a:spLocks/>
          </p:cNvSpPr>
          <p:nvPr/>
        </p:nvSpPr>
        <p:spPr bwMode="auto">
          <a:xfrm>
            <a:off x="1547813" y="2413000"/>
            <a:ext cx="2711450" cy="2224088"/>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3" name="Text Box 1041"/>
          <p:cNvSpPr txBox="1">
            <a:spLocks noChangeArrowheads="1"/>
          </p:cNvSpPr>
          <p:nvPr/>
        </p:nvSpPr>
        <p:spPr bwMode="auto">
          <a:xfrm>
            <a:off x="2514600" y="48006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03794" name="Text Box 1042"/>
          <p:cNvSpPr txBox="1">
            <a:spLocks noChangeArrowheads="1"/>
          </p:cNvSpPr>
          <p:nvPr/>
        </p:nvSpPr>
        <p:spPr bwMode="auto">
          <a:xfrm>
            <a:off x="1920875" y="3387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5" name="Arc 1043"/>
          <p:cNvSpPr>
            <a:spLocks/>
          </p:cNvSpPr>
          <p:nvPr/>
        </p:nvSpPr>
        <p:spPr bwMode="auto">
          <a:xfrm>
            <a:off x="2225675" y="2168525"/>
            <a:ext cx="1598613" cy="1598613"/>
          </a:xfrm>
          <a:custGeom>
            <a:avLst/>
            <a:gdLst>
              <a:gd name="G0" fmla="+- 21584 0 0"/>
              <a:gd name="G1" fmla="+- 0 0 0"/>
              <a:gd name="G2" fmla="+- 21600 0 0"/>
              <a:gd name="T0" fmla="*/ 20504 w 21584"/>
              <a:gd name="T1" fmla="*/ 21573 h 21573"/>
              <a:gd name="T2" fmla="*/ 0 w 21584"/>
              <a:gd name="T3" fmla="*/ 820 h 21573"/>
              <a:gd name="T4" fmla="*/ 21584 w 21584"/>
              <a:gd name="T5" fmla="*/ 0 h 21573"/>
            </a:gdLst>
            <a:ahLst/>
            <a:cxnLst>
              <a:cxn ang="0">
                <a:pos x="T0" y="T1"/>
              </a:cxn>
              <a:cxn ang="0">
                <a:pos x="T2" y="T3"/>
              </a:cxn>
              <a:cxn ang="0">
                <a:pos x="T4" y="T5"/>
              </a:cxn>
            </a:cxnLst>
            <a:rect l="0" t="0" r="r" b="b"/>
            <a:pathLst>
              <a:path w="21584" h="21573" fill="none" extrusionOk="0">
                <a:moveTo>
                  <a:pt x="20504" y="21572"/>
                </a:moveTo>
                <a:cubicBezTo>
                  <a:pt x="9324" y="21013"/>
                  <a:pt x="424" y="12005"/>
                  <a:pt x="-1" y="820"/>
                </a:cubicBezTo>
              </a:path>
              <a:path w="21584" h="21573" stroke="0" extrusionOk="0">
                <a:moveTo>
                  <a:pt x="20504" y="21572"/>
                </a:moveTo>
                <a:cubicBezTo>
                  <a:pt x="9324" y="21013"/>
                  <a:pt x="424" y="12005"/>
                  <a:pt x="-1" y="820"/>
                </a:cubicBezTo>
                <a:lnTo>
                  <a:pt x="21584"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6" name="Text Box 1044"/>
          <p:cNvSpPr txBox="1">
            <a:spLocks noChangeArrowheads="1"/>
          </p:cNvSpPr>
          <p:nvPr/>
        </p:nvSpPr>
        <p:spPr bwMode="auto">
          <a:xfrm>
            <a:off x="2454275" y="28543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7" name="Arc 1045"/>
          <p:cNvSpPr>
            <a:spLocks/>
          </p:cNvSpPr>
          <p:nvPr/>
        </p:nvSpPr>
        <p:spPr bwMode="auto">
          <a:xfrm>
            <a:off x="1447800" y="3505200"/>
            <a:ext cx="12747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8" name="Text Box 1046"/>
          <p:cNvSpPr txBox="1">
            <a:spLocks noChangeArrowheads="1"/>
          </p:cNvSpPr>
          <p:nvPr/>
        </p:nvSpPr>
        <p:spPr bwMode="auto">
          <a:xfrm>
            <a:off x="1692275" y="43021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03799" name="Text Box 1047"/>
          <p:cNvSpPr txBox="1">
            <a:spLocks noChangeArrowheads="1"/>
          </p:cNvSpPr>
          <p:nvPr/>
        </p:nvSpPr>
        <p:spPr bwMode="auto">
          <a:xfrm>
            <a:off x="2895600" y="2295525"/>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solidFill>
                  <a:srgbClr val="FF0000"/>
                </a:solidFill>
                <a:latin typeface="Book Antiqua" pitchFamily="18" charset="0"/>
              </a:rPr>
              <a:t>Expansion path</a:t>
            </a:r>
          </a:p>
        </p:txBody>
      </p:sp>
      <p:sp>
        <p:nvSpPr>
          <p:cNvPr id="203800" name="Text Box 1048"/>
          <p:cNvSpPr txBox="1">
            <a:spLocks noChangeArrowheads="1"/>
          </p:cNvSpPr>
          <p:nvPr/>
        </p:nvSpPr>
        <p:spPr bwMode="auto">
          <a:xfrm>
            <a:off x="3657600" y="4572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03801" name="Text Box 1049"/>
          <p:cNvSpPr txBox="1">
            <a:spLocks noChangeArrowheads="1"/>
          </p:cNvSpPr>
          <p:nvPr/>
        </p:nvSpPr>
        <p:spPr bwMode="auto">
          <a:xfrm>
            <a:off x="3810000" y="35814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2</a:t>
            </a:r>
            <a:endParaRPr lang="en-GB" altLang="tr-TR" sz="2000" b="1">
              <a:latin typeface="Book Antiqua" pitchFamily="18" charset="0"/>
            </a:endParaRPr>
          </a:p>
        </p:txBody>
      </p:sp>
    </p:spTree>
    <p:extLst>
      <p:ext uri="{BB962C8B-B14F-4D97-AF65-F5344CB8AC3E}">
        <p14:creationId xmlns:p14="http://schemas.microsoft.com/office/powerpoint/2010/main" val="2021928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D49F82C-6600-4FE0-B8C4-65397EA9032F}" type="slidenum">
              <a:rPr lang="en-US" altLang="tr-TR"/>
              <a:pPr/>
              <a:t>63</a:t>
            </a:fld>
            <a:endParaRPr lang="en-US" altLang="tr-TR"/>
          </a:p>
        </p:txBody>
      </p:sp>
      <p:sp>
        <p:nvSpPr>
          <p:cNvPr id="199683" name="WordArt 1027"/>
          <p:cNvSpPr>
            <a:spLocks noChangeArrowheads="1" noChangeShapeType="1" noTextEdit="1"/>
          </p:cNvSpPr>
          <p:nvPr/>
        </p:nvSpPr>
        <p:spPr bwMode="auto">
          <a:xfrm>
            <a:off x="533400" y="381000"/>
            <a:ext cx="5859463"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Changes in Output</a:t>
            </a:r>
          </a:p>
        </p:txBody>
      </p:sp>
      <p:sp>
        <p:nvSpPr>
          <p:cNvPr id="199684" name="Rectangle 1028"/>
          <p:cNvSpPr>
            <a:spLocks noChangeArrowheads="1"/>
          </p:cNvSpPr>
          <p:nvPr/>
        </p:nvSpPr>
        <p:spPr bwMode="auto">
          <a:xfrm>
            <a:off x="381000" y="17526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As output increases, the quantity of input used may increase or decrease</a:t>
            </a:r>
          </a:p>
          <a:p>
            <a:pPr eaLnBrk="1" hangingPunct="1">
              <a:lnSpc>
                <a:spcPct val="80000"/>
              </a:lnSpc>
              <a:buClr>
                <a:schemeClr val="accent1"/>
              </a:buClr>
              <a:buFont typeface="Wingdings" pitchFamily="2" charset="2"/>
              <a:buNone/>
            </a:pPr>
            <a:endParaRPr lang="en-GB" altLang="tr-TR" sz="2800">
              <a:latin typeface="Book Antiqua" pitchFamily="18" charset="0"/>
              <a:cs typeface="Arial" charset="0"/>
            </a:endParaRPr>
          </a:p>
          <a:p>
            <a:pPr eaLnBrk="1" hangingPunct="1">
              <a:spcBef>
                <a:spcPct val="20000"/>
              </a:spcBef>
              <a:buClr>
                <a:schemeClr val="accent1"/>
              </a:buClr>
              <a:buFont typeface="Wingdings" pitchFamily="2" charset="2"/>
              <a:buNone/>
            </a:pPr>
            <a:r>
              <a:rPr lang="en-GB" altLang="tr-TR" sz="2800" u="sng">
                <a:latin typeface="Book Antiqua" pitchFamily="18" charset="0"/>
                <a:cs typeface="Arial" charset="0"/>
              </a:rPr>
              <a:t>Definitions</a:t>
            </a:r>
            <a:r>
              <a:rPr lang="en-GB" altLang="tr-TR" sz="2800">
                <a:latin typeface="Book Antiqua" pitchFamily="18" charset="0"/>
                <a:cs typeface="Arial" charset="0"/>
              </a:rPr>
              <a:t>:</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cost-minimising quantities of labour and capital rise as output rises, labour and capital are </a:t>
            </a:r>
            <a:r>
              <a:rPr lang="en-GB" altLang="tr-TR" sz="2800" b="1">
                <a:latin typeface="Book Antiqua" pitchFamily="18" charset="0"/>
                <a:cs typeface="Arial" charset="0"/>
              </a:rPr>
              <a:t>normal inputs</a:t>
            </a:r>
          </a:p>
          <a:p>
            <a:pPr eaLnBrk="1" hangingPunct="1">
              <a:spcBef>
                <a:spcPct val="20000"/>
              </a:spcBef>
              <a:buClr>
                <a:schemeClr val="accent1"/>
              </a:buClr>
              <a:buFont typeface="Wingdings" pitchFamily="2" charset="2"/>
              <a:buChar char="l"/>
            </a:pPr>
            <a:r>
              <a:rPr lang="en-GB" altLang="tr-TR" sz="2800">
                <a:latin typeface="Book Antiqua" pitchFamily="18" charset="0"/>
                <a:cs typeface="Arial" charset="0"/>
              </a:rPr>
              <a:t>If the cost-minimising quantity of an input decreases as the firm produces more output, the input is an </a:t>
            </a:r>
            <a:r>
              <a:rPr lang="en-GB" altLang="tr-TR" sz="2800" b="1">
                <a:latin typeface="Book Antiqua" pitchFamily="18" charset="0"/>
                <a:cs typeface="Arial" charset="0"/>
              </a:rPr>
              <a:t>inferior input</a:t>
            </a:r>
          </a:p>
        </p:txBody>
      </p:sp>
    </p:spTree>
    <p:extLst>
      <p:ext uri="{BB962C8B-B14F-4D97-AF65-F5344CB8AC3E}">
        <p14:creationId xmlns:p14="http://schemas.microsoft.com/office/powerpoint/2010/main" val="137419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wipe(left)">
                                      <p:cBhvr>
                                        <p:cTn id="7" dur="500"/>
                                        <p:tgtEl>
                                          <p:spTgt spid="1996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84">
                                            <p:txEl>
                                              <p:pRg st="2" end="2"/>
                                            </p:txEl>
                                          </p:spTgt>
                                        </p:tgtEl>
                                        <p:attrNameLst>
                                          <p:attrName>style.visibility</p:attrName>
                                        </p:attrNameLst>
                                      </p:cBhvr>
                                      <p:to>
                                        <p:strVal val="visible"/>
                                      </p:to>
                                    </p:set>
                                    <p:animEffect transition="in" filter="wipe(left)">
                                      <p:cBhvr>
                                        <p:cTn id="12" dur="500"/>
                                        <p:tgtEl>
                                          <p:spTgt spid="1996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684">
                                            <p:txEl>
                                              <p:pRg st="3" end="3"/>
                                            </p:txEl>
                                          </p:spTgt>
                                        </p:tgtEl>
                                        <p:attrNameLst>
                                          <p:attrName>style.visibility</p:attrName>
                                        </p:attrNameLst>
                                      </p:cBhvr>
                                      <p:to>
                                        <p:strVal val="visible"/>
                                      </p:to>
                                    </p:set>
                                    <p:animEffect transition="in" filter="wipe(left)">
                                      <p:cBhvr>
                                        <p:cTn id="17" dur="500"/>
                                        <p:tgtEl>
                                          <p:spTgt spid="19968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684">
                                            <p:txEl>
                                              <p:pRg st="4" end="4"/>
                                            </p:txEl>
                                          </p:spTgt>
                                        </p:tgtEl>
                                        <p:attrNameLst>
                                          <p:attrName>style.visibility</p:attrName>
                                        </p:attrNameLst>
                                      </p:cBhvr>
                                      <p:to>
                                        <p:strVal val="visible"/>
                                      </p:to>
                                    </p:set>
                                    <p:animEffect transition="in" filter="wipe(left)">
                                      <p:cBhvr>
                                        <p:cTn id="22" dur="500"/>
                                        <p:tgtEl>
                                          <p:spTgt spid="1996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7D9B5C3D-A0CF-4C7B-AFB8-D8CBD0480D3D}" type="slidenum">
              <a:rPr lang="en-US" altLang="tr-TR"/>
              <a:pPr/>
              <a:t>64</a:t>
            </a:fld>
            <a:endParaRPr lang="en-US" altLang="tr-TR"/>
          </a:p>
        </p:txBody>
      </p:sp>
      <p:sp>
        <p:nvSpPr>
          <p:cNvPr id="209922"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09923"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4"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5"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09926"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09927" name="Line 7"/>
          <p:cNvSpPr>
            <a:spLocks noChangeShapeType="1"/>
          </p:cNvSpPr>
          <p:nvPr/>
        </p:nvSpPr>
        <p:spPr bwMode="auto">
          <a:xfrm>
            <a:off x="930275" y="3768725"/>
            <a:ext cx="2209800" cy="2209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28" name="Text Box 8"/>
          <p:cNvSpPr txBox="1">
            <a:spLocks noChangeArrowheads="1"/>
          </p:cNvSpPr>
          <p:nvPr/>
        </p:nvSpPr>
        <p:spPr bwMode="auto">
          <a:xfrm>
            <a:off x="2667000" y="6065838"/>
            <a:ext cx="90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/w</a:t>
            </a:r>
          </a:p>
        </p:txBody>
      </p:sp>
      <p:sp>
        <p:nvSpPr>
          <p:cNvPr id="209929" name="Text Box 9"/>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0</a:t>
            </a:r>
            <a:r>
              <a:rPr lang="en-GB" altLang="tr-TR" sz="2000" b="1">
                <a:solidFill>
                  <a:srgbClr val="FF0000"/>
                </a:solidFill>
                <a:latin typeface="Book Antiqua" pitchFamily="18" charset="0"/>
              </a:rPr>
              <a:t>/r</a:t>
            </a:r>
          </a:p>
        </p:txBody>
      </p:sp>
      <p:sp>
        <p:nvSpPr>
          <p:cNvPr id="209930" name="Text Box 10"/>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09931" name="Text Box 11"/>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0</a:t>
            </a:r>
            <a:endParaRPr lang="en-GB" altLang="tr-TR" sz="2000" b="1">
              <a:solidFill>
                <a:srgbClr val="FF0000"/>
              </a:solidFill>
              <a:latin typeface="Book Antiqua" pitchFamily="18" charset="0"/>
            </a:endParaRPr>
          </a:p>
        </p:txBody>
      </p:sp>
      <p:sp>
        <p:nvSpPr>
          <p:cNvPr id="209932" name="Arc 12"/>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9933" name="Text Box 13"/>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Tree>
    <p:extLst>
      <p:ext uri="{BB962C8B-B14F-4D97-AF65-F5344CB8AC3E}">
        <p14:creationId xmlns:p14="http://schemas.microsoft.com/office/powerpoint/2010/main" val="1619585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A50F0099-E823-4E65-8F73-2C3906E6C41D}" type="slidenum">
              <a:rPr lang="en-US" altLang="tr-TR"/>
              <a:pPr/>
              <a:t>65</a:t>
            </a:fld>
            <a:endParaRPr lang="en-US" altLang="tr-TR"/>
          </a:p>
        </p:txBody>
      </p:sp>
      <p:sp>
        <p:nvSpPr>
          <p:cNvPr id="214018"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14019"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0"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1"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14022"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14023" name="Line 7"/>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5" name="Text Box 9"/>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14026" name="Text Box 10"/>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14027" name="Text Box 11"/>
          <p:cNvSpPr txBox="1">
            <a:spLocks noChangeArrowheads="1"/>
          </p:cNvSpPr>
          <p:nvPr/>
        </p:nvSpPr>
        <p:spPr bwMode="auto">
          <a:xfrm>
            <a:off x="4572000" y="4191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Q</a:t>
            </a:r>
            <a:r>
              <a:rPr lang="en-GB" altLang="tr-TR" sz="2000" b="1" baseline="-25000">
                <a:solidFill>
                  <a:srgbClr val="FF0000"/>
                </a:solidFill>
                <a:latin typeface="Book Antiqua" pitchFamily="18" charset="0"/>
              </a:rPr>
              <a:t>1</a:t>
            </a:r>
            <a:endParaRPr lang="en-GB" altLang="tr-TR" sz="2000" b="1">
              <a:solidFill>
                <a:srgbClr val="FF0000"/>
              </a:solidFill>
              <a:latin typeface="Book Antiqua" pitchFamily="18" charset="0"/>
            </a:endParaRPr>
          </a:p>
        </p:txBody>
      </p:sp>
      <p:sp>
        <p:nvSpPr>
          <p:cNvPr id="214028" name="Arc 12"/>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29" name="Text Box 13"/>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4030" name="Line 14"/>
          <p:cNvSpPr>
            <a:spLocks noChangeShapeType="1"/>
          </p:cNvSpPr>
          <p:nvPr/>
        </p:nvSpPr>
        <p:spPr bwMode="auto">
          <a:xfrm>
            <a:off x="930275" y="2625725"/>
            <a:ext cx="3352800" cy="3352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31" name="Arc 15"/>
          <p:cNvSpPr>
            <a:spLocks/>
          </p:cNvSpPr>
          <p:nvPr/>
        </p:nvSpPr>
        <p:spPr bwMode="auto">
          <a:xfrm>
            <a:off x="1143000" y="2362200"/>
            <a:ext cx="4267200" cy="1981200"/>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4032" name="Text Box 16"/>
          <p:cNvSpPr txBox="1">
            <a:spLocks noChangeArrowheads="1"/>
          </p:cNvSpPr>
          <p:nvPr/>
        </p:nvSpPr>
        <p:spPr bwMode="auto">
          <a:xfrm>
            <a:off x="1295400" y="2743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solidFill>
                  <a:srgbClr val="FF0000"/>
                </a:solidFill>
                <a:latin typeface="Times New Roman" pitchFamily="18" charset="0"/>
              </a:rPr>
              <a:t>•</a:t>
            </a:r>
          </a:p>
        </p:txBody>
      </p:sp>
      <p:sp>
        <p:nvSpPr>
          <p:cNvPr id="214033" name="Text Box 17"/>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14034" name="Text Box 18"/>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a:t>
            </a:r>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/w</a:t>
            </a:r>
          </a:p>
        </p:txBody>
      </p:sp>
      <p:sp>
        <p:nvSpPr>
          <p:cNvPr id="214035" name="Text Box 19"/>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solidFill>
                  <a:srgbClr val="FF0000"/>
                </a:solidFill>
                <a:latin typeface="Book Antiqua" pitchFamily="18" charset="0"/>
              </a:rPr>
              <a:t>TC</a:t>
            </a:r>
            <a:r>
              <a:rPr lang="en-GB" altLang="tr-TR" sz="2000" b="1" baseline="-25000">
                <a:solidFill>
                  <a:srgbClr val="FF0000"/>
                </a:solidFill>
                <a:latin typeface="Book Antiqua" pitchFamily="18" charset="0"/>
              </a:rPr>
              <a:t>1</a:t>
            </a:r>
            <a:r>
              <a:rPr lang="en-GB" altLang="tr-TR" sz="2000" b="1">
                <a:solidFill>
                  <a:srgbClr val="FF0000"/>
                </a:solidFill>
                <a:latin typeface="Book Antiqua" pitchFamily="18" charset="0"/>
              </a:rPr>
              <a:t>/r</a:t>
            </a:r>
          </a:p>
        </p:txBody>
      </p:sp>
    </p:spTree>
    <p:extLst>
      <p:ext uri="{BB962C8B-B14F-4D97-AF65-F5344CB8AC3E}">
        <p14:creationId xmlns:p14="http://schemas.microsoft.com/office/powerpoint/2010/main" val="3788939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ayt Numarası Yer Tutucusu 3"/>
          <p:cNvSpPr>
            <a:spLocks noGrp="1"/>
          </p:cNvSpPr>
          <p:nvPr>
            <p:ph type="sldNum" sz="quarter" idx="12"/>
          </p:nvPr>
        </p:nvSpPr>
        <p:spPr/>
        <p:txBody>
          <a:bodyPr/>
          <a:lstStyle/>
          <a:p>
            <a:fld id="{0E0AAC60-6DE5-4E2B-924F-80E1DAC0D807}" type="slidenum">
              <a:rPr lang="en-US" altLang="tr-TR"/>
              <a:pPr/>
              <a:t>66</a:t>
            </a:fld>
            <a:endParaRPr lang="en-US" altLang="tr-TR"/>
          </a:p>
        </p:txBody>
      </p:sp>
      <p:sp>
        <p:nvSpPr>
          <p:cNvPr id="216087" name="Freeform 23"/>
          <p:cNvSpPr>
            <a:spLocks/>
          </p:cNvSpPr>
          <p:nvPr/>
        </p:nvSpPr>
        <p:spPr bwMode="auto">
          <a:xfrm>
            <a:off x="1371600" y="2514600"/>
            <a:ext cx="685800" cy="2971800"/>
          </a:xfrm>
          <a:custGeom>
            <a:avLst/>
            <a:gdLst>
              <a:gd name="T0" fmla="*/ 432 w 432"/>
              <a:gd name="T1" fmla="*/ 1872 h 1872"/>
              <a:gd name="T2" fmla="*/ 288 w 432"/>
              <a:gd name="T3" fmla="*/ 1344 h 1872"/>
              <a:gd name="T4" fmla="*/ 96 w 432"/>
              <a:gd name="T5" fmla="*/ 432 h 1872"/>
              <a:gd name="T6" fmla="*/ 0 w 432"/>
              <a:gd name="T7" fmla="*/ 0 h 1872"/>
            </a:gdLst>
            <a:ahLst/>
            <a:cxnLst>
              <a:cxn ang="0">
                <a:pos x="T0" y="T1"/>
              </a:cxn>
              <a:cxn ang="0">
                <a:pos x="T2" y="T3"/>
              </a:cxn>
              <a:cxn ang="0">
                <a:pos x="T4" y="T5"/>
              </a:cxn>
              <a:cxn ang="0">
                <a:pos x="T6" y="T7"/>
              </a:cxn>
            </a:cxnLst>
            <a:rect l="0" t="0" r="r" b="b"/>
            <a:pathLst>
              <a:path w="432" h="1872">
                <a:moveTo>
                  <a:pt x="432" y="1872"/>
                </a:moveTo>
                <a:cubicBezTo>
                  <a:pt x="388" y="1728"/>
                  <a:pt x="344" y="1584"/>
                  <a:pt x="288" y="1344"/>
                </a:cubicBezTo>
                <a:cubicBezTo>
                  <a:pt x="232" y="1104"/>
                  <a:pt x="144" y="656"/>
                  <a:pt x="96" y="432"/>
                </a:cubicBezTo>
                <a:cubicBezTo>
                  <a:pt x="48" y="208"/>
                  <a:pt x="16" y="72"/>
                  <a:pt x="0" y="0"/>
                </a:cubicBezTo>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16066" name="Text Box 2"/>
          <p:cNvSpPr txBox="1">
            <a:spLocks noChangeArrowheads="1"/>
          </p:cNvSpPr>
          <p:nvPr/>
        </p:nvSpPr>
        <p:spPr bwMode="auto">
          <a:xfrm>
            <a:off x="3124200" y="533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u="sng">
                <a:latin typeface="Book Antiqua" pitchFamily="18" charset="0"/>
              </a:rPr>
              <a:t>Example:</a:t>
            </a:r>
            <a:r>
              <a:rPr lang="en-US" altLang="tr-TR" sz="2400">
                <a:latin typeface="Book Antiqua" pitchFamily="18" charset="0"/>
              </a:rPr>
              <a:t>  Labour as an </a:t>
            </a:r>
            <a:r>
              <a:rPr lang="en-US" altLang="tr-TR" sz="2400" b="1">
                <a:latin typeface="Book Antiqua" pitchFamily="18" charset="0"/>
              </a:rPr>
              <a:t>Inferior</a:t>
            </a:r>
            <a:r>
              <a:rPr lang="en-US" altLang="tr-TR" sz="2400">
                <a:latin typeface="Book Antiqua" pitchFamily="18" charset="0"/>
              </a:rPr>
              <a:t> Input</a:t>
            </a:r>
          </a:p>
        </p:txBody>
      </p:sp>
      <p:sp>
        <p:nvSpPr>
          <p:cNvPr id="216067" name="Line 3"/>
          <p:cNvSpPr>
            <a:spLocks noChangeShapeType="1"/>
          </p:cNvSpPr>
          <p:nvPr/>
        </p:nvSpPr>
        <p:spPr bwMode="auto">
          <a:xfrm>
            <a:off x="930275" y="5978525"/>
            <a:ext cx="5486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8" name="Line 4"/>
          <p:cNvSpPr>
            <a:spLocks noChangeShapeType="1"/>
          </p:cNvSpPr>
          <p:nvPr/>
        </p:nvSpPr>
        <p:spPr bwMode="auto">
          <a:xfrm flipV="1">
            <a:off x="930275" y="949325"/>
            <a:ext cx="0" cy="502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9" name="Text Box 5"/>
          <p:cNvSpPr txBox="1">
            <a:spLocks noChangeArrowheads="1"/>
          </p:cNvSpPr>
          <p:nvPr/>
        </p:nvSpPr>
        <p:spPr bwMode="auto">
          <a:xfrm>
            <a:off x="6324600" y="59229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L</a:t>
            </a:r>
          </a:p>
        </p:txBody>
      </p:sp>
      <p:sp>
        <p:nvSpPr>
          <p:cNvPr id="216070" name="Text Box 6"/>
          <p:cNvSpPr txBox="1">
            <a:spLocks noChangeArrowheads="1"/>
          </p:cNvSpPr>
          <p:nvPr/>
        </p:nvSpPr>
        <p:spPr bwMode="auto">
          <a:xfrm>
            <a:off x="685800" y="5127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K</a:t>
            </a:r>
          </a:p>
        </p:txBody>
      </p:sp>
      <p:sp>
        <p:nvSpPr>
          <p:cNvPr id="216071" name="Line 7"/>
          <p:cNvSpPr>
            <a:spLocks noChangeShapeType="1"/>
          </p:cNvSpPr>
          <p:nvPr/>
        </p:nvSpPr>
        <p:spPr bwMode="auto">
          <a:xfrm>
            <a:off x="930275" y="3768725"/>
            <a:ext cx="220980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2" name="Text Box 8"/>
          <p:cNvSpPr txBox="1">
            <a:spLocks noChangeArrowheads="1"/>
          </p:cNvSpPr>
          <p:nvPr/>
        </p:nvSpPr>
        <p:spPr bwMode="auto">
          <a:xfrm>
            <a:off x="60325" y="33940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/r</a:t>
            </a:r>
          </a:p>
        </p:txBody>
      </p:sp>
      <p:sp>
        <p:nvSpPr>
          <p:cNvPr id="216073" name="Text Box 9"/>
          <p:cNvSpPr txBox="1">
            <a:spLocks noChangeArrowheads="1"/>
          </p:cNvSpPr>
          <p:nvPr/>
        </p:nvSpPr>
        <p:spPr bwMode="auto">
          <a:xfrm>
            <a:off x="5486400" y="838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16074" name="Text Box 10"/>
          <p:cNvSpPr txBox="1">
            <a:spLocks noChangeArrowheads="1"/>
          </p:cNvSpPr>
          <p:nvPr/>
        </p:nvSpPr>
        <p:spPr bwMode="auto">
          <a:xfrm>
            <a:off x="4572000" y="41910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1</a:t>
            </a:r>
            <a:endParaRPr lang="en-GB" altLang="tr-TR" sz="2000" b="1">
              <a:latin typeface="Book Antiqua" pitchFamily="18" charset="0"/>
            </a:endParaRPr>
          </a:p>
        </p:txBody>
      </p:sp>
      <p:sp>
        <p:nvSpPr>
          <p:cNvPr id="216075" name="Arc 11"/>
          <p:cNvSpPr>
            <a:spLocks/>
          </p:cNvSpPr>
          <p:nvPr/>
        </p:nvSpPr>
        <p:spPr bwMode="auto">
          <a:xfrm>
            <a:off x="1371600" y="3657600"/>
            <a:ext cx="2112963" cy="1546225"/>
          </a:xfrm>
          <a:custGeom>
            <a:avLst/>
            <a:gdLst>
              <a:gd name="G0" fmla="+- 21307 0 0"/>
              <a:gd name="G1" fmla="+- 0 0 0"/>
              <a:gd name="G2" fmla="+- 21600 0 0"/>
              <a:gd name="T0" fmla="*/ 17872 w 21307"/>
              <a:gd name="T1" fmla="*/ 21325 h 21325"/>
              <a:gd name="T2" fmla="*/ 0 w 21307"/>
              <a:gd name="T3" fmla="*/ 3546 h 21325"/>
              <a:gd name="T4" fmla="*/ 21307 w 21307"/>
              <a:gd name="T5" fmla="*/ 0 h 21325"/>
            </a:gdLst>
            <a:ahLst/>
            <a:cxnLst>
              <a:cxn ang="0">
                <a:pos x="T0" y="T1"/>
              </a:cxn>
              <a:cxn ang="0">
                <a:pos x="T2" y="T3"/>
              </a:cxn>
              <a:cxn ang="0">
                <a:pos x="T4" y="T5"/>
              </a:cxn>
            </a:cxnLst>
            <a:rect l="0" t="0" r="r" b="b"/>
            <a:pathLst>
              <a:path w="21307" h="21325" fill="none" extrusionOk="0">
                <a:moveTo>
                  <a:pt x="17871" y="21325"/>
                </a:moveTo>
                <a:cubicBezTo>
                  <a:pt x="8715" y="19850"/>
                  <a:pt x="1522" y="12694"/>
                  <a:pt x="0" y="3545"/>
                </a:cubicBezTo>
              </a:path>
              <a:path w="21307" h="21325" stroke="0" extrusionOk="0">
                <a:moveTo>
                  <a:pt x="17871" y="21325"/>
                </a:moveTo>
                <a:cubicBezTo>
                  <a:pt x="8715" y="19850"/>
                  <a:pt x="1522" y="12694"/>
                  <a:pt x="0" y="3545"/>
                </a:cubicBezTo>
                <a:lnTo>
                  <a:pt x="2130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6" name="Text Box 12"/>
          <p:cNvSpPr txBox="1">
            <a:spLocks noChangeArrowheads="1"/>
          </p:cNvSpPr>
          <p:nvPr/>
        </p:nvSpPr>
        <p:spPr bwMode="auto">
          <a:xfrm>
            <a:off x="1600200" y="4191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6077" name="Line 13"/>
          <p:cNvSpPr>
            <a:spLocks noChangeShapeType="1"/>
          </p:cNvSpPr>
          <p:nvPr/>
        </p:nvSpPr>
        <p:spPr bwMode="auto">
          <a:xfrm>
            <a:off x="930275" y="2625725"/>
            <a:ext cx="3352800" cy="335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8" name="Arc 14"/>
          <p:cNvSpPr>
            <a:spLocks/>
          </p:cNvSpPr>
          <p:nvPr/>
        </p:nvSpPr>
        <p:spPr bwMode="auto">
          <a:xfrm>
            <a:off x="1143000" y="2362200"/>
            <a:ext cx="4267200" cy="1981200"/>
          </a:xfrm>
          <a:custGeom>
            <a:avLst/>
            <a:gdLst>
              <a:gd name="G0" fmla="+- 21553 0 0"/>
              <a:gd name="G1" fmla="+- 0 0 0"/>
              <a:gd name="G2" fmla="+- 21600 0 0"/>
              <a:gd name="T0" fmla="*/ 17241 w 21553"/>
              <a:gd name="T1" fmla="*/ 21165 h 21165"/>
              <a:gd name="T2" fmla="*/ 0 w 21553"/>
              <a:gd name="T3" fmla="*/ 1428 h 21165"/>
              <a:gd name="T4" fmla="*/ 21553 w 21553"/>
              <a:gd name="T5" fmla="*/ 0 h 21165"/>
            </a:gdLst>
            <a:ahLst/>
            <a:cxnLst>
              <a:cxn ang="0">
                <a:pos x="T0" y="T1"/>
              </a:cxn>
              <a:cxn ang="0">
                <a:pos x="T2" y="T3"/>
              </a:cxn>
              <a:cxn ang="0">
                <a:pos x="T4" y="T5"/>
              </a:cxn>
            </a:cxnLst>
            <a:rect l="0" t="0" r="r" b="b"/>
            <a:pathLst>
              <a:path w="21553" h="21165" fill="none" extrusionOk="0">
                <a:moveTo>
                  <a:pt x="17240" y="21165"/>
                </a:moveTo>
                <a:cubicBezTo>
                  <a:pt x="7703" y="19222"/>
                  <a:pt x="643" y="11140"/>
                  <a:pt x="0" y="1427"/>
                </a:cubicBezTo>
              </a:path>
              <a:path w="21553" h="21165" stroke="0" extrusionOk="0">
                <a:moveTo>
                  <a:pt x="17240" y="21165"/>
                </a:moveTo>
                <a:cubicBezTo>
                  <a:pt x="7703" y="19222"/>
                  <a:pt x="643" y="11140"/>
                  <a:pt x="0" y="1427"/>
                </a:cubicBezTo>
                <a:lnTo>
                  <a:pt x="2155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9" name="Text Box 15"/>
          <p:cNvSpPr txBox="1">
            <a:spLocks noChangeArrowheads="1"/>
          </p:cNvSpPr>
          <p:nvPr/>
        </p:nvSpPr>
        <p:spPr bwMode="auto">
          <a:xfrm>
            <a:off x="1295400" y="2743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b="1">
                <a:latin typeface="Times New Roman" pitchFamily="18" charset="0"/>
              </a:rPr>
              <a:t>•</a:t>
            </a:r>
          </a:p>
        </p:txBody>
      </p:sp>
      <p:sp>
        <p:nvSpPr>
          <p:cNvPr id="216080" name="Text Box 16"/>
          <p:cNvSpPr txBox="1">
            <a:spLocks noChangeArrowheads="1"/>
          </p:cNvSpPr>
          <p:nvPr/>
        </p:nvSpPr>
        <p:spPr bwMode="auto">
          <a:xfrm>
            <a:off x="3048000" y="5029200"/>
            <a:ext cx="47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Q</a:t>
            </a:r>
            <a:r>
              <a:rPr lang="en-GB" altLang="tr-TR" sz="2000" b="1" baseline="-25000">
                <a:latin typeface="Book Antiqua" pitchFamily="18" charset="0"/>
              </a:rPr>
              <a:t>0</a:t>
            </a:r>
            <a:endParaRPr lang="en-GB" altLang="tr-TR" sz="2000" b="1">
              <a:latin typeface="Book Antiqua" pitchFamily="18" charset="0"/>
            </a:endParaRPr>
          </a:p>
        </p:txBody>
      </p:sp>
      <p:sp>
        <p:nvSpPr>
          <p:cNvPr id="216081" name="Text Box 17"/>
          <p:cNvSpPr txBox="1">
            <a:spLocks noChangeArrowheads="1"/>
          </p:cNvSpPr>
          <p:nvPr/>
        </p:nvSpPr>
        <p:spPr bwMode="auto">
          <a:xfrm>
            <a:off x="2667000" y="6065838"/>
            <a:ext cx="200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0</a:t>
            </a:r>
            <a:r>
              <a:rPr lang="en-GB" altLang="tr-TR" sz="2000" b="1">
                <a:latin typeface="Book Antiqua" pitchFamily="18" charset="0"/>
              </a:rPr>
              <a:t>/w      TC</a:t>
            </a:r>
            <a:r>
              <a:rPr lang="en-GB" altLang="tr-TR" sz="2000" b="1" baseline="-25000">
                <a:latin typeface="Book Antiqua" pitchFamily="18" charset="0"/>
              </a:rPr>
              <a:t>1</a:t>
            </a:r>
            <a:r>
              <a:rPr lang="en-GB" altLang="tr-TR" sz="2000" b="1">
                <a:latin typeface="Book Antiqua" pitchFamily="18" charset="0"/>
              </a:rPr>
              <a:t>/w</a:t>
            </a:r>
          </a:p>
        </p:txBody>
      </p:sp>
      <p:sp>
        <p:nvSpPr>
          <p:cNvPr id="216082" name="Text Box 18"/>
          <p:cNvSpPr txBox="1">
            <a:spLocks noChangeArrowheads="1"/>
          </p:cNvSpPr>
          <p:nvPr/>
        </p:nvSpPr>
        <p:spPr bwMode="auto">
          <a:xfrm>
            <a:off x="60325" y="24034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1">
                <a:latin typeface="Book Antiqua" pitchFamily="18" charset="0"/>
              </a:rPr>
              <a:t>TC</a:t>
            </a:r>
            <a:r>
              <a:rPr lang="en-GB" altLang="tr-TR" sz="2000" b="1" baseline="-25000">
                <a:latin typeface="Book Antiqua" pitchFamily="18" charset="0"/>
              </a:rPr>
              <a:t>1</a:t>
            </a:r>
            <a:r>
              <a:rPr lang="en-GB" altLang="tr-TR" sz="2000" b="1">
                <a:latin typeface="Book Antiqua" pitchFamily="18" charset="0"/>
              </a:rPr>
              <a:t>/r</a:t>
            </a:r>
          </a:p>
        </p:txBody>
      </p:sp>
      <p:sp>
        <p:nvSpPr>
          <p:cNvPr id="216083" name="Text Box 19"/>
          <p:cNvSpPr txBox="1">
            <a:spLocks noChangeArrowheads="1"/>
          </p:cNvSpPr>
          <p:nvPr/>
        </p:nvSpPr>
        <p:spPr bwMode="auto">
          <a:xfrm>
            <a:off x="1447800" y="2057400"/>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1">
                <a:solidFill>
                  <a:srgbClr val="FF0000"/>
                </a:solidFill>
                <a:latin typeface="Book Antiqua" pitchFamily="18" charset="0"/>
              </a:rPr>
              <a:t>Expansion path</a:t>
            </a:r>
          </a:p>
        </p:txBody>
      </p:sp>
    </p:spTree>
    <p:extLst>
      <p:ext uri="{BB962C8B-B14F-4D97-AF65-F5344CB8AC3E}">
        <p14:creationId xmlns:p14="http://schemas.microsoft.com/office/powerpoint/2010/main" val="2435142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smtClean="0"/>
              <a:t>Costs in Short Run and in Long Run</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smtClean="0"/>
              <a:t>Many decisions</a:t>
            </a:r>
          </a:p>
          <a:p>
            <a:pPr lvl="1"/>
            <a:r>
              <a:rPr lang="en-US" altLang="tr-TR" smtClean="0"/>
              <a:t>Fixed in the short run</a:t>
            </a:r>
          </a:p>
          <a:p>
            <a:pPr lvl="1"/>
            <a:r>
              <a:rPr lang="en-US" altLang="tr-TR" smtClean="0"/>
              <a:t>Variable in the long run,</a:t>
            </a:r>
          </a:p>
          <a:p>
            <a:r>
              <a:rPr lang="en-US" altLang="tr-TR" smtClean="0"/>
              <a:t>Firms – greater flexibility in the long-run</a:t>
            </a:r>
          </a:p>
          <a:p>
            <a:pPr lvl="1"/>
            <a:r>
              <a:rPr lang="en-US" altLang="tr-TR" smtClean="0"/>
              <a:t>Long-run cost curves</a:t>
            </a:r>
          </a:p>
          <a:p>
            <a:pPr lvl="2"/>
            <a:r>
              <a:rPr lang="en-US" altLang="tr-TR" smtClean="0"/>
              <a:t>Differ from short-run cost curves</a:t>
            </a:r>
          </a:p>
          <a:p>
            <a:pPr lvl="2"/>
            <a:r>
              <a:rPr lang="en-US" altLang="tr-TR" smtClean="0"/>
              <a:t>Much flatter than short-run cost curves</a:t>
            </a:r>
          </a:p>
          <a:p>
            <a:pPr lvl="1"/>
            <a:r>
              <a:rPr lang="en-US" altLang="tr-TR" smtClean="0"/>
              <a:t>Short-run cost curves</a:t>
            </a:r>
          </a:p>
          <a:p>
            <a:pPr lvl="2"/>
            <a:r>
              <a:rPr lang="en-US" altLang="tr-TR" smtClean="0"/>
              <a:t>Lie on or above the long-run cost curves</a:t>
            </a:r>
          </a:p>
        </p:txBody>
      </p:sp>
      <p:sp>
        <p:nvSpPr>
          <p:cNvPr id="4" name="Slide Number Placeholder 3"/>
          <p:cNvSpPr>
            <a:spLocks noGrp="1"/>
          </p:cNvSpPr>
          <p:nvPr>
            <p:ph type="sldNum" sz="quarter" idx="12"/>
          </p:nvPr>
        </p:nvSpPr>
        <p:spPr/>
        <p:txBody>
          <a:bodyPr/>
          <a:lstStyle/>
          <a:p>
            <a:pPr>
              <a:defRPr/>
            </a:pPr>
            <a:fld id="{170E5421-ECF2-496B-BA11-74ED47EF43F8}" type="slidenum">
              <a:rPr lang="en-US" smtClean="0"/>
              <a:pPr>
                <a:defRPr/>
              </a:pPr>
              <a:t>67</a:t>
            </a:fld>
            <a:endParaRPr lang="en-US"/>
          </a:p>
        </p:txBody>
      </p:sp>
    </p:spTree>
    <p:extLst>
      <p:ext uri="{BB962C8B-B14F-4D97-AF65-F5344CB8AC3E}">
        <p14:creationId xmlns:p14="http://schemas.microsoft.com/office/powerpoint/2010/main" val="172417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68</a:t>
            </a:fld>
            <a:endParaRPr lang="en-US"/>
          </a:p>
        </p:txBody>
      </p:sp>
      <p:sp>
        <p:nvSpPr>
          <p:cNvPr id="4" name="Dikdörtgen 3"/>
          <p:cNvSpPr/>
          <p:nvPr/>
        </p:nvSpPr>
        <p:spPr>
          <a:xfrm>
            <a:off x="287594" y="1447800"/>
            <a:ext cx="8534400" cy="4154984"/>
          </a:xfrm>
          <a:prstGeom prst="rect">
            <a:avLst/>
          </a:prstGeom>
        </p:spPr>
        <p:txBody>
          <a:bodyPr wrap="square">
            <a:spAutoFit/>
          </a:bodyPr>
          <a:lstStyle/>
          <a:p>
            <a:pPr algn="just"/>
            <a:r>
              <a:rPr lang="tr-TR" sz="2400" dirty="0" smtClean="0"/>
              <a:t>L</a:t>
            </a:r>
            <a:r>
              <a:rPr lang="en-US" sz="2400" dirty="0" err="1" smtClean="0"/>
              <a:t>ong</a:t>
            </a:r>
            <a:r>
              <a:rPr lang="en-US" sz="2400" dirty="0" smtClean="0"/>
              <a:t>-run </a:t>
            </a:r>
            <a:r>
              <a:rPr lang="en-US" sz="2400" dirty="0"/>
              <a:t>costs are important because </a:t>
            </a:r>
            <a:r>
              <a:rPr lang="en-US" sz="2400" dirty="0" smtClean="0"/>
              <a:t>of</a:t>
            </a:r>
            <a:r>
              <a:rPr lang="tr-TR" sz="2400" dirty="0" smtClean="0"/>
              <a:t> </a:t>
            </a:r>
            <a:r>
              <a:rPr lang="en-US" sz="2400" dirty="0" smtClean="0"/>
              <a:t>their </a:t>
            </a:r>
            <a:r>
              <a:rPr lang="en-US" sz="2400" dirty="0"/>
              <a:t>effect on the structure of industry. When, as in Figure 9.20a, there are declining long-run average costs </a:t>
            </a:r>
            <a:r>
              <a:rPr lang="en-US" sz="2400" dirty="0" smtClean="0"/>
              <a:t>throughout,</a:t>
            </a:r>
            <a:r>
              <a:rPr lang="tr-TR" sz="2400" dirty="0" smtClean="0"/>
              <a:t> </a:t>
            </a:r>
            <a:r>
              <a:rPr lang="en-US" sz="2400" dirty="0" smtClean="0"/>
              <a:t>the </a:t>
            </a:r>
            <a:r>
              <a:rPr lang="en-US" sz="2400" dirty="0"/>
              <a:t>tendency will be for a single firm to serve the market. If two firms </a:t>
            </a:r>
            <a:r>
              <a:rPr lang="en-US" sz="2400" dirty="0" smtClean="0"/>
              <a:t>attempted</a:t>
            </a:r>
            <a:r>
              <a:rPr lang="tr-TR" sz="2400" dirty="0" smtClean="0"/>
              <a:t> </a:t>
            </a:r>
            <a:r>
              <a:rPr lang="en-US" sz="2400" dirty="0" smtClean="0"/>
              <a:t>to </a:t>
            </a:r>
            <a:r>
              <a:rPr lang="en-US" sz="2400" dirty="0"/>
              <a:t>serve such a market, with each producing only part of the total </a:t>
            </a:r>
            <a:r>
              <a:rPr lang="en-US" sz="2400" dirty="0" smtClean="0"/>
              <a:t>output</a:t>
            </a:r>
            <a:r>
              <a:rPr lang="tr-TR" sz="2400" dirty="0" smtClean="0"/>
              <a:t> </a:t>
            </a:r>
            <a:r>
              <a:rPr lang="en-US" sz="2400" dirty="0" smtClean="0"/>
              <a:t>sold</a:t>
            </a:r>
            <a:r>
              <a:rPr lang="en-US" sz="2400" dirty="0"/>
              <a:t>, each would have higher average costs than if one of them alone served </a:t>
            </a:r>
            <a:r>
              <a:rPr lang="en-US" sz="2400" dirty="0" smtClean="0"/>
              <a:t>the</a:t>
            </a:r>
            <a:r>
              <a:rPr lang="tr-TR" sz="2400" dirty="0" smtClean="0"/>
              <a:t> </a:t>
            </a:r>
            <a:r>
              <a:rPr lang="en-US" sz="2400" dirty="0" smtClean="0"/>
              <a:t>market</a:t>
            </a:r>
            <a:r>
              <a:rPr lang="en-US" sz="2400" dirty="0"/>
              <a:t>. The tendency in such a market will be for the firm that happens to </a:t>
            </a:r>
            <a:r>
              <a:rPr lang="en-US" sz="2400" dirty="0" smtClean="0"/>
              <a:t>grow</a:t>
            </a:r>
            <a:r>
              <a:rPr lang="tr-TR" sz="2400" dirty="0" smtClean="0"/>
              <a:t> </a:t>
            </a:r>
            <a:r>
              <a:rPr lang="en-US" sz="2400" dirty="0" smtClean="0"/>
              <a:t>larger </a:t>
            </a:r>
            <a:r>
              <a:rPr lang="en-US" sz="2400" dirty="0"/>
              <a:t>to have a cost advantage that enables it to eliminate its rival. Markets </a:t>
            </a:r>
            <a:r>
              <a:rPr lang="en-US" sz="2400" dirty="0" smtClean="0"/>
              <a:t>characterized</a:t>
            </a:r>
            <a:r>
              <a:rPr lang="tr-TR" sz="2400" dirty="0" smtClean="0"/>
              <a:t> </a:t>
            </a:r>
            <a:r>
              <a:rPr lang="en-US" sz="2400" dirty="0" smtClean="0"/>
              <a:t>by </a:t>
            </a:r>
            <a:r>
              <a:rPr lang="en-US" sz="2400" dirty="0"/>
              <a:t>declining long-run average cost curves are for this reason often </a:t>
            </a:r>
            <a:r>
              <a:rPr lang="en-US" sz="2400" dirty="0" smtClean="0"/>
              <a:t>referred</a:t>
            </a:r>
            <a:r>
              <a:rPr lang="tr-TR" sz="2400" dirty="0" smtClean="0"/>
              <a:t> </a:t>
            </a:r>
            <a:r>
              <a:rPr lang="en-US" sz="2400" dirty="0" smtClean="0"/>
              <a:t>to </a:t>
            </a:r>
            <a:r>
              <a:rPr lang="en-US" sz="2400" dirty="0"/>
              <a:t>as natural monopolies.</a:t>
            </a:r>
            <a:endParaRPr lang="tr-TR" sz="2400" dirty="0"/>
          </a:p>
        </p:txBody>
      </p:sp>
      <p:sp>
        <p:nvSpPr>
          <p:cNvPr id="5" name="Dikdörtgen 4"/>
          <p:cNvSpPr/>
          <p:nvPr/>
        </p:nvSpPr>
        <p:spPr>
          <a:xfrm>
            <a:off x="304800" y="457200"/>
            <a:ext cx="8534400" cy="523220"/>
          </a:xfrm>
          <a:prstGeom prst="rect">
            <a:avLst/>
          </a:prstGeom>
        </p:spPr>
        <p:txBody>
          <a:bodyPr wrap="square">
            <a:spAutoFit/>
          </a:bodyPr>
          <a:lstStyle/>
          <a:p>
            <a:pPr algn="ctr"/>
            <a:r>
              <a:rPr lang="en-US" sz="2800" b="1" dirty="0">
                <a:solidFill>
                  <a:srgbClr val="FF0000"/>
                </a:solidFill>
              </a:rPr>
              <a:t>LONG-RUN COSTS AND THE </a:t>
            </a:r>
            <a:r>
              <a:rPr lang="en-US" sz="2800" b="1" dirty="0" smtClean="0">
                <a:solidFill>
                  <a:srgbClr val="FF0000"/>
                </a:solidFill>
              </a:rPr>
              <a:t>STRUCTURE</a:t>
            </a:r>
            <a:r>
              <a:rPr lang="tr-TR" sz="2800" b="1" dirty="0" smtClean="0">
                <a:solidFill>
                  <a:srgbClr val="FF0000"/>
                </a:solidFill>
              </a:rPr>
              <a:t> </a:t>
            </a:r>
            <a:r>
              <a:rPr lang="en-US" sz="2800" b="1" dirty="0" smtClean="0">
                <a:solidFill>
                  <a:srgbClr val="FF0000"/>
                </a:solidFill>
              </a:rPr>
              <a:t>OF </a:t>
            </a:r>
            <a:r>
              <a:rPr lang="en-US" sz="2800" b="1" dirty="0">
                <a:solidFill>
                  <a:srgbClr val="FF0000"/>
                </a:solidFill>
              </a:rPr>
              <a:t>INDUSTRY</a:t>
            </a:r>
            <a:endParaRPr lang="tr-TR" sz="2800" b="1" dirty="0">
              <a:solidFill>
                <a:srgbClr val="FF0000"/>
              </a:solidFill>
            </a:endParaRPr>
          </a:p>
        </p:txBody>
      </p:sp>
    </p:spTree>
    <p:extLst>
      <p:ext uri="{BB962C8B-B14F-4D97-AF65-F5344CB8AC3E}">
        <p14:creationId xmlns:p14="http://schemas.microsoft.com/office/powerpoint/2010/main" val="2677414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69</a:t>
            </a:fld>
            <a:endParaRPr lang="en-US"/>
          </a:p>
        </p:txBody>
      </p:sp>
      <p:sp>
        <p:nvSpPr>
          <p:cNvPr id="4" name="Dikdörtgen 3"/>
          <p:cNvSpPr/>
          <p:nvPr/>
        </p:nvSpPr>
        <p:spPr>
          <a:xfrm>
            <a:off x="457200" y="1981200"/>
            <a:ext cx="8382000" cy="1200329"/>
          </a:xfrm>
          <a:prstGeom prst="rect">
            <a:avLst/>
          </a:prstGeom>
        </p:spPr>
        <p:txBody>
          <a:bodyPr wrap="square">
            <a:spAutoFit/>
          </a:bodyPr>
          <a:lstStyle/>
          <a:p>
            <a:pPr algn="just"/>
            <a:r>
              <a:rPr lang="tr-TR" sz="2400" b="1" dirty="0" err="1">
                <a:solidFill>
                  <a:srgbClr val="007373"/>
                </a:solidFill>
              </a:rPr>
              <a:t>natural</a:t>
            </a:r>
            <a:r>
              <a:rPr lang="tr-TR" sz="2400" b="1" dirty="0">
                <a:solidFill>
                  <a:srgbClr val="007373"/>
                </a:solidFill>
              </a:rPr>
              <a:t> </a:t>
            </a:r>
            <a:r>
              <a:rPr lang="tr-TR" sz="2400" b="1" dirty="0" err="1">
                <a:solidFill>
                  <a:srgbClr val="007373"/>
                </a:solidFill>
              </a:rPr>
              <a:t>monopoly</a:t>
            </a:r>
            <a:r>
              <a:rPr lang="tr-TR" sz="2400" b="1" dirty="0">
                <a:solidFill>
                  <a:srgbClr val="007373"/>
                </a:solidFill>
              </a:rPr>
              <a:t> </a:t>
            </a:r>
            <a:r>
              <a:rPr lang="tr-TR" sz="2400" dirty="0">
                <a:solidFill>
                  <a:srgbClr val="000000"/>
                </a:solidFill>
              </a:rPr>
              <a:t>an </a:t>
            </a:r>
            <a:r>
              <a:rPr lang="tr-TR" sz="2400" dirty="0" err="1" smtClean="0">
                <a:solidFill>
                  <a:srgbClr val="000000"/>
                </a:solidFill>
              </a:rPr>
              <a:t>industry</a:t>
            </a:r>
            <a:r>
              <a:rPr lang="tr-TR" sz="2400" dirty="0" smtClean="0">
                <a:solidFill>
                  <a:srgbClr val="000000"/>
                </a:solidFill>
              </a:rPr>
              <a:t> </a:t>
            </a:r>
            <a:r>
              <a:rPr lang="en-US" sz="2400" dirty="0" smtClean="0">
                <a:solidFill>
                  <a:srgbClr val="000000"/>
                </a:solidFill>
              </a:rPr>
              <a:t>whose </a:t>
            </a:r>
            <a:r>
              <a:rPr lang="en-US" sz="2400" dirty="0">
                <a:solidFill>
                  <a:srgbClr val="000000"/>
                </a:solidFill>
              </a:rPr>
              <a:t>market output is </a:t>
            </a:r>
            <a:r>
              <a:rPr lang="en-US" sz="2400" dirty="0" smtClean="0">
                <a:solidFill>
                  <a:srgbClr val="000000"/>
                </a:solidFill>
              </a:rPr>
              <a:t>produced</a:t>
            </a:r>
            <a:r>
              <a:rPr lang="tr-TR" sz="2400" dirty="0" smtClean="0">
                <a:solidFill>
                  <a:srgbClr val="000000"/>
                </a:solidFill>
              </a:rPr>
              <a:t> </a:t>
            </a:r>
            <a:r>
              <a:rPr lang="en-US" sz="2400" dirty="0" smtClean="0">
                <a:solidFill>
                  <a:srgbClr val="000000"/>
                </a:solidFill>
              </a:rPr>
              <a:t>at </a:t>
            </a:r>
            <a:r>
              <a:rPr lang="en-US" sz="2400" dirty="0">
                <a:solidFill>
                  <a:srgbClr val="000000"/>
                </a:solidFill>
              </a:rPr>
              <a:t>the lowest cost </a:t>
            </a:r>
            <a:r>
              <a:rPr lang="en-US" sz="2400" dirty="0" smtClean="0">
                <a:solidFill>
                  <a:srgbClr val="000000"/>
                </a:solidFill>
              </a:rPr>
              <a:t>when</a:t>
            </a:r>
            <a:r>
              <a:rPr lang="tr-TR" sz="2400" dirty="0" smtClean="0">
                <a:solidFill>
                  <a:srgbClr val="000000"/>
                </a:solidFill>
              </a:rPr>
              <a:t> </a:t>
            </a:r>
            <a:r>
              <a:rPr lang="tr-TR" sz="2400" dirty="0" err="1" smtClean="0">
                <a:solidFill>
                  <a:srgbClr val="000000"/>
                </a:solidFill>
              </a:rPr>
              <a:t>production</a:t>
            </a:r>
            <a:r>
              <a:rPr lang="tr-TR" sz="2400" dirty="0" smtClean="0">
                <a:solidFill>
                  <a:srgbClr val="000000"/>
                </a:solidFill>
              </a:rPr>
              <a:t> </a:t>
            </a:r>
            <a:r>
              <a:rPr lang="tr-TR" sz="2400" dirty="0">
                <a:solidFill>
                  <a:srgbClr val="000000"/>
                </a:solidFill>
              </a:rPr>
              <a:t>is </a:t>
            </a:r>
            <a:r>
              <a:rPr lang="tr-TR" sz="2400" dirty="0" err="1">
                <a:solidFill>
                  <a:srgbClr val="000000"/>
                </a:solidFill>
              </a:rPr>
              <a:t>concentrated</a:t>
            </a:r>
            <a:r>
              <a:rPr lang="tr-TR" sz="2400" dirty="0">
                <a:solidFill>
                  <a:srgbClr val="000000"/>
                </a:solidFill>
              </a:rPr>
              <a:t> </a:t>
            </a:r>
            <a:r>
              <a:rPr lang="tr-TR" sz="2400" dirty="0" smtClean="0">
                <a:solidFill>
                  <a:srgbClr val="000000"/>
                </a:solidFill>
              </a:rPr>
              <a:t>in </a:t>
            </a:r>
            <a:r>
              <a:rPr lang="en-US" sz="2400" dirty="0" smtClean="0">
                <a:solidFill>
                  <a:srgbClr val="000000"/>
                </a:solidFill>
              </a:rPr>
              <a:t>the </a:t>
            </a:r>
            <a:r>
              <a:rPr lang="en-US" sz="2400" dirty="0">
                <a:solidFill>
                  <a:srgbClr val="000000"/>
                </a:solidFill>
              </a:rPr>
              <a:t>hands of a single firm.</a:t>
            </a:r>
            <a:endParaRPr lang="tr-TR" sz="2400" dirty="0"/>
          </a:p>
        </p:txBody>
      </p:sp>
    </p:spTree>
    <p:extLst>
      <p:ext uri="{BB962C8B-B14F-4D97-AF65-F5344CB8AC3E}">
        <p14:creationId xmlns:p14="http://schemas.microsoft.com/office/powerpoint/2010/main" val="129355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ChangeArrowheads="1"/>
          </p:cNvSpPr>
          <p:nvPr>
            <p:ph type="title"/>
          </p:nvPr>
        </p:nvSpPr>
        <p:spPr/>
        <p:txBody>
          <a:bodyPr>
            <a:normAutofit fontScale="90000"/>
          </a:bodyPr>
          <a:lstStyle/>
          <a:p>
            <a:r>
              <a:rPr lang="en-US" altLang="tr-TR"/>
              <a:t>Total Revenue, Total Cost, and Profit</a:t>
            </a:r>
          </a:p>
        </p:txBody>
      </p:sp>
      <p:sp>
        <p:nvSpPr>
          <p:cNvPr id="463877" name="Rectangle 5"/>
          <p:cNvSpPr>
            <a:spLocks noGrp="1" noChangeArrowheads="1"/>
          </p:cNvSpPr>
          <p:nvPr>
            <p:ph idx="1"/>
          </p:nvPr>
        </p:nvSpPr>
        <p:spPr/>
        <p:txBody>
          <a:bodyPr/>
          <a:lstStyle/>
          <a:p>
            <a:r>
              <a:rPr lang="en-US" altLang="tr-TR" i="1">
                <a:solidFill>
                  <a:srgbClr val="00B85C"/>
                </a:solidFill>
              </a:rPr>
              <a:t>Profit</a:t>
            </a:r>
            <a:r>
              <a:rPr lang="en-US" altLang="tr-TR"/>
              <a:t> is the firm’s total revenue minus its total cost.</a:t>
            </a:r>
          </a:p>
          <a:p>
            <a:endParaRPr lang="en-US" altLang="tr-TR"/>
          </a:p>
          <a:p>
            <a:r>
              <a:rPr lang="en-US" altLang="tr-TR"/>
              <a:t>Profit = Total revenue - Total cost</a:t>
            </a:r>
          </a:p>
        </p:txBody>
      </p:sp>
    </p:spTree>
    <p:extLst>
      <p:ext uri="{BB962C8B-B14F-4D97-AF65-F5344CB8AC3E}">
        <p14:creationId xmlns:p14="http://schemas.microsoft.com/office/powerpoint/2010/main" val="213413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70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610601" cy="410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71</a:t>
            </a:fld>
            <a:endParaRPr lang="en-US"/>
          </a:p>
        </p:txBody>
      </p:sp>
      <p:sp>
        <p:nvSpPr>
          <p:cNvPr id="4" name="Dikdörtgen 3"/>
          <p:cNvSpPr/>
          <p:nvPr/>
        </p:nvSpPr>
        <p:spPr>
          <a:xfrm>
            <a:off x="272845" y="457200"/>
            <a:ext cx="8534400" cy="6001643"/>
          </a:xfrm>
          <a:prstGeom prst="rect">
            <a:avLst/>
          </a:prstGeom>
        </p:spPr>
        <p:txBody>
          <a:bodyPr wrap="square">
            <a:spAutoFit/>
          </a:bodyPr>
          <a:lstStyle/>
          <a:p>
            <a:pPr algn="just"/>
            <a:r>
              <a:rPr lang="en-US" sz="2400" dirty="0"/>
              <a:t>Consider now the LAC curve shown in Figure 9.20</a:t>
            </a:r>
            <a:r>
              <a:rPr lang="en-US" sz="2400" i="1" dirty="0"/>
              <a:t>b</a:t>
            </a:r>
            <a:r>
              <a:rPr lang="en-US" sz="2400" dirty="0"/>
              <a:t>. The minimum </a:t>
            </a:r>
            <a:r>
              <a:rPr lang="en-US" sz="2400" dirty="0" smtClean="0"/>
              <a:t>point</a:t>
            </a:r>
            <a:r>
              <a:rPr lang="tr-TR" sz="2400" dirty="0" smtClean="0"/>
              <a:t> </a:t>
            </a:r>
            <a:r>
              <a:rPr lang="en-US" sz="2400" dirty="0" smtClean="0"/>
              <a:t>on </a:t>
            </a:r>
            <a:r>
              <a:rPr lang="en-US" sz="2400" dirty="0"/>
              <a:t>this curve occurs at the output level </a:t>
            </a:r>
            <a:r>
              <a:rPr lang="en-US" sz="2400" i="1" dirty="0"/>
              <a:t>Q</a:t>
            </a:r>
            <a:r>
              <a:rPr lang="en-US" sz="2400" baseline="-25000" dirty="0"/>
              <a:t>0</a:t>
            </a:r>
            <a:r>
              <a:rPr lang="en-US" sz="2400" dirty="0"/>
              <a:t>. At that output level, the </a:t>
            </a:r>
            <a:r>
              <a:rPr lang="en-US" sz="2400" dirty="0" smtClean="0"/>
              <a:t>firm</a:t>
            </a:r>
            <a:r>
              <a:rPr lang="tr-TR" sz="2400" dirty="0" smtClean="0"/>
              <a:t> </a:t>
            </a:r>
            <a:r>
              <a:rPr lang="en-US" sz="2400" dirty="0" smtClean="0"/>
              <a:t>achieves </a:t>
            </a:r>
            <a:r>
              <a:rPr lang="en-US" sz="2400" dirty="0"/>
              <a:t>its lowest possible unit cost of production. The output level </a:t>
            </a:r>
            <a:r>
              <a:rPr lang="en-US" sz="2400" i="1" dirty="0"/>
              <a:t>Q</a:t>
            </a:r>
            <a:r>
              <a:rPr lang="en-US" sz="2400" baseline="-25000" dirty="0"/>
              <a:t>0</a:t>
            </a:r>
            <a:r>
              <a:rPr lang="en-US" sz="2400" dirty="0"/>
              <a:t> may </a:t>
            </a:r>
            <a:r>
              <a:rPr lang="en-US" sz="2400" dirty="0" smtClean="0"/>
              <a:t>be</a:t>
            </a:r>
            <a:r>
              <a:rPr lang="tr-TR" sz="2400" dirty="0" smtClean="0"/>
              <a:t> </a:t>
            </a:r>
            <a:r>
              <a:rPr lang="en-US" sz="2400" dirty="0" smtClean="0"/>
              <a:t>called </a:t>
            </a:r>
            <a:r>
              <a:rPr lang="en-US" sz="2400" dirty="0"/>
              <a:t>the </a:t>
            </a:r>
            <a:r>
              <a:rPr lang="en-US" sz="2400" b="1" i="1" dirty="0">
                <a:solidFill>
                  <a:srgbClr val="FF0000"/>
                </a:solidFill>
              </a:rPr>
              <a:t>minimum efficient scale: </a:t>
            </a:r>
            <a:r>
              <a:rPr lang="en-US" sz="2400" dirty="0"/>
              <a:t>the level of production required for LAC </a:t>
            </a:r>
            <a:r>
              <a:rPr lang="en-US" sz="2400" dirty="0" smtClean="0"/>
              <a:t>to</a:t>
            </a:r>
            <a:r>
              <a:rPr lang="tr-TR" sz="2400" dirty="0" smtClean="0"/>
              <a:t> </a:t>
            </a:r>
            <a:r>
              <a:rPr lang="en-US" sz="2400" dirty="0" smtClean="0"/>
              <a:t>reach </a:t>
            </a:r>
            <a:r>
              <a:rPr lang="en-US" sz="2400" dirty="0"/>
              <a:t>its minimum level. If </a:t>
            </a:r>
            <a:r>
              <a:rPr lang="en-US" sz="2400" i="1" dirty="0"/>
              <a:t>Q</a:t>
            </a:r>
            <a:r>
              <a:rPr lang="en-US" sz="2400" baseline="-25000" dirty="0"/>
              <a:t>0 </a:t>
            </a:r>
            <a:r>
              <a:rPr lang="en-US" sz="2400" dirty="0"/>
              <a:t>constitutes a substantial share of industry </a:t>
            </a:r>
            <a:r>
              <a:rPr lang="en-US" sz="2400" dirty="0" smtClean="0"/>
              <a:t>output—</a:t>
            </a:r>
            <a:r>
              <a:rPr lang="tr-TR" sz="2400" dirty="0" smtClean="0"/>
              <a:t> </a:t>
            </a:r>
            <a:r>
              <a:rPr lang="en-US" sz="2400" dirty="0" smtClean="0"/>
              <a:t>more </a:t>
            </a:r>
            <a:r>
              <a:rPr lang="en-US" sz="2400" dirty="0"/>
              <a:t>than, say, 20 percent—the industry will tend to be dominated by </a:t>
            </a:r>
            <a:r>
              <a:rPr lang="en-US" sz="2400" dirty="0" smtClean="0"/>
              <a:t>a</a:t>
            </a:r>
            <a:r>
              <a:rPr lang="tr-TR" sz="2400" dirty="0" smtClean="0"/>
              <a:t> </a:t>
            </a:r>
            <a:r>
              <a:rPr lang="en-US" sz="2400" dirty="0" smtClean="0"/>
              <a:t>small </a:t>
            </a:r>
            <a:r>
              <a:rPr lang="en-US" sz="2400" dirty="0"/>
              <a:t>handful of firms. As in the natural monopoly case, a large number </a:t>
            </a:r>
            <a:r>
              <a:rPr lang="en-US" sz="2400" dirty="0" smtClean="0"/>
              <a:t>of</a:t>
            </a:r>
            <a:r>
              <a:rPr lang="tr-TR" sz="2400" dirty="0" smtClean="0"/>
              <a:t> </a:t>
            </a:r>
            <a:r>
              <a:rPr lang="en-US" sz="2400" dirty="0" smtClean="0"/>
              <a:t>small </a:t>
            </a:r>
            <a:r>
              <a:rPr lang="en-US" sz="2400" dirty="0"/>
              <a:t>firms would be unlikely to survive in such a market, since each </a:t>
            </a:r>
            <a:r>
              <a:rPr lang="en-US" sz="2400" dirty="0" smtClean="0"/>
              <a:t>would</a:t>
            </a:r>
            <a:r>
              <a:rPr lang="tr-TR" sz="2400" dirty="0" smtClean="0"/>
              <a:t> </a:t>
            </a:r>
            <a:r>
              <a:rPr lang="en-US" sz="2400" dirty="0" smtClean="0"/>
              <a:t>have </a:t>
            </a:r>
            <a:r>
              <a:rPr lang="en-US" sz="2400" dirty="0"/>
              <a:t>much higher average costs than larger firms. By contrast to the </a:t>
            </a:r>
            <a:r>
              <a:rPr lang="en-US" sz="2400" dirty="0" smtClean="0"/>
              <a:t>natural</a:t>
            </a:r>
            <a:r>
              <a:rPr lang="tr-TR" sz="2400" dirty="0" smtClean="0"/>
              <a:t> </a:t>
            </a:r>
            <a:r>
              <a:rPr lang="en-US" sz="2400" dirty="0" smtClean="0"/>
              <a:t>monopoly </a:t>
            </a:r>
            <a:r>
              <a:rPr lang="en-US" sz="2400" dirty="0"/>
              <a:t>case, however, the upturn in the LAC beyond </a:t>
            </a:r>
            <a:r>
              <a:rPr lang="en-US" sz="2400" i="1" dirty="0"/>
              <a:t>Q</a:t>
            </a:r>
            <a:r>
              <a:rPr lang="en-US" sz="2400" baseline="-25000" dirty="0"/>
              <a:t>0</a:t>
            </a:r>
            <a:r>
              <a:rPr lang="en-US" sz="2400" dirty="0"/>
              <a:t> will make it </a:t>
            </a:r>
            <a:r>
              <a:rPr lang="en-US" sz="2400" dirty="0" smtClean="0"/>
              <a:t>difficult</a:t>
            </a:r>
            <a:r>
              <a:rPr lang="tr-TR" sz="2400" dirty="0" smtClean="0"/>
              <a:t> </a:t>
            </a:r>
            <a:r>
              <a:rPr lang="en-US" sz="2400" dirty="0" smtClean="0"/>
              <a:t>for </a:t>
            </a:r>
            <a:r>
              <a:rPr lang="en-US" sz="2400" dirty="0"/>
              <a:t>a single firm to serve the entire market. Markets served by firms </a:t>
            </a:r>
            <a:r>
              <a:rPr lang="en-US" sz="2400" dirty="0" smtClean="0"/>
              <a:t>with</a:t>
            </a:r>
            <a:r>
              <a:rPr lang="tr-TR" sz="2400" dirty="0" smtClean="0"/>
              <a:t> </a:t>
            </a:r>
            <a:r>
              <a:rPr lang="en-US" sz="2400" dirty="0" smtClean="0"/>
              <a:t>LACs </a:t>
            </a:r>
            <a:r>
              <a:rPr lang="en-US" sz="2400" dirty="0"/>
              <a:t>like the one in Figure 9.20</a:t>
            </a:r>
            <a:r>
              <a:rPr lang="en-US" sz="2400" i="1" dirty="0"/>
              <a:t>b </a:t>
            </a:r>
            <a:r>
              <a:rPr lang="en-US" sz="2400" dirty="0"/>
              <a:t>are likely to be “highly concentrated,” </a:t>
            </a:r>
            <a:r>
              <a:rPr lang="en-US" sz="2400" dirty="0" smtClean="0"/>
              <a:t>which</a:t>
            </a:r>
            <a:r>
              <a:rPr lang="tr-TR" sz="2400" dirty="0" smtClean="0"/>
              <a:t> </a:t>
            </a:r>
            <a:r>
              <a:rPr lang="en-US" sz="2400" dirty="0" smtClean="0"/>
              <a:t>means </a:t>
            </a:r>
            <a:r>
              <a:rPr lang="en-US" sz="2400" dirty="0"/>
              <a:t>that a small number of firms will tend to account for the lion’s share </a:t>
            </a:r>
            <a:r>
              <a:rPr lang="en-US" sz="2400" dirty="0" smtClean="0"/>
              <a:t>of</a:t>
            </a:r>
            <a:r>
              <a:rPr lang="tr-TR" sz="2400" dirty="0" smtClean="0"/>
              <a:t> </a:t>
            </a:r>
            <a:r>
              <a:rPr lang="tr-TR" sz="2400" dirty="0" err="1" smtClean="0"/>
              <a:t>all</a:t>
            </a:r>
            <a:r>
              <a:rPr lang="tr-TR" sz="2400" dirty="0" smtClean="0"/>
              <a:t> </a:t>
            </a:r>
            <a:r>
              <a:rPr lang="tr-TR" sz="2400" dirty="0" err="1"/>
              <a:t>output</a:t>
            </a:r>
            <a:r>
              <a:rPr lang="tr-TR" sz="2400" dirty="0"/>
              <a:t> </a:t>
            </a:r>
            <a:r>
              <a:rPr lang="tr-TR" sz="2400" dirty="0" err="1"/>
              <a:t>sold</a:t>
            </a:r>
            <a:r>
              <a:rPr lang="tr-TR" sz="2400" dirty="0"/>
              <a:t>.</a:t>
            </a:r>
          </a:p>
        </p:txBody>
      </p:sp>
    </p:spTree>
    <p:extLst>
      <p:ext uri="{BB962C8B-B14F-4D97-AF65-F5344CB8AC3E}">
        <p14:creationId xmlns:p14="http://schemas.microsoft.com/office/powerpoint/2010/main" val="3306313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72</a:t>
            </a:fld>
            <a:endParaRPr lang="en-US"/>
          </a:p>
        </p:txBody>
      </p:sp>
      <p:sp>
        <p:nvSpPr>
          <p:cNvPr id="4" name="Dikdörtgen 3"/>
          <p:cNvSpPr/>
          <p:nvPr/>
        </p:nvSpPr>
        <p:spPr>
          <a:xfrm>
            <a:off x="228600" y="304800"/>
            <a:ext cx="8686800" cy="1200329"/>
          </a:xfrm>
          <a:prstGeom prst="rect">
            <a:avLst/>
          </a:prstGeom>
        </p:spPr>
        <p:txBody>
          <a:bodyPr wrap="square">
            <a:spAutoFit/>
          </a:bodyPr>
          <a:lstStyle/>
          <a:p>
            <a:pPr algn="just"/>
            <a:r>
              <a:rPr lang="en-US" sz="2400" dirty="0"/>
              <a:t>The long-run average cost curve associated with a market served by </a:t>
            </a:r>
            <a:r>
              <a:rPr lang="en-US" sz="2400" dirty="0" smtClean="0"/>
              <a:t>many</a:t>
            </a:r>
            <a:r>
              <a:rPr lang="tr-TR" sz="2400" dirty="0" smtClean="0"/>
              <a:t> </a:t>
            </a:r>
            <a:r>
              <a:rPr lang="en-US" sz="2400" dirty="0" smtClean="0"/>
              <a:t>firms </a:t>
            </a:r>
            <a:r>
              <a:rPr lang="en-US" sz="2400" dirty="0"/>
              <a:t>is likely to take one of the three forms shown in Figure 9.21.</a:t>
            </a:r>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1" y="1981200"/>
            <a:ext cx="919882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42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73</a:t>
            </a:fld>
            <a:endParaRPr lang="en-US"/>
          </a:p>
        </p:txBody>
      </p:sp>
      <p:sp>
        <p:nvSpPr>
          <p:cNvPr id="4" name="Dikdörtgen 3"/>
          <p:cNvSpPr/>
          <p:nvPr/>
        </p:nvSpPr>
        <p:spPr>
          <a:xfrm>
            <a:off x="228600" y="381000"/>
            <a:ext cx="8382000" cy="6001643"/>
          </a:xfrm>
          <a:prstGeom prst="rect">
            <a:avLst/>
          </a:prstGeom>
        </p:spPr>
        <p:txBody>
          <a:bodyPr wrap="square">
            <a:spAutoFit/>
          </a:bodyPr>
          <a:lstStyle/>
          <a:p>
            <a:pPr algn="just"/>
            <a:r>
              <a:rPr lang="tr-TR" sz="2400" dirty="0" err="1"/>
              <a:t>If</a:t>
            </a:r>
            <a:r>
              <a:rPr lang="tr-TR" sz="2400" dirty="0"/>
              <a:t> </a:t>
            </a:r>
            <a:r>
              <a:rPr lang="tr-TR" sz="2400" i="1" dirty="0"/>
              <a:t>Q</a:t>
            </a:r>
            <a:r>
              <a:rPr lang="tr-TR" sz="2400" baseline="-25000" dirty="0"/>
              <a:t>0</a:t>
            </a:r>
            <a:r>
              <a:rPr lang="tr-TR" sz="2400" dirty="0"/>
              <a:t>, </a:t>
            </a:r>
            <a:r>
              <a:rPr lang="tr-TR" sz="2400" dirty="0" err="1" smtClean="0"/>
              <a:t>the</a:t>
            </a:r>
            <a:r>
              <a:rPr lang="tr-TR" sz="2400" dirty="0" smtClean="0"/>
              <a:t> </a:t>
            </a:r>
            <a:r>
              <a:rPr lang="en-US" sz="2400" dirty="0" smtClean="0"/>
              <a:t>minimum </a:t>
            </a:r>
            <a:r>
              <a:rPr lang="en-US" sz="2400" dirty="0"/>
              <a:t>point on the U-shaped average cost curve in panel </a:t>
            </a:r>
            <a:r>
              <a:rPr lang="en-US" sz="2400" i="1" dirty="0"/>
              <a:t>a, </a:t>
            </a:r>
            <a:r>
              <a:rPr lang="en-US" sz="2400" dirty="0"/>
              <a:t>constitutes </a:t>
            </a:r>
            <a:r>
              <a:rPr lang="en-US" sz="2400" dirty="0" smtClean="0"/>
              <a:t>only</a:t>
            </a:r>
            <a:r>
              <a:rPr lang="tr-TR" sz="2400" dirty="0" smtClean="0"/>
              <a:t> </a:t>
            </a:r>
            <a:r>
              <a:rPr lang="en-US" sz="2400" dirty="0" smtClean="0"/>
              <a:t>a </a:t>
            </a:r>
            <a:r>
              <a:rPr lang="en-US" sz="2400" dirty="0"/>
              <a:t>small fraction of total industry output, we expect to see an industry </a:t>
            </a:r>
            <a:r>
              <a:rPr lang="en-US" sz="2400" dirty="0" smtClean="0"/>
              <a:t>populated</a:t>
            </a:r>
            <a:r>
              <a:rPr lang="tr-TR" sz="2400" dirty="0" smtClean="0"/>
              <a:t> </a:t>
            </a:r>
            <a:r>
              <a:rPr lang="en-US" sz="2400" dirty="0" smtClean="0"/>
              <a:t>by </a:t>
            </a:r>
            <a:r>
              <a:rPr lang="en-US" sz="2400" dirty="0"/>
              <a:t>numerous firms, each of which produces only a small percentage of total </a:t>
            </a:r>
            <a:r>
              <a:rPr lang="en-US" sz="2400" dirty="0" smtClean="0"/>
              <a:t>industry</a:t>
            </a:r>
            <a:r>
              <a:rPr lang="tr-TR" sz="2400" dirty="0" smtClean="0"/>
              <a:t> </a:t>
            </a:r>
            <a:r>
              <a:rPr lang="en-US" sz="2400" dirty="0" smtClean="0"/>
              <a:t>output</a:t>
            </a:r>
            <a:r>
              <a:rPr lang="en-US" sz="2400" dirty="0"/>
              <a:t>. Small size is also not a disadvantage when the production </a:t>
            </a:r>
            <a:r>
              <a:rPr lang="en-US" sz="2400" dirty="0" smtClean="0"/>
              <a:t>process</a:t>
            </a:r>
            <a:r>
              <a:rPr lang="tr-TR" sz="2400" dirty="0" smtClean="0"/>
              <a:t> </a:t>
            </a:r>
            <a:r>
              <a:rPr lang="en-US" sz="2400" dirty="0" smtClean="0"/>
              <a:t>is </a:t>
            </a:r>
            <a:r>
              <a:rPr lang="en-US" sz="2400" dirty="0"/>
              <a:t>one that gives rise to a horizontal LAC curve like the one shown in panel </a:t>
            </a:r>
            <a:r>
              <a:rPr lang="en-US" sz="2400" i="1" dirty="0" smtClean="0"/>
              <a:t>b.</a:t>
            </a:r>
            <a:r>
              <a:rPr lang="tr-TR" sz="2400" i="1" dirty="0" smtClean="0"/>
              <a:t> </a:t>
            </a:r>
            <a:r>
              <a:rPr lang="en-US" sz="2400" dirty="0" smtClean="0"/>
              <a:t>For </a:t>
            </a:r>
            <a:r>
              <a:rPr lang="en-US" sz="2400" dirty="0"/>
              <a:t>such processes, all firms—large or small—have the same unit costs of </a:t>
            </a:r>
            <a:r>
              <a:rPr lang="en-US" sz="2400" dirty="0" smtClean="0"/>
              <a:t>production.</a:t>
            </a:r>
            <a:r>
              <a:rPr lang="tr-TR" sz="2400" dirty="0" smtClean="0"/>
              <a:t> </a:t>
            </a:r>
            <a:r>
              <a:rPr lang="en-US" sz="2400" dirty="0" smtClean="0"/>
              <a:t>For </a:t>
            </a:r>
            <a:r>
              <a:rPr lang="en-US" sz="2400" dirty="0"/>
              <a:t>the upward-sloping LAC curve shown in panel </a:t>
            </a:r>
            <a:r>
              <a:rPr lang="en-US" sz="2400" i="1" dirty="0"/>
              <a:t>c </a:t>
            </a:r>
            <a:r>
              <a:rPr lang="en-US" sz="2400" dirty="0"/>
              <a:t>in Figure </a:t>
            </a:r>
            <a:r>
              <a:rPr lang="en-US" sz="2400" dirty="0" smtClean="0"/>
              <a:t>9.21,</a:t>
            </a:r>
            <a:r>
              <a:rPr lang="tr-TR" sz="2400" dirty="0" smtClean="0"/>
              <a:t> </a:t>
            </a:r>
            <a:r>
              <a:rPr lang="en-US" sz="2400" dirty="0" smtClean="0"/>
              <a:t>small </a:t>
            </a:r>
            <a:r>
              <a:rPr lang="en-US" sz="2400" dirty="0"/>
              <a:t>size is not only compatible with survival in the marketplace but </a:t>
            </a:r>
            <a:r>
              <a:rPr lang="en-US" sz="2400" dirty="0" smtClean="0"/>
              <a:t>positively</a:t>
            </a:r>
            <a:r>
              <a:rPr lang="tr-TR" sz="2400" dirty="0" smtClean="0"/>
              <a:t> </a:t>
            </a:r>
            <a:r>
              <a:rPr lang="en-US" sz="2400" dirty="0" smtClean="0"/>
              <a:t>required</a:t>
            </a:r>
            <a:r>
              <a:rPr lang="en-US" sz="2400" dirty="0"/>
              <a:t>, since large firms will always have higher average costs than </a:t>
            </a:r>
            <a:r>
              <a:rPr lang="en-US" sz="2400" dirty="0" smtClean="0"/>
              <a:t>smaller</a:t>
            </a:r>
            <a:r>
              <a:rPr lang="tr-TR" sz="2400" dirty="0" smtClean="0"/>
              <a:t> </a:t>
            </a:r>
            <a:r>
              <a:rPr lang="en-US" sz="2400" dirty="0" smtClean="0"/>
              <a:t>ones</a:t>
            </a:r>
            <a:r>
              <a:rPr lang="en-US" sz="2400" dirty="0"/>
              <a:t>. As a practical matter, however, it is very unlikely that there could ever </a:t>
            </a:r>
            <a:r>
              <a:rPr lang="en-US" sz="2400" dirty="0" smtClean="0"/>
              <a:t>be</a:t>
            </a:r>
            <a:r>
              <a:rPr lang="tr-TR" sz="2400" dirty="0" smtClean="0"/>
              <a:t> </a:t>
            </a:r>
            <a:r>
              <a:rPr lang="en-US" sz="2400" dirty="0" smtClean="0"/>
              <a:t>an </a:t>
            </a:r>
            <a:r>
              <a:rPr lang="en-US" sz="2400" dirty="0"/>
              <a:t>LAC curve that is upward sloping even at extremely small levels of output</a:t>
            </a:r>
            <a:r>
              <a:rPr lang="en-US" sz="2400" dirty="0" smtClean="0"/>
              <a:t>.</a:t>
            </a:r>
            <a:r>
              <a:rPr lang="tr-TR" sz="2400" dirty="0" smtClean="0"/>
              <a:t> </a:t>
            </a:r>
            <a:r>
              <a:rPr lang="en-US" sz="2400" dirty="0" smtClean="0"/>
              <a:t>(</a:t>
            </a:r>
            <a:r>
              <a:rPr lang="en-US" sz="2400" dirty="0"/>
              <a:t>Imagine, for example, the unit costs of a firm that tried to produce </a:t>
            </a:r>
            <a:r>
              <a:rPr lang="en-US" sz="2400" dirty="0" smtClean="0"/>
              <a:t>1</a:t>
            </a:r>
            <a:r>
              <a:rPr lang="tr-TR" sz="2400" dirty="0" smtClean="0"/>
              <a:t>/100 </a:t>
            </a:r>
            <a:r>
              <a:rPr lang="tr-TR" sz="2400" dirty="0"/>
              <a:t>of a</a:t>
            </a:r>
          </a:p>
          <a:p>
            <a:pPr algn="just"/>
            <a:r>
              <a:rPr lang="tr-TR" sz="2400" dirty="0"/>
              <a:t>pound of </a:t>
            </a:r>
            <a:r>
              <a:rPr lang="tr-TR" sz="2400" dirty="0" err="1"/>
              <a:t>sugar</a:t>
            </a:r>
            <a:r>
              <a:rPr lang="tr-TR" sz="2400" dirty="0"/>
              <a:t>.)</a:t>
            </a:r>
          </a:p>
        </p:txBody>
      </p:sp>
    </p:spTree>
    <p:extLst>
      <p:ext uri="{BB962C8B-B14F-4D97-AF65-F5344CB8AC3E}">
        <p14:creationId xmlns:p14="http://schemas.microsoft.com/office/powerpoint/2010/main" val="1984525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©2015 McGraw-Hill Education. All Rights Reserved.</a:t>
            </a:r>
            <a:endParaRPr lang="en-US"/>
          </a:p>
        </p:txBody>
      </p:sp>
      <p:sp>
        <p:nvSpPr>
          <p:cNvPr id="3" name="Slayt Numarası Yer Tutucusu 2"/>
          <p:cNvSpPr>
            <a:spLocks noGrp="1"/>
          </p:cNvSpPr>
          <p:nvPr>
            <p:ph type="sldNum" sz="quarter" idx="12"/>
          </p:nvPr>
        </p:nvSpPr>
        <p:spPr/>
        <p:txBody>
          <a:bodyPr/>
          <a:lstStyle/>
          <a:p>
            <a:fld id="{277EE247-7E3D-4F38-A267-86CBA1DF41EF}" type="slidenum">
              <a:rPr lang="en-US" smtClean="0"/>
              <a:t>74</a:t>
            </a:fld>
            <a:endParaRPr lang="en-US"/>
          </a:p>
        </p:txBody>
      </p:sp>
      <p:sp>
        <p:nvSpPr>
          <p:cNvPr id="4" name="Dikdörtgen 3"/>
          <p:cNvSpPr/>
          <p:nvPr/>
        </p:nvSpPr>
        <p:spPr>
          <a:xfrm>
            <a:off x="228600" y="1295400"/>
            <a:ext cx="8534400" cy="2308324"/>
          </a:xfrm>
          <a:prstGeom prst="rect">
            <a:avLst/>
          </a:prstGeom>
        </p:spPr>
        <p:txBody>
          <a:bodyPr wrap="square">
            <a:spAutoFit/>
          </a:bodyPr>
          <a:lstStyle/>
          <a:p>
            <a:pPr algn="just"/>
            <a:r>
              <a:rPr lang="en-US" sz="2400" dirty="0">
                <a:latin typeface="+mj-lt"/>
              </a:rPr>
              <a:t>The relationship between market structure and the shape of the long-run </a:t>
            </a:r>
            <a:r>
              <a:rPr lang="en-US" sz="2400" dirty="0" smtClean="0">
                <a:latin typeface="+mj-lt"/>
              </a:rPr>
              <a:t>average</a:t>
            </a:r>
            <a:r>
              <a:rPr lang="tr-TR" sz="2400" dirty="0" smtClean="0">
                <a:latin typeface="+mj-lt"/>
              </a:rPr>
              <a:t> </a:t>
            </a:r>
            <a:r>
              <a:rPr lang="en-US" sz="2400" dirty="0" smtClean="0">
                <a:latin typeface="+mj-lt"/>
              </a:rPr>
              <a:t>cost </a:t>
            </a:r>
            <a:r>
              <a:rPr lang="en-US" sz="2400" dirty="0">
                <a:latin typeface="+mj-lt"/>
              </a:rPr>
              <a:t>curve derives from the fact that, in the face of competition, market </a:t>
            </a:r>
            <a:r>
              <a:rPr lang="en-US" sz="2400" dirty="0" smtClean="0">
                <a:latin typeface="+mj-lt"/>
              </a:rPr>
              <a:t>survival</a:t>
            </a:r>
            <a:r>
              <a:rPr lang="tr-TR" sz="2400" dirty="0" smtClean="0">
                <a:latin typeface="+mj-lt"/>
              </a:rPr>
              <a:t> </a:t>
            </a:r>
            <a:r>
              <a:rPr lang="en-US" sz="2400" dirty="0" smtClean="0">
                <a:latin typeface="+mj-lt"/>
              </a:rPr>
              <a:t>requires </a:t>
            </a:r>
            <a:r>
              <a:rPr lang="en-US" sz="2400" dirty="0">
                <a:latin typeface="+mj-lt"/>
              </a:rPr>
              <a:t>firms to have the lowest unit costs possible under existing </a:t>
            </a:r>
            <a:r>
              <a:rPr lang="en-US" sz="2400" dirty="0" smtClean="0">
                <a:latin typeface="+mj-lt"/>
              </a:rPr>
              <a:t>production</a:t>
            </a:r>
            <a:r>
              <a:rPr lang="tr-TR" sz="2400" dirty="0" smtClean="0">
                <a:latin typeface="+mj-lt"/>
              </a:rPr>
              <a:t> </a:t>
            </a:r>
            <a:r>
              <a:rPr lang="en-US" sz="2400" dirty="0" smtClean="0">
                <a:latin typeface="+mj-lt"/>
              </a:rPr>
              <a:t>technology</a:t>
            </a:r>
            <a:r>
              <a:rPr lang="en-US" sz="2400" dirty="0">
                <a:latin typeface="+mj-lt"/>
              </a:rPr>
              <a:t>. Whether that happens at low or high levels of output depends </a:t>
            </a:r>
            <a:r>
              <a:rPr lang="en-US" sz="2400" dirty="0" smtClean="0">
                <a:latin typeface="+mj-lt"/>
              </a:rPr>
              <a:t>entirely</a:t>
            </a:r>
            <a:r>
              <a:rPr lang="tr-TR" sz="2400" dirty="0" smtClean="0">
                <a:latin typeface="+mj-lt"/>
              </a:rPr>
              <a:t> </a:t>
            </a:r>
            <a:r>
              <a:rPr lang="en-US" sz="2400" dirty="0" smtClean="0">
                <a:latin typeface="+mj-lt"/>
              </a:rPr>
              <a:t>on </a:t>
            </a:r>
            <a:r>
              <a:rPr lang="en-US" sz="2400" dirty="0">
                <a:latin typeface="+mj-lt"/>
              </a:rPr>
              <a:t>the shape of the LAC curve.</a:t>
            </a:r>
            <a:endParaRPr lang="tr-TR" sz="2400" dirty="0">
              <a:latin typeface="+mj-lt"/>
            </a:endParaRPr>
          </a:p>
        </p:txBody>
      </p:sp>
    </p:spTree>
    <p:extLst>
      <p:ext uri="{BB962C8B-B14F-4D97-AF65-F5344CB8AC3E}">
        <p14:creationId xmlns:p14="http://schemas.microsoft.com/office/powerpoint/2010/main" val="663515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AAC22-ADD6-4D22-8CE9-D08094FDB397}" type="slidenum">
              <a:rPr lang="en-US" altLang="tr-TR" smtClean="0">
                <a:solidFill>
                  <a:srgbClr val="777777"/>
                </a:solidFill>
              </a:rPr>
              <a:pPr eaLnBrk="1" hangingPunct="1"/>
              <a:t>75</a:t>
            </a:fld>
            <a:endParaRPr lang="en-US" altLang="tr-TR" smtClean="0">
              <a:solidFill>
                <a:srgbClr val="777777"/>
              </a:solidFill>
            </a:endParaRPr>
          </a:p>
        </p:txBody>
      </p:sp>
      <p:sp>
        <p:nvSpPr>
          <p:cNvPr id="43012" name="Rectangle 2"/>
          <p:cNvSpPr>
            <a:spLocks noGrp="1" noChangeArrowheads="1"/>
          </p:cNvSpPr>
          <p:nvPr>
            <p:ph type="title" idx="4294967295"/>
          </p:nvPr>
        </p:nvSpPr>
        <p:spPr>
          <a:xfrm>
            <a:off x="0" y="252413"/>
            <a:ext cx="9144000" cy="590550"/>
          </a:xfrm>
        </p:spPr>
        <p:txBody>
          <a:bodyPr>
            <a:normAutofit fontScale="90000"/>
          </a:bodyPr>
          <a:lstStyle/>
          <a:p>
            <a:pPr eaLnBrk="1" hangingPunct="1"/>
            <a:r>
              <a:rPr lang="en-US" altLang="tr-TR" sz="3400" smtClean="0"/>
              <a:t>A Typical LRATC Curve</a:t>
            </a:r>
          </a:p>
        </p:txBody>
      </p:sp>
      <p:sp>
        <p:nvSpPr>
          <p:cNvPr id="129028" name="Arc 4"/>
          <p:cNvSpPr>
            <a:spLocks/>
          </p:cNvSpPr>
          <p:nvPr/>
        </p:nvSpPr>
        <p:spPr bwMode="auto">
          <a:xfrm flipH="1" flipV="1">
            <a:off x="4189413" y="247808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pSp>
        <p:nvGrpSpPr>
          <p:cNvPr id="43014" name="Group 49"/>
          <p:cNvGrpSpPr>
            <a:grpSpLocks/>
          </p:cNvGrpSpPr>
          <p:nvPr/>
        </p:nvGrpSpPr>
        <p:grpSpPr bwMode="auto">
          <a:xfrm>
            <a:off x="3530600" y="1360488"/>
            <a:ext cx="5267325" cy="4006850"/>
            <a:chOff x="2224" y="857"/>
            <a:chExt cx="3318" cy="2524"/>
          </a:xfrm>
        </p:grpSpPr>
        <p:grpSp>
          <p:nvGrpSpPr>
            <p:cNvPr id="43032" name="Group 13"/>
            <p:cNvGrpSpPr>
              <a:grpSpLocks/>
            </p:cNvGrpSpPr>
            <p:nvPr/>
          </p:nvGrpSpPr>
          <p:grpSpPr bwMode="auto">
            <a:xfrm>
              <a:off x="2525" y="1137"/>
              <a:ext cx="2715" cy="2095"/>
              <a:chOff x="1489" y="785"/>
              <a:chExt cx="3650" cy="2492"/>
            </a:xfrm>
          </p:grpSpPr>
          <p:sp>
            <p:nvSpPr>
              <p:cNvPr id="43035" name="Line 14"/>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3036" name="Line 15"/>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3033" name="Text Box 16"/>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b="1" i="1">
                  <a:cs typeface="Arial" charset="0"/>
                </a:rPr>
                <a:t>Q</a:t>
              </a:r>
            </a:p>
          </p:txBody>
        </p:sp>
        <p:sp>
          <p:nvSpPr>
            <p:cNvPr id="43034" name="Text Box 17"/>
            <p:cNvSpPr txBox="1">
              <a:spLocks noChangeArrowheads="1"/>
            </p:cNvSpPr>
            <p:nvPr/>
          </p:nvSpPr>
          <p:spPr bwMode="auto">
            <a:xfrm>
              <a:off x="2224" y="857"/>
              <a:ext cx="5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tr-TR" sz="2500" i="1">
                  <a:cs typeface="Arial" charset="0"/>
                </a:rPr>
                <a:t>ATC</a:t>
              </a:r>
            </a:p>
          </p:txBody>
        </p:sp>
      </p:grpSp>
      <p:sp>
        <p:nvSpPr>
          <p:cNvPr id="129052" name="Text Box 28"/>
          <p:cNvSpPr txBox="1">
            <a:spLocks noChangeArrowheads="1"/>
          </p:cNvSpPr>
          <p:nvPr/>
        </p:nvSpPr>
        <p:spPr bwMode="auto">
          <a:xfrm>
            <a:off x="419100" y="1057275"/>
            <a:ext cx="2797175"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05000"/>
              </a:lnSpc>
              <a:spcBef>
                <a:spcPct val="45000"/>
              </a:spcBef>
            </a:pPr>
            <a:r>
              <a:rPr lang="en-US" altLang="tr-TR" sz="2400" dirty="0">
                <a:latin typeface="+mn-lt"/>
                <a:cs typeface="Arial" charset="0"/>
              </a:rPr>
              <a:t>In the real world, factories come in many sizes, </a:t>
            </a:r>
            <a:br>
              <a:rPr lang="en-US" altLang="tr-TR" sz="2400" dirty="0">
                <a:latin typeface="+mn-lt"/>
                <a:cs typeface="Arial" charset="0"/>
              </a:rPr>
            </a:br>
            <a:r>
              <a:rPr lang="en-US" altLang="tr-TR" sz="2400" dirty="0">
                <a:latin typeface="+mn-lt"/>
                <a:cs typeface="Arial" charset="0"/>
              </a:rPr>
              <a:t>each with its own </a:t>
            </a:r>
            <a:r>
              <a:rPr lang="en-US" altLang="tr-TR" sz="2400" i="1" dirty="0">
                <a:latin typeface="+mn-lt"/>
                <a:cs typeface="Arial" charset="0"/>
              </a:rPr>
              <a:t>SRATC</a:t>
            </a:r>
            <a:r>
              <a:rPr lang="en-US" altLang="tr-TR" sz="2400" dirty="0">
                <a:latin typeface="+mn-lt"/>
                <a:cs typeface="Arial" charset="0"/>
              </a:rPr>
              <a:t> curve. </a:t>
            </a:r>
            <a:r>
              <a:rPr lang="tr-TR" altLang="tr-TR" sz="2400" dirty="0" smtClean="0">
                <a:latin typeface="+mn-lt"/>
                <a:cs typeface="Arial" charset="0"/>
              </a:rPr>
              <a:t> </a:t>
            </a:r>
            <a:r>
              <a:rPr lang="en-US" altLang="tr-TR" sz="2400" dirty="0" smtClean="0">
                <a:latin typeface="+mn-lt"/>
                <a:cs typeface="Arial" charset="0"/>
              </a:rPr>
              <a:t>So </a:t>
            </a:r>
            <a:r>
              <a:rPr lang="en-US" altLang="tr-TR" sz="2400" dirty="0">
                <a:latin typeface="+mn-lt"/>
                <a:cs typeface="Arial" charset="0"/>
              </a:rPr>
              <a:t>a typical </a:t>
            </a:r>
            <a:r>
              <a:rPr lang="en-US" altLang="tr-TR" sz="2400" i="1" dirty="0">
                <a:latin typeface="+mn-lt"/>
                <a:cs typeface="Arial" charset="0"/>
              </a:rPr>
              <a:t>LRATC</a:t>
            </a:r>
            <a:r>
              <a:rPr lang="en-US" altLang="tr-TR" sz="2400" dirty="0">
                <a:latin typeface="+mn-lt"/>
                <a:cs typeface="Arial" charset="0"/>
              </a:rPr>
              <a:t> curve </a:t>
            </a:r>
            <a:br>
              <a:rPr lang="en-US" altLang="tr-TR" sz="2400" dirty="0">
                <a:latin typeface="+mn-lt"/>
                <a:cs typeface="Arial" charset="0"/>
              </a:rPr>
            </a:br>
            <a:r>
              <a:rPr lang="en-US" altLang="tr-TR" sz="2400" dirty="0">
                <a:latin typeface="+mn-lt"/>
                <a:cs typeface="Arial" charset="0"/>
              </a:rPr>
              <a:t>looks like this:</a:t>
            </a:r>
            <a:endParaRPr lang="en-US" altLang="tr-TR" sz="2400" b="1" dirty="0">
              <a:latin typeface="+mn-lt"/>
              <a:cs typeface="Arial" charset="0"/>
            </a:endParaRPr>
          </a:p>
        </p:txBody>
      </p:sp>
      <p:sp>
        <p:nvSpPr>
          <p:cNvPr id="129059" name="Arc 35"/>
          <p:cNvSpPr>
            <a:spLocks/>
          </p:cNvSpPr>
          <p:nvPr/>
        </p:nvSpPr>
        <p:spPr bwMode="auto">
          <a:xfrm flipH="1" flipV="1">
            <a:off x="4341813" y="273050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0" name="Arc 36"/>
          <p:cNvSpPr>
            <a:spLocks/>
          </p:cNvSpPr>
          <p:nvPr/>
        </p:nvSpPr>
        <p:spPr bwMode="auto">
          <a:xfrm flipH="1" flipV="1">
            <a:off x="4587875" y="294322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1" name="Arc 37"/>
          <p:cNvSpPr>
            <a:spLocks/>
          </p:cNvSpPr>
          <p:nvPr/>
        </p:nvSpPr>
        <p:spPr bwMode="auto">
          <a:xfrm flipH="1" flipV="1">
            <a:off x="4819650" y="30416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2" name="Arc 38"/>
          <p:cNvSpPr>
            <a:spLocks/>
          </p:cNvSpPr>
          <p:nvPr/>
        </p:nvSpPr>
        <p:spPr bwMode="auto">
          <a:xfrm flipH="1" flipV="1">
            <a:off x="5153025" y="30797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3" name="Arc 39"/>
          <p:cNvSpPr>
            <a:spLocks/>
          </p:cNvSpPr>
          <p:nvPr/>
        </p:nvSpPr>
        <p:spPr bwMode="auto">
          <a:xfrm flipH="1" flipV="1">
            <a:off x="5538788"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4" name="Arc 40"/>
          <p:cNvSpPr>
            <a:spLocks/>
          </p:cNvSpPr>
          <p:nvPr/>
        </p:nvSpPr>
        <p:spPr bwMode="auto">
          <a:xfrm flipH="1" flipV="1">
            <a:off x="5924550" y="3078163"/>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5" name="Arc 41"/>
          <p:cNvSpPr>
            <a:spLocks/>
          </p:cNvSpPr>
          <p:nvPr/>
        </p:nvSpPr>
        <p:spPr bwMode="auto">
          <a:xfrm flipH="1" flipV="1">
            <a:off x="6299200" y="30765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6" name="Arc 42"/>
          <p:cNvSpPr>
            <a:spLocks/>
          </p:cNvSpPr>
          <p:nvPr/>
        </p:nvSpPr>
        <p:spPr bwMode="auto">
          <a:xfrm flipH="1" flipV="1">
            <a:off x="6618288" y="3028950"/>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7" name="Arc 43"/>
          <p:cNvSpPr>
            <a:spLocks/>
          </p:cNvSpPr>
          <p:nvPr/>
        </p:nvSpPr>
        <p:spPr bwMode="auto">
          <a:xfrm flipH="1" flipV="1">
            <a:off x="6915150" y="2847975"/>
            <a:ext cx="1222375" cy="833438"/>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29068" name="Arc 44"/>
          <p:cNvSpPr>
            <a:spLocks/>
          </p:cNvSpPr>
          <p:nvPr/>
        </p:nvSpPr>
        <p:spPr bwMode="auto">
          <a:xfrm flipH="1" flipV="1">
            <a:off x="7123113" y="2611438"/>
            <a:ext cx="1222375" cy="833437"/>
          </a:xfrm>
          <a:custGeom>
            <a:avLst/>
            <a:gdLst>
              <a:gd name="T0" fmla="*/ 0 w 40309"/>
              <a:gd name="T1" fmla="*/ 2147483647 h 21600"/>
              <a:gd name="T2" fmla="*/ 2147483647 w 40309"/>
              <a:gd name="T3" fmla="*/ 2147483647 h 21600"/>
              <a:gd name="T4" fmla="*/ 2147483647 w 40309"/>
              <a:gd name="T5" fmla="*/ 214748364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pSp>
        <p:nvGrpSpPr>
          <p:cNvPr id="4" name="Group 48"/>
          <p:cNvGrpSpPr>
            <a:grpSpLocks/>
          </p:cNvGrpSpPr>
          <p:nvPr/>
        </p:nvGrpSpPr>
        <p:grpSpPr bwMode="auto">
          <a:xfrm>
            <a:off x="4189413" y="2176463"/>
            <a:ext cx="4610100" cy="1744662"/>
            <a:chOff x="2639" y="1371"/>
            <a:chExt cx="2904" cy="1099"/>
          </a:xfrm>
        </p:grpSpPr>
        <p:sp>
          <p:nvSpPr>
            <p:cNvPr id="43027" name="Text Box 29"/>
            <p:cNvSpPr txBox="1">
              <a:spLocks noChangeArrowheads="1"/>
            </p:cNvSpPr>
            <p:nvPr/>
          </p:nvSpPr>
          <p:spPr bwMode="auto">
            <a:xfrm>
              <a:off x="4733" y="1486"/>
              <a:ext cx="8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i="1">
                  <a:solidFill>
                    <a:srgbClr val="CC0000"/>
                  </a:solidFill>
                  <a:cs typeface="Arial" charset="0"/>
                </a:rPr>
                <a:t>LRATC</a:t>
              </a:r>
              <a:endParaRPr lang="en-US" altLang="tr-TR" sz="2500" i="1" baseline="-25000">
                <a:solidFill>
                  <a:srgbClr val="CC0000"/>
                </a:solidFill>
                <a:cs typeface="Arial" charset="0"/>
              </a:endParaRPr>
            </a:p>
          </p:txBody>
        </p:sp>
        <p:grpSp>
          <p:nvGrpSpPr>
            <p:cNvPr id="43028" name="Group 34"/>
            <p:cNvGrpSpPr>
              <a:grpSpLocks/>
            </p:cNvGrpSpPr>
            <p:nvPr/>
          </p:nvGrpSpPr>
          <p:grpSpPr bwMode="auto">
            <a:xfrm>
              <a:off x="2639" y="1371"/>
              <a:ext cx="2654" cy="1099"/>
              <a:chOff x="2716" y="1497"/>
              <a:chExt cx="2654" cy="1099"/>
            </a:xfrm>
          </p:grpSpPr>
          <p:sp>
            <p:nvSpPr>
              <p:cNvPr id="43029" name="Arc 30"/>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3030" name="Arc 31"/>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3031" name="Line 33"/>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spTree>
    <p:extLst>
      <p:ext uri="{BB962C8B-B14F-4D97-AF65-F5344CB8AC3E}">
        <p14:creationId xmlns:p14="http://schemas.microsoft.com/office/powerpoint/2010/main" val="3904787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52">
                                            <p:txEl>
                                              <p:pRg st="0" end="0"/>
                                            </p:txEl>
                                          </p:spTgt>
                                        </p:tgtEl>
                                        <p:attrNameLst>
                                          <p:attrName>style.visibility</p:attrName>
                                        </p:attrNameLst>
                                      </p:cBhvr>
                                      <p:to>
                                        <p:strVal val="visible"/>
                                      </p:to>
                                    </p:set>
                                    <p:animEffect transition="in" filter="wipe(left)">
                                      <p:cBhvr>
                                        <p:cTn id="7" dur="500"/>
                                        <p:tgtEl>
                                          <p:spTgt spid="129052">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9028"/>
                                        </p:tgtEl>
                                        <p:attrNameLst>
                                          <p:attrName>style.visibility</p:attrName>
                                        </p:attrNameLst>
                                      </p:cBhvr>
                                      <p:to>
                                        <p:strVal val="visible"/>
                                      </p:to>
                                    </p:set>
                                    <p:animEffect transition="in" filter="dissolve">
                                      <p:cBhvr>
                                        <p:cTn id="11" dur="500"/>
                                        <p:tgtEl>
                                          <p:spTgt spid="12902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9059"/>
                                        </p:tgtEl>
                                        <p:attrNameLst>
                                          <p:attrName>style.visibility</p:attrName>
                                        </p:attrNameLst>
                                      </p:cBhvr>
                                      <p:to>
                                        <p:strVal val="visible"/>
                                      </p:to>
                                    </p:set>
                                    <p:animEffect transition="in" filter="dissolve">
                                      <p:cBhvr>
                                        <p:cTn id="15" dur="500"/>
                                        <p:tgtEl>
                                          <p:spTgt spid="12905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9060"/>
                                        </p:tgtEl>
                                        <p:attrNameLst>
                                          <p:attrName>style.visibility</p:attrName>
                                        </p:attrNameLst>
                                      </p:cBhvr>
                                      <p:to>
                                        <p:strVal val="visible"/>
                                      </p:to>
                                    </p:set>
                                    <p:animEffect transition="in" filter="dissolve">
                                      <p:cBhvr>
                                        <p:cTn id="19" dur="500"/>
                                        <p:tgtEl>
                                          <p:spTgt spid="12906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9061"/>
                                        </p:tgtEl>
                                        <p:attrNameLst>
                                          <p:attrName>style.visibility</p:attrName>
                                        </p:attrNameLst>
                                      </p:cBhvr>
                                      <p:to>
                                        <p:strVal val="visible"/>
                                      </p:to>
                                    </p:set>
                                    <p:animEffect transition="in" filter="dissolve">
                                      <p:cBhvr>
                                        <p:cTn id="23" dur="500"/>
                                        <p:tgtEl>
                                          <p:spTgt spid="129061"/>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29062"/>
                                        </p:tgtEl>
                                        <p:attrNameLst>
                                          <p:attrName>style.visibility</p:attrName>
                                        </p:attrNameLst>
                                      </p:cBhvr>
                                      <p:to>
                                        <p:strVal val="visible"/>
                                      </p:to>
                                    </p:set>
                                    <p:animEffect transition="in" filter="dissolve">
                                      <p:cBhvr>
                                        <p:cTn id="27" dur="500"/>
                                        <p:tgtEl>
                                          <p:spTgt spid="12906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29063"/>
                                        </p:tgtEl>
                                        <p:attrNameLst>
                                          <p:attrName>style.visibility</p:attrName>
                                        </p:attrNameLst>
                                      </p:cBhvr>
                                      <p:to>
                                        <p:strVal val="visible"/>
                                      </p:to>
                                    </p:set>
                                    <p:animEffect transition="in" filter="dissolve">
                                      <p:cBhvr>
                                        <p:cTn id="31" dur="500"/>
                                        <p:tgtEl>
                                          <p:spTgt spid="129063"/>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29064"/>
                                        </p:tgtEl>
                                        <p:attrNameLst>
                                          <p:attrName>style.visibility</p:attrName>
                                        </p:attrNameLst>
                                      </p:cBhvr>
                                      <p:to>
                                        <p:strVal val="visible"/>
                                      </p:to>
                                    </p:set>
                                    <p:animEffect transition="in" filter="dissolve">
                                      <p:cBhvr>
                                        <p:cTn id="35" dur="500"/>
                                        <p:tgtEl>
                                          <p:spTgt spid="129064"/>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9065"/>
                                        </p:tgtEl>
                                        <p:attrNameLst>
                                          <p:attrName>style.visibility</p:attrName>
                                        </p:attrNameLst>
                                      </p:cBhvr>
                                      <p:to>
                                        <p:strVal val="visible"/>
                                      </p:to>
                                    </p:set>
                                    <p:animEffect transition="in" filter="dissolve">
                                      <p:cBhvr>
                                        <p:cTn id="39" dur="500"/>
                                        <p:tgtEl>
                                          <p:spTgt spid="129065"/>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29066"/>
                                        </p:tgtEl>
                                        <p:attrNameLst>
                                          <p:attrName>style.visibility</p:attrName>
                                        </p:attrNameLst>
                                      </p:cBhvr>
                                      <p:to>
                                        <p:strVal val="visible"/>
                                      </p:to>
                                    </p:set>
                                    <p:animEffect transition="in" filter="dissolve">
                                      <p:cBhvr>
                                        <p:cTn id="43" dur="500"/>
                                        <p:tgtEl>
                                          <p:spTgt spid="129066"/>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29067"/>
                                        </p:tgtEl>
                                        <p:attrNameLst>
                                          <p:attrName>style.visibility</p:attrName>
                                        </p:attrNameLst>
                                      </p:cBhvr>
                                      <p:to>
                                        <p:strVal val="visible"/>
                                      </p:to>
                                    </p:set>
                                    <p:animEffect transition="in" filter="dissolve">
                                      <p:cBhvr>
                                        <p:cTn id="47" dur="500"/>
                                        <p:tgtEl>
                                          <p:spTgt spid="129067"/>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29068"/>
                                        </p:tgtEl>
                                        <p:attrNameLst>
                                          <p:attrName>style.visibility</p:attrName>
                                        </p:attrNameLst>
                                      </p:cBhvr>
                                      <p:to>
                                        <p:strVal val="visible"/>
                                      </p:to>
                                    </p:set>
                                    <p:animEffect transition="in" filter="dissolve">
                                      <p:cBhvr>
                                        <p:cTn id="51" dur="500"/>
                                        <p:tgtEl>
                                          <p:spTgt spid="129068"/>
                                        </p:tgtEl>
                                      </p:cBhvr>
                                    </p:animEffect>
                                  </p:childTnLst>
                                </p:cTn>
                              </p:par>
                            </p:childTnLst>
                          </p:cTn>
                        </p:par>
                        <p:par>
                          <p:cTn id="52" fill="hold" nodeType="afterGroup">
                            <p:stCondLst>
                              <p:cond delay="6000"/>
                            </p:stCondLst>
                            <p:childTnLst>
                              <p:par>
                                <p:cTn id="53" presetID="18" presetClass="entr" presetSubtype="3"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strips(upRight)">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52" grpId="0" build="p"/>
      <p:bldP spid="129059" grpId="0" animBg="1"/>
      <p:bldP spid="129060" grpId="0" animBg="1"/>
      <p:bldP spid="129061" grpId="0" animBg="1"/>
      <p:bldP spid="129062" grpId="0" animBg="1"/>
      <p:bldP spid="129063" grpId="0" animBg="1"/>
      <p:bldP spid="129064" grpId="0" animBg="1"/>
      <p:bldP spid="129065" grpId="0" animBg="1"/>
      <p:bldP spid="129066" grpId="0" animBg="1"/>
      <p:bldP spid="129067" grpId="0" animBg="1"/>
      <p:bldP spid="12906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dirty="0" smtClean="0"/>
              <a:t>Average total cost in the short and long runs</a:t>
            </a:r>
          </a:p>
        </p:txBody>
      </p:sp>
      <p:sp>
        <p:nvSpPr>
          <p:cNvPr id="4" name="Slide Number Placeholder 3"/>
          <p:cNvSpPr>
            <a:spLocks noGrp="1"/>
          </p:cNvSpPr>
          <p:nvPr>
            <p:ph type="sldNum" sz="quarter" idx="14"/>
          </p:nvPr>
        </p:nvSpPr>
        <p:spPr/>
        <p:txBody>
          <a:bodyPr/>
          <a:lstStyle/>
          <a:p>
            <a:pPr>
              <a:defRPr/>
            </a:pPr>
            <a:fld id="{ECC50526-4CE8-4B34-8CDE-2F525F1BEB45}" type="slidenum">
              <a:rPr lang="en-US" smtClean="0"/>
              <a:pPr>
                <a:defRPr/>
              </a:pPr>
              <a:t>76</a:t>
            </a:fld>
            <a:endParaRPr lang="en-US"/>
          </a:p>
        </p:txBody>
      </p:sp>
      <p:grpSp>
        <p:nvGrpSpPr>
          <p:cNvPr id="2" name="Group 90"/>
          <p:cNvGrpSpPr>
            <a:grpSpLocks/>
          </p:cNvGrpSpPr>
          <p:nvPr/>
        </p:nvGrpSpPr>
        <p:grpSpPr bwMode="auto">
          <a:xfrm>
            <a:off x="427038" y="1250950"/>
            <a:ext cx="7956550" cy="4124325"/>
            <a:chOff x="-202126" y="637631"/>
            <a:chExt cx="7957570" cy="4123593"/>
          </a:xfrm>
        </p:grpSpPr>
        <p:sp>
          <p:nvSpPr>
            <p:cNvPr id="31" name="Rectangle 4"/>
            <p:cNvSpPr/>
            <p:nvPr/>
          </p:nvSpPr>
          <p:spPr>
            <a:xfrm>
              <a:off x="752083" y="693184"/>
              <a:ext cx="7003361" cy="405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600" dirty="0"/>
            </a:p>
          </p:txBody>
        </p:sp>
        <p:grpSp>
          <p:nvGrpSpPr>
            <p:cNvPr id="37951" name="Group 5"/>
            <p:cNvGrpSpPr>
              <a:grpSpLocks/>
            </p:cNvGrpSpPr>
            <p:nvPr/>
          </p:nvGrpSpPr>
          <p:grpSpPr bwMode="auto">
            <a:xfrm>
              <a:off x="-202126" y="637631"/>
              <a:ext cx="962031" cy="4123593"/>
              <a:chOff x="874978" y="448490"/>
              <a:chExt cx="962031" cy="4123509"/>
            </a:xfrm>
          </p:grpSpPr>
          <p:cxnSp>
            <p:nvCxnSpPr>
              <p:cNvPr id="33" name="Straight Connector 6"/>
              <p:cNvCxnSpPr/>
              <p:nvPr/>
            </p:nvCxnSpPr>
            <p:spPr>
              <a:xfrm rot="5400000">
                <a:off x="-213520" y="2521353"/>
                <a:ext cx="4091765" cy="9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53" name="TextBox 7"/>
              <p:cNvSpPr txBox="1">
                <a:spLocks noChangeArrowheads="1"/>
              </p:cNvSpPr>
              <p:nvPr/>
            </p:nvSpPr>
            <p:spPr bwMode="auto">
              <a:xfrm>
                <a:off x="874978" y="448490"/>
                <a:ext cx="944107" cy="83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tr-TR" sz="1600"/>
                  <a:t>Average</a:t>
                </a:r>
              </a:p>
              <a:p>
                <a:pPr algn="r" eaLnBrk="1" hangingPunct="1"/>
                <a:r>
                  <a:rPr lang="en-US" altLang="tr-TR" sz="1600"/>
                  <a:t>Total</a:t>
                </a:r>
              </a:p>
              <a:p>
                <a:pPr algn="r" eaLnBrk="1" hangingPunct="1"/>
                <a:r>
                  <a:rPr lang="en-US" altLang="tr-TR" sz="1600"/>
                  <a:t>Cost</a:t>
                </a:r>
              </a:p>
            </p:txBody>
          </p:sp>
        </p:grpSp>
      </p:grpSp>
      <p:sp>
        <p:nvSpPr>
          <p:cNvPr id="35" name="TextBox 34"/>
          <p:cNvSpPr txBox="1">
            <a:spLocks noChangeArrowheads="1"/>
          </p:cNvSpPr>
          <p:nvPr/>
        </p:nvSpPr>
        <p:spPr bwMode="auto">
          <a:xfrm>
            <a:off x="82550" y="6124575"/>
            <a:ext cx="8751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solidFill>
                  <a:srgbClr val="800080"/>
                </a:solidFill>
              </a:rPr>
              <a:t>Because fixed costs are variable in the long run, the average-total-cost curve in the short run differs from the average-total-cost curve in the long run.</a:t>
            </a:r>
          </a:p>
        </p:txBody>
      </p:sp>
      <p:grpSp>
        <p:nvGrpSpPr>
          <p:cNvPr id="5" name="Group 8"/>
          <p:cNvGrpSpPr>
            <a:grpSpLocks/>
          </p:cNvGrpSpPr>
          <p:nvPr/>
        </p:nvGrpSpPr>
        <p:grpSpPr bwMode="auto">
          <a:xfrm>
            <a:off x="1182688" y="5362575"/>
            <a:ext cx="7486650" cy="384175"/>
            <a:chOff x="1676400" y="5181548"/>
            <a:chExt cx="7488033" cy="382877"/>
          </a:xfrm>
        </p:grpSpPr>
        <p:cxnSp>
          <p:nvCxnSpPr>
            <p:cNvPr id="66" name="Straight Connector 9"/>
            <p:cNvCxnSpPr/>
            <p:nvPr/>
          </p:nvCxnSpPr>
          <p:spPr>
            <a:xfrm>
              <a:off x="1889164" y="5181548"/>
              <a:ext cx="6811633" cy="47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48" name="TextBox 10"/>
            <p:cNvSpPr txBox="1">
              <a:spLocks noChangeArrowheads="1"/>
            </p:cNvSpPr>
            <p:nvPr/>
          </p:nvSpPr>
          <p:spPr bwMode="auto">
            <a:xfrm>
              <a:off x="6719122" y="5226933"/>
              <a:ext cx="2445311" cy="33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Quantity of Cars per Day</a:t>
              </a:r>
            </a:p>
          </p:txBody>
        </p:sp>
        <p:sp>
          <p:nvSpPr>
            <p:cNvPr id="37949" name="TextBox 11"/>
            <p:cNvSpPr txBox="1">
              <a:spLocks noChangeArrowheads="1"/>
            </p:cNvSpPr>
            <p:nvPr/>
          </p:nvSpPr>
          <p:spPr bwMode="auto">
            <a:xfrm>
              <a:off x="1676400" y="5181602"/>
              <a:ext cx="298530" cy="33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0</a:t>
              </a:r>
            </a:p>
          </p:txBody>
        </p:sp>
      </p:grpSp>
      <p:grpSp>
        <p:nvGrpSpPr>
          <p:cNvPr id="6" name="Group 104"/>
          <p:cNvGrpSpPr>
            <a:grpSpLocks/>
          </p:cNvGrpSpPr>
          <p:nvPr/>
        </p:nvGrpSpPr>
        <p:grpSpPr bwMode="auto">
          <a:xfrm>
            <a:off x="1433513" y="1317625"/>
            <a:ext cx="2282825" cy="2981325"/>
            <a:chOff x="1860309" y="1318413"/>
            <a:chExt cx="2284184" cy="2980449"/>
          </a:xfrm>
        </p:grpSpPr>
        <p:grpSp>
          <p:nvGrpSpPr>
            <p:cNvPr id="37943" name="Group 71"/>
            <p:cNvGrpSpPr>
              <a:grpSpLocks/>
            </p:cNvGrpSpPr>
            <p:nvPr/>
          </p:nvGrpSpPr>
          <p:grpSpPr bwMode="auto">
            <a:xfrm>
              <a:off x="1860309" y="1318413"/>
              <a:ext cx="2284184" cy="2980449"/>
              <a:chOff x="5104252" y="2127915"/>
              <a:chExt cx="2284184" cy="2980449"/>
            </a:xfrm>
          </p:grpSpPr>
          <p:sp>
            <p:nvSpPr>
              <p:cNvPr id="73" name="Freeform 72"/>
              <p:cNvSpPr/>
              <p:nvPr/>
            </p:nvSpPr>
            <p:spPr>
              <a:xfrm>
                <a:off x="5367934" y="2992849"/>
                <a:ext cx="2020502" cy="2115515"/>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Lst>
                <a:ahLst/>
                <a:cxnLst>
                  <a:cxn ang="0">
                    <a:pos x="connsiteX0" y="connsiteY0"/>
                  </a:cxn>
                  <a:cxn ang="0">
                    <a:pos x="connsiteX1" y="connsiteY1"/>
                  </a:cxn>
                </a:cxnLst>
                <a:rect l="l" t="t" r="r" b="b"/>
                <a:pathLst>
                  <a:path w="4858110" h="3700792">
                    <a:moveTo>
                      <a:pt x="0" y="0"/>
                    </a:moveTo>
                    <a:cubicBezTo>
                      <a:pt x="352881" y="3700792"/>
                      <a:pt x="2617955" y="1941113"/>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46" name="TextBox 7"/>
              <p:cNvSpPr txBox="1">
                <a:spLocks noChangeArrowheads="1"/>
              </p:cNvSpPr>
              <p:nvPr/>
            </p:nvSpPr>
            <p:spPr bwMode="auto">
              <a:xfrm>
                <a:off x="5104252" y="2127915"/>
                <a:ext cx="1337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small factory</a:t>
                </a:r>
              </a:p>
            </p:txBody>
          </p:sp>
        </p:grpSp>
        <p:cxnSp>
          <p:nvCxnSpPr>
            <p:cNvPr id="104" name="Straight Connector 103"/>
            <p:cNvCxnSpPr/>
            <p:nvPr/>
          </p:nvCxnSpPr>
          <p:spPr>
            <a:xfrm rot="5400000" flipH="1" flipV="1">
              <a:off x="2102678" y="2138016"/>
              <a:ext cx="296776" cy="225559"/>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8" name="Group 107"/>
          <p:cNvGrpSpPr>
            <a:grpSpLocks/>
          </p:cNvGrpSpPr>
          <p:nvPr/>
        </p:nvGrpSpPr>
        <p:grpSpPr bwMode="auto">
          <a:xfrm>
            <a:off x="2784475" y="1292225"/>
            <a:ext cx="3497263" cy="4081463"/>
            <a:chOff x="3212126" y="1292683"/>
            <a:chExt cx="3497432" cy="4080855"/>
          </a:xfrm>
        </p:grpSpPr>
        <p:grpSp>
          <p:nvGrpSpPr>
            <p:cNvPr id="37939" name="Group 93"/>
            <p:cNvGrpSpPr>
              <a:grpSpLocks/>
            </p:cNvGrpSpPr>
            <p:nvPr/>
          </p:nvGrpSpPr>
          <p:grpSpPr bwMode="auto">
            <a:xfrm>
              <a:off x="3212126" y="1292683"/>
              <a:ext cx="3497432" cy="4080855"/>
              <a:chOff x="4498620" y="1284767"/>
              <a:chExt cx="3497432" cy="4080855"/>
            </a:xfrm>
          </p:grpSpPr>
          <p:sp>
            <p:nvSpPr>
              <p:cNvPr id="95" name="Freeform 94"/>
              <p:cNvSpPr/>
              <p:nvPr/>
            </p:nvSpPr>
            <p:spPr>
              <a:xfrm>
                <a:off x="4765333" y="2224427"/>
                <a:ext cx="3230719" cy="3141195"/>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 name="connsiteX0" fmla="*/ 0 w 4858110"/>
                  <a:gd name="connsiteY0" fmla="*/ 0 h 3700792"/>
                  <a:gd name="connsiteX1" fmla="*/ 4858110 w 4858110"/>
                  <a:gd name="connsiteY1" fmla="*/ 38686 h 3700792"/>
                  <a:gd name="connsiteX0" fmla="*/ 0 w 4858110"/>
                  <a:gd name="connsiteY0" fmla="*/ 0 h 2157954"/>
                  <a:gd name="connsiteX1" fmla="*/ 4858110 w 4858110"/>
                  <a:gd name="connsiteY1" fmla="*/ 38686 h 2157954"/>
                  <a:gd name="connsiteX0" fmla="*/ 0 w 4858110"/>
                  <a:gd name="connsiteY0" fmla="*/ 0 h 2969672"/>
                  <a:gd name="connsiteX1" fmla="*/ 4858110 w 4858110"/>
                  <a:gd name="connsiteY1" fmla="*/ 38686 h 2969672"/>
                  <a:gd name="connsiteX0" fmla="*/ 0 w 4858110"/>
                  <a:gd name="connsiteY0" fmla="*/ 0 h 2969672"/>
                  <a:gd name="connsiteX1" fmla="*/ 4858110 w 4858110"/>
                  <a:gd name="connsiteY1" fmla="*/ 38686 h 2969672"/>
                </a:gdLst>
                <a:ahLst/>
                <a:cxnLst>
                  <a:cxn ang="0">
                    <a:pos x="connsiteX0" y="connsiteY0"/>
                  </a:cxn>
                  <a:cxn ang="0">
                    <a:pos x="connsiteX1" y="connsiteY1"/>
                  </a:cxn>
                </a:cxnLst>
                <a:rect l="l" t="t" r="r" b="b"/>
                <a:pathLst>
                  <a:path w="4858110" h="2969672">
                    <a:moveTo>
                      <a:pt x="0" y="0"/>
                    </a:moveTo>
                    <a:cubicBezTo>
                      <a:pt x="1207741" y="2732736"/>
                      <a:pt x="3222613" y="2969672"/>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42" name="TextBox 7"/>
              <p:cNvSpPr txBox="1">
                <a:spLocks noChangeArrowheads="1"/>
              </p:cNvSpPr>
              <p:nvPr/>
            </p:nvSpPr>
            <p:spPr bwMode="auto">
              <a:xfrm>
                <a:off x="4498620" y="1284767"/>
                <a:ext cx="1588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medium factory</a:t>
                </a:r>
              </a:p>
            </p:txBody>
          </p:sp>
        </p:grpSp>
        <p:cxnSp>
          <p:nvCxnSpPr>
            <p:cNvPr id="107" name="Straight Connector 106"/>
            <p:cNvCxnSpPr/>
            <p:nvPr/>
          </p:nvCxnSpPr>
          <p:spPr>
            <a:xfrm rot="5400000" flipH="1" flipV="1">
              <a:off x="3397121" y="2220429"/>
              <a:ext cx="426974" cy="95255"/>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0" name="Group 110"/>
          <p:cNvGrpSpPr>
            <a:grpSpLocks/>
          </p:cNvGrpSpPr>
          <p:nvPr/>
        </p:nvGrpSpPr>
        <p:grpSpPr bwMode="auto">
          <a:xfrm>
            <a:off x="4708525" y="1316038"/>
            <a:ext cx="2749550" cy="3108325"/>
            <a:chOff x="5135922" y="1316435"/>
            <a:chExt cx="2749291" cy="3108707"/>
          </a:xfrm>
        </p:grpSpPr>
        <p:grpSp>
          <p:nvGrpSpPr>
            <p:cNvPr id="37935" name="Group 98"/>
            <p:cNvGrpSpPr>
              <a:grpSpLocks/>
            </p:cNvGrpSpPr>
            <p:nvPr/>
          </p:nvGrpSpPr>
          <p:grpSpPr bwMode="auto">
            <a:xfrm>
              <a:off x="5135922" y="1316435"/>
              <a:ext cx="2749291" cy="3108707"/>
              <a:chOff x="3869220" y="1878534"/>
              <a:chExt cx="2749291" cy="3108707"/>
            </a:xfrm>
          </p:grpSpPr>
          <p:sp>
            <p:nvSpPr>
              <p:cNvPr id="100" name="Freeform 99"/>
              <p:cNvSpPr/>
              <p:nvPr/>
            </p:nvSpPr>
            <p:spPr>
              <a:xfrm>
                <a:off x="4777184" y="3174093"/>
                <a:ext cx="1841327" cy="1813148"/>
              </a:xfrm>
              <a:custGeom>
                <a:avLst/>
                <a:gdLst>
                  <a:gd name="connsiteX0" fmla="*/ 0 w 4880758"/>
                  <a:gd name="connsiteY0" fmla="*/ 1626920 h 1626920"/>
                  <a:gd name="connsiteX1" fmla="*/ 4880758 w 4880758"/>
                  <a:gd name="connsiteY1" fmla="*/ 0 h 1626920"/>
                  <a:gd name="connsiteX0" fmla="*/ 0 w 4880758"/>
                  <a:gd name="connsiteY0" fmla="*/ 1626920 h 1626920"/>
                  <a:gd name="connsiteX1" fmla="*/ 4880758 w 4880758"/>
                  <a:gd name="connsiteY1" fmla="*/ 0 h 1626920"/>
                  <a:gd name="connsiteX0" fmla="*/ 0 w 4880758"/>
                  <a:gd name="connsiteY0" fmla="*/ 1626920 h 1884591"/>
                  <a:gd name="connsiteX1" fmla="*/ 4880758 w 4880758"/>
                  <a:gd name="connsiteY1" fmla="*/ 0 h 1884591"/>
                  <a:gd name="connsiteX0" fmla="*/ 0 w 4880758"/>
                  <a:gd name="connsiteY0" fmla="*/ 1626920 h 1983465"/>
                  <a:gd name="connsiteX1" fmla="*/ 4880758 w 4880758"/>
                  <a:gd name="connsiteY1" fmla="*/ 0 h 1983465"/>
                  <a:gd name="connsiteX0" fmla="*/ 0 w 4880758"/>
                  <a:gd name="connsiteY0" fmla="*/ 1186483 h 1620928"/>
                  <a:gd name="connsiteX1" fmla="*/ 4880758 w 4880758"/>
                  <a:gd name="connsiteY1" fmla="*/ 0 h 1620928"/>
                  <a:gd name="connsiteX0" fmla="*/ 0 w 4880758"/>
                  <a:gd name="connsiteY0" fmla="*/ 1186483 h 2504798"/>
                  <a:gd name="connsiteX1" fmla="*/ 4880758 w 4880758"/>
                  <a:gd name="connsiteY1" fmla="*/ 0 h 2504798"/>
                  <a:gd name="connsiteX0" fmla="*/ 0 w 4880758"/>
                  <a:gd name="connsiteY0" fmla="*/ 1186483 h 2504798"/>
                  <a:gd name="connsiteX1" fmla="*/ 4880758 w 4880758"/>
                  <a:gd name="connsiteY1" fmla="*/ 0 h 2504798"/>
                  <a:gd name="connsiteX0" fmla="*/ 0 w 5016649"/>
                  <a:gd name="connsiteY0" fmla="*/ 62920 h 1764744"/>
                  <a:gd name="connsiteX1" fmla="*/ 5016649 w 5016649"/>
                  <a:gd name="connsiteY1" fmla="*/ 0 h 1764744"/>
                  <a:gd name="connsiteX0" fmla="*/ 0 w 4858110"/>
                  <a:gd name="connsiteY0" fmla="*/ 0 h 3319755"/>
                  <a:gd name="connsiteX1" fmla="*/ 4858110 w 4858110"/>
                  <a:gd name="connsiteY1" fmla="*/ 1555011 h 3319755"/>
                  <a:gd name="connsiteX0" fmla="*/ 0 w 4858110"/>
                  <a:gd name="connsiteY0" fmla="*/ 0 h 2645616"/>
                  <a:gd name="connsiteX1" fmla="*/ 4858110 w 4858110"/>
                  <a:gd name="connsiteY1" fmla="*/ 1555011 h 2645616"/>
                  <a:gd name="connsiteX0" fmla="*/ 0 w 4858110"/>
                  <a:gd name="connsiteY0" fmla="*/ 0 h 2645616"/>
                  <a:gd name="connsiteX1" fmla="*/ 4858110 w 4858110"/>
                  <a:gd name="connsiteY1" fmla="*/ 1555011 h 2645616"/>
                  <a:gd name="connsiteX0" fmla="*/ 0 w 4858110"/>
                  <a:gd name="connsiteY0" fmla="*/ 0 h 2456857"/>
                  <a:gd name="connsiteX1" fmla="*/ 4858110 w 4858110"/>
                  <a:gd name="connsiteY1" fmla="*/ 1555011 h 2456857"/>
                  <a:gd name="connsiteX0" fmla="*/ 0 w 4858110"/>
                  <a:gd name="connsiteY0" fmla="*/ 0 h 2441879"/>
                  <a:gd name="connsiteX1" fmla="*/ 4858110 w 4858110"/>
                  <a:gd name="connsiteY1" fmla="*/ 1555011 h 2441879"/>
                  <a:gd name="connsiteX0" fmla="*/ 0 w 4858110"/>
                  <a:gd name="connsiteY0" fmla="*/ 0 h 2441879"/>
                  <a:gd name="connsiteX1" fmla="*/ 4858110 w 4858110"/>
                  <a:gd name="connsiteY1" fmla="*/ 1555011 h 2441879"/>
                  <a:gd name="connsiteX0" fmla="*/ 0 w 4858110"/>
                  <a:gd name="connsiteY0" fmla="*/ 0 h 2828385"/>
                  <a:gd name="connsiteX1" fmla="*/ 4858110 w 4858110"/>
                  <a:gd name="connsiteY1" fmla="*/ 1555011 h 2828385"/>
                  <a:gd name="connsiteX0" fmla="*/ 0 w 4858110"/>
                  <a:gd name="connsiteY0" fmla="*/ 0 h 2828385"/>
                  <a:gd name="connsiteX1" fmla="*/ 4858110 w 4858110"/>
                  <a:gd name="connsiteY1" fmla="*/ 38686 h 2828385"/>
                  <a:gd name="connsiteX0" fmla="*/ 0 w 4858110"/>
                  <a:gd name="connsiteY0" fmla="*/ 0 h 2828385"/>
                  <a:gd name="connsiteX1" fmla="*/ 4858110 w 4858110"/>
                  <a:gd name="connsiteY1" fmla="*/ 38686 h 2828385"/>
                  <a:gd name="connsiteX0" fmla="*/ 0 w 4858110"/>
                  <a:gd name="connsiteY0" fmla="*/ 0 h 2953015"/>
                  <a:gd name="connsiteX1" fmla="*/ 4858110 w 4858110"/>
                  <a:gd name="connsiteY1" fmla="*/ 38686 h 2953015"/>
                  <a:gd name="connsiteX0" fmla="*/ 0 w 4858110"/>
                  <a:gd name="connsiteY0" fmla="*/ 0 h 2953015"/>
                  <a:gd name="connsiteX1" fmla="*/ 4858110 w 4858110"/>
                  <a:gd name="connsiteY1" fmla="*/ 38686 h 2953015"/>
                  <a:gd name="connsiteX0" fmla="*/ 0 w 4858110"/>
                  <a:gd name="connsiteY0" fmla="*/ 0 h 3700792"/>
                  <a:gd name="connsiteX1" fmla="*/ 4858110 w 4858110"/>
                  <a:gd name="connsiteY1" fmla="*/ 38686 h 3700792"/>
                  <a:gd name="connsiteX0" fmla="*/ 0 w 4858110"/>
                  <a:gd name="connsiteY0" fmla="*/ 0 h 2170629"/>
                  <a:gd name="connsiteX1" fmla="*/ 4858110 w 4858110"/>
                  <a:gd name="connsiteY1" fmla="*/ 38686 h 2170629"/>
                  <a:gd name="connsiteX0" fmla="*/ 0 w 4858110"/>
                  <a:gd name="connsiteY0" fmla="*/ 0 h 2462761"/>
                  <a:gd name="connsiteX1" fmla="*/ 4858110 w 4858110"/>
                  <a:gd name="connsiteY1" fmla="*/ 38686 h 2462761"/>
                  <a:gd name="connsiteX0" fmla="*/ 0 w 4858110"/>
                  <a:gd name="connsiteY0" fmla="*/ 0 h 2462761"/>
                  <a:gd name="connsiteX1" fmla="*/ 4858110 w 4858110"/>
                  <a:gd name="connsiteY1" fmla="*/ 38686 h 2462761"/>
                  <a:gd name="connsiteX0" fmla="*/ 0 w 4858110"/>
                  <a:gd name="connsiteY0" fmla="*/ 0 h 2128136"/>
                  <a:gd name="connsiteX1" fmla="*/ 4858110 w 4858110"/>
                  <a:gd name="connsiteY1" fmla="*/ 38686 h 2128136"/>
                </a:gdLst>
                <a:ahLst/>
                <a:cxnLst>
                  <a:cxn ang="0">
                    <a:pos x="connsiteX0" y="connsiteY0"/>
                  </a:cxn>
                  <a:cxn ang="0">
                    <a:pos x="connsiteX1" y="connsiteY1"/>
                  </a:cxn>
                </a:cxnLst>
                <a:rect l="l" t="t" r="r" b="b"/>
                <a:pathLst>
                  <a:path w="4858110" h="2128136">
                    <a:moveTo>
                      <a:pt x="0" y="0"/>
                    </a:moveTo>
                    <a:cubicBezTo>
                      <a:pt x="2804804" y="1543207"/>
                      <a:pt x="4669830" y="2128136"/>
                      <a:pt x="4858110" y="38686"/>
                    </a:cubicBezTo>
                  </a:path>
                </a:pathLst>
              </a:custGeom>
              <a:ln w="38100">
                <a:solidFill>
                  <a:srgbClr val="0000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solidFill>
                    <a:srgbClr val="800080"/>
                  </a:solidFill>
                </a:endParaRPr>
              </a:p>
            </p:txBody>
          </p:sp>
          <p:sp>
            <p:nvSpPr>
              <p:cNvPr id="37938" name="TextBox 7"/>
              <p:cNvSpPr txBox="1">
                <a:spLocks noChangeArrowheads="1"/>
              </p:cNvSpPr>
              <p:nvPr/>
            </p:nvSpPr>
            <p:spPr bwMode="auto">
              <a:xfrm>
                <a:off x="3869220" y="1878534"/>
                <a:ext cx="1314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ATC in short</a:t>
                </a:r>
              </a:p>
              <a:p>
                <a:pPr algn="ctr" eaLnBrk="1" hangingPunct="1"/>
                <a:r>
                  <a:rPr lang="en-US" altLang="tr-TR" sz="1600">
                    <a:solidFill>
                      <a:srgbClr val="800080"/>
                    </a:solidFill>
                  </a:rPr>
                  <a:t>run with</a:t>
                </a:r>
              </a:p>
              <a:p>
                <a:pPr algn="ctr" eaLnBrk="1" hangingPunct="1"/>
                <a:r>
                  <a:rPr lang="en-US" altLang="tr-TR" sz="1600">
                    <a:solidFill>
                      <a:srgbClr val="800080"/>
                    </a:solidFill>
                  </a:rPr>
                  <a:t>large factory</a:t>
                </a:r>
              </a:p>
            </p:txBody>
          </p:sp>
        </p:grpSp>
        <p:cxnSp>
          <p:nvCxnSpPr>
            <p:cNvPr id="110" name="Straight Connector 109"/>
            <p:cNvCxnSpPr>
              <a:stCxn id="100" idx="0"/>
            </p:cNvCxnSpPr>
            <p:nvPr/>
          </p:nvCxnSpPr>
          <p:spPr>
            <a:xfrm flipH="1" flipV="1">
              <a:off x="5974043" y="2149974"/>
              <a:ext cx="69843" cy="46202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158"/>
          <p:cNvGrpSpPr>
            <a:grpSpLocks/>
          </p:cNvGrpSpPr>
          <p:nvPr/>
        </p:nvGrpSpPr>
        <p:grpSpPr bwMode="auto">
          <a:xfrm>
            <a:off x="1685925" y="1517650"/>
            <a:ext cx="6697663" cy="2995613"/>
            <a:chOff x="1686308" y="1518317"/>
            <a:chExt cx="6697683" cy="2994295"/>
          </a:xfrm>
        </p:grpSpPr>
        <p:grpSp>
          <p:nvGrpSpPr>
            <p:cNvPr id="37928" name="Group 86"/>
            <p:cNvGrpSpPr>
              <a:grpSpLocks/>
            </p:cNvGrpSpPr>
            <p:nvPr/>
          </p:nvGrpSpPr>
          <p:grpSpPr bwMode="auto">
            <a:xfrm>
              <a:off x="1686308" y="2648186"/>
              <a:ext cx="5961412" cy="1864426"/>
              <a:chOff x="1757562" y="1567543"/>
              <a:chExt cx="5961412" cy="1864426"/>
            </a:xfrm>
          </p:grpSpPr>
          <p:cxnSp>
            <p:nvCxnSpPr>
              <p:cNvPr id="84" name="Straight Connector 83"/>
              <p:cNvCxnSpPr/>
              <p:nvPr/>
            </p:nvCxnSpPr>
            <p:spPr>
              <a:xfrm>
                <a:off x="3170441" y="3420861"/>
                <a:ext cx="3217873" cy="111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1757562" y="1578585"/>
                <a:ext cx="1425579" cy="1842276"/>
              </a:xfrm>
              <a:custGeom>
                <a:avLst/>
                <a:gdLst>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 name="connsiteX0" fmla="*/ 961901 w 961901"/>
                  <a:gd name="connsiteY0" fmla="*/ 1828800 h 1828800"/>
                  <a:gd name="connsiteX1" fmla="*/ 0 w 961901"/>
                  <a:gd name="connsiteY1" fmla="*/ 0 h 1828800"/>
                </a:gdLst>
                <a:ahLst/>
                <a:cxnLst>
                  <a:cxn ang="0">
                    <a:pos x="connsiteX0" y="connsiteY0"/>
                  </a:cxn>
                  <a:cxn ang="0">
                    <a:pos x="connsiteX1" y="connsiteY1"/>
                  </a:cxn>
                </a:cxnLst>
                <a:rect l="l" t="t" r="r" b="b"/>
                <a:pathLst>
                  <a:path w="961901" h="1828800">
                    <a:moveTo>
                      <a:pt x="961901" y="1828800"/>
                    </a:moveTo>
                    <a:cubicBezTo>
                      <a:pt x="428403" y="1753283"/>
                      <a:pt x="89360" y="469241"/>
                      <a:pt x="0"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Freeform 85"/>
              <p:cNvSpPr/>
              <p:nvPr/>
            </p:nvSpPr>
            <p:spPr>
              <a:xfrm>
                <a:off x="6364501" y="1567477"/>
                <a:ext cx="1354142" cy="1864492"/>
              </a:xfrm>
              <a:custGeom>
                <a:avLst/>
                <a:gdLst>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 name="connsiteX0" fmla="*/ 0 w 938150"/>
                  <a:gd name="connsiteY0" fmla="*/ 1828800 h 1828800"/>
                  <a:gd name="connsiteX1" fmla="*/ 938150 w 938150"/>
                  <a:gd name="connsiteY1" fmla="*/ 0 h 1828800"/>
                </a:gdLst>
                <a:ahLst/>
                <a:cxnLst>
                  <a:cxn ang="0">
                    <a:pos x="connsiteX0" y="connsiteY0"/>
                  </a:cxn>
                  <a:cxn ang="0">
                    <a:pos x="connsiteX1" y="connsiteY1"/>
                  </a:cxn>
                </a:cxnLst>
                <a:rect l="l" t="t" r="r" b="b"/>
                <a:pathLst>
                  <a:path w="938150" h="1828800">
                    <a:moveTo>
                      <a:pt x="0" y="1828800"/>
                    </a:moveTo>
                    <a:cubicBezTo>
                      <a:pt x="578558" y="1727342"/>
                      <a:pt x="880336" y="307875"/>
                      <a:pt x="938150"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7929" name="Group 113"/>
            <p:cNvGrpSpPr>
              <a:grpSpLocks/>
            </p:cNvGrpSpPr>
            <p:nvPr/>
          </p:nvGrpSpPr>
          <p:grpSpPr bwMode="auto">
            <a:xfrm>
              <a:off x="6733411" y="1518317"/>
              <a:ext cx="1650580" cy="1284260"/>
              <a:chOff x="7160911" y="1518317"/>
              <a:chExt cx="1650580" cy="1284260"/>
            </a:xfrm>
          </p:grpSpPr>
          <p:sp>
            <p:nvSpPr>
              <p:cNvPr id="37930" name="TextBox 7"/>
              <p:cNvSpPr txBox="1">
                <a:spLocks noChangeArrowheads="1"/>
              </p:cNvSpPr>
              <p:nvPr/>
            </p:nvSpPr>
            <p:spPr bwMode="auto">
              <a:xfrm>
                <a:off x="7160911" y="1518317"/>
                <a:ext cx="16505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tr-TR" sz="1600">
                    <a:solidFill>
                      <a:srgbClr val="800080"/>
                    </a:solidFill>
                  </a:rPr>
                  <a:t>ATC in long run</a:t>
                </a:r>
              </a:p>
            </p:txBody>
          </p:sp>
          <p:cxnSp>
            <p:nvCxnSpPr>
              <p:cNvPr id="113" name="Straight Connector 112"/>
              <p:cNvCxnSpPr/>
              <p:nvPr/>
            </p:nvCxnSpPr>
            <p:spPr>
              <a:xfrm rot="16200000" flipV="1">
                <a:off x="7517093" y="2315684"/>
                <a:ext cx="961602" cy="11112"/>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grpSp>
        <p:nvGrpSpPr>
          <p:cNvPr id="15" name="Group 132"/>
          <p:cNvGrpSpPr>
            <a:grpSpLocks/>
          </p:cNvGrpSpPr>
          <p:nvPr/>
        </p:nvGrpSpPr>
        <p:grpSpPr bwMode="auto">
          <a:xfrm>
            <a:off x="592138" y="4327525"/>
            <a:ext cx="4027487" cy="338138"/>
            <a:chOff x="1018936" y="4327438"/>
            <a:chExt cx="4028079" cy="338554"/>
          </a:xfrm>
        </p:grpSpPr>
        <p:cxnSp>
          <p:nvCxnSpPr>
            <p:cNvPr id="116" name="Straight Connector 115"/>
            <p:cNvCxnSpPr/>
            <p:nvPr/>
          </p:nvCxnSpPr>
          <p:spPr>
            <a:xfrm rot="10800000">
              <a:off x="1781048" y="4524530"/>
              <a:ext cx="326596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7" name="TextBox 11"/>
            <p:cNvSpPr txBox="1">
              <a:spLocks noChangeArrowheads="1"/>
            </p:cNvSpPr>
            <p:nvPr/>
          </p:nvSpPr>
          <p:spPr bwMode="auto">
            <a:xfrm>
              <a:off x="1018936" y="4327438"/>
              <a:ext cx="811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10,000</a:t>
              </a:r>
            </a:p>
          </p:txBody>
        </p:sp>
      </p:grpSp>
      <p:grpSp>
        <p:nvGrpSpPr>
          <p:cNvPr id="16" name="Group 131"/>
          <p:cNvGrpSpPr>
            <a:grpSpLocks/>
          </p:cNvGrpSpPr>
          <p:nvPr/>
        </p:nvGrpSpPr>
        <p:grpSpPr bwMode="auto">
          <a:xfrm>
            <a:off x="477838" y="3790950"/>
            <a:ext cx="4959350" cy="338138"/>
            <a:chOff x="905124" y="3791070"/>
            <a:chExt cx="4959310" cy="338554"/>
          </a:xfrm>
        </p:grpSpPr>
        <p:cxnSp>
          <p:nvCxnSpPr>
            <p:cNvPr id="121" name="Straight Connector 120"/>
            <p:cNvCxnSpPr/>
            <p:nvPr/>
          </p:nvCxnSpPr>
          <p:spPr>
            <a:xfrm rot="10800000" flipV="1">
              <a:off x="1792529" y="3964321"/>
              <a:ext cx="4071905" cy="158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5" name="TextBox 11"/>
            <p:cNvSpPr txBox="1">
              <a:spLocks noChangeArrowheads="1"/>
            </p:cNvSpPr>
            <p:nvPr/>
          </p:nvSpPr>
          <p:spPr bwMode="auto">
            <a:xfrm>
              <a:off x="905124" y="3791070"/>
              <a:ext cx="925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$12,000</a:t>
              </a:r>
            </a:p>
          </p:txBody>
        </p:sp>
      </p:grpSp>
      <p:grpSp>
        <p:nvGrpSpPr>
          <p:cNvPr id="17" name="Group 135"/>
          <p:cNvGrpSpPr>
            <a:grpSpLocks/>
          </p:cNvGrpSpPr>
          <p:nvPr/>
        </p:nvGrpSpPr>
        <p:grpSpPr bwMode="auto">
          <a:xfrm>
            <a:off x="4267200" y="4552950"/>
            <a:ext cx="698500" cy="1157288"/>
            <a:chOff x="4695326" y="4553734"/>
            <a:chExt cx="697627" cy="1157285"/>
          </a:xfrm>
        </p:grpSpPr>
        <p:cxnSp>
          <p:nvCxnSpPr>
            <p:cNvPr id="124" name="Straight Connector 123"/>
            <p:cNvCxnSpPr/>
            <p:nvPr/>
          </p:nvCxnSpPr>
          <p:spPr>
            <a:xfrm rot="5400000">
              <a:off x="4631405" y="4952199"/>
              <a:ext cx="801686" cy="475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3" name="TextBox 11"/>
            <p:cNvSpPr txBox="1">
              <a:spLocks noChangeArrowheads="1"/>
            </p:cNvSpPr>
            <p:nvPr/>
          </p:nvSpPr>
          <p:spPr bwMode="auto">
            <a:xfrm>
              <a:off x="4695326" y="5372465"/>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1,000</a:t>
              </a:r>
            </a:p>
          </p:txBody>
        </p:sp>
      </p:grpSp>
      <p:grpSp>
        <p:nvGrpSpPr>
          <p:cNvPr id="18" name="Group 136"/>
          <p:cNvGrpSpPr>
            <a:grpSpLocks/>
          </p:cNvGrpSpPr>
          <p:nvPr/>
        </p:nvGrpSpPr>
        <p:grpSpPr bwMode="auto">
          <a:xfrm>
            <a:off x="5073650" y="3941763"/>
            <a:ext cx="696913" cy="1768475"/>
            <a:chOff x="5500874" y="3942152"/>
            <a:chExt cx="697627" cy="1768867"/>
          </a:xfrm>
        </p:grpSpPr>
        <p:cxnSp>
          <p:nvCxnSpPr>
            <p:cNvPr id="126" name="Straight Connector 125"/>
            <p:cNvCxnSpPr/>
            <p:nvPr/>
          </p:nvCxnSpPr>
          <p:spPr>
            <a:xfrm rot="5400000">
              <a:off x="5137537" y="4651918"/>
              <a:ext cx="1427478" cy="794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921" name="TextBox 11"/>
            <p:cNvSpPr txBox="1">
              <a:spLocks noChangeArrowheads="1"/>
            </p:cNvSpPr>
            <p:nvPr/>
          </p:nvSpPr>
          <p:spPr bwMode="auto">
            <a:xfrm>
              <a:off x="5500874" y="5372465"/>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t>1,200</a:t>
              </a:r>
            </a:p>
          </p:txBody>
        </p:sp>
      </p:grpSp>
      <p:grpSp>
        <p:nvGrpSpPr>
          <p:cNvPr id="19" name="Group 141"/>
          <p:cNvGrpSpPr>
            <a:grpSpLocks/>
          </p:cNvGrpSpPr>
          <p:nvPr/>
        </p:nvGrpSpPr>
        <p:grpSpPr bwMode="auto">
          <a:xfrm>
            <a:off x="1443038" y="2674938"/>
            <a:ext cx="1196975" cy="2503487"/>
            <a:chOff x="1442705" y="2674872"/>
            <a:chExt cx="1197764" cy="2503924"/>
          </a:xfrm>
        </p:grpSpPr>
        <p:sp>
          <p:nvSpPr>
            <p:cNvPr id="138" name="Left Brace 137"/>
            <p:cNvSpPr/>
            <p:nvPr/>
          </p:nvSpPr>
          <p:spPr>
            <a:xfrm rot="19844147">
              <a:off x="1752471" y="2674872"/>
              <a:ext cx="433674" cy="2103804"/>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8" name="TextBox 7"/>
            <p:cNvSpPr txBox="1">
              <a:spLocks noChangeArrowheads="1"/>
            </p:cNvSpPr>
            <p:nvPr/>
          </p:nvSpPr>
          <p:spPr bwMode="auto">
            <a:xfrm>
              <a:off x="1442705" y="4594021"/>
              <a:ext cx="1197764" cy="584775"/>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Economies</a:t>
              </a:r>
            </a:p>
            <a:p>
              <a:pPr algn="ctr" eaLnBrk="1" hangingPunct="1"/>
              <a:r>
                <a:rPr lang="en-US" altLang="tr-TR" sz="1600">
                  <a:solidFill>
                    <a:srgbClr val="800080"/>
                  </a:solidFill>
                </a:rPr>
                <a:t>of scale</a:t>
              </a:r>
            </a:p>
          </p:txBody>
        </p:sp>
        <p:cxnSp>
          <p:nvCxnSpPr>
            <p:cNvPr id="141" name="Straight Connector 140"/>
            <p:cNvCxnSpPr>
              <a:stCxn id="138" idx="1"/>
            </p:cNvCxnSpPr>
            <p:nvPr/>
          </p:nvCxnSpPr>
          <p:spPr>
            <a:xfrm rot="10800000" flipH="1" flipV="1">
              <a:off x="1779477" y="3832361"/>
              <a:ext cx="38125" cy="763721"/>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0" name="Group 142"/>
          <p:cNvGrpSpPr>
            <a:grpSpLocks/>
          </p:cNvGrpSpPr>
          <p:nvPr/>
        </p:nvGrpSpPr>
        <p:grpSpPr bwMode="auto">
          <a:xfrm>
            <a:off x="7185025" y="2636838"/>
            <a:ext cx="1414463" cy="2659062"/>
            <a:chOff x="1442705" y="2664094"/>
            <a:chExt cx="1470274" cy="2514702"/>
          </a:xfrm>
        </p:grpSpPr>
        <p:sp>
          <p:nvSpPr>
            <p:cNvPr id="144" name="Left Brace 143"/>
            <p:cNvSpPr/>
            <p:nvPr/>
          </p:nvSpPr>
          <p:spPr>
            <a:xfrm rot="12499041">
              <a:off x="1477358" y="2664094"/>
              <a:ext cx="433986" cy="1995247"/>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5" name="TextBox 7"/>
            <p:cNvSpPr txBox="1">
              <a:spLocks noChangeArrowheads="1"/>
            </p:cNvSpPr>
            <p:nvPr/>
          </p:nvSpPr>
          <p:spPr bwMode="auto">
            <a:xfrm>
              <a:off x="1442705" y="4594021"/>
              <a:ext cx="1470274" cy="584775"/>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tr-TR" sz="1600">
                  <a:solidFill>
                    <a:srgbClr val="800080"/>
                  </a:solidFill>
                </a:rPr>
                <a:t>Diseconomies</a:t>
              </a:r>
            </a:p>
            <a:p>
              <a:pPr algn="ctr" eaLnBrk="1" hangingPunct="1"/>
              <a:r>
                <a:rPr lang="en-US" altLang="tr-TR" sz="1600">
                  <a:solidFill>
                    <a:srgbClr val="800080"/>
                  </a:solidFill>
                </a:rPr>
                <a:t>of scale</a:t>
              </a:r>
            </a:p>
          </p:txBody>
        </p:sp>
        <p:cxnSp>
          <p:nvCxnSpPr>
            <p:cNvPr id="146" name="Straight Connector 145"/>
            <p:cNvCxnSpPr>
              <a:stCxn id="144" idx="1"/>
            </p:cNvCxnSpPr>
            <p:nvPr/>
          </p:nvCxnSpPr>
          <p:spPr>
            <a:xfrm>
              <a:off x="1884942" y="3755549"/>
              <a:ext cx="519794" cy="738647"/>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1" name="Group 150"/>
          <p:cNvGrpSpPr>
            <a:grpSpLocks/>
          </p:cNvGrpSpPr>
          <p:nvPr/>
        </p:nvGrpSpPr>
        <p:grpSpPr bwMode="auto">
          <a:xfrm>
            <a:off x="3068638" y="4548188"/>
            <a:ext cx="3284537" cy="668337"/>
            <a:chOff x="610124" y="3687632"/>
            <a:chExt cx="3414063" cy="631319"/>
          </a:xfrm>
        </p:grpSpPr>
        <p:sp>
          <p:nvSpPr>
            <p:cNvPr id="152" name="Left Brace 151"/>
            <p:cNvSpPr/>
            <p:nvPr/>
          </p:nvSpPr>
          <p:spPr>
            <a:xfrm rot="16200000">
              <a:off x="2169448" y="2128308"/>
              <a:ext cx="295415" cy="3414063"/>
            </a:xfrm>
            <a:prstGeom prst="leftBrace">
              <a:avLst>
                <a:gd name="adj1" fmla="val 34259"/>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13" name="TextBox 7"/>
            <p:cNvSpPr txBox="1">
              <a:spLocks noChangeArrowheads="1"/>
            </p:cNvSpPr>
            <p:nvPr/>
          </p:nvSpPr>
          <p:spPr bwMode="auto">
            <a:xfrm>
              <a:off x="1023085" y="3998740"/>
              <a:ext cx="2564251" cy="320211"/>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1600">
                  <a:solidFill>
                    <a:srgbClr val="800080"/>
                  </a:solidFill>
                </a:rPr>
                <a:t>Constant returns to scale</a:t>
              </a:r>
            </a:p>
          </p:txBody>
        </p:sp>
      </p:grpSp>
      <p:sp>
        <p:nvSpPr>
          <p:cNvPr id="93" name="Freeform 183"/>
          <p:cNvSpPr>
            <a:spLocks/>
          </p:cNvSpPr>
          <p:nvPr/>
        </p:nvSpPr>
        <p:spPr bwMode="auto">
          <a:xfrm>
            <a:off x="4535488" y="44323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183"/>
          <p:cNvSpPr>
            <a:spLocks/>
          </p:cNvSpPr>
          <p:nvPr/>
        </p:nvSpPr>
        <p:spPr bwMode="auto">
          <a:xfrm>
            <a:off x="5357813" y="39004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 name="Freeform 183"/>
          <p:cNvSpPr>
            <a:spLocks/>
          </p:cNvSpPr>
          <p:nvPr/>
        </p:nvSpPr>
        <p:spPr bwMode="auto">
          <a:xfrm>
            <a:off x="1744663" y="29606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183"/>
          <p:cNvSpPr>
            <a:spLocks/>
          </p:cNvSpPr>
          <p:nvPr/>
        </p:nvSpPr>
        <p:spPr bwMode="auto">
          <a:xfrm>
            <a:off x="7231063" y="3506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183"/>
          <p:cNvSpPr>
            <a:spLocks/>
          </p:cNvSpPr>
          <p:nvPr/>
        </p:nvSpPr>
        <p:spPr bwMode="auto">
          <a:xfrm>
            <a:off x="5357813" y="44465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151946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nodeType="afterGroup">
                            <p:stCondLst>
                              <p:cond delay="500"/>
                            </p:stCondLst>
                            <p:childTnLst>
                              <p:par>
                                <p:cTn id="12" presetID="22" presetClass="entr" presetSubtype="8"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nodeType="afterGroup">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par>
                          <p:cTn id="19" fill="hold" nodeType="afterGroup">
                            <p:stCondLst>
                              <p:cond delay="3500"/>
                            </p:stCondLst>
                            <p:childTnLst>
                              <p:par>
                                <p:cTn id="20" presetID="22" presetClass="entr" presetSubtype="8" fill="hold" nodeType="after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par>
                          <p:cTn id="23" fill="hold" nodeType="afterGroup">
                            <p:stCondLst>
                              <p:cond delay="5000"/>
                            </p:stCondLst>
                            <p:childTnLst>
                              <p:par>
                                <p:cTn id="24" presetID="22" presetClass="entr" presetSubtype="8" fill="hold" nodeType="after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par>
                          <p:cTn id="27" fill="hold" nodeType="afterGroup">
                            <p:stCondLst>
                              <p:cond delay="6500"/>
                            </p:stCondLst>
                            <p:childTnLst>
                              <p:par>
                                <p:cTn id="28" presetID="22" presetClass="entr" presetSubtype="8"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wipe(left)">
                                      <p:cBhvr>
                                        <p:cTn id="30" dur="500"/>
                                        <p:tgtEl>
                                          <p:spTgt spid="92"/>
                                        </p:tgtEl>
                                      </p:cBhvr>
                                    </p:animEffect>
                                  </p:childTnLst>
                                </p:cTn>
                              </p:par>
                            </p:childTnLst>
                          </p:cTn>
                        </p:par>
                        <p:par>
                          <p:cTn id="31" fill="hold" nodeType="afterGroup">
                            <p:stCondLst>
                              <p:cond delay="7000"/>
                            </p:stCondLst>
                            <p:childTnLst>
                              <p:par>
                                <p:cTn id="32" presetID="22" presetClass="entr" presetSubtype="8"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nodeType="afterGroup">
                            <p:stCondLst>
                              <p:cond delay="75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nodeType="afterGroup">
                            <p:stCondLst>
                              <p:cond delay="80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nodeType="afterGroup">
                            <p:stCondLst>
                              <p:cond delay="8500"/>
                            </p:stCondLst>
                            <p:childTnLst>
                              <p:par>
                                <p:cTn id="44" presetID="22" presetClass="entr" presetSubtype="8"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childTnLst>
                          </p:cTn>
                        </p:par>
                        <p:par>
                          <p:cTn id="47" fill="hold" nodeType="afterGroup">
                            <p:stCondLst>
                              <p:cond delay="9000"/>
                            </p:stCondLst>
                            <p:childTnLst>
                              <p:par>
                                <p:cTn id="48" presetID="2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nodeType="afterGroup">
                            <p:stCondLst>
                              <p:cond delay="9500"/>
                            </p:stCondLst>
                            <p:childTnLst>
                              <p:par>
                                <p:cTn id="52" presetID="22"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nodeType="afterGroup">
                            <p:stCondLst>
                              <p:cond delay="10000"/>
                            </p:stCondLst>
                            <p:childTnLst>
                              <p:par>
                                <p:cTn id="56" presetID="22" presetClass="entr" presetSubtype="8"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childTnLst>
                          </p:cTn>
                        </p:par>
                        <p:par>
                          <p:cTn id="59" fill="hold" nodeType="afterGroup">
                            <p:stCondLst>
                              <p:cond delay="105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nodeType="afterGroup">
                            <p:stCondLst>
                              <p:cond delay="11000"/>
                            </p:stCondLst>
                            <p:childTnLst>
                              <p:par>
                                <p:cTn id="64" presetID="2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par>
                          <p:cTn id="67" fill="hold" nodeType="afterGroup">
                            <p:stCondLst>
                              <p:cond delay="115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nodeType="afterGroup">
                            <p:stCondLst>
                              <p:cond delay="12000"/>
                            </p:stCondLst>
                            <p:childTnLst>
                              <p:par>
                                <p:cTn id="72" presetID="22" presetClass="entr" presetSubtype="8"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nodeType="afterGroup">
                            <p:stCondLst>
                              <p:cond delay="12500"/>
                            </p:stCondLst>
                            <p:childTnLst>
                              <p:par>
                                <p:cTn id="76" presetID="22" presetClass="entr" presetSubtype="8"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3" grpId="0" animBg="1"/>
      <p:bldP spid="97" grpId="0" animBg="1"/>
      <p:bldP spid="92" grpId="0" animBg="1"/>
      <p:bldP spid="102" grpId="0" animBg="1"/>
      <p:bldP spid="9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69DBE4-87F4-4AAC-B340-9F5C86C23A8B}" type="slidenum">
              <a:rPr lang="en-US" altLang="tr-TR" smtClean="0">
                <a:solidFill>
                  <a:srgbClr val="777777"/>
                </a:solidFill>
              </a:rPr>
              <a:pPr eaLnBrk="1" hangingPunct="1"/>
              <a:t>77</a:t>
            </a:fld>
            <a:endParaRPr lang="en-US" altLang="tr-TR" smtClean="0">
              <a:solidFill>
                <a:srgbClr val="777777"/>
              </a:solidFill>
            </a:endParaRPr>
          </a:p>
        </p:txBody>
      </p:sp>
      <p:sp>
        <p:nvSpPr>
          <p:cNvPr id="44036" name="Rectangle 2"/>
          <p:cNvSpPr>
            <a:spLocks noGrp="1" noChangeArrowheads="1"/>
          </p:cNvSpPr>
          <p:nvPr>
            <p:ph type="title" idx="4294967295"/>
          </p:nvPr>
        </p:nvSpPr>
        <p:spPr>
          <a:xfrm>
            <a:off x="0" y="252413"/>
            <a:ext cx="9144000" cy="781050"/>
          </a:xfrm>
        </p:spPr>
        <p:txBody>
          <a:bodyPr>
            <a:normAutofit fontScale="90000"/>
          </a:bodyPr>
          <a:lstStyle/>
          <a:p>
            <a:pPr eaLnBrk="1" hangingPunct="1"/>
            <a:r>
              <a:rPr lang="en-US" altLang="tr-TR" sz="3200" dirty="0" smtClean="0"/>
              <a:t>How ATC Changes as </a:t>
            </a:r>
            <a:br>
              <a:rPr lang="en-US" altLang="tr-TR" sz="3200" dirty="0" smtClean="0"/>
            </a:br>
            <a:r>
              <a:rPr lang="en-US" altLang="tr-TR" sz="3200" dirty="0" smtClean="0"/>
              <a:t>the Scale of Production Changes</a:t>
            </a:r>
          </a:p>
        </p:txBody>
      </p:sp>
      <p:sp>
        <p:nvSpPr>
          <p:cNvPr id="130058" name="Text Box 10"/>
          <p:cNvSpPr txBox="1">
            <a:spLocks noChangeArrowheads="1"/>
          </p:cNvSpPr>
          <p:nvPr/>
        </p:nvSpPr>
        <p:spPr bwMode="auto">
          <a:xfrm>
            <a:off x="419100" y="1287463"/>
            <a:ext cx="29162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65000"/>
              </a:spcBef>
            </a:pPr>
            <a:r>
              <a:rPr lang="en-US" altLang="tr-TR" sz="2400" b="1" dirty="0">
                <a:solidFill>
                  <a:srgbClr val="CC0000"/>
                </a:solidFill>
                <a:latin typeface="+mj-lt"/>
                <a:cs typeface="Arial" charset="0"/>
              </a:rPr>
              <a:t>Economies of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falls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 </a:t>
            </a:r>
          </a:p>
          <a:p>
            <a:pPr eaLnBrk="1" hangingPunct="1">
              <a:lnSpc>
                <a:spcPct val="110000"/>
              </a:lnSpc>
              <a:spcBef>
                <a:spcPct val="65000"/>
              </a:spcBef>
            </a:pPr>
            <a:r>
              <a:rPr lang="en-US" altLang="tr-TR" sz="2400" b="1" dirty="0">
                <a:solidFill>
                  <a:srgbClr val="CC0000"/>
                </a:solidFill>
                <a:latin typeface="+mj-lt"/>
                <a:cs typeface="Arial" charset="0"/>
              </a:rPr>
              <a:t>Constant returns to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stays the same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a:t>
            </a:r>
          </a:p>
          <a:p>
            <a:pPr eaLnBrk="1" hangingPunct="1">
              <a:lnSpc>
                <a:spcPct val="110000"/>
              </a:lnSpc>
              <a:spcBef>
                <a:spcPct val="65000"/>
              </a:spcBef>
            </a:pPr>
            <a:r>
              <a:rPr lang="en-US" altLang="tr-TR" sz="2400" b="1" dirty="0">
                <a:solidFill>
                  <a:srgbClr val="CC0000"/>
                </a:solidFill>
                <a:latin typeface="+mj-lt"/>
                <a:cs typeface="Arial" charset="0"/>
              </a:rPr>
              <a:t>Diseconomies of scale</a:t>
            </a:r>
            <a:r>
              <a:rPr lang="en-US" altLang="tr-TR" sz="2400" dirty="0">
                <a:latin typeface="+mj-lt"/>
                <a:cs typeface="Arial" charset="0"/>
              </a:rPr>
              <a:t>:  </a:t>
            </a:r>
            <a:r>
              <a:rPr lang="en-US" altLang="tr-TR" sz="2400" i="1" dirty="0">
                <a:latin typeface="+mj-lt"/>
                <a:cs typeface="Arial" charset="0"/>
              </a:rPr>
              <a:t>ATC</a:t>
            </a:r>
            <a:r>
              <a:rPr lang="en-US" altLang="tr-TR" sz="2400" dirty="0">
                <a:latin typeface="+mj-lt"/>
                <a:cs typeface="Arial" charset="0"/>
              </a:rPr>
              <a:t> rises </a:t>
            </a:r>
            <a:br>
              <a:rPr lang="en-US" altLang="tr-TR" sz="2400" dirty="0">
                <a:latin typeface="+mj-lt"/>
                <a:cs typeface="Arial" charset="0"/>
              </a:rPr>
            </a:br>
            <a:r>
              <a:rPr lang="en-US" altLang="tr-TR" sz="2400" dirty="0">
                <a:latin typeface="+mj-lt"/>
                <a:cs typeface="Arial" charset="0"/>
              </a:rPr>
              <a:t>as </a:t>
            </a:r>
            <a:r>
              <a:rPr lang="en-US" altLang="tr-TR" sz="2400" b="1" i="1" dirty="0">
                <a:latin typeface="+mj-lt"/>
                <a:cs typeface="Arial" charset="0"/>
              </a:rPr>
              <a:t>Q</a:t>
            </a:r>
            <a:r>
              <a:rPr lang="en-US" altLang="tr-TR" sz="2400" dirty="0">
                <a:latin typeface="+mj-lt"/>
                <a:cs typeface="Arial" charset="0"/>
              </a:rPr>
              <a:t> increases. </a:t>
            </a:r>
          </a:p>
        </p:txBody>
      </p:sp>
      <p:grpSp>
        <p:nvGrpSpPr>
          <p:cNvPr id="44038" name="Group 33"/>
          <p:cNvGrpSpPr>
            <a:grpSpLocks/>
          </p:cNvGrpSpPr>
          <p:nvPr/>
        </p:nvGrpSpPr>
        <p:grpSpPr bwMode="auto">
          <a:xfrm>
            <a:off x="4189413" y="2176463"/>
            <a:ext cx="4610100" cy="1744662"/>
            <a:chOff x="2639" y="1371"/>
            <a:chExt cx="2904" cy="1099"/>
          </a:xfrm>
        </p:grpSpPr>
        <p:sp>
          <p:nvSpPr>
            <p:cNvPr id="44051" name="Text Box 34"/>
            <p:cNvSpPr txBox="1">
              <a:spLocks noChangeArrowheads="1"/>
            </p:cNvSpPr>
            <p:nvPr/>
          </p:nvSpPr>
          <p:spPr bwMode="auto">
            <a:xfrm>
              <a:off x="4733" y="1486"/>
              <a:ext cx="8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i="1">
                  <a:solidFill>
                    <a:srgbClr val="CC0000"/>
                  </a:solidFill>
                  <a:cs typeface="Arial" charset="0"/>
                </a:rPr>
                <a:t>LRATC</a:t>
              </a:r>
              <a:endParaRPr lang="en-US" altLang="tr-TR" sz="2500" i="1" baseline="-25000">
                <a:solidFill>
                  <a:srgbClr val="CC0000"/>
                </a:solidFill>
                <a:cs typeface="Arial" charset="0"/>
              </a:endParaRPr>
            </a:p>
          </p:txBody>
        </p:sp>
        <p:grpSp>
          <p:nvGrpSpPr>
            <p:cNvPr id="44052" name="Group 35"/>
            <p:cNvGrpSpPr>
              <a:grpSpLocks/>
            </p:cNvGrpSpPr>
            <p:nvPr/>
          </p:nvGrpSpPr>
          <p:grpSpPr bwMode="auto">
            <a:xfrm>
              <a:off x="2639" y="1371"/>
              <a:ext cx="2654" cy="1099"/>
              <a:chOff x="2716" y="1497"/>
              <a:chExt cx="2654" cy="1099"/>
            </a:xfrm>
          </p:grpSpPr>
          <p:sp>
            <p:nvSpPr>
              <p:cNvPr id="44053" name="Arc 36"/>
              <p:cNvSpPr>
                <a:spLocks/>
              </p:cNvSpPr>
              <p:nvPr/>
            </p:nvSpPr>
            <p:spPr bwMode="auto">
              <a:xfrm flipH="1" flipV="1">
                <a:off x="2716" y="1497"/>
                <a:ext cx="948" cy="1099"/>
              </a:xfrm>
              <a:custGeom>
                <a:avLst/>
                <a:gdLst>
                  <a:gd name="T0" fmla="*/ 0 w 20154"/>
                  <a:gd name="T1" fmla="*/ 0 h 21600"/>
                  <a:gd name="T2" fmla="*/ 0 w 20154"/>
                  <a:gd name="T3" fmla="*/ 0 h 21600"/>
                  <a:gd name="T4" fmla="*/ 0 w 20154"/>
                  <a:gd name="T5" fmla="*/ 0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4054" name="Arc 37"/>
              <p:cNvSpPr>
                <a:spLocks/>
              </p:cNvSpPr>
              <p:nvPr/>
            </p:nvSpPr>
            <p:spPr bwMode="auto">
              <a:xfrm flipH="1" flipV="1">
                <a:off x="4416" y="1497"/>
                <a:ext cx="954" cy="1099"/>
              </a:xfrm>
              <a:custGeom>
                <a:avLst/>
                <a:gdLst>
                  <a:gd name="T0" fmla="*/ 0 w 20283"/>
                  <a:gd name="T1" fmla="*/ 0 h 21600"/>
                  <a:gd name="T2" fmla="*/ 0 w 20283"/>
                  <a:gd name="T3" fmla="*/ 0 h 21600"/>
                  <a:gd name="T4" fmla="*/ 0 w 20283"/>
                  <a:gd name="T5" fmla="*/ 0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44055" name="Line 38"/>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sp>
        <p:nvSpPr>
          <p:cNvPr id="130087" name="Arc 39"/>
          <p:cNvSpPr>
            <a:spLocks/>
          </p:cNvSpPr>
          <p:nvPr/>
        </p:nvSpPr>
        <p:spPr bwMode="auto">
          <a:xfrm flipH="1" flipV="1">
            <a:off x="4197350" y="2220913"/>
            <a:ext cx="1468438" cy="1736725"/>
          </a:xfrm>
          <a:custGeom>
            <a:avLst/>
            <a:gdLst>
              <a:gd name="T0" fmla="*/ 2147483647 w 19665"/>
              <a:gd name="T1" fmla="*/ 0 h 21502"/>
              <a:gd name="T2" fmla="*/ 2147483647 w 19665"/>
              <a:gd name="T3" fmla="*/ 2147483647 h 21502"/>
              <a:gd name="T4" fmla="*/ 0 w 19665"/>
              <a:gd name="T5" fmla="*/ 2147483647 h 21502"/>
              <a:gd name="T6" fmla="*/ 0 60000 65536"/>
              <a:gd name="T7" fmla="*/ 0 60000 65536"/>
              <a:gd name="T8" fmla="*/ 0 60000 65536"/>
              <a:gd name="T9" fmla="*/ 0 w 19665"/>
              <a:gd name="T10" fmla="*/ 0 h 21502"/>
              <a:gd name="T11" fmla="*/ 19665 w 19665"/>
              <a:gd name="T12" fmla="*/ 21502 h 21502"/>
            </a:gdLst>
            <a:ahLst/>
            <a:cxnLst>
              <a:cxn ang="T6">
                <a:pos x="T0" y="T1"/>
              </a:cxn>
              <a:cxn ang="T7">
                <a:pos x="T2" y="T3"/>
              </a:cxn>
              <a:cxn ang="T8">
                <a:pos x="T4" y="T5"/>
              </a:cxn>
            </a:cxnLst>
            <a:rect l="T9" t="T10" r="T11" b="T12"/>
            <a:pathLst>
              <a:path w="19665" h="21502" fill="none" extrusionOk="0">
                <a:moveTo>
                  <a:pt x="2053" y="-1"/>
                </a:moveTo>
                <a:cubicBezTo>
                  <a:pt x="9749" y="734"/>
                  <a:pt x="16466" y="5527"/>
                  <a:pt x="19664" y="12566"/>
                </a:cubicBezTo>
              </a:path>
              <a:path w="19665" h="21502" stroke="0" extrusionOk="0">
                <a:moveTo>
                  <a:pt x="2053" y="-1"/>
                </a:moveTo>
                <a:cubicBezTo>
                  <a:pt x="9749" y="734"/>
                  <a:pt x="16466" y="5527"/>
                  <a:pt x="19664" y="12566"/>
                </a:cubicBezTo>
                <a:lnTo>
                  <a:pt x="0" y="21502"/>
                </a:lnTo>
                <a:close/>
              </a:path>
            </a:pathLst>
          </a:custGeom>
          <a:noFill/>
          <a:ln w="38100">
            <a:solidFill>
              <a:srgbClr val="0000FF"/>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30088" name="Arc 40"/>
          <p:cNvSpPr>
            <a:spLocks/>
          </p:cNvSpPr>
          <p:nvPr/>
        </p:nvSpPr>
        <p:spPr bwMode="auto">
          <a:xfrm flipH="1" flipV="1">
            <a:off x="6937375" y="2214563"/>
            <a:ext cx="1509713" cy="1738312"/>
          </a:xfrm>
          <a:custGeom>
            <a:avLst/>
            <a:gdLst>
              <a:gd name="T0" fmla="*/ 0 w 20205"/>
              <a:gd name="T1" fmla="*/ 2147483647 h 21520"/>
              <a:gd name="T2" fmla="*/ 2147483647 w 20205"/>
              <a:gd name="T3" fmla="*/ 0 h 21520"/>
              <a:gd name="T4" fmla="*/ 2147483647 w 20205"/>
              <a:gd name="T5" fmla="*/ 2147483647 h 21520"/>
              <a:gd name="T6" fmla="*/ 0 60000 65536"/>
              <a:gd name="T7" fmla="*/ 0 60000 65536"/>
              <a:gd name="T8" fmla="*/ 0 60000 65536"/>
              <a:gd name="T9" fmla="*/ 0 w 20205"/>
              <a:gd name="T10" fmla="*/ 0 h 21520"/>
              <a:gd name="T11" fmla="*/ 20205 w 20205"/>
              <a:gd name="T12" fmla="*/ 21520 h 21520"/>
            </a:gdLst>
            <a:ahLst/>
            <a:cxnLst>
              <a:cxn ang="T6">
                <a:pos x="T0" y="T1"/>
              </a:cxn>
              <a:cxn ang="T7">
                <a:pos x="T2" y="T3"/>
              </a:cxn>
              <a:cxn ang="T8">
                <a:pos x="T4" y="T5"/>
              </a:cxn>
            </a:cxnLst>
            <a:rect l="T9" t="T10" r="T11" b="T12"/>
            <a:pathLst>
              <a:path w="20205" h="21520" fill="none" extrusionOk="0">
                <a:moveTo>
                  <a:pt x="0" y="13882"/>
                </a:moveTo>
                <a:cubicBezTo>
                  <a:pt x="2937" y="6113"/>
                  <a:pt x="10068" y="716"/>
                  <a:pt x="18343" y="0"/>
                </a:cubicBezTo>
              </a:path>
              <a:path w="20205" h="21520" stroke="0" extrusionOk="0">
                <a:moveTo>
                  <a:pt x="0" y="13882"/>
                </a:moveTo>
                <a:cubicBezTo>
                  <a:pt x="2937" y="6113"/>
                  <a:pt x="10068" y="716"/>
                  <a:pt x="18343" y="0"/>
                </a:cubicBezTo>
                <a:lnTo>
                  <a:pt x="20205" y="21520"/>
                </a:lnTo>
                <a:close/>
              </a:path>
            </a:pathLst>
          </a:custGeom>
          <a:noFill/>
          <a:ln w="38100">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sp>
        <p:nvSpPr>
          <p:cNvPr id="130089" name="Line 41"/>
          <p:cNvSpPr>
            <a:spLocks noChangeShapeType="1"/>
          </p:cNvSpPr>
          <p:nvPr/>
        </p:nvSpPr>
        <p:spPr bwMode="auto">
          <a:xfrm>
            <a:off x="5576888" y="3981450"/>
            <a:ext cx="1436687"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2" name="Line 44"/>
          <p:cNvSpPr>
            <a:spLocks noChangeShapeType="1"/>
          </p:cNvSpPr>
          <p:nvPr/>
        </p:nvSpPr>
        <p:spPr bwMode="auto">
          <a:xfrm>
            <a:off x="4057650" y="5184775"/>
            <a:ext cx="1427163"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3" name="Line 45"/>
          <p:cNvSpPr>
            <a:spLocks noChangeShapeType="1"/>
          </p:cNvSpPr>
          <p:nvPr/>
        </p:nvSpPr>
        <p:spPr bwMode="auto">
          <a:xfrm>
            <a:off x="5567363" y="5189538"/>
            <a:ext cx="1427162"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sp>
        <p:nvSpPr>
          <p:cNvPr id="130094" name="Line 46"/>
          <p:cNvSpPr>
            <a:spLocks noChangeShapeType="1"/>
          </p:cNvSpPr>
          <p:nvPr/>
        </p:nvSpPr>
        <p:spPr bwMode="auto">
          <a:xfrm>
            <a:off x="7058025" y="5184775"/>
            <a:ext cx="1298575"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tr-TR"/>
          </a:p>
        </p:txBody>
      </p:sp>
      <p:grpSp>
        <p:nvGrpSpPr>
          <p:cNvPr id="44045" name="Group 47"/>
          <p:cNvGrpSpPr>
            <a:grpSpLocks/>
          </p:cNvGrpSpPr>
          <p:nvPr/>
        </p:nvGrpSpPr>
        <p:grpSpPr bwMode="auto">
          <a:xfrm>
            <a:off x="3530600" y="1360488"/>
            <a:ext cx="5267325" cy="4006850"/>
            <a:chOff x="2224" y="857"/>
            <a:chExt cx="3318" cy="2524"/>
          </a:xfrm>
        </p:grpSpPr>
        <p:grpSp>
          <p:nvGrpSpPr>
            <p:cNvPr id="44046" name="Group 48"/>
            <p:cNvGrpSpPr>
              <a:grpSpLocks/>
            </p:cNvGrpSpPr>
            <p:nvPr/>
          </p:nvGrpSpPr>
          <p:grpSpPr bwMode="auto">
            <a:xfrm>
              <a:off x="2525" y="1137"/>
              <a:ext cx="2715" cy="2095"/>
              <a:chOff x="1489" y="785"/>
              <a:chExt cx="3650" cy="2492"/>
            </a:xfrm>
          </p:grpSpPr>
          <p:sp>
            <p:nvSpPr>
              <p:cNvPr id="44049" name="Line 49"/>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4050" name="Line 50"/>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44047" name="Text Box 51"/>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tr-TR" sz="2500" b="1" i="1">
                  <a:cs typeface="Arial" charset="0"/>
                </a:rPr>
                <a:t>Q</a:t>
              </a:r>
            </a:p>
          </p:txBody>
        </p:sp>
        <p:sp>
          <p:nvSpPr>
            <p:cNvPr id="44048" name="Text Box 52"/>
            <p:cNvSpPr txBox="1">
              <a:spLocks noChangeArrowheads="1"/>
            </p:cNvSpPr>
            <p:nvPr/>
          </p:nvSpPr>
          <p:spPr bwMode="auto">
            <a:xfrm>
              <a:off x="2224" y="857"/>
              <a:ext cx="56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tr-TR" sz="2500" i="1">
                  <a:cs typeface="Arial" charset="0"/>
                </a:rPr>
                <a:t>ATC</a:t>
              </a:r>
            </a:p>
          </p:txBody>
        </p:sp>
      </p:grpSp>
    </p:spTree>
    <p:extLst>
      <p:ext uri="{BB962C8B-B14F-4D97-AF65-F5344CB8AC3E}">
        <p14:creationId xmlns:p14="http://schemas.microsoft.com/office/powerpoint/2010/main" val="1349358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8">
                                            <p:txEl>
                                              <p:pRg st="0" end="0"/>
                                            </p:txEl>
                                          </p:spTgt>
                                        </p:tgtEl>
                                        <p:attrNameLst>
                                          <p:attrName>style.visibility</p:attrName>
                                        </p:attrNameLst>
                                      </p:cBhvr>
                                      <p:to>
                                        <p:strVal val="visible"/>
                                      </p:to>
                                    </p:set>
                                    <p:animEffect transition="in" filter="wipe(left)">
                                      <p:cBhvr>
                                        <p:cTn id="7" dur="500"/>
                                        <p:tgtEl>
                                          <p:spTgt spid="130058">
                                            <p:txEl>
                                              <p:pRg st="0" end="0"/>
                                            </p:txEl>
                                          </p:spTgt>
                                        </p:tgtEl>
                                      </p:cBhvr>
                                    </p:animEffect>
                                  </p:childTnLst>
                                  <p:subTnLst>
                                    <p:animClr clrSpc="rgb" dir="cw">
                                      <p:cBhvr override="childStyle">
                                        <p:cTn dur="1" fill="hold" display="0" masterRel="nextClick" afterEffect="1"/>
                                        <p:tgtEl>
                                          <p:spTgt spid="130058">
                                            <p:txEl>
                                              <p:pRg st="0" end="0"/>
                                            </p:txEl>
                                          </p:spTgt>
                                        </p:tgtEl>
                                        <p:attrNameLst>
                                          <p:attrName>ppt_c</p:attrName>
                                        </p:attrNameLst>
                                      </p:cBhvr>
                                      <p:to>
                                        <a:schemeClr val="bg2"/>
                                      </p:to>
                                    </p:animClr>
                                  </p:subTnLst>
                                </p:cTn>
                              </p:par>
                              <p:par>
                                <p:cTn id="8" presetID="22" presetClass="entr" presetSubtype="8" fill="hold" grpId="0" nodeType="withEffect">
                                  <p:stCondLst>
                                    <p:cond delay="0"/>
                                  </p:stCondLst>
                                  <p:childTnLst>
                                    <p:set>
                                      <p:cBhvr>
                                        <p:cTn id="9" dur="1" fill="hold">
                                          <p:stCondLst>
                                            <p:cond delay="0"/>
                                          </p:stCondLst>
                                        </p:cTn>
                                        <p:tgtEl>
                                          <p:spTgt spid="130092"/>
                                        </p:tgtEl>
                                        <p:attrNameLst>
                                          <p:attrName>style.visibility</p:attrName>
                                        </p:attrNameLst>
                                      </p:cBhvr>
                                      <p:to>
                                        <p:strVal val="visible"/>
                                      </p:to>
                                    </p:set>
                                    <p:animEffect transition="in" filter="wipe(left)">
                                      <p:cBhvr>
                                        <p:cTn id="10" dur="500"/>
                                        <p:tgtEl>
                                          <p:spTgt spid="130092"/>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30087"/>
                                        </p:tgtEl>
                                        <p:attrNameLst>
                                          <p:attrName>style.visibility</p:attrName>
                                        </p:attrNameLst>
                                      </p:cBhvr>
                                      <p:to>
                                        <p:strVal val="visible"/>
                                      </p:to>
                                    </p:set>
                                    <p:animEffect transition="in" filter="strips(downRight)">
                                      <p:cBhvr>
                                        <p:cTn id="13" dur="500"/>
                                        <p:tgtEl>
                                          <p:spTgt spid="1300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130092"/>
                                        </p:tgtEl>
                                      </p:cBhvr>
                                    </p:animEffect>
                                    <p:set>
                                      <p:cBhvr>
                                        <p:cTn id="18" dur="1" fill="hold">
                                          <p:stCondLst>
                                            <p:cond delay="499"/>
                                          </p:stCondLst>
                                        </p:cTn>
                                        <p:tgtEl>
                                          <p:spTgt spid="130092"/>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30087"/>
                                        </p:tgtEl>
                                      </p:cBhvr>
                                    </p:animEffect>
                                    <p:set>
                                      <p:cBhvr>
                                        <p:cTn id="21" dur="1" fill="hold">
                                          <p:stCondLst>
                                            <p:cond delay="499"/>
                                          </p:stCondLst>
                                        </p:cTn>
                                        <p:tgtEl>
                                          <p:spTgt spid="13008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0058">
                                            <p:txEl>
                                              <p:pRg st="1" end="1"/>
                                            </p:txEl>
                                          </p:spTgt>
                                        </p:tgtEl>
                                        <p:attrNameLst>
                                          <p:attrName>style.visibility</p:attrName>
                                        </p:attrNameLst>
                                      </p:cBhvr>
                                      <p:to>
                                        <p:strVal val="visible"/>
                                      </p:to>
                                    </p:set>
                                    <p:animEffect transition="in" filter="wipe(left)">
                                      <p:cBhvr>
                                        <p:cTn id="26" dur="500"/>
                                        <p:tgtEl>
                                          <p:spTgt spid="130058">
                                            <p:txEl>
                                              <p:pRg st="1" end="1"/>
                                            </p:txEl>
                                          </p:spTgt>
                                        </p:tgtEl>
                                      </p:cBhvr>
                                    </p:animEffect>
                                  </p:childTnLst>
                                  <p:subTnLst>
                                    <p:animClr clrSpc="rgb" dir="cw">
                                      <p:cBhvr override="childStyle">
                                        <p:cTn dur="1" fill="hold" display="0" masterRel="nextClick" afterEffect="1"/>
                                        <p:tgtEl>
                                          <p:spTgt spid="130058">
                                            <p:txEl>
                                              <p:pRg st="1" end="1"/>
                                            </p:txEl>
                                          </p:spTgt>
                                        </p:tgtEl>
                                        <p:attrNameLst>
                                          <p:attrName>ppt_c</p:attrName>
                                        </p:attrNameLst>
                                      </p:cBhvr>
                                      <p:to>
                                        <a:schemeClr val="bg2"/>
                                      </p:to>
                                    </p:animClr>
                                  </p:subTnLst>
                                </p:cTn>
                              </p:par>
                              <p:par>
                                <p:cTn id="27" presetID="22" presetClass="entr" presetSubtype="8" fill="hold" grpId="0" nodeType="withEffect">
                                  <p:stCondLst>
                                    <p:cond delay="0"/>
                                  </p:stCondLst>
                                  <p:childTnLst>
                                    <p:set>
                                      <p:cBhvr>
                                        <p:cTn id="28" dur="1" fill="hold">
                                          <p:stCondLst>
                                            <p:cond delay="0"/>
                                          </p:stCondLst>
                                        </p:cTn>
                                        <p:tgtEl>
                                          <p:spTgt spid="130093"/>
                                        </p:tgtEl>
                                        <p:attrNameLst>
                                          <p:attrName>style.visibility</p:attrName>
                                        </p:attrNameLst>
                                      </p:cBhvr>
                                      <p:to>
                                        <p:strVal val="visible"/>
                                      </p:to>
                                    </p:set>
                                    <p:animEffect transition="in" filter="wipe(left)">
                                      <p:cBhvr>
                                        <p:cTn id="29" dur="500"/>
                                        <p:tgtEl>
                                          <p:spTgt spid="13009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0089"/>
                                        </p:tgtEl>
                                        <p:attrNameLst>
                                          <p:attrName>style.visibility</p:attrName>
                                        </p:attrNameLst>
                                      </p:cBhvr>
                                      <p:to>
                                        <p:strVal val="visible"/>
                                      </p:to>
                                    </p:set>
                                    <p:animEffect transition="in" filter="wipe(left)">
                                      <p:cBhvr>
                                        <p:cTn id="32" dur="500"/>
                                        <p:tgtEl>
                                          <p:spTgt spid="1300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1" nodeType="clickEffect">
                                  <p:stCondLst>
                                    <p:cond delay="0"/>
                                  </p:stCondLst>
                                  <p:childTnLst>
                                    <p:animEffect transition="out" filter="dissolve">
                                      <p:cBhvr>
                                        <p:cTn id="36" dur="500"/>
                                        <p:tgtEl>
                                          <p:spTgt spid="130093"/>
                                        </p:tgtEl>
                                      </p:cBhvr>
                                    </p:animEffect>
                                    <p:set>
                                      <p:cBhvr>
                                        <p:cTn id="37" dur="1" fill="hold">
                                          <p:stCondLst>
                                            <p:cond delay="499"/>
                                          </p:stCondLst>
                                        </p:cTn>
                                        <p:tgtEl>
                                          <p:spTgt spid="130093"/>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30089"/>
                                        </p:tgtEl>
                                      </p:cBhvr>
                                    </p:animEffect>
                                    <p:set>
                                      <p:cBhvr>
                                        <p:cTn id="40" dur="1" fill="hold">
                                          <p:stCondLst>
                                            <p:cond delay="499"/>
                                          </p:stCondLst>
                                        </p:cTn>
                                        <p:tgtEl>
                                          <p:spTgt spid="13008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0058">
                                            <p:txEl>
                                              <p:pRg st="2" end="2"/>
                                            </p:txEl>
                                          </p:spTgt>
                                        </p:tgtEl>
                                        <p:attrNameLst>
                                          <p:attrName>style.visibility</p:attrName>
                                        </p:attrNameLst>
                                      </p:cBhvr>
                                      <p:to>
                                        <p:strVal val="visible"/>
                                      </p:to>
                                    </p:set>
                                    <p:animEffect transition="in" filter="wipe(left)">
                                      <p:cBhvr>
                                        <p:cTn id="45" dur="500"/>
                                        <p:tgtEl>
                                          <p:spTgt spid="130058">
                                            <p:txEl>
                                              <p:pRg st="2" end="2"/>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0094"/>
                                        </p:tgtEl>
                                        <p:attrNameLst>
                                          <p:attrName>style.visibility</p:attrName>
                                        </p:attrNameLst>
                                      </p:cBhvr>
                                      <p:to>
                                        <p:strVal val="visible"/>
                                      </p:to>
                                    </p:set>
                                    <p:animEffect transition="in" filter="wipe(left)">
                                      <p:cBhvr>
                                        <p:cTn id="48" dur="500"/>
                                        <p:tgtEl>
                                          <p:spTgt spid="130094"/>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130088"/>
                                        </p:tgtEl>
                                        <p:attrNameLst>
                                          <p:attrName>style.visibility</p:attrName>
                                        </p:attrNameLst>
                                      </p:cBhvr>
                                      <p:to>
                                        <p:strVal val="visible"/>
                                      </p:to>
                                    </p:set>
                                    <p:animEffect transition="in" filter="strips(upRight)">
                                      <p:cBhvr>
                                        <p:cTn id="51" dur="500"/>
                                        <p:tgtEl>
                                          <p:spTgt spid="1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build="p"/>
      <p:bldP spid="130087" grpId="0" animBg="1"/>
      <p:bldP spid="130087" grpId="1" animBg="1"/>
      <p:bldP spid="130088" grpId="0" animBg="1"/>
      <p:bldP spid="130089" grpId="0" animBg="1"/>
      <p:bldP spid="130089" grpId="1" animBg="1"/>
      <p:bldP spid="130092" grpId="0" animBg="1"/>
      <p:bldP spid="130092" grpId="1" animBg="1"/>
      <p:bldP spid="130093" grpId="0" animBg="1"/>
      <p:bldP spid="130093" grpId="1" animBg="1"/>
      <p:bldP spid="13009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990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altLang="tr-TR" sz="2800" dirty="0" smtClean="0">
                <a:solidFill>
                  <a:srgbClr val="C00000"/>
                </a:solidFill>
              </a:rPr>
              <a:t>Economies of scale</a:t>
            </a:r>
          </a:p>
          <a:p>
            <a:pPr lvl="1"/>
            <a:r>
              <a:rPr lang="en-US" altLang="tr-TR" dirty="0" smtClean="0"/>
              <a:t>Long-run average total cost falls as the quantity of output increases</a:t>
            </a:r>
          </a:p>
          <a:p>
            <a:pPr lvl="1"/>
            <a:r>
              <a:rPr lang="en-US" altLang="tr-TR" dirty="0" smtClean="0"/>
              <a:t>Increasing specialization</a:t>
            </a:r>
            <a:endParaRPr lang="tr-TR" altLang="tr-TR" dirty="0"/>
          </a:p>
          <a:p>
            <a:pPr marL="0" lvl="1" indent="0">
              <a:buNone/>
            </a:pPr>
            <a:r>
              <a:rPr lang="en-US" altLang="tr-TR" sz="2800" dirty="0" smtClean="0">
                <a:solidFill>
                  <a:srgbClr val="C00000"/>
                </a:solidFill>
              </a:rPr>
              <a:t>Constant returns to scale</a:t>
            </a:r>
          </a:p>
          <a:p>
            <a:pPr lvl="1"/>
            <a:r>
              <a:rPr lang="en-US" altLang="tr-TR" dirty="0" smtClean="0"/>
              <a:t>Long-run average total cost stays the same as the quantity of output changes</a:t>
            </a:r>
            <a:endParaRPr lang="tr-TR" altLang="tr-TR" dirty="0"/>
          </a:p>
          <a:p>
            <a:pPr marL="0" lvl="1" indent="0">
              <a:buNone/>
            </a:pPr>
            <a:r>
              <a:rPr lang="en-US" altLang="tr-TR" dirty="0" smtClean="0">
                <a:solidFill>
                  <a:srgbClr val="C00000"/>
                </a:solidFill>
              </a:rPr>
              <a:t>Diseconomies </a:t>
            </a:r>
            <a:r>
              <a:rPr lang="en-US" altLang="tr-TR" dirty="0">
                <a:solidFill>
                  <a:srgbClr val="C00000"/>
                </a:solidFill>
              </a:rPr>
              <a:t>of scale</a:t>
            </a:r>
          </a:p>
          <a:p>
            <a:pPr lvl="1"/>
            <a:r>
              <a:rPr lang="en-US" altLang="tr-TR" dirty="0"/>
              <a:t>Long-run average total cost rises as the quantity of output increases</a:t>
            </a:r>
          </a:p>
          <a:p>
            <a:pPr lvl="1"/>
            <a:r>
              <a:rPr lang="en-US" altLang="tr-TR" dirty="0"/>
              <a:t>Increasing coordination problems</a:t>
            </a:r>
          </a:p>
          <a:p>
            <a:pPr lvl="1"/>
            <a:endParaRPr lang="en-US" altLang="tr-TR" dirty="0" smtClean="0"/>
          </a:p>
        </p:txBody>
      </p:sp>
      <p:sp>
        <p:nvSpPr>
          <p:cNvPr id="4" name="Slide Number Placeholder 3"/>
          <p:cNvSpPr>
            <a:spLocks noGrp="1"/>
          </p:cNvSpPr>
          <p:nvPr>
            <p:ph type="sldNum" sz="quarter" idx="12"/>
          </p:nvPr>
        </p:nvSpPr>
        <p:spPr/>
        <p:txBody>
          <a:bodyPr/>
          <a:lstStyle/>
          <a:p>
            <a:pPr>
              <a:defRPr/>
            </a:pPr>
            <a:fld id="{7A5F9493-E937-485C-822E-A0046386E939}" type="slidenum">
              <a:rPr lang="en-US" smtClean="0"/>
              <a:pPr>
                <a:defRPr/>
              </a:pPr>
              <a:t>78</a:t>
            </a:fld>
            <a:endParaRPr lang="en-US"/>
          </a:p>
        </p:txBody>
      </p:sp>
    </p:spTree>
    <p:extLst>
      <p:ext uri="{BB962C8B-B14F-4D97-AF65-F5344CB8AC3E}">
        <p14:creationId xmlns:p14="http://schemas.microsoft.com/office/powerpoint/2010/main" val="39266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smtClean="0"/>
              <a:t>The many types of cost: A summary</a:t>
            </a:r>
          </a:p>
        </p:txBody>
      </p:sp>
      <p:sp>
        <p:nvSpPr>
          <p:cNvPr id="4" name="Slide Number Placeholder 3"/>
          <p:cNvSpPr>
            <a:spLocks noGrp="1"/>
          </p:cNvSpPr>
          <p:nvPr>
            <p:ph type="sldNum" sz="quarter" idx="14"/>
          </p:nvPr>
        </p:nvSpPr>
        <p:spPr/>
        <p:txBody>
          <a:bodyPr/>
          <a:lstStyle/>
          <a:p>
            <a:pPr>
              <a:defRPr/>
            </a:pPr>
            <a:fld id="{50B14FEF-4B2D-4F5F-8AA4-C8834CAB4E8E}" type="slidenum">
              <a:rPr lang="en-US" smtClean="0"/>
              <a:pPr>
                <a:defRPr/>
              </a:pPr>
              <a:t>79</a:t>
            </a:fld>
            <a:endParaRPr lang="en-US"/>
          </a:p>
        </p:txBody>
      </p:sp>
      <p:graphicFrame>
        <p:nvGraphicFramePr>
          <p:cNvPr id="5" name="Table 4"/>
          <p:cNvGraphicFramePr>
            <a:graphicFrameLocks noGrp="1"/>
          </p:cNvGraphicFramePr>
          <p:nvPr/>
        </p:nvGraphicFramePr>
        <p:xfrm>
          <a:off x="146050" y="1301750"/>
          <a:ext cx="8748713" cy="5303838"/>
        </p:xfrm>
        <a:graphic>
          <a:graphicData uri="http://schemas.openxmlformats.org/drawingml/2006/table">
            <a:tbl>
              <a:tblPr>
                <a:tableStyleId>{5C22544A-7EE6-4342-B048-85BDC9FD1C3A}</a:tableStyleId>
              </a:tblPr>
              <a:tblGrid>
                <a:gridCol w="1977061"/>
                <a:gridCol w="5333668"/>
                <a:gridCol w="1437984"/>
              </a:tblGrid>
              <a:tr h="579155">
                <a:tc>
                  <a:txBody>
                    <a:bodyPr/>
                    <a:lstStyle/>
                    <a:p>
                      <a:endParaRPr lang="en-US" sz="1600" dirty="0" smtClean="0">
                        <a:solidFill>
                          <a:srgbClr val="000099"/>
                        </a:solidFill>
                      </a:endParaRPr>
                    </a:p>
                    <a:p>
                      <a:r>
                        <a:rPr lang="en-US" sz="1600" dirty="0" smtClean="0">
                          <a:solidFill>
                            <a:srgbClr val="000099"/>
                          </a:solidFill>
                        </a:rPr>
                        <a:t>Term </a:t>
                      </a:r>
                      <a:endParaRPr lang="en-US" sz="1600" dirty="0">
                        <a:solidFill>
                          <a:srgbClr val="000099"/>
                        </a:solidFill>
                      </a:endParaRP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smtClean="0">
                        <a:solidFill>
                          <a:srgbClr val="000099"/>
                        </a:solidFill>
                      </a:endParaRPr>
                    </a:p>
                    <a:p>
                      <a:r>
                        <a:rPr lang="en-US" sz="1600" dirty="0" smtClean="0">
                          <a:solidFill>
                            <a:srgbClr val="000099"/>
                          </a:solidFill>
                        </a:rPr>
                        <a:t>Definition </a:t>
                      </a:r>
                      <a:endParaRPr lang="en-US" sz="1600" dirty="0">
                        <a:solidFill>
                          <a:srgbClr val="000099"/>
                        </a:solidFill>
                      </a:endParaRP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rgbClr val="000099"/>
                          </a:solidFill>
                        </a:rPr>
                        <a:t>Mathematical</a:t>
                      </a:r>
                    </a:p>
                    <a:p>
                      <a:r>
                        <a:rPr lang="en-US" sz="1600" dirty="0" smtClean="0">
                          <a:solidFill>
                            <a:srgbClr val="000099"/>
                          </a:solidFill>
                        </a:rPr>
                        <a:t>Description</a:t>
                      </a:r>
                      <a:r>
                        <a:rPr lang="en-US" sz="1600" baseline="0" dirty="0" smtClean="0">
                          <a:solidFill>
                            <a:srgbClr val="000099"/>
                          </a:solidFill>
                        </a:rPr>
                        <a:t> </a:t>
                      </a:r>
                      <a:endParaRPr lang="en-US" sz="1600" dirty="0">
                        <a:solidFill>
                          <a:srgbClr val="000099"/>
                        </a:solidFill>
                      </a:endParaRPr>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24683">
                <a:tc>
                  <a:txBody>
                    <a:bodyPr/>
                    <a:lstStyle/>
                    <a:p>
                      <a:r>
                        <a:rPr lang="en-US" sz="1600" kern="1200" baseline="0" dirty="0" smtClean="0">
                          <a:solidFill>
                            <a:schemeClr val="dk1"/>
                          </a:solidFill>
                          <a:latin typeface="+mn-lt"/>
                          <a:ea typeface="+mn-ea"/>
                          <a:cs typeface="+mn-cs"/>
                        </a:rPr>
                        <a:t>Explicit costs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Implicit costs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Fixed costs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Variable costs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Total cost </a:t>
                      </a:r>
                    </a:p>
                    <a:p>
                      <a:endParaRPr lang="en-US" sz="1600" kern="1200" baseline="0" dirty="0" smtClean="0">
                        <a:solidFill>
                          <a:schemeClr val="dk1"/>
                        </a:solidFill>
                        <a:latin typeface="+mn-lt"/>
                        <a:ea typeface="+mn-ea"/>
                        <a:cs typeface="+mn-cs"/>
                      </a:endParaRP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Average fixed cost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Average variable cost</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Average total cost  </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Marginal cost </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kern="1200" baseline="0" dirty="0" smtClean="0">
                          <a:solidFill>
                            <a:schemeClr val="dk1"/>
                          </a:solidFill>
                          <a:latin typeface="+mn-lt"/>
                          <a:ea typeface="+mn-ea"/>
                          <a:cs typeface="+mn-cs"/>
                        </a:rPr>
                        <a:t>Costs that require an outlay of money by the firm</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Costs that do not require an outlay of money by the firm</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Costs that do not vary with the quantity of output produced</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Costs that vary with the quantity of output produced</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The market value of all the inputs that a firm uses in production</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Fixed cost divided by the quantity of output</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Variable cost divided by the quantity of output</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Total cost divided by the quantity of output</a:t>
                      </a:r>
                    </a:p>
                    <a:p>
                      <a:endParaRPr lang="en-US" sz="1600" kern="1200" baseline="0" dirty="0" smtClean="0">
                        <a:solidFill>
                          <a:schemeClr val="dk1"/>
                        </a:solidFill>
                        <a:latin typeface="+mn-lt"/>
                        <a:ea typeface="+mn-ea"/>
                        <a:cs typeface="+mn-cs"/>
                      </a:endParaRPr>
                    </a:p>
                    <a:p>
                      <a:r>
                        <a:rPr lang="en-US" sz="1600" kern="1200" baseline="0" dirty="0" smtClean="0">
                          <a:solidFill>
                            <a:schemeClr val="dk1"/>
                          </a:solidFill>
                          <a:latin typeface="+mn-lt"/>
                          <a:ea typeface="+mn-ea"/>
                          <a:cs typeface="+mn-cs"/>
                        </a:rPr>
                        <a:t>The increase in total cost that arises from an extra unit of production</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i="1" kern="1200" baseline="0" dirty="0" smtClean="0">
                        <a:solidFill>
                          <a:schemeClr val="dk1"/>
                        </a:solidFill>
                        <a:latin typeface="+mn-lt"/>
                        <a:ea typeface="+mn-ea"/>
                        <a:cs typeface="+mn-cs"/>
                      </a:endParaRPr>
                    </a:p>
                    <a:p>
                      <a:endParaRPr lang="en-US" sz="1600" i="1" kern="1200" baseline="0" dirty="0" smtClean="0">
                        <a:solidFill>
                          <a:schemeClr val="dk1"/>
                        </a:solidFill>
                        <a:latin typeface="+mn-lt"/>
                        <a:ea typeface="+mn-ea"/>
                        <a:cs typeface="+mn-cs"/>
                      </a:endParaRPr>
                    </a:p>
                    <a:p>
                      <a:endParaRPr lang="en-US" sz="1600" i="1" kern="1200" baseline="0" dirty="0" smtClean="0">
                        <a:solidFill>
                          <a:schemeClr val="dk1"/>
                        </a:solidFill>
                        <a:latin typeface="+mn-lt"/>
                        <a:ea typeface="+mn-ea"/>
                        <a:cs typeface="+mn-cs"/>
                      </a:endParaRP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FC</a:t>
                      </a: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VC</a:t>
                      </a: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TC = FC + VC</a:t>
                      </a:r>
                    </a:p>
                    <a:p>
                      <a:endParaRPr lang="en-US" sz="1600" i="1" kern="1200" baseline="0" dirty="0" smtClean="0">
                        <a:solidFill>
                          <a:schemeClr val="dk1"/>
                        </a:solidFill>
                        <a:latin typeface="+mn-lt"/>
                        <a:ea typeface="+mn-ea"/>
                        <a:cs typeface="+mn-cs"/>
                      </a:endParaRPr>
                    </a:p>
                    <a:p>
                      <a:endParaRPr lang="en-US" sz="1600" dirty="0" smtClean="0"/>
                    </a:p>
                    <a:p>
                      <a:r>
                        <a:rPr lang="en-US" sz="1600" i="1" kern="1200" baseline="0" dirty="0" smtClean="0">
                          <a:solidFill>
                            <a:schemeClr val="dk1"/>
                          </a:solidFill>
                          <a:latin typeface="+mn-lt"/>
                          <a:ea typeface="+mn-ea"/>
                          <a:cs typeface="+mn-cs"/>
                        </a:rPr>
                        <a:t>AFC = FC / Q</a:t>
                      </a: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AVC = VC / Q</a:t>
                      </a: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ATC = TC / Q</a:t>
                      </a:r>
                    </a:p>
                    <a:p>
                      <a:endParaRPr lang="en-US" sz="1600" i="1" kern="1200" baseline="0" dirty="0" smtClean="0">
                        <a:solidFill>
                          <a:schemeClr val="dk1"/>
                        </a:solidFill>
                        <a:latin typeface="+mn-lt"/>
                        <a:ea typeface="+mn-ea"/>
                        <a:cs typeface="+mn-cs"/>
                      </a:endParaRPr>
                    </a:p>
                    <a:p>
                      <a:r>
                        <a:rPr lang="en-US" sz="1600" i="1" kern="1200" baseline="0" dirty="0" smtClean="0">
                          <a:solidFill>
                            <a:schemeClr val="dk1"/>
                          </a:solidFill>
                          <a:latin typeface="+mn-lt"/>
                          <a:ea typeface="+mn-ea"/>
                          <a:cs typeface="+mn-cs"/>
                        </a:rPr>
                        <a:t>MC = ΔTC / ΔQ</a:t>
                      </a:r>
                      <a:endParaRPr lang="en-US" sz="1600" dirty="0"/>
                    </a:p>
                  </a:txBody>
                  <a:tcPr marL="91434" marR="91434"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3399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0" name="Rectangle 4"/>
          <p:cNvSpPr>
            <a:spLocks noGrp="1" noChangeArrowheads="1"/>
          </p:cNvSpPr>
          <p:nvPr>
            <p:ph type="title"/>
          </p:nvPr>
        </p:nvSpPr>
        <p:spPr/>
        <p:txBody>
          <a:bodyPr/>
          <a:lstStyle/>
          <a:p>
            <a:r>
              <a:rPr lang="en-US" altLang="tr-TR"/>
              <a:t>Costs as Opportunity Costs</a:t>
            </a:r>
          </a:p>
        </p:txBody>
      </p:sp>
      <p:sp>
        <p:nvSpPr>
          <p:cNvPr id="464901" name="Rectangle 5"/>
          <p:cNvSpPr>
            <a:spLocks noGrp="1" noChangeArrowheads="1"/>
          </p:cNvSpPr>
          <p:nvPr>
            <p:ph idx="1"/>
          </p:nvPr>
        </p:nvSpPr>
        <p:spPr/>
        <p:txBody>
          <a:bodyPr>
            <a:normAutofit lnSpcReduction="10000"/>
          </a:bodyPr>
          <a:lstStyle/>
          <a:p>
            <a:r>
              <a:rPr lang="en-US" altLang="tr-TR"/>
              <a:t>A firm’s cost of production includes all the opportunity costs of making its output of goods and services.</a:t>
            </a:r>
          </a:p>
          <a:p>
            <a:r>
              <a:rPr lang="en-US" altLang="tr-TR"/>
              <a:t>Explicit and Implicit Costs</a:t>
            </a:r>
          </a:p>
          <a:p>
            <a:pPr lvl="1"/>
            <a:r>
              <a:rPr lang="en-US" altLang="tr-TR"/>
              <a:t>A firm’s cost of production include </a:t>
            </a:r>
            <a:r>
              <a:rPr lang="en-US" altLang="tr-TR" i="1">
                <a:solidFill>
                  <a:srgbClr val="00B85C"/>
                </a:solidFill>
              </a:rPr>
              <a:t>explicit costs</a:t>
            </a:r>
            <a:r>
              <a:rPr lang="en-US" altLang="tr-TR"/>
              <a:t> and </a:t>
            </a:r>
            <a:r>
              <a:rPr lang="en-US" altLang="tr-TR" i="1">
                <a:solidFill>
                  <a:srgbClr val="00B85C"/>
                </a:solidFill>
              </a:rPr>
              <a:t>implicit costs.</a:t>
            </a:r>
          </a:p>
          <a:p>
            <a:pPr lvl="2"/>
            <a:r>
              <a:rPr lang="en-US" altLang="tr-TR"/>
              <a:t>Explicit costs are input costs that require a direct outlay of money by the firm.  </a:t>
            </a:r>
          </a:p>
          <a:p>
            <a:pPr lvl="2"/>
            <a:r>
              <a:rPr lang="en-US" altLang="tr-TR"/>
              <a:t>Implicit costs are input costs that do not require an outlay of money by the firm.</a:t>
            </a:r>
          </a:p>
        </p:txBody>
      </p:sp>
    </p:spTree>
    <p:extLst>
      <p:ext uri="{BB962C8B-B14F-4D97-AF65-F5344CB8AC3E}">
        <p14:creationId xmlns:p14="http://schemas.microsoft.com/office/powerpoint/2010/main" val="311789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title"/>
          </p:nvPr>
        </p:nvSpPr>
        <p:spPr/>
        <p:txBody>
          <a:bodyPr>
            <a:normAutofit fontScale="90000"/>
          </a:bodyPr>
          <a:lstStyle/>
          <a:p>
            <a:r>
              <a:rPr lang="en-US" altLang="tr-TR"/>
              <a:t>Economic Profit versus Accounting Profit</a:t>
            </a:r>
          </a:p>
        </p:txBody>
      </p:sp>
      <p:sp>
        <p:nvSpPr>
          <p:cNvPr id="465925" name="Rectangle 5"/>
          <p:cNvSpPr>
            <a:spLocks noGrp="1" noChangeArrowheads="1"/>
          </p:cNvSpPr>
          <p:nvPr>
            <p:ph idx="1"/>
          </p:nvPr>
        </p:nvSpPr>
        <p:spPr/>
        <p:txBody>
          <a:bodyPr/>
          <a:lstStyle/>
          <a:p>
            <a:r>
              <a:rPr lang="en-US" altLang="tr-TR"/>
              <a:t>Economists measure a firm’s </a:t>
            </a:r>
            <a:r>
              <a:rPr lang="en-US" altLang="tr-TR" i="1">
                <a:solidFill>
                  <a:srgbClr val="00B85C"/>
                </a:solidFill>
              </a:rPr>
              <a:t>economic profit</a:t>
            </a:r>
            <a:r>
              <a:rPr lang="en-US" altLang="tr-TR"/>
              <a:t> as total revenue minus total cost, including both explicit and implicit costs.</a:t>
            </a:r>
          </a:p>
          <a:p>
            <a:r>
              <a:rPr lang="en-US" altLang="tr-TR"/>
              <a:t>Accountants measure the </a:t>
            </a:r>
            <a:r>
              <a:rPr lang="en-US" altLang="tr-TR" i="1">
                <a:solidFill>
                  <a:srgbClr val="00B85C"/>
                </a:solidFill>
              </a:rPr>
              <a:t>accounting profit</a:t>
            </a:r>
            <a:r>
              <a:rPr lang="en-US" altLang="tr-TR"/>
              <a:t> as the firm’s total revenue minus only the firm’s explicit costs. </a:t>
            </a:r>
          </a:p>
        </p:txBody>
      </p:sp>
    </p:spTree>
    <p:extLst>
      <p:ext uri="{BB962C8B-B14F-4D97-AF65-F5344CB8AC3E}">
        <p14:creationId xmlns:p14="http://schemas.microsoft.com/office/powerpoint/2010/main" val="95209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TotalTime>
  <Words>5082</Words>
  <Application>Microsoft Office PowerPoint</Application>
  <PresentationFormat>Ekran Gösterisi (4:3)</PresentationFormat>
  <Paragraphs>647</Paragraphs>
  <Slides>79</Slides>
  <Notes>15</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Ofis Teması</vt:lpstr>
      <vt:lpstr>ECON 575 FUNDAMENTALS OF ECONOMICS  CHAPTER 7 COSTS  Prof. Dr. Dilek TEMİZ DİNÇ</vt:lpstr>
      <vt:lpstr>PowerPoint Sunusu</vt:lpstr>
      <vt:lpstr>PowerPoint Sunusu</vt:lpstr>
      <vt:lpstr>PowerPoint Sunusu</vt:lpstr>
      <vt:lpstr>WHAT ARE COSTS?</vt:lpstr>
      <vt:lpstr>Total Revenue, Total Cost, and Profit</vt:lpstr>
      <vt:lpstr>Total Revenue, Total Cost, and Profit</vt:lpstr>
      <vt:lpstr>Costs as Opportunity Costs</vt:lpstr>
      <vt:lpstr>Economic Profit versus Accounting Profit</vt:lpstr>
      <vt:lpstr>Economic Profit versus Accounting Profit</vt:lpstr>
      <vt:lpstr>Economists versus Accountants</vt:lpstr>
      <vt:lpstr>Costs In the Short Run</vt:lpstr>
      <vt:lpstr>Short-Run Cost</vt:lpstr>
      <vt:lpstr>Costs In the Short Run</vt:lpstr>
      <vt:lpstr>Graphing The Total, Variable, and Fixed Cost Curves </vt:lpstr>
      <vt:lpstr>Other Short-Run Costs</vt:lpstr>
      <vt:lpstr>Average and Marginal Cost Curves</vt:lpstr>
      <vt:lpstr>Downward-Sloping Shape of the Average Fixed Cost Curve</vt:lpstr>
      <vt:lpstr>The U Shape of the Average and Marginal Cost Curves</vt:lpstr>
      <vt:lpstr>The U Shape of the Average and Marginal Cost Curves</vt:lpstr>
      <vt:lpstr>Graphing the Short-run Average and Marginal Cost Curves</vt:lpstr>
      <vt:lpstr>Figure 9.5: The Marginal, Average Total, Average Variable, and Average Fixed Cost Curves</vt:lpstr>
      <vt:lpstr>The Marginal, Average Total, Average Variable, and Average Fixed Cost Curves</vt:lpstr>
      <vt:lpstr>Per Unit Output Cost Curves </vt:lpstr>
      <vt:lpstr>Marginal and Average Costs</vt:lpstr>
      <vt:lpstr>Short-Run Cost</vt:lpstr>
      <vt:lpstr>The Relationship Between Productivity and Costs</vt:lpstr>
      <vt:lpstr>The Relationship Between Productivity and Costs</vt:lpstr>
      <vt:lpstr>Relationship Between Marginal and Average Costs</vt:lpstr>
      <vt:lpstr>Relationship Between Marginal and Average Costs</vt:lpstr>
      <vt:lpstr>Relationship Between Marginal and Average Costs</vt:lpstr>
      <vt:lpstr>Relationship Between Marginal and Average Costs</vt:lpstr>
      <vt:lpstr>Relationship Between Marginal and Average Costs</vt:lpstr>
      <vt:lpstr>Example 9.2: Production costs</vt:lpstr>
      <vt:lpstr>Example: </vt:lpstr>
      <vt:lpstr>PowerPoint Sunusu</vt:lpstr>
      <vt:lpstr>Figure 9.7: Cost Curves for a Specific Production Process </vt:lpstr>
      <vt:lpstr>The Relationship Among MP, AP, MC and AVC</vt:lpstr>
      <vt:lpstr>The Relationship Among MP, AP, MC, and AVC</vt:lpstr>
      <vt:lpstr>PowerPoint Sunusu</vt:lpstr>
      <vt:lpstr>PowerPoint Sunusu</vt:lpstr>
      <vt:lpstr>PowerPoint Sunusu</vt:lpstr>
      <vt:lpstr>PowerPoint Sunusu</vt:lpstr>
      <vt:lpstr>Any of the input combinations on the locus labeled B can be purchased for a total expenditure of $200/day. Analogously to the budget constraint case, the slope of the isocost line is the negative of the ratio of the input prices, -w/r.</vt:lpstr>
      <vt:lpstr>PowerPoint Sunusu</vt:lpstr>
      <vt:lpstr>PowerPoint Sunusu</vt:lpstr>
      <vt:lpstr>PowerPoint Sunusu</vt:lpstr>
      <vt:lpstr>PowerPoint Sunusu</vt:lpstr>
      <vt:lpstr>The Maximum Output for a Given Expenditure</vt:lpstr>
      <vt:lpstr>The Minimum Cost for a Given Level of Output </vt:lpstr>
      <vt:lpstr>PowerPoint Sunusu</vt:lpstr>
      <vt:lpstr>PowerPoint Sunusu</vt:lpstr>
      <vt:lpstr>The Relationship Between Optimal Input Choice and Long-Run Costs</vt:lpstr>
      <vt:lpstr>PowerPoint Sunusu</vt:lpstr>
      <vt:lpstr>The Long-Run Expansion Path</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Costs in Short Run and in Long Run</vt:lpstr>
      <vt:lpstr>PowerPoint Sunusu</vt:lpstr>
      <vt:lpstr>PowerPoint Sunusu</vt:lpstr>
      <vt:lpstr>PowerPoint Sunusu</vt:lpstr>
      <vt:lpstr>PowerPoint Sunusu</vt:lpstr>
      <vt:lpstr>PowerPoint Sunusu</vt:lpstr>
      <vt:lpstr>PowerPoint Sunusu</vt:lpstr>
      <vt:lpstr>PowerPoint Sunusu</vt:lpstr>
      <vt:lpstr>A Typical LRATC Curve</vt:lpstr>
      <vt:lpstr>Average total cost in the short and long runs</vt:lpstr>
      <vt:lpstr>How ATC Changes as  the Scale of Production Changes</vt:lpstr>
      <vt:lpstr>PowerPoint Sunusu</vt:lpstr>
      <vt:lpstr>The many types of cost: A summary</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Evren</cp:lastModifiedBy>
  <cp:revision>110</cp:revision>
  <dcterms:created xsi:type="dcterms:W3CDTF">2014-05-02T19:44:44Z</dcterms:created>
  <dcterms:modified xsi:type="dcterms:W3CDTF">2020-09-27T13:45:50Z</dcterms:modified>
</cp:coreProperties>
</file>