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61" r:id="rId1"/>
  </p:sldMasterIdLst>
  <p:notesMasterIdLst>
    <p:notesMasterId r:id="rId38"/>
  </p:notesMasterIdLst>
  <p:sldIdLst>
    <p:sldId id="330" r:id="rId2"/>
    <p:sldId id="257" r:id="rId3"/>
    <p:sldId id="274" r:id="rId4"/>
    <p:sldId id="331" r:id="rId5"/>
    <p:sldId id="33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322" r:id="rId16"/>
    <p:sldId id="324" r:id="rId17"/>
    <p:sldId id="326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3" r:id="rId31"/>
    <p:sldId id="314" r:id="rId32"/>
    <p:sldId id="315" r:id="rId33"/>
    <p:sldId id="316" r:id="rId34"/>
    <p:sldId id="317" r:id="rId35"/>
    <p:sldId id="318" r:id="rId36"/>
    <p:sldId id="320" r:id="rId37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Century Gothic" pitchFamily="34" charset="0"/>
      <p:regular r:id="rId43"/>
      <p:bold r:id="rId44"/>
      <p:italic r:id="rId45"/>
      <p:boldItalic r:id="rId46"/>
    </p:embeddedFont>
    <p:embeddedFont>
      <p:font typeface="Book Antiqua" pitchFamily="18" charset="0"/>
      <p:regular r:id="rId47"/>
      <p:bold r:id="rId48"/>
      <p:italic r:id="rId49"/>
      <p:boldItalic r:id="rId50"/>
    </p:embeddedFont>
    <p:embeddedFont>
      <p:font typeface="Wingdings 2" pitchFamily="18" charset="2"/>
      <p:regular r:id="rId51"/>
    </p:embeddedFont>
    <p:embeddedFont>
      <p:font typeface="Arial Narrow" pitchFamily="34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F26"/>
    <a:srgbClr val="CD4537"/>
    <a:srgbClr val="A47828"/>
    <a:srgbClr val="AC7A20"/>
    <a:srgbClr val="825C18"/>
    <a:srgbClr val="8C631A"/>
    <a:srgbClr val="FFFFFF"/>
    <a:srgbClr val="701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4" autoAdjust="0"/>
  </p:normalViewPr>
  <p:slideViewPr>
    <p:cSldViewPr snapToGrid="0">
      <p:cViewPr>
        <p:scale>
          <a:sx n="62" d="100"/>
          <a:sy n="62" d="100"/>
        </p:scale>
        <p:origin x="-161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384883-B9DB-4237-A62A-27A7A10D1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AD67AE-8082-4897-91EB-0B5A70DD25F9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BEC604-FB8C-4FF8-AA7D-34F33929A388}" type="slidenum">
              <a:rPr lang="en-US" altLang="tr-TR" smtClean="0"/>
              <a:pPr eaLnBrk="1" hangingPunct="1"/>
              <a:t>12</a:t>
            </a:fld>
            <a:endParaRPr lang="en-US" altLang="tr-TR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5A4021-F3B8-46DD-8E4C-B9AE62528C0E}" type="slidenum">
              <a:rPr lang="en-US" altLang="tr-TR" smtClean="0"/>
              <a:pPr eaLnBrk="1" hangingPunct="1"/>
              <a:t>13</a:t>
            </a:fld>
            <a:endParaRPr lang="en-US" altLang="tr-TR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9CEBCA-0E72-4229-92E7-F8B37AF7E51B}" type="slidenum">
              <a:rPr lang="en-US" altLang="tr-TR" smtClean="0"/>
              <a:pPr eaLnBrk="1" hangingPunct="1"/>
              <a:t>14</a:t>
            </a:fld>
            <a:endParaRPr lang="en-US" altLang="tr-TR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679C57-DBAB-4DBE-A885-BE4CB0EC0DA5}" type="slidenum">
              <a:rPr lang="en-US" altLang="tr-TR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E8DC1C-B5CD-4404-9157-B8690CD72E9F}" type="slidenum">
              <a:rPr lang="en-US" altLang="tr-TR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DD3B0D-4791-4F78-A3E1-DE0E9BFFB32F}" type="slidenum">
              <a:rPr lang="en-US" altLang="tr-TR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0D99CA-DDD2-476E-BD46-F5F5C9661AA2}" type="slidenum">
              <a:rPr lang="en-US" altLang="tr-TR" smtClean="0"/>
              <a:pPr eaLnBrk="1" hangingPunct="1"/>
              <a:t>18</a:t>
            </a:fld>
            <a:endParaRPr lang="en-US" altLang="tr-TR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DD477C-C0AA-4EA2-84FD-52D22360FB5F}" type="slidenum">
              <a:rPr lang="en-US" altLang="tr-TR" smtClean="0"/>
              <a:pPr eaLnBrk="1" hangingPunct="1"/>
              <a:t>19</a:t>
            </a:fld>
            <a:endParaRPr lang="en-US" altLang="tr-TR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5FE0BF-3404-4736-9E30-E2F29FC642A6}" type="slidenum">
              <a:rPr lang="en-US" altLang="tr-TR" smtClean="0"/>
              <a:pPr eaLnBrk="1" hangingPunct="1"/>
              <a:t>20</a:t>
            </a:fld>
            <a:endParaRPr lang="en-US" altLang="tr-TR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95D751-E9EA-4AE6-A7A4-7C1CA69CEE66}" type="slidenum">
              <a:rPr lang="en-US" altLang="tr-TR" smtClean="0"/>
              <a:pPr eaLnBrk="1" hangingPunct="1"/>
              <a:t>21</a:t>
            </a:fld>
            <a:endParaRPr lang="en-US" altLang="tr-TR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3024C8-AAD9-480C-8185-04E99760EDDA}" type="slidenum">
              <a:rPr lang="en-US" altLang="tr-TR" smtClean="0"/>
              <a:pPr eaLnBrk="1" hangingPunct="1"/>
              <a:t>2</a:t>
            </a:fld>
            <a:endParaRPr lang="en-US" altLang="tr-TR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428EA7-43C0-4E91-90C1-3A6C43067DA3}" type="slidenum">
              <a:rPr lang="en-US" altLang="tr-TR" smtClean="0"/>
              <a:pPr eaLnBrk="1" hangingPunct="1"/>
              <a:t>22</a:t>
            </a:fld>
            <a:endParaRPr lang="en-US" altLang="tr-TR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B2EB66-3CCD-4819-BEBE-546D2B77115F}" type="slidenum">
              <a:rPr lang="en-US" altLang="tr-TR" smtClean="0"/>
              <a:pPr eaLnBrk="1" hangingPunct="1"/>
              <a:t>27</a:t>
            </a:fld>
            <a:endParaRPr lang="en-US" altLang="tr-TR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54643B-99AA-4FA5-AAE6-B14AF20092F7}" type="slidenum">
              <a:rPr lang="en-US" altLang="tr-TR" smtClean="0"/>
              <a:pPr eaLnBrk="1" hangingPunct="1"/>
              <a:t>28</a:t>
            </a:fld>
            <a:endParaRPr lang="en-US" altLang="tr-TR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34631A-B1F5-4EFF-8096-876CE1EA53F3}" type="slidenum">
              <a:rPr lang="en-US" altLang="tr-TR" smtClean="0"/>
              <a:pPr eaLnBrk="1" hangingPunct="1"/>
              <a:t>29</a:t>
            </a:fld>
            <a:endParaRPr lang="en-US" altLang="tr-TR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7B417B-2E6A-467F-AB46-3CF1DAE13C50}" type="slidenum">
              <a:rPr lang="en-US" altLang="tr-TR" smtClean="0"/>
              <a:pPr eaLnBrk="1" hangingPunct="1"/>
              <a:t>30</a:t>
            </a:fld>
            <a:endParaRPr lang="en-US" altLang="tr-TR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93B674-DF9D-4CA5-9831-3D150F73DF81}" type="slidenum">
              <a:rPr lang="en-US" altLang="tr-TR" smtClean="0"/>
              <a:pPr eaLnBrk="1" hangingPunct="1"/>
              <a:t>31</a:t>
            </a:fld>
            <a:endParaRPr lang="en-US" altLang="tr-TR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2992BB-7CF4-4E22-89DD-652D4E5EBC4E}" type="slidenum">
              <a:rPr lang="en-US" altLang="tr-TR" smtClean="0"/>
              <a:pPr eaLnBrk="1" hangingPunct="1"/>
              <a:t>32</a:t>
            </a:fld>
            <a:endParaRPr lang="en-US" altLang="tr-TR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665000-56C5-429A-8DAB-6EE747113077}" type="slidenum">
              <a:rPr lang="en-US" altLang="tr-TR" smtClean="0"/>
              <a:pPr eaLnBrk="1" hangingPunct="1"/>
              <a:t>33</a:t>
            </a:fld>
            <a:endParaRPr lang="en-US" altLang="tr-TR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D850B1-5D92-4445-8DC0-018B4BA24F67}" type="slidenum">
              <a:rPr lang="en-US" altLang="tr-TR" smtClean="0"/>
              <a:pPr eaLnBrk="1" hangingPunct="1"/>
              <a:t>34</a:t>
            </a:fld>
            <a:endParaRPr lang="en-US" altLang="tr-TR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0ED4B-A893-4C1C-A360-F4CB9C168234}" type="slidenum">
              <a:rPr lang="en-US" altLang="tr-TR" smtClean="0"/>
              <a:pPr eaLnBrk="1" hangingPunct="1"/>
              <a:t>35</a:t>
            </a:fld>
            <a:endParaRPr lang="en-US" altLang="tr-TR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593323-1910-46BB-BD7D-445FF25A19F3}" type="slidenum">
              <a:rPr lang="en-US" altLang="tr-TR" smtClean="0"/>
              <a:pPr eaLnBrk="1" hangingPunct="1"/>
              <a:t>3</a:t>
            </a:fld>
            <a:endParaRPr lang="en-US" altLang="tr-TR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94677B-D625-4372-AF27-6D36493737BD}" type="slidenum">
              <a:rPr lang="en-US" altLang="tr-TR" smtClean="0"/>
              <a:pPr eaLnBrk="1" hangingPunct="1"/>
              <a:t>36</a:t>
            </a:fld>
            <a:endParaRPr lang="en-US" altLang="tr-TR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5F6645-EB1E-44F3-85C6-BC117D42C4EF}" type="slidenum">
              <a:rPr lang="en-US" altLang="tr-TR" smtClean="0"/>
              <a:pPr eaLnBrk="1" hangingPunct="1"/>
              <a:t>6</a:t>
            </a:fld>
            <a:endParaRPr lang="en-US" altLang="tr-TR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C215B2-8C79-4D41-AA7F-08889498DD36}" type="slidenum">
              <a:rPr lang="en-US" altLang="tr-TR" smtClean="0"/>
              <a:pPr eaLnBrk="1" hangingPunct="1"/>
              <a:t>7</a:t>
            </a:fld>
            <a:endParaRPr lang="en-US" altLang="tr-TR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789FA0-0773-4D04-A238-4F4220F47F98}" type="slidenum">
              <a:rPr lang="en-US" altLang="tr-TR" smtClean="0"/>
              <a:pPr eaLnBrk="1" hangingPunct="1"/>
              <a:t>8</a:t>
            </a:fld>
            <a:endParaRPr lang="en-US" altLang="tr-TR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919D62-4699-4339-BFA3-B706F1FDAF03}" type="slidenum">
              <a:rPr lang="en-US" altLang="tr-TR" smtClean="0"/>
              <a:pPr eaLnBrk="1" hangingPunct="1"/>
              <a:t>9</a:t>
            </a:fld>
            <a:endParaRPr lang="en-US" altLang="tr-TR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811491-162B-4300-829A-940A4DD5B8DE}" type="slidenum">
              <a:rPr lang="en-US" altLang="tr-TR" smtClean="0"/>
              <a:pPr eaLnBrk="1" hangingPunct="1"/>
              <a:t>10</a:t>
            </a:fld>
            <a:endParaRPr lang="en-US" altLang="tr-TR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C1207-33D6-4B6C-9E08-2846D3F24DC2}" type="slidenum">
              <a:rPr lang="en-US" altLang="tr-TR" smtClean="0"/>
              <a:pPr eaLnBrk="1" hangingPunct="1"/>
              <a:t>11</a:t>
            </a:fld>
            <a:endParaRPr lang="en-US" altLang="tr-TR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B838-688E-4233-84DF-561C8704C57C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63B3-5C75-4D25-AD86-5E8C7C4B5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1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57C5-AF68-4628-9083-D6FCA236A899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B171-2397-4791-BC79-B46208943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19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60DF-14BE-4C37-BE9A-FA37F9239BCE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2337-34DA-49A8-A8CB-8B3B9F2B5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34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A39D-B4EE-4547-9C91-71E832A74FA5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0BCE-8703-49F7-9D48-88B8CB12F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92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5BA3-71CE-4CA9-839D-A64BB97D797F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03D7-7008-415D-9C15-B67DED426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51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9A72-0897-4073-A1C0-D15A90D36EC9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4A3A-74CF-4FE5-9FCD-D0FF47D02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09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0EBA-50B7-4F7E-8CDE-C69CC5A0817C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8294-0EF7-4B08-B527-B59C0A9AE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1F7E-8A90-4E29-97A5-1F78AF7D788E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0202-AC23-406B-82CE-C797449F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655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D985-30B9-43FB-8D5F-638DE6FF3D91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921B-7E37-4ECC-9DB1-B31B95CD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142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C957-5888-4731-A2D6-9AE297CDBCC7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BEA8-A43F-4EDB-974F-099E41D28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303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9DA0-DD89-47E1-B336-53200C22A07D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05EF-8DC9-4FD4-8124-A231423DB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731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8FE9D-47D8-4854-B448-3CB12033F533}" type="datetime4">
              <a:rPr lang="en-US"/>
              <a:pPr>
                <a:defRPr/>
              </a:pPr>
              <a:t>September 29, 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50D88-8F66-4B19-A80B-7D4B1DEAB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733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002060"/>
                </a:solidFill>
              </a:rPr>
              <a:t>ECON 575</a:t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sz="4000" b="1" dirty="0" smtClean="0">
                <a:solidFill>
                  <a:srgbClr val="002060"/>
                </a:solidFill>
              </a:rPr>
              <a:t>FUNDAMENTALS </a:t>
            </a:r>
            <a:r>
              <a:rPr lang="tr-TR" sz="4000" b="1" dirty="0">
                <a:solidFill>
                  <a:srgbClr val="002060"/>
                </a:solidFill>
              </a:rPr>
              <a:t>OF ECONOMICS</a:t>
            </a:r>
            <a:r>
              <a:rPr lang="tr-TR" sz="4000" b="1" dirty="0" smtClean="0">
                <a:solidFill>
                  <a:srgbClr val="002060"/>
                </a:solidFill>
              </a:rPr>
              <a:t/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sz="4000" b="1" dirty="0" smtClean="0">
                <a:solidFill>
                  <a:srgbClr val="002060"/>
                </a:solidFill>
              </a:rPr>
              <a:t/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sz="3100" b="1" i="1" dirty="0" smtClean="0">
                <a:solidFill>
                  <a:srgbClr val="002060"/>
                </a:solidFill>
              </a:rPr>
              <a:t>CHAPTER 9</a:t>
            </a:r>
            <a:br>
              <a:rPr lang="tr-TR" sz="3100" b="1" i="1" dirty="0" smtClean="0">
                <a:solidFill>
                  <a:srgbClr val="002060"/>
                </a:solidFill>
              </a:rPr>
            </a:br>
            <a:r>
              <a:rPr lang="tr-TR" sz="3100" b="1" i="1" dirty="0" smtClean="0">
                <a:solidFill>
                  <a:srgbClr val="002060"/>
                </a:solidFill>
              </a:rPr>
              <a:t>NATIONAL INCOME ACCOUNTING</a:t>
            </a:r>
            <a:br>
              <a:rPr lang="tr-TR" sz="3100" b="1" i="1" dirty="0" smtClean="0">
                <a:solidFill>
                  <a:srgbClr val="002060"/>
                </a:solidFill>
              </a:rPr>
            </a:br>
            <a:r>
              <a:rPr lang="tr-TR" sz="3600" b="1" i="1" dirty="0" smtClean="0">
                <a:solidFill>
                  <a:srgbClr val="002060"/>
                </a:solidFill>
              </a:rPr>
              <a:t/>
            </a:r>
            <a:br>
              <a:rPr lang="tr-TR" sz="3600" b="1" i="1" dirty="0" smtClean="0">
                <a:solidFill>
                  <a:srgbClr val="002060"/>
                </a:solidFill>
              </a:rPr>
            </a:br>
            <a:r>
              <a:rPr lang="tr-TR" sz="2700" b="1" i="1" dirty="0" smtClean="0">
                <a:solidFill>
                  <a:srgbClr val="002060"/>
                </a:solidFill>
              </a:rPr>
              <a:t>Prof. Dr. Dilek TEMİZ DİNÇ</a:t>
            </a:r>
            <a:endParaRPr lang="en-US" sz="27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Components of Demand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Total demand for domestic output is made up of four components:</a:t>
            </a:r>
          </a:p>
          <a:p>
            <a:pPr marL="971550" lvl="2" indent="-2857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dirty="0" smtClean="0"/>
              <a:t>Consumption spending by households (C)</a:t>
            </a:r>
          </a:p>
          <a:p>
            <a:pPr marL="971550" lvl="2" indent="-2857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dirty="0" smtClean="0"/>
              <a:t>Investment spending by firms (I)</a:t>
            </a:r>
          </a:p>
          <a:p>
            <a:pPr marL="971550" lvl="2" indent="-2857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dirty="0" smtClean="0"/>
              <a:t>Government spending (G)</a:t>
            </a:r>
          </a:p>
          <a:p>
            <a:pPr marL="971550" lvl="2" indent="-28575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dirty="0" smtClean="0"/>
              <a:t>Foreign demand for our net exports (NX)</a:t>
            </a:r>
          </a:p>
          <a:p>
            <a:pPr marL="68580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Symbol" pitchFamily="18" charset="2"/>
              <a:buChar char="®"/>
              <a:defRPr/>
            </a:pPr>
            <a:r>
              <a:rPr lang="en-US" dirty="0" smtClean="0">
                <a:sym typeface="Symbol" pitchFamily="18" charset="2"/>
              </a:rPr>
              <a:t>The fundamental national income accounting identity is </a:t>
            </a:r>
            <a:endParaRPr lang="en-US" dirty="0" smtClean="0"/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Symbol" pitchFamily="18" charset="2"/>
              <a:buNone/>
              <a:defRPr/>
            </a:pPr>
            <a:r>
              <a:rPr lang="en-US" dirty="0" smtClean="0"/>
              <a:t>                                                                   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Symbol" pitchFamily="18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sz="2000" dirty="0" smtClean="0"/>
              <a:t>(3)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Symbol" pitchFamily="18" charset="2"/>
              <a:buNone/>
              <a:defRPr/>
            </a:pPr>
            <a:endParaRPr lang="en-US" sz="20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01DF25FA-9604-4A69-9FAD-2FDE4C72EE40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10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3222625" y="4949825"/>
          <a:ext cx="27209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1244060" imgH="177723" progId="Equation.3">
                  <p:embed/>
                </p:oleObj>
              </mc:Choice>
              <mc:Fallback>
                <p:oleObj name="Equation" r:id="rId4" imgW="1244060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4949825"/>
                        <a:ext cx="27209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Consumption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tr-TR" dirty="0" smtClean="0"/>
              <a:t>Consumption refers to the purchases of goods and services by the household sector</a:t>
            </a:r>
            <a:endParaRPr lang="tr-TR" altLang="tr-TR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altLang="tr-TR" dirty="0" smtClean="0"/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tr-TR" sz="2400" dirty="0" smtClean="0"/>
              <a:t>Includes spending on durable (ex. Cars), non-durable (ex. Food), and services (ex. Medical services)</a:t>
            </a:r>
            <a:endParaRPr lang="tr-TR" altLang="tr-TR" sz="2400" dirty="0" smtClean="0"/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tr-TR" sz="2400" dirty="0" smtClean="0"/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tr-TR" sz="2400" dirty="0" smtClean="0"/>
              <a:t>Consumption is the primary component of demand</a:t>
            </a:r>
            <a:endParaRPr lang="tr-TR" altLang="tr-TR" sz="2400" dirty="0" smtClean="0"/>
          </a:p>
          <a:p>
            <a:pPr marL="365760" lvl="1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tr-TR" sz="240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358BC699-43B9-43F4-A982-2A31573463B6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11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835025" y="3810000"/>
            <a:ext cx="74739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tr-TR" sz="2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17525"/>
          </a:xfrm>
          <a:solidFill>
            <a:schemeClr val="bg1">
              <a:alpha val="72156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dirty="0" smtClean="0"/>
              <a:t>Government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6125" cy="4873625"/>
          </a:xfrm>
          <a:solidFill>
            <a:schemeClr val="bg1">
              <a:alpha val="78038"/>
            </a:schemeClr>
          </a:solidFill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tr-TR" sz="2000" smtClean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CFC0C3DB-5742-4686-8B00-C0CCF026651C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12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08013" y="2719388"/>
            <a:ext cx="77866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>
                <a:latin typeface="Book Antiqua" pitchFamily="18" charset="0"/>
              </a:rPr>
              <a:t>Government also makes transfer payments = payments made to people without their providing a  current service in   exchange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latin typeface="Book Antiqua" pitchFamily="18" charset="0"/>
              </a:rPr>
              <a:t>Ex. Social security, unemployment benefits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latin typeface="Book Antiqua" pitchFamily="18" charset="0"/>
              </a:rPr>
              <a:t>Transfer payments are NOT included in GDP since not a part of current production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latin typeface="Book Antiqua" pitchFamily="18" charset="0"/>
              </a:rPr>
              <a:t>Government expenditure = transfers + purchases</a:t>
            </a:r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666750" y="1352550"/>
            <a:ext cx="77279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tr-TR" sz="2400">
                <a:latin typeface="Book Antiqua" pitchFamily="18" charset="0"/>
              </a:rPr>
              <a:t>Government purchases of goods and services include national defense expenditures and salaries of government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Investment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smtClean="0"/>
              <a:t>Investment = additions to the physical stock of capital (i.e. building machinery, construction of factories, additions to firms inventories)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smtClean="0"/>
              <a:t>In the national income accounts, investment associated with </a:t>
            </a:r>
            <a:r>
              <a:rPr lang="en-US" altLang="tr-TR" i="1" smtClean="0"/>
              <a:t>business sector’s</a:t>
            </a:r>
            <a:r>
              <a:rPr lang="en-US" altLang="tr-TR" smtClean="0"/>
              <a:t> adding to the physical stock of capital, including inventories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tr-TR" sz="2000" smtClean="0"/>
              <a:t>Household’s building up of inventories is considered consumption, although new home constructions considered part of I, not 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smtClean="0"/>
              <a:t>Gross investment included in GDP measure, which is net investment plus depreciation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DE7B2560-0E8B-4BAC-B31A-5F53AD8833F5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13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Net Exports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Accounts for domestic purchases of foreign goods (imports) and foreign purchases of domestic goods (exports) </a:t>
            </a:r>
            <a:r>
              <a:rPr lang="en-US" altLang="tr-TR" smtClean="0">
                <a:sym typeface="Symbol" pitchFamily="18" charset="2"/>
              </a:rPr>
              <a:t> NX = Exports – Imports</a:t>
            </a:r>
          </a:p>
          <a:p>
            <a:pPr lvl="1" eaLnBrk="1" hangingPunct="1"/>
            <a:r>
              <a:rPr lang="en-US" altLang="tr-TR" sz="2400" smtClean="0"/>
              <a:t>Subtract imports from GDP since accounting for total demand for domestic production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02E6E1DA-86CE-43BC-8F3C-0F023740C0B0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14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660400" y="4457700"/>
            <a:ext cx="70199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tr-TR" sz="2800">
                <a:latin typeface="Book Antiqua" pitchFamily="18" charset="0"/>
              </a:rPr>
              <a:t>NX can be &gt;, &lt;, or = 0</a:t>
            </a:r>
          </a:p>
          <a:p>
            <a:pPr lvl="1">
              <a:spcBef>
                <a:spcPct val="20000"/>
              </a:spcBef>
            </a:pPr>
            <a:endParaRPr lang="en-US" altLang="tr-TR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Some Identities: A Simple Economy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 dirty="0" smtClean="0"/>
              <a:t>Assume national income equals GDP </a:t>
            </a:r>
            <a:r>
              <a:rPr lang="en-US" altLang="tr-TR" sz="2400" dirty="0" smtClean="0">
                <a:sym typeface="Wingdings" pitchFamily="2" charset="2"/>
              </a:rPr>
              <a:t> </a:t>
            </a:r>
            <a:r>
              <a:rPr lang="en-US" altLang="tr-TR" sz="2400" dirty="0" smtClean="0"/>
              <a:t>use terms income and output interchangeably (convenience)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 dirty="0" smtClean="0"/>
              <a:t>Begin with a simple economy: closed economy with no public sector  </a:t>
            </a:r>
            <a:r>
              <a:rPr lang="en-US" altLang="tr-TR" sz="2400" dirty="0" smtClean="0">
                <a:sym typeface="Symbol" pitchFamily="18" charset="2"/>
              </a:rPr>
              <a:t> output expressed as </a:t>
            </a:r>
            <a:r>
              <a:rPr lang="en-US" altLang="tr-TR" sz="2400" dirty="0" smtClean="0"/>
              <a:t>                     	         </a:t>
            </a:r>
            <a:r>
              <a:rPr lang="en-US" altLang="tr-TR" sz="2000" dirty="0" smtClean="0"/>
              <a:t> (4)    </a:t>
            </a:r>
            <a:endParaRPr lang="en-US" altLang="tr-T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 dirty="0" smtClean="0"/>
              <a:t>Only two things can do with income: consume and save </a:t>
            </a:r>
            <a:r>
              <a:rPr lang="en-US" altLang="tr-TR" sz="2400" dirty="0" smtClean="0">
                <a:sym typeface="Symbol" pitchFamily="18" charset="2"/>
              </a:rPr>
              <a:t> national income expressed as                 </a:t>
            </a:r>
            <a:r>
              <a:rPr lang="en-US" altLang="tr-TR" sz="2000" dirty="0" smtClean="0">
                <a:sym typeface="Symbol" pitchFamily="18" charset="2"/>
              </a:rPr>
              <a:t> (5), </a:t>
            </a:r>
            <a:r>
              <a:rPr lang="en-US" altLang="tr-TR" sz="2400" dirty="0" smtClean="0">
                <a:sym typeface="Symbol" pitchFamily="18" charset="2"/>
              </a:rPr>
              <a:t>where S is private savings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 dirty="0" smtClean="0">
                <a:sym typeface="Symbol" pitchFamily="18" charset="2"/>
              </a:rPr>
              <a:t>Combine (4) and (5):                                    </a:t>
            </a:r>
            <a:r>
              <a:rPr lang="tr-TR" altLang="tr-TR" sz="2400" dirty="0" smtClean="0">
                <a:sym typeface="Symbol" pitchFamily="18" charset="2"/>
              </a:rPr>
              <a:t>                         </a:t>
            </a:r>
            <a:r>
              <a:rPr lang="en-US" altLang="tr-TR" sz="2000" dirty="0" smtClean="0">
                <a:sym typeface="Symbol" pitchFamily="18" charset="2"/>
              </a:rPr>
              <a:t>(6)</a:t>
            </a:r>
            <a:endParaRPr lang="tr-TR" altLang="tr-TR" sz="20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tr-TR" sz="20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 dirty="0" smtClean="0">
                <a:sym typeface="Symbol" pitchFamily="18" charset="2"/>
              </a:rPr>
              <a:t>Rearrange (6) </a:t>
            </a:r>
            <a:r>
              <a:rPr lang="en-US" altLang="tr-TR" sz="2400" dirty="0" err="1" smtClean="0">
                <a:sym typeface="Symbol" pitchFamily="18" charset="2"/>
              </a:rPr>
              <a:t>s.t.</a:t>
            </a:r>
            <a:r>
              <a:rPr lang="en-US" altLang="tr-TR" sz="2400" dirty="0" smtClean="0">
                <a:sym typeface="Symbol" pitchFamily="18" charset="2"/>
              </a:rPr>
              <a:t>                         </a:t>
            </a:r>
            <a:r>
              <a:rPr lang="tr-TR" altLang="tr-TR" sz="2400" dirty="0" smtClean="0">
                <a:sym typeface="Symbol" pitchFamily="18" charset="2"/>
              </a:rPr>
              <a:t>    </a:t>
            </a:r>
            <a:r>
              <a:rPr lang="en-US" altLang="tr-TR" sz="2000" dirty="0" smtClean="0">
                <a:sym typeface="Symbol" pitchFamily="18" charset="2"/>
              </a:rPr>
              <a:t>(7), </a:t>
            </a:r>
            <a:endParaRPr lang="tr-TR" altLang="tr-TR" sz="20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tr-TR" altLang="tr-TR" sz="2000" dirty="0">
                <a:sym typeface="Symbol" pitchFamily="18" charset="2"/>
              </a:rPr>
              <a:t> </a:t>
            </a:r>
            <a:r>
              <a:rPr lang="tr-TR" altLang="tr-TR" sz="2000" dirty="0" smtClean="0">
                <a:sym typeface="Symbol" pitchFamily="18" charset="2"/>
              </a:rPr>
              <a:t>       </a:t>
            </a:r>
            <a:r>
              <a:rPr lang="en-US" altLang="tr-TR" sz="2400" dirty="0" smtClean="0">
                <a:sym typeface="Symbol" pitchFamily="18" charset="2"/>
              </a:rPr>
              <a:t>or investment = savings in the simple economy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477B2"/>
                </a:solidFill>
                <a:latin typeface="Calibri" pitchFamily="34" charset="0"/>
              </a:rPr>
              <a:t>2-</a:t>
            </a:r>
            <a:fld id="{DFC5C9AE-1B46-47BD-B3FE-69A4D2BFFD09}" type="slidenum">
              <a:rPr lang="en-US" smtClean="0">
                <a:solidFill>
                  <a:srgbClr val="3477B2"/>
                </a:solidFill>
                <a:latin typeface="Calibri" pitchFamily="34" charset="0"/>
              </a:rPr>
              <a:pPr eaLnBrk="1" hangingPunct="1"/>
              <a:t>15</a:t>
            </a:fld>
            <a:endParaRPr lang="en-US" smtClean="0">
              <a:solidFill>
                <a:srgbClr val="3477B2"/>
              </a:solidFill>
              <a:latin typeface="Calibri" pitchFamily="34" charset="0"/>
            </a:endParaRPr>
          </a:p>
        </p:txBody>
      </p:sp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3208338" y="4783138"/>
          <a:ext cx="16637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4" imgW="761669" imgH="152334" progId="Equation.3">
                  <p:embed/>
                </p:oleObj>
              </mc:Choice>
              <mc:Fallback>
                <p:oleObj name="Equation" r:id="rId4" imgW="761669" imgH="15233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783138"/>
                        <a:ext cx="16637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"/>
          <p:cNvGraphicFramePr>
            <a:graphicFrameLocks noChangeAspect="1"/>
          </p:cNvGraphicFramePr>
          <p:nvPr/>
        </p:nvGraphicFramePr>
        <p:xfrm>
          <a:off x="5241925" y="2708275"/>
          <a:ext cx="13525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6" imgW="545626" imgH="152268" progId="Equation.3">
                  <p:embed/>
                </p:oleObj>
              </mc:Choice>
              <mc:Fallback>
                <p:oleObj name="Equation" r:id="rId6" imgW="545626" imgH="15226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2708275"/>
                        <a:ext cx="13525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2"/>
          <p:cNvGraphicFramePr>
            <a:graphicFrameLocks noChangeAspect="1"/>
          </p:cNvGraphicFramePr>
          <p:nvPr/>
        </p:nvGraphicFramePr>
        <p:xfrm>
          <a:off x="4686300" y="3451225"/>
          <a:ext cx="10445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8" imgW="634449" imgH="177646" progId="Equation.3">
                  <p:embed/>
                </p:oleObj>
              </mc:Choice>
              <mc:Fallback>
                <p:oleObj name="Equation" r:id="rId8" imgW="634449" imgH="17764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3451225"/>
                        <a:ext cx="10445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3"/>
          <p:cNvGraphicFramePr>
            <a:graphicFrameLocks noChangeAspect="1"/>
          </p:cNvGraphicFramePr>
          <p:nvPr/>
        </p:nvGraphicFramePr>
        <p:xfrm>
          <a:off x="3589338" y="3840163"/>
          <a:ext cx="3665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0" imgW="990170" imgH="330057" progId="Equation.3">
                  <p:embed/>
                </p:oleObj>
              </mc:Choice>
              <mc:Fallback>
                <p:oleObj name="Equation" r:id="rId10" imgW="990170" imgH="3300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840163"/>
                        <a:ext cx="36655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Some Identities: Adding G and NX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When adding the government and the foreign sector, the fundamental identity becomes    </a:t>
            </a:r>
            <a:endParaRPr lang="tr-T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                        		        </a:t>
            </a:r>
            <a:r>
              <a:rPr lang="tr-TR" sz="2400" dirty="0" smtClean="0"/>
              <a:t> </a:t>
            </a:r>
            <a:r>
              <a:rPr lang="en-US" sz="2000" dirty="0" smtClean="0"/>
              <a:t>(8)       </a:t>
            </a:r>
            <a:r>
              <a:rPr lang="tr-TR" sz="2000" b="1" dirty="0" smtClean="0">
                <a:solidFill>
                  <a:srgbClr val="FF0000"/>
                </a:solidFill>
              </a:rPr>
              <a:t>(</a:t>
            </a:r>
            <a:r>
              <a:rPr lang="tr-TR" sz="2000" b="1" dirty="0" err="1" smtClean="0">
                <a:solidFill>
                  <a:srgbClr val="FF0000"/>
                </a:solidFill>
              </a:rPr>
              <a:t>Expenditure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approach</a:t>
            </a:r>
            <a:r>
              <a:rPr lang="tr-TR" sz="2000" b="1" dirty="0" smtClean="0">
                <a:solidFill>
                  <a:srgbClr val="FF0000"/>
                </a:solidFill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Disposable income, YD, is what consumers split between C and S when have a public sector, 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                                 </a:t>
            </a:r>
            <a:r>
              <a:rPr lang="tr-TR" sz="2400" dirty="0" smtClean="0"/>
              <a:t>               </a:t>
            </a:r>
            <a:r>
              <a:rPr lang="en-US" sz="2000" dirty="0" smtClean="0"/>
              <a:t>(9)</a:t>
            </a:r>
            <a:endParaRPr lang="tr-T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where TR = transfer payments and TA = taxes </a:t>
            </a:r>
            <a:r>
              <a:rPr lang="en-US" sz="2400" dirty="0" smtClean="0">
                <a:sym typeface="Symbol" pitchFamily="18" charset="2"/>
              </a:rPr>
              <a:t> </a:t>
            </a:r>
            <a:r>
              <a:rPr lang="en-US" sz="2400" dirty="0" smtClean="0"/>
              <a:t>                  </a:t>
            </a:r>
            <a:r>
              <a:rPr lang="tr-TR" sz="2400" dirty="0" smtClean="0"/>
              <a:t>      </a:t>
            </a:r>
            <a:r>
              <a:rPr lang="en-US" sz="2000" dirty="0" smtClean="0"/>
              <a:t>(10)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If rearrange (9) and substitute (8) for Y, then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                                                        </a:t>
            </a:r>
            <a:r>
              <a:rPr lang="tr-TR" sz="2400" dirty="0" smtClean="0"/>
              <a:t>                 </a:t>
            </a:r>
            <a:r>
              <a:rPr lang="en-US" sz="2000" dirty="0" smtClean="0"/>
              <a:t>(11)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Substituting (10) into (11):                                        </a:t>
            </a:r>
            <a:r>
              <a:rPr lang="tr-TR" sz="2400" dirty="0" smtClean="0"/>
              <a:t>                   </a:t>
            </a:r>
            <a:r>
              <a:rPr lang="en-US" sz="1800" dirty="0" smtClean="0"/>
              <a:t>(12)</a:t>
            </a:r>
            <a:endParaRPr lang="en-US" sz="2400" dirty="0"/>
          </a:p>
        </p:txBody>
      </p:sp>
      <p:graphicFrame>
        <p:nvGraphicFramePr>
          <p:cNvPr id="17412" name="Object 1"/>
          <p:cNvGraphicFramePr>
            <a:graphicFrameLocks noChangeAspect="1"/>
          </p:cNvGraphicFramePr>
          <p:nvPr/>
        </p:nvGraphicFramePr>
        <p:xfrm>
          <a:off x="1249363" y="2478088"/>
          <a:ext cx="22907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927100" imgH="139700" progId="Equation.3">
                  <p:embed/>
                </p:oleObj>
              </mc:Choice>
              <mc:Fallback>
                <p:oleObj name="Equation" r:id="rId4" imgW="927100" imgH="139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2478088"/>
                        <a:ext cx="22907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2"/>
          <p:cNvGraphicFramePr>
            <a:graphicFrameLocks noChangeAspect="1"/>
          </p:cNvGraphicFramePr>
          <p:nvPr/>
        </p:nvGraphicFramePr>
        <p:xfrm>
          <a:off x="1387475" y="3770313"/>
          <a:ext cx="22304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6" imgW="952087" imgH="139639" progId="Equation.3">
                  <p:embed/>
                </p:oleObj>
              </mc:Choice>
              <mc:Fallback>
                <p:oleObj name="Equation" r:id="rId6" imgW="952087" imgH="13963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770313"/>
                        <a:ext cx="22304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3"/>
          <p:cNvGraphicFramePr>
            <a:graphicFrameLocks noChangeAspect="1"/>
          </p:cNvGraphicFramePr>
          <p:nvPr/>
        </p:nvGraphicFramePr>
        <p:xfrm>
          <a:off x="6416675" y="4179888"/>
          <a:ext cx="14208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8" imgW="634725" imgH="152334" progId="Equation.3">
                  <p:embed/>
                </p:oleObj>
              </mc:Choice>
              <mc:Fallback>
                <p:oleObj name="Equation" r:id="rId8" imgW="634725" imgH="15233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4179888"/>
                        <a:ext cx="14208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4"/>
          <p:cNvGraphicFramePr>
            <a:graphicFrameLocks noChangeAspect="1"/>
          </p:cNvGraphicFramePr>
          <p:nvPr/>
        </p:nvGraphicFramePr>
        <p:xfrm>
          <a:off x="561975" y="4994275"/>
          <a:ext cx="40100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10" imgW="1676400" imgH="152400" progId="Equation.3">
                  <p:embed/>
                </p:oleObj>
              </mc:Choice>
              <mc:Fallback>
                <p:oleObj name="Equation" r:id="rId10" imgW="1676400" imgH="15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994275"/>
                        <a:ext cx="40100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7"/>
          <p:cNvGraphicFramePr>
            <a:graphicFrameLocks noChangeAspect="1"/>
          </p:cNvGraphicFramePr>
          <p:nvPr/>
        </p:nvGraphicFramePr>
        <p:xfrm>
          <a:off x="4203700" y="5503863"/>
          <a:ext cx="30194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2" imgW="1816100" imgH="152400" progId="Equation.3">
                  <p:embed/>
                </p:oleObj>
              </mc:Choice>
              <mc:Fallback>
                <p:oleObj name="Equation" r:id="rId12" imgW="1816100" imgH="15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5503863"/>
                        <a:ext cx="30194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Some Identities: Adding G and NX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64475" cy="457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When adding the government and the foreign sector, the fundamental identity becomes                        </a:t>
            </a:r>
            <a:r>
              <a:rPr lang="en-US" sz="2400" dirty="0" smtClean="0"/>
              <a:t>     		           </a:t>
            </a:r>
            <a:r>
              <a:rPr lang="tr-TR" sz="2400" dirty="0" smtClean="0"/>
              <a:t>                           					</a:t>
            </a:r>
            <a:r>
              <a:rPr lang="en-US" sz="2400" dirty="0" smtClean="0"/>
              <a:t>(8)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Disposable </a:t>
            </a:r>
            <a:r>
              <a:rPr lang="en-US" sz="2400" dirty="0"/>
              <a:t>income, YD, is what consumers split between C and S when have a public sector, 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                                 (9), </a:t>
            </a:r>
            <a:r>
              <a:rPr lang="en-US" sz="2400" dirty="0" smtClean="0"/>
              <a:t>where </a:t>
            </a:r>
            <a:r>
              <a:rPr lang="en-US" sz="2400" dirty="0"/>
              <a:t>TR = transfer payments and TA = taxes </a:t>
            </a:r>
            <a:r>
              <a:rPr lang="en-US" sz="2400" dirty="0">
                <a:sym typeface="Symbol" pitchFamily="18" charset="2"/>
              </a:rPr>
              <a:t> </a:t>
            </a:r>
            <a:r>
              <a:rPr lang="en-US" sz="2400" dirty="0"/>
              <a:t>                  </a:t>
            </a:r>
            <a:r>
              <a:rPr lang="tr-TR" sz="2400" dirty="0" smtClean="0"/>
              <a:t>                                                               </a:t>
            </a:r>
            <a:r>
              <a:rPr lang="en-US" sz="2400" dirty="0" smtClean="0"/>
              <a:t>(</a:t>
            </a:r>
            <a:r>
              <a:rPr lang="en-US" sz="2400" dirty="0"/>
              <a:t>10)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If rearrange (9) and substitute (8) for Y, then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                                                        </a:t>
            </a:r>
            <a:r>
              <a:rPr lang="tr-TR" sz="2400" dirty="0" smtClean="0"/>
              <a:t>                                             </a:t>
            </a:r>
            <a:r>
              <a:rPr lang="en-US" sz="2400" dirty="0" smtClean="0"/>
              <a:t>(</a:t>
            </a:r>
            <a:r>
              <a:rPr lang="en-US" sz="2400" dirty="0"/>
              <a:t>11)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Substituting (10) into (11):                                        </a:t>
            </a:r>
            <a:r>
              <a:rPr lang="tr-TR" sz="2400" dirty="0" smtClean="0"/>
              <a:t>            </a:t>
            </a:r>
            <a:r>
              <a:rPr lang="en-US" sz="2400" dirty="0" smtClean="0"/>
              <a:t>(</a:t>
            </a:r>
            <a:r>
              <a:rPr lang="en-US" sz="2400" dirty="0"/>
              <a:t>12</a:t>
            </a:r>
            <a:r>
              <a:rPr lang="en-US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Rearranging:                                          </a:t>
            </a:r>
            <a:r>
              <a:rPr lang="tr-TR" sz="2400" dirty="0" smtClean="0"/>
              <a:t>                  </a:t>
            </a:r>
            <a:r>
              <a:rPr lang="en-US" sz="2400" dirty="0" smtClean="0"/>
              <a:t>(</a:t>
            </a:r>
            <a:r>
              <a:rPr lang="en-US" sz="2400" dirty="0"/>
              <a:t>13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477B2"/>
                </a:solidFill>
                <a:latin typeface="Calibri" pitchFamily="34" charset="0"/>
              </a:rPr>
              <a:t>2-</a:t>
            </a:r>
            <a:fld id="{AD4432FE-29E3-4441-B24D-A8F334857D8A}" type="slidenum">
              <a:rPr lang="en-US" smtClean="0">
                <a:solidFill>
                  <a:srgbClr val="3477B2"/>
                </a:solidFill>
                <a:latin typeface="Calibri" pitchFamily="34" charset="0"/>
              </a:rPr>
              <a:pPr eaLnBrk="1" hangingPunct="1"/>
              <a:t>17</a:t>
            </a:fld>
            <a:endParaRPr lang="en-US" smtClean="0">
              <a:solidFill>
                <a:srgbClr val="3477B2"/>
              </a:solidFill>
              <a:latin typeface="Calibri" pitchFamily="34" charset="0"/>
            </a:endParaRPr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2484438" y="2432050"/>
          <a:ext cx="22907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4" imgW="927100" imgH="139700" progId="Equation.3">
                  <p:embed/>
                </p:oleObj>
              </mc:Choice>
              <mc:Fallback>
                <p:oleObj name="Equation" r:id="rId4" imgW="9271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32050"/>
                        <a:ext cx="22907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4"/>
          <p:cNvGraphicFramePr>
            <a:graphicFrameLocks noChangeAspect="1"/>
          </p:cNvGraphicFramePr>
          <p:nvPr/>
        </p:nvGraphicFramePr>
        <p:xfrm>
          <a:off x="990600" y="3725863"/>
          <a:ext cx="22304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enklem" r:id="rId6" imgW="952087" imgH="139639" progId="Equation.3">
                  <p:embed/>
                </p:oleObj>
              </mc:Choice>
              <mc:Fallback>
                <p:oleObj name="Denklem" r:id="rId6" imgW="952087" imgH="13963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25863"/>
                        <a:ext cx="22304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5"/>
          <p:cNvGraphicFramePr>
            <a:graphicFrameLocks noChangeAspect="1"/>
          </p:cNvGraphicFramePr>
          <p:nvPr/>
        </p:nvGraphicFramePr>
        <p:xfrm>
          <a:off x="2378075" y="4133850"/>
          <a:ext cx="14208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8" imgW="634725" imgH="152334" progId="Equation.3">
                  <p:embed/>
                </p:oleObj>
              </mc:Choice>
              <mc:Fallback>
                <p:oleObj name="Equation" r:id="rId8" imgW="634725" imgH="1523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4133850"/>
                        <a:ext cx="14208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6"/>
          <p:cNvGraphicFramePr>
            <a:graphicFrameLocks noChangeAspect="1"/>
          </p:cNvGraphicFramePr>
          <p:nvPr/>
        </p:nvGraphicFramePr>
        <p:xfrm>
          <a:off x="1263650" y="4933950"/>
          <a:ext cx="40100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10" imgW="1676400" imgH="152400" progId="Equation.3">
                  <p:embed/>
                </p:oleObj>
              </mc:Choice>
              <mc:Fallback>
                <p:oleObj name="Equation" r:id="rId10" imgW="1676400" imgH="15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933950"/>
                        <a:ext cx="40100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7"/>
          <p:cNvGraphicFramePr>
            <a:graphicFrameLocks noChangeAspect="1"/>
          </p:cNvGraphicFramePr>
          <p:nvPr/>
        </p:nvGraphicFramePr>
        <p:xfrm>
          <a:off x="4752975" y="5411788"/>
          <a:ext cx="30194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12" imgW="1816100" imgH="152400" progId="Equation.3">
                  <p:embed/>
                </p:oleObj>
              </mc:Choice>
              <mc:Fallback>
                <p:oleObj name="Equation" r:id="rId12" imgW="1816100" imgH="15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5411788"/>
                        <a:ext cx="30194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8"/>
          <p:cNvGraphicFramePr>
            <a:graphicFrameLocks noChangeAspect="1"/>
          </p:cNvGraphicFramePr>
          <p:nvPr/>
        </p:nvGraphicFramePr>
        <p:xfrm>
          <a:off x="3060700" y="5811838"/>
          <a:ext cx="3152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4" imgW="1485900" imgH="190500" progId="Equation.3">
                  <p:embed/>
                </p:oleObj>
              </mc:Choice>
              <mc:Fallback>
                <p:oleObj name="Equation" r:id="rId14" imgW="1485900" imgH="19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811838"/>
                        <a:ext cx="3152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1325" cy="808037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z="3600" smtClean="0"/>
              <a:t>S, I, Government Budget, and Trade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                                </a:t>
            </a:r>
          </a:p>
          <a:p>
            <a:pPr marL="52388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52388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where G + TR is total government expenditures and TA is government income </a:t>
            </a:r>
            <a:r>
              <a:rPr lang="en-US" dirty="0" smtClean="0">
                <a:sym typeface="Symbol" pitchFamily="18" charset="2"/>
              </a:rPr>
              <a:t> difference between expenditures and income is the government budget deficit</a:t>
            </a:r>
            <a:endParaRPr lang="en-US" dirty="0" smtClean="0"/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A7D6D6D8-601C-47F4-B4FF-45B9DD96395F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18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217613" y="1303338"/>
          <a:ext cx="39544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3746500" imgH="698500" progId="Equation.3">
                  <p:embed/>
                </p:oleObj>
              </mc:Choice>
              <mc:Fallback>
                <p:oleObj name="Equation" r:id="rId4" imgW="37465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303338"/>
                        <a:ext cx="39544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z="3600" smtClean="0"/>
              <a:t>S, I, Government Budget, and Trade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8736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smtClean="0"/>
              <a:t>Excess of savings over investment (S &gt; I) in the private sector is equal to the government budget deficit plus the trade surplus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smtClean="0"/>
              <a:t>Any sector that spends more than it receives in income has to borrow to pay for the excess spending</a:t>
            </a:r>
          </a:p>
          <a:p>
            <a:pPr marL="685800" lvl="1" indent="-34290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Private sector can dispose of savings in three ways:</a:t>
            </a:r>
          </a:p>
          <a:p>
            <a:pPr marL="1028700" lvl="2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2000" dirty="0" smtClean="0"/>
              <a:t>Make loans to the government</a:t>
            </a:r>
          </a:p>
          <a:p>
            <a:pPr marL="1028700" lvl="2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2000" dirty="0" smtClean="0"/>
              <a:t>Private sector can lend to foreigners</a:t>
            </a:r>
          </a:p>
          <a:p>
            <a:pPr marL="1028700" lvl="2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2000" dirty="0" smtClean="0"/>
              <a:t>Private sector can lend to firms who use the funds for I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FAFE6C61-61F2-47BD-B44F-E0C93E1C1737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19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What Is Macroeconomics?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 smtClean="0"/>
              <a:t>Macroeconomics is the study of the behavior of the economy as a whole and the policy measures that the government uses to influence it</a:t>
            </a:r>
            <a:r>
              <a:rPr lang="tr-TR" sz="2600" dirty="0" smtClean="0"/>
              <a:t>. </a:t>
            </a:r>
            <a:r>
              <a:rPr lang="en-US" sz="2600" dirty="0" smtClean="0"/>
              <a:t>Utilizes measures including total output, rates of unemployment and inflation, and exchange rates</a:t>
            </a:r>
            <a:r>
              <a:rPr lang="tr-TR" sz="2600" dirty="0" smtClean="0"/>
              <a:t>….</a:t>
            </a:r>
            <a:endParaRPr lang="en-US" sz="2600" dirty="0" smtClean="0"/>
          </a:p>
          <a:p>
            <a:pPr marL="457200" lvl="1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600" dirty="0" smtClean="0"/>
          </a:p>
          <a:p>
            <a:pPr marL="1463040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Tx/>
              <a:buNone/>
              <a:defRPr/>
            </a:pPr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1-</a:t>
            </a:r>
            <a:fld id="{71582A03-8180-4541-84C2-DC3EFEA73DB8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2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Measuring Gross Domestic Product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GDP = value of </a:t>
            </a:r>
            <a:r>
              <a:rPr lang="en-US" altLang="tr-TR" u="sng" smtClean="0"/>
              <a:t>final</a:t>
            </a:r>
            <a:r>
              <a:rPr lang="en-US" altLang="tr-TR" smtClean="0"/>
              <a:t> goods and services </a:t>
            </a:r>
            <a:r>
              <a:rPr lang="en-US" altLang="tr-TR" u="sng" smtClean="0"/>
              <a:t>currently</a:t>
            </a:r>
            <a:r>
              <a:rPr lang="en-US" altLang="tr-TR" smtClean="0"/>
              <a:t> produced </a:t>
            </a:r>
            <a:r>
              <a:rPr lang="en-US" altLang="tr-TR" u="sng" smtClean="0"/>
              <a:t>within a country</a:t>
            </a:r>
            <a:r>
              <a:rPr lang="en-US" altLang="tr-TR" smtClean="0"/>
              <a:t> over a period of time</a:t>
            </a:r>
          </a:p>
          <a:p>
            <a:pPr lvl="1" eaLnBrk="1" hangingPunct="1"/>
            <a:r>
              <a:rPr lang="en-US" altLang="tr-TR" u="sng" smtClean="0"/>
              <a:t>Final</a:t>
            </a:r>
            <a:r>
              <a:rPr lang="en-US" altLang="tr-TR" smtClean="0"/>
              <a:t> goods and services </a:t>
            </a:r>
            <a:r>
              <a:rPr lang="en-US" altLang="tr-TR" smtClean="0">
                <a:sym typeface="Symbol" pitchFamily="18" charset="2"/>
              </a:rPr>
              <a:t> NO DOUBLE COUNTING</a:t>
            </a:r>
          </a:p>
          <a:p>
            <a:pPr lvl="2" eaLnBrk="1" hangingPunct="1"/>
            <a:r>
              <a:rPr lang="en-US" altLang="tr-TR" sz="2000" smtClean="0">
                <a:sym typeface="Symbol" pitchFamily="18" charset="2"/>
              </a:rPr>
              <a:t>Ex. Would not include the full price of a car AND the tires bought by the manufacturer for the car  tires = </a:t>
            </a:r>
            <a:r>
              <a:rPr lang="en-US" altLang="tr-TR" sz="2000" i="1" smtClean="0">
                <a:sym typeface="Symbol" pitchFamily="18" charset="2"/>
              </a:rPr>
              <a:t>intermediate goods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6D16D0FC-B957-4FAC-B90D-9CBB2D1A4057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20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Measuring Gross Domestic Product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GDP = value of </a:t>
            </a:r>
            <a:r>
              <a:rPr lang="en-US" altLang="tr-TR" u="sng" smtClean="0"/>
              <a:t>final</a:t>
            </a:r>
            <a:r>
              <a:rPr lang="en-US" altLang="tr-TR" smtClean="0"/>
              <a:t> goods and services </a:t>
            </a:r>
            <a:r>
              <a:rPr lang="en-US" altLang="tr-TR" u="sng" smtClean="0"/>
              <a:t>currently</a:t>
            </a:r>
            <a:r>
              <a:rPr lang="en-US" altLang="tr-TR" smtClean="0"/>
              <a:t> produced </a:t>
            </a:r>
            <a:r>
              <a:rPr lang="en-US" altLang="tr-TR" u="sng" smtClean="0"/>
              <a:t>within a country</a:t>
            </a:r>
            <a:r>
              <a:rPr lang="en-US" altLang="tr-TR" smtClean="0"/>
              <a:t> over a period of time</a:t>
            </a:r>
          </a:p>
          <a:p>
            <a:pPr lvl="1" eaLnBrk="1" hangingPunct="1"/>
            <a:r>
              <a:rPr lang="en-US" altLang="tr-TR" smtClean="0">
                <a:sym typeface="Symbol" pitchFamily="18" charset="2"/>
              </a:rPr>
              <a:t>Goods and services </a:t>
            </a:r>
            <a:r>
              <a:rPr lang="en-US" altLang="tr-TR" u="sng" smtClean="0">
                <a:sym typeface="Symbol" pitchFamily="18" charset="2"/>
              </a:rPr>
              <a:t>currently</a:t>
            </a:r>
            <a:r>
              <a:rPr lang="en-US" altLang="tr-TR" smtClean="0">
                <a:sym typeface="Symbol" pitchFamily="18" charset="2"/>
              </a:rPr>
              <a:t> (in the time period being considered) produced &amp; excludes transactions involving used goods</a:t>
            </a:r>
          </a:p>
          <a:p>
            <a:pPr lvl="2" eaLnBrk="1" hangingPunct="1"/>
            <a:r>
              <a:rPr lang="en-US" altLang="tr-TR" sz="2000" smtClean="0">
                <a:sym typeface="Symbol" pitchFamily="18" charset="2"/>
              </a:rPr>
              <a:t>Ex. Include the construction of new homes in current GDP, but not the sale of existing homes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43E5A5E1-4A79-49D1-AC5F-45648EB465FF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21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Measuring Gross Domestic Product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GDP = value of </a:t>
            </a:r>
            <a:r>
              <a:rPr lang="en-US" altLang="tr-TR" u="sng" smtClean="0"/>
              <a:t>final</a:t>
            </a:r>
            <a:r>
              <a:rPr lang="en-US" altLang="tr-TR" smtClean="0"/>
              <a:t> goods and services </a:t>
            </a:r>
            <a:r>
              <a:rPr lang="en-US" altLang="tr-TR" u="sng" smtClean="0"/>
              <a:t>currently</a:t>
            </a:r>
            <a:r>
              <a:rPr lang="en-US" altLang="tr-TR" smtClean="0"/>
              <a:t> produced </a:t>
            </a:r>
            <a:r>
              <a:rPr lang="en-US" altLang="tr-TR" u="sng" smtClean="0"/>
              <a:t>within a country</a:t>
            </a:r>
            <a:r>
              <a:rPr lang="en-US" altLang="tr-TR" smtClean="0"/>
              <a:t> over a period of time</a:t>
            </a:r>
          </a:p>
          <a:p>
            <a:pPr lvl="1" eaLnBrk="1" hangingPunct="1"/>
            <a:r>
              <a:rPr lang="en-US" altLang="tr-TR" smtClean="0">
                <a:sym typeface="Symbol" pitchFamily="18" charset="2"/>
              </a:rPr>
              <a:t>Goods and services produced </a:t>
            </a:r>
            <a:r>
              <a:rPr lang="en-US" altLang="tr-TR" u="sng" smtClean="0">
                <a:sym typeface="Symbol" pitchFamily="18" charset="2"/>
              </a:rPr>
              <a:t>within a country</a:t>
            </a:r>
            <a:r>
              <a:rPr lang="en-US" altLang="tr-TR" smtClean="0">
                <a:sym typeface="Symbol" pitchFamily="18" charset="2"/>
              </a:rPr>
              <a:t>, regardless of the ownership/nationality of the producing firm</a:t>
            </a:r>
          </a:p>
          <a:p>
            <a:pPr lvl="2" eaLnBrk="1" hangingPunct="1"/>
            <a:r>
              <a:rPr lang="en-US" altLang="tr-TR" sz="2000" smtClean="0"/>
              <a:t>Ex. Include the sale of a car produced by a Japanese car manufacturer located in </a:t>
            </a:r>
            <a:r>
              <a:rPr lang="tr-TR" altLang="tr-TR" sz="2000" smtClean="0"/>
              <a:t>Turkey</a:t>
            </a:r>
            <a:r>
              <a:rPr lang="en-US" altLang="tr-TR" sz="2000" smtClean="0"/>
              <a:t> in </a:t>
            </a:r>
            <a:r>
              <a:rPr lang="tr-TR" altLang="tr-TR" sz="2000" smtClean="0"/>
              <a:t>Turkey‘s </a:t>
            </a:r>
            <a:r>
              <a:rPr lang="en-US" altLang="tr-TR" sz="2000" smtClean="0"/>
              <a:t>GDP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E550CF9B-F223-4387-B07E-5B95FDDBCBBA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22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z="3200" smtClean="0"/>
              <a:t>The Factor Income Approach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838200" y="2647950"/>
            <a:ext cx="7391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v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just">
              <a:defRPr/>
            </a:pPr>
            <a:r>
              <a:rPr lang="en-US" altLang="tr-TR" sz="2400" dirty="0">
                <a:latin typeface="+mj-lt"/>
              </a:rPr>
              <a:t>It consists of employee </a:t>
            </a:r>
            <a:r>
              <a:rPr lang="en-US" altLang="tr-TR" sz="2400" dirty="0" smtClean="0">
                <a:latin typeface="+mj-lt"/>
              </a:rPr>
              <a:t>compensation</a:t>
            </a:r>
            <a:r>
              <a:rPr lang="tr-TR" altLang="tr-TR" sz="2400" dirty="0" smtClean="0">
                <a:latin typeface="+mj-lt"/>
              </a:rPr>
              <a:t> (</a:t>
            </a:r>
            <a:r>
              <a:rPr lang="tr-TR" altLang="tr-TR" sz="2400" dirty="0" err="1" smtClean="0">
                <a:latin typeface="+mj-lt"/>
              </a:rPr>
              <a:t>wage</a:t>
            </a:r>
            <a:r>
              <a:rPr lang="tr-TR" altLang="tr-TR" sz="2400" dirty="0" smtClean="0">
                <a:latin typeface="+mj-lt"/>
              </a:rPr>
              <a:t>)</a:t>
            </a:r>
            <a:r>
              <a:rPr lang="en-US" altLang="tr-TR" sz="2400" dirty="0" smtClean="0">
                <a:latin typeface="+mj-lt"/>
              </a:rPr>
              <a:t>, </a:t>
            </a:r>
            <a:r>
              <a:rPr lang="en-US" altLang="tr-TR" sz="2400" dirty="0">
                <a:latin typeface="+mj-lt"/>
              </a:rPr>
              <a:t>rent, interest, and profits.</a:t>
            </a:r>
          </a:p>
          <a:p>
            <a:pPr marL="342900" lvl="2" indent="-342900" algn="just">
              <a:buClr>
                <a:schemeClr val="hlink"/>
              </a:buClr>
              <a:buSzPct val="75000"/>
              <a:defRPr/>
            </a:pPr>
            <a:r>
              <a:rPr lang="en-US" altLang="tr-TR" dirty="0">
                <a:latin typeface="+mj-lt"/>
              </a:rPr>
              <a:t>When we add indirect taxes (less subsidies) and depreciation to nations income, we have GDP</a:t>
            </a:r>
            <a:r>
              <a:rPr lang="en-US" altLang="tr-TR" dirty="0" smtClean="0">
                <a:latin typeface="+mj-lt"/>
              </a:rPr>
              <a:t>.</a:t>
            </a:r>
            <a:r>
              <a:rPr lang="tr-TR" dirty="0">
                <a:latin typeface="+mj-lt"/>
              </a:rPr>
              <a:t> </a:t>
            </a:r>
            <a:endParaRPr lang="tr-TR" dirty="0" smtClean="0">
              <a:latin typeface="+mj-lt"/>
            </a:endParaRPr>
          </a:p>
          <a:p>
            <a:pPr marL="342900" lvl="2" indent="-342900" algn="just">
              <a:buClr>
                <a:schemeClr val="hlink"/>
              </a:buClr>
              <a:buSzPct val="75000"/>
              <a:defRPr/>
            </a:pPr>
            <a:r>
              <a:rPr lang="tr-TR" b="1" dirty="0" smtClean="0">
                <a:latin typeface="+mj-lt"/>
              </a:rPr>
              <a:t>GDP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>
                <a:latin typeface="+mj-lt"/>
              </a:rPr>
              <a:t>= </a:t>
            </a:r>
            <a:r>
              <a:rPr lang="tr-TR" b="1" dirty="0">
                <a:latin typeface="+mj-lt"/>
              </a:rPr>
              <a:t>w</a:t>
            </a:r>
            <a:r>
              <a:rPr lang="en-US" b="1" dirty="0">
                <a:latin typeface="+mj-lt"/>
              </a:rPr>
              <a:t> + </a:t>
            </a:r>
            <a:r>
              <a:rPr lang="tr-TR" b="1" dirty="0">
                <a:latin typeface="+mj-lt"/>
              </a:rPr>
              <a:t>r </a:t>
            </a:r>
            <a:r>
              <a:rPr lang="en-US" b="1" dirty="0">
                <a:latin typeface="+mj-lt"/>
              </a:rPr>
              <a:t>+ </a:t>
            </a:r>
            <a:r>
              <a:rPr lang="tr-TR" b="1" dirty="0">
                <a:latin typeface="+mj-lt"/>
              </a:rPr>
              <a:t>i </a:t>
            </a:r>
            <a:r>
              <a:rPr lang="en-US" b="1" dirty="0">
                <a:latin typeface="+mj-lt"/>
              </a:rPr>
              <a:t>+ ∏</a:t>
            </a:r>
            <a:r>
              <a:rPr lang="tr-TR" b="1" dirty="0">
                <a:latin typeface="+mj-lt"/>
              </a:rPr>
              <a:t> + </a:t>
            </a:r>
            <a:r>
              <a:rPr lang="tr-TR" b="1" dirty="0" err="1">
                <a:latin typeface="+mj-lt"/>
              </a:rPr>
              <a:t>indirect</a:t>
            </a:r>
            <a:r>
              <a:rPr lang="tr-TR" b="1" dirty="0">
                <a:latin typeface="+mj-lt"/>
              </a:rPr>
              <a:t> (</a:t>
            </a:r>
            <a:r>
              <a:rPr lang="tr-TR" b="1" dirty="0" err="1">
                <a:latin typeface="+mj-lt"/>
              </a:rPr>
              <a:t>business</a:t>
            </a:r>
            <a:r>
              <a:rPr lang="tr-TR" b="1" dirty="0">
                <a:latin typeface="+mj-lt"/>
              </a:rPr>
              <a:t>) </a:t>
            </a:r>
            <a:r>
              <a:rPr lang="tr-TR" b="1" dirty="0" err="1">
                <a:latin typeface="+mj-lt"/>
              </a:rPr>
              <a:t>taxes</a:t>
            </a:r>
            <a:r>
              <a:rPr lang="tr-TR" b="1" dirty="0">
                <a:latin typeface="+mj-lt"/>
              </a:rPr>
              <a:t>+ </a:t>
            </a:r>
            <a:r>
              <a:rPr lang="tr-TR" b="1" dirty="0" err="1">
                <a:latin typeface="+mj-lt"/>
              </a:rPr>
              <a:t>depreciation</a:t>
            </a:r>
            <a:r>
              <a:rPr lang="tr-TR" b="1" dirty="0">
                <a:latin typeface="+mj-lt"/>
              </a:rPr>
              <a:t> - </a:t>
            </a:r>
            <a:r>
              <a:rPr lang="tr-TR" b="1" dirty="0" err="1">
                <a:latin typeface="+mj-lt"/>
              </a:rPr>
              <a:t>subsidies</a:t>
            </a:r>
            <a:r>
              <a:rPr lang="en-US" b="1" dirty="0">
                <a:latin typeface="+mj-lt"/>
              </a:rPr>
              <a:t> </a:t>
            </a:r>
          </a:p>
          <a:p>
            <a:pPr algn="just">
              <a:defRPr/>
            </a:pPr>
            <a:endParaRPr lang="en-US" altLang="tr-T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Equality of Expenditure and Income</a:t>
            </a:r>
          </a:p>
        </p:txBody>
      </p:sp>
      <p:sp>
        <p:nvSpPr>
          <p:cNvPr id="212099" name="Rectangle 131"/>
          <p:cNvSpPr>
            <a:spLocks noChangeArrowheads="1"/>
          </p:cNvSpPr>
          <p:nvPr/>
        </p:nvSpPr>
        <p:spPr bwMode="auto">
          <a:xfrm>
            <a:off x="5557838" y="5662613"/>
            <a:ext cx="1952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32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=</a:t>
            </a:r>
          </a:p>
        </p:txBody>
      </p:sp>
      <p:grpSp>
        <p:nvGrpSpPr>
          <p:cNvPr id="212230" name="Group 262"/>
          <p:cNvGrpSpPr>
            <a:grpSpLocks/>
          </p:cNvGrpSpPr>
          <p:nvPr/>
        </p:nvGrpSpPr>
        <p:grpSpPr bwMode="auto">
          <a:xfrm>
            <a:off x="3036888" y="2401888"/>
            <a:ext cx="742950" cy="3157537"/>
            <a:chOff x="1913" y="1513"/>
            <a:chExt cx="468" cy="1989"/>
          </a:xfrm>
        </p:grpSpPr>
        <p:sp>
          <p:nvSpPr>
            <p:cNvPr id="25652" name="Freeform 161"/>
            <p:cNvSpPr>
              <a:spLocks/>
            </p:cNvSpPr>
            <p:nvPr/>
          </p:nvSpPr>
          <p:spPr bwMode="auto">
            <a:xfrm>
              <a:off x="1913" y="1513"/>
              <a:ext cx="78" cy="1989"/>
            </a:xfrm>
            <a:custGeom>
              <a:avLst/>
              <a:gdLst>
                <a:gd name="T0" fmla="*/ 0 w 8"/>
                <a:gd name="T1" fmla="*/ 0 h 250"/>
                <a:gd name="T2" fmla="*/ 90880 w 8"/>
                <a:gd name="T3" fmla="*/ 0 h 250"/>
                <a:gd name="T4" fmla="*/ 180716 w 8"/>
                <a:gd name="T5" fmla="*/ 32222 h 250"/>
                <a:gd name="T6" fmla="*/ 262275 w 8"/>
                <a:gd name="T7" fmla="*/ 32222 h 250"/>
                <a:gd name="T8" fmla="*/ 262275 w 8"/>
                <a:gd name="T9" fmla="*/ 63934 h 250"/>
                <a:gd name="T10" fmla="*/ 352209 w 8"/>
                <a:gd name="T11" fmla="*/ 63934 h 250"/>
                <a:gd name="T12" fmla="*/ 352209 w 8"/>
                <a:gd name="T13" fmla="*/ 96212 h 250"/>
                <a:gd name="T14" fmla="*/ 352209 w 8"/>
                <a:gd name="T15" fmla="*/ 128434 h 250"/>
                <a:gd name="T16" fmla="*/ 352209 w 8"/>
                <a:gd name="T17" fmla="*/ 128434 h 250"/>
                <a:gd name="T18" fmla="*/ 352209 w 8"/>
                <a:gd name="T19" fmla="*/ 3826359 h 250"/>
                <a:gd name="T20" fmla="*/ 443089 w 8"/>
                <a:gd name="T21" fmla="*/ 3858580 h 250"/>
                <a:gd name="T22" fmla="*/ 443089 w 8"/>
                <a:gd name="T23" fmla="*/ 3890293 h 250"/>
                <a:gd name="T24" fmla="*/ 443089 w 8"/>
                <a:gd name="T25" fmla="*/ 3890293 h 250"/>
                <a:gd name="T26" fmla="*/ 532925 w 8"/>
                <a:gd name="T27" fmla="*/ 3922507 h 250"/>
                <a:gd name="T28" fmla="*/ 532925 w 8"/>
                <a:gd name="T29" fmla="*/ 3922507 h 250"/>
                <a:gd name="T30" fmla="*/ 614484 w 8"/>
                <a:gd name="T31" fmla="*/ 3954729 h 250"/>
                <a:gd name="T32" fmla="*/ 705364 w 8"/>
                <a:gd name="T33" fmla="*/ 3954729 h 250"/>
                <a:gd name="T34" fmla="*/ 705364 w 8"/>
                <a:gd name="T35" fmla="*/ 3954729 h 250"/>
                <a:gd name="T36" fmla="*/ 705364 w 8"/>
                <a:gd name="T37" fmla="*/ 3954729 h 250"/>
                <a:gd name="T38" fmla="*/ 614484 w 8"/>
                <a:gd name="T39" fmla="*/ 3954729 h 250"/>
                <a:gd name="T40" fmla="*/ 532925 w 8"/>
                <a:gd name="T41" fmla="*/ 3986505 h 250"/>
                <a:gd name="T42" fmla="*/ 532925 w 8"/>
                <a:gd name="T43" fmla="*/ 3986505 h 250"/>
                <a:gd name="T44" fmla="*/ 443089 w 8"/>
                <a:gd name="T45" fmla="*/ 4014669 h 250"/>
                <a:gd name="T46" fmla="*/ 443089 w 8"/>
                <a:gd name="T47" fmla="*/ 4014669 h 250"/>
                <a:gd name="T48" fmla="*/ 443089 w 8"/>
                <a:gd name="T49" fmla="*/ 4046891 h 250"/>
                <a:gd name="T50" fmla="*/ 352209 w 8"/>
                <a:gd name="T51" fmla="*/ 4078667 h 250"/>
                <a:gd name="T52" fmla="*/ 352209 w 8"/>
                <a:gd name="T53" fmla="*/ 7841036 h 250"/>
                <a:gd name="T54" fmla="*/ 352209 w 8"/>
                <a:gd name="T55" fmla="*/ 7873250 h 250"/>
                <a:gd name="T56" fmla="*/ 352209 w 8"/>
                <a:gd name="T57" fmla="*/ 7904962 h 250"/>
                <a:gd name="T58" fmla="*/ 352209 w 8"/>
                <a:gd name="T59" fmla="*/ 7904962 h 250"/>
                <a:gd name="T60" fmla="*/ 262275 w 8"/>
                <a:gd name="T61" fmla="*/ 7937248 h 250"/>
                <a:gd name="T62" fmla="*/ 262275 w 8"/>
                <a:gd name="T63" fmla="*/ 7937248 h 250"/>
                <a:gd name="T64" fmla="*/ 180716 w 8"/>
                <a:gd name="T65" fmla="*/ 7968960 h 250"/>
                <a:gd name="T66" fmla="*/ 90880 w 8"/>
                <a:gd name="T67" fmla="*/ 7968960 h 250"/>
                <a:gd name="T68" fmla="*/ 0 w 8"/>
                <a:gd name="T69" fmla="*/ 7968960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250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120"/>
                  </a:lnTo>
                  <a:lnTo>
                    <a:pt x="5" y="121"/>
                  </a:lnTo>
                  <a:lnTo>
                    <a:pt x="5" y="122"/>
                  </a:lnTo>
                  <a:lnTo>
                    <a:pt x="6" y="123"/>
                  </a:lnTo>
                  <a:lnTo>
                    <a:pt x="7" y="124"/>
                  </a:lnTo>
                  <a:lnTo>
                    <a:pt x="8" y="124"/>
                  </a:lnTo>
                  <a:lnTo>
                    <a:pt x="7" y="124"/>
                  </a:lnTo>
                  <a:lnTo>
                    <a:pt x="6" y="125"/>
                  </a:lnTo>
                  <a:lnTo>
                    <a:pt x="5" y="126"/>
                  </a:lnTo>
                  <a:lnTo>
                    <a:pt x="5" y="127"/>
                  </a:lnTo>
                  <a:lnTo>
                    <a:pt x="4" y="128"/>
                  </a:lnTo>
                  <a:lnTo>
                    <a:pt x="4" y="246"/>
                  </a:lnTo>
                  <a:lnTo>
                    <a:pt x="4" y="247"/>
                  </a:lnTo>
                  <a:lnTo>
                    <a:pt x="4" y="248"/>
                  </a:lnTo>
                  <a:lnTo>
                    <a:pt x="3" y="249"/>
                  </a:lnTo>
                  <a:lnTo>
                    <a:pt x="2" y="250"/>
                  </a:lnTo>
                  <a:lnTo>
                    <a:pt x="1" y="250"/>
                  </a:lnTo>
                  <a:lnTo>
                    <a:pt x="0" y="25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53" name="Freeform 238"/>
            <p:cNvSpPr>
              <a:spLocks/>
            </p:cNvSpPr>
            <p:nvPr/>
          </p:nvSpPr>
          <p:spPr bwMode="auto">
            <a:xfrm>
              <a:off x="2303" y="1513"/>
              <a:ext cx="78" cy="1981"/>
            </a:xfrm>
            <a:custGeom>
              <a:avLst/>
              <a:gdLst>
                <a:gd name="T0" fmla="*/ 705364 w 8"/>
                <a:gd name="T1" fmla="*/ 7936196 h 249"/>
                <a:gd name="T2" fmla="*/ 614484 w 8"/>
                <a:gd name="T3" fmla="*/ 7936196 h 249"/>
                <a:gd name="T4" fmla="*/ 532925 w 8"/>
                <a:gd name="T5" fmla="*/ 7936196 h 249"/>
                <a:gd name="T6" fmla="*/ 532925 w 8"/>
                <a:gd name="T7" fmla="*/ 7936196 h 249"/>
                <a:gd name="T8" fmla="*/ 443089 w 8"/>
                <a:gd name="T9" fmla="*/ 7904484 h 249"/>
                <a:gd name="T10" fmla="*/ 443089 w 8"/>
                <a:gd name="T11" fmla="*/ 7904484 h 249"/>
                <a:gd name="T12" fmla="*/ 352209 w 8"/>
                <a:gd name="T13" fmla="*/ 7872208 h 249"/>
                <a:gd name="T14" fmla="*/ 352209 w 8"/>
                <a:gd name="T15" fmla="*/ 7840496 h 249"/>
                <a:gd name="T16" fmla="*/ 352209 w 8"/>
                <a:gd name="T17" fmla="*/ 7808275 h 249"/>
                <a:gd name="T18" fmla="*/ 352209 w 8"/>
                <a:gd name="T19" fmla="*/ 4078362 h 249"/>
                <a:gd name="T20" fmla="*/ 352209 w 8"/>
                <a:gd name="T21" fmla="*/ 4078362 h 249"/>
                <a:gd name="T22" fmla="*/ 352209 w 8"/>
                <a:gd name="T23" fmla="*/ 4046141 h 249"/>
                <a:gd name="T24" fmla="*/ 262275 w 8"/>
                <a:gd name="T25" fmla="*/ 4014429 h 249"/>
                <a:gd name="T26" fmla="*/ 262275 w 8"/>
                <a:gd name="T27" fmla="*/ 4014429 h 249"/>
                <a:gd name="T28" fmla="*/ 180716 w 8"/>
                <a:gd name="T29" fmla="*/ 3982216 h 249"/>
                <a:gd name="T30" fmla="*/ 180716 w 8"/>
                <a:gd name="T31" fmla="*/ 3982216 h 249"/>
                <a:gd name="T32" fmla="*/ 90880 w 8"/>
                <a:gd name="T33" fmla="*/ 3982216 h 249"/>
                <a:gd name="T34" fmla="*/ 0 w 8"/>
                <a:gd name="T35" fmla="*/ 3953981 h 249"/>
                <a:gd name="T36" fmla="*/ 90880 w 8"/>
                <a:gd name="T37" fmla="*/ 3953981 h 249"/>
                <a:gd name="T38" fmla="*/ 180716 w 8"/>
                <a:gd name="T39" fmla="*/ 3953981 h 249"/>
                <a:gd name="T40" fmla="*/ 180716 w 8"/>
                <a:gd name="T41" fmla="*/ 3953981 h 249"/>
                <a:gd name="T42" fmla="*/ 262275 w 8"/>
                <a:gd name="T43" fmla="*/ 3922269 h 249"/>
                <a:gd name="T44" fmla="*/ 262275 w 8"/>
                <a:gd name="T45" fmla="*/ 3922269 h 249"/>
                <a:gd name="T46" fmla="*/ 352209 w 8"/>
                <a:gd name="T47" fmla="*/ 3890055 h 249"/>
                <a:gd name="T48" fmla="*/ 352209 w 8"/>
                <a:gd name="T49" fmla="*/ 3857834 h 249"/>
                <a:gd name="T50" fmla="*/ 352209 w 8"/>
                <a:gd name="T51" fmla="*/ 3826067 h 249"/>
                <a:gd name="T52" fmla="*/ 352209 w 8"/>
                <a:gd name="T53" fmla="*/ 128423 h 249"/>
                <a:gd name="T54" fmla="*/ 352209 w 8"/>
                <a:gd name="T55" fmla="*/ 96210 h 249"/>
                <a:gd name="T56" fmla="*/ 352209 w 8"/>
                <a:gd name="T57" fmla="*/ 63925 h 249"/>
                <a:gd name="T58" fmla="*/ 443089 w 8"/>
                <a:gd name="T59" fmla="*/ 32221 h 249"/>
                <a:gd name="T60" fmla="*/ 443089 w 8"/>
                <a:gd name="T61" fmla="*/ 32221 h 249"/>
                <a:gd name="T62" fmla="*/ 532925 w 8"/>
                <a:gd name="T63" fmla="*/ 0 h 249"/>
                <a:gd name="T64" fmla="*/ 532925 w 8"/>
                <a:gd name="T65" fmla="*/ 0 h 249"/>
                <a:gd name="T66" fmla="*/ 614484 w 8"/>
                <a:gd name="T67" fmla="*/ 0 h 249"/>
                <a:gd name="T68" fmla="*/ 705364 w 8"/>
                <a:gd name="T69" fmla="*/ 0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249">
                  <a:moveTo>
                    <a:pt x="8" y="249"/>
                  </a:moveTo>
                  <a:lnTo>
                    <a:pt x="7" y="249"/>
                  </a:lnTo>
                  <a:lnTo>
                    <a:pt x="6" y="249"/>
                  </a:lnTo>
                  <a:lnTo>
                    <a:pt x="5" y="248"/>
                  </a:lnTo>
                  <a:lnTo>
                    <a:pt x="4" y="247"/>
                  </a:lnTo>
                  <a:lnTo>
                    <a:pt x="4" y="246"/>
                  </a:lnTo>
                  <a:lnTo>
                    <a:pt x="4" y="245"/>
                  </a:lnTo>
                  <a:lnTo>
                    <a:pt x="4" y="128"/>
                  </a:lnTo>
                  <a:lnTo>
                    <a:pt x="4" y="127"/>
                  </a:lnTo>
                  <a:lnTo>
                    <a:pt x="3" y="126"/>
                  </a:lnTo>
                  <a:lnTo>
                    <a:pt x="2" y="125"/>
                  </a:lnTo>
                  <a:lnTo>
                    <a:pt x="1" y="125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4" y="120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54" name="Text Box 246"/>
            <p:cNvSpPr txBox="1">
              <a:spLocks noChangeArrowheads="1"/>
            </p:cNvSpPr>
            <p:nvPr/>
          </p:nvSpPr>
          <p:spPr bwMode="auto">
            <a:xfrm>
              <a:off x="1959" y="2400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r-TR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GDP</a:t>
              </a:r>
            </a:p>
          </p:txBody>
        </p:sp>
      </p:grpSp>
      <p:grpSp>
        <p:nvGrpSpPr>
          <p:cNvPr id="212235" name="Group 267"/>
          <p:cNvGrpSpPr>
            <a:grpSpLocks/>
          </p:cNvGrpSpPr>
          <p:nvPr/>
        </p:nvGrpSpPr>
        <p:grpSpPr bwMode="auto">
          <a:xfrm>
            <a:off x="3811588" y="2019300"/>
            <a:ext cx="1439862" cy="3540125"/>
            <a:chOff x="2401" y="1272"/>
            <a:chExt cx="907" cy="2230"/>
          </a:xfrm>
        </p:grpSpPr>
        <p:sp>
          <p:nvSpPr>
            <p:cNvPr id="25648" name="Freeform 213"/>
            <p:cNvSpPr>
              <a:spLocks/>
            </p:cNvSpPr>
            <p:nvPr/>
          </p:nvSpPr>
          <p:spPr bwMode="auto">
            <a:xfrm>
              <a:off x="2401" y="1314"/>
              <a:ext cx="907" cy="2188"/>
            </a:xfrm>
            <a:custGeom>
              <a:avLst/>
              <a:gdLst>
                <a:gd name="T0" fmla="*/ 0 w 93"/>
                <a:gd name="T1" fmla="*/ 0 h 275"/>
                <a:gd name="T2" fmla="*/ 8205756 w 93"/>
                <a:gd name="T3" fmla="*/ 0 h 275"/>
                <a:gd name="T4" fmla="*/ 8205756 w 93"/>
                <a:gd name="T5" fmla="*/ 8768326 h 275"/>
                <a:gd name="T6" fmla="*/ 0 w 93"/>
                <a:gd name="T7" fmla="*/ 8768326 h 275"/>
                <a:gd name="T8" fmla="*/ 0 w 93"/>
                <a:gd name="T9" fmla="*/ 0 h 275"/>
                <a:gd name="T10" fmla="*/ 0 w 93"/>
                <a:gd name="T11" fmla="*/ 0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275">
                  <a:moveTo>
                    <a:pt x="0" y="0"/>
                  </a:moveTo>
                  <a:lnTo>
                    <a:pt x="93" y="0"/>
                  </a:lnTo>
                  <a:lnTo>
                    <a:pt x="93" y="275"/>
                  </a:lnTo>
                  <a:lnTo>
                    <a:pt x="0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>
                <a:alpha val="50195"/>
              </a:srgbClr>
            </a:solidFill>
            <a:ln w="158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49" name="Line 236"/>
            <p:cNvSpPr>
              <a:spLocks noChangeShapeType="1"/>
            </p:cNvSpPr>
            <p:nvPr/>
          </p:nvSpPr>
          <p:spPr bwMode="auto">
            <a:xfrm>
              <a:off x="2401" y="1505"/>
              <a:ext cx="90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50" name="Line 237"/>
            <p:cNvSpPr>
              <a:spLocks noChangeShapeType="1"/>
            </p:cNvSpPr>
            <p:nvPr/>
          </p:nvSpPr>
          <p:spPr bwMode="auto">
            <a:xfrm>
              <a:off x="2401" y="1505"/>
              <a:ext cx="907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51" name="Text Box 247"/>
            <p:cNvSpPr txBox="1">
              <a:spLocks noChangeArrowheads="1"/>
            </p:cNvSpPr>
            <p:nvPr/>
          </p:nvSpPr>
          <p:spPr bwMode="auto">
            <a:xfrm>
              <a:off x="2406" y="1272"/>
              <a:ext cx="90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tr-TR" sz="16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Net foreign factor income</a:t>
              </a:r>
            </a:p>
          </p:txBody>
        </p:sp>
      </p:grpSp>
      <p:grpSp>
        <p:nvGrpSpPr>
          <p:cNvPr id="212231" name="Group 263"/>
          <p:cNvGrpSpPr>
            <a:grpSpLocks/>
          </p:cNvGrpSpPr>
          <p:nvPr/>
        </p:nvGrpSpPr>
        <p:grpSpPr bwMode="auto">
          <a:xfrm>
            <a:off x="5283200" y="2085975"/>
            <a:ext cx="774700" cy="3473450"/>
            <a:chOff x="3328" y="1314"/>
            <a:chExt cx="488" cy="2188"/>
          </a:xfrm>
        </p:grpSpPr>
        <p:sp>
          <p:nvSpPr>
            <p:cNvPr id="25645" name="Freeform 134"/>
            <p:cNvSpPr>
              <a:spLocks/>
            </p:cNvSpPr>
            <p:nvPr/>
          </p:nvSpPr>
          <p:spPr bwMode="auto">
            <a:xfrm>
              <a:off x="3738" y="1314"/>
              <a:ext cx="78" cy="2188"/>
            </a:xfrm>
            <a:custGeom>
              <a:avLst/>
              <a:gdLst>
                <a:gd name="T0" fmla="*/ 705364 w 8"/>
                <a:gd name="T1" fmla="*/ 0 h 275"/>
                <a:gd name="T2" fmla="*/ 614484 w 8"/>
                <a:gd name="T3" fmla="*/ 0 h 275"/>
                <a:gd name="T4" fmla="*/ 532925 w 8"/>
                <a:gd name="T5" fmla="*/ 32223 h 275"/>
                <a:gd name="T6" fmla="*/ 443089 w 8"/>
                <a:gd name="T7" fmla="*/ 32223 h 275"/>
                <a:gd name="T8" fmla="*/ 443089 w 8"/>
                <a:gd name="T9" fmla="*/ 63937 h 275"/>
                <a:gd name="T10" fmla="*/ 352209 w 8"/>
                <a:gd name="T11" fmla="*/ 63937 h 275"/>
                <a:gd name="T12" fmla="*/ 352209 w 8"/>
                <a:gd name="T13" fmla="*/ 96224 h 275"/>
                <a:gd name="T14" fmla="*/ 352209 w 8"/>
                <a:gd name="T15" fmla="*/ 128440 h 275"/>
                <a:gd name="T16" fmla="*/ 352209 w 8"/>
                <a:gd name="T17" fmla="*/ 128440 h 275"/>
                <a:gd name="T18" fmla="*/ 352209 w 8"/>
                <a:gd name="T19" fmla="*/ 4271613 h 275"/>
                <a:gd name="T20" fmla="*/ 352209 w 8"/>
                <a:gd name="T21" fmla="*/ 4303828 h 275"/>
                <a:gd name="T22" fmla="*/ 262275 w 8"/>
                <a:gd name="T23" fmla="*/ 4336051 h 275"/>
                <a:gd name="T24" fmla="*/ 262275 w 8"/>
                <a:gd name="T25" fmla="*/ 4367829 h 275"/>
                <a:gd name="T26" fmla="*/ 180716 w 8"/>
                <a:gd name="T27" fmla="*/ 4367829 h 275"/>
                <a:gd name="T28" fmla="*/ 180716 w 8"/>
                <a:gd name="T29" fmla="*/ 4400052 h 275"/>
                <a:gd name="T30" fmla="*/ 90880 w 8"/>
                <a:gd name="T31" fmla="*/ 4400052 h 275"/>
                <a:gd name="T32" fmla="*/ 0 w 8"/>
                <a:gd name="T33" fmla="*/ 4400052 h 275"/>
                <a:gd name="T34" fmla="*/ 0 w 8"/>
                <a:gd name="T35" fmla="*/ 4400052 h 275"/>
                <a:gd name="T36" fmla="*/ 0 w 8"/>
                <a:gd name="T37" fmla="*/ 4432275 h 275"/>
                <a:gd name="T38" fmla="*/ 90880 w 8"/>
                <a:gd name="T39" fmla="*/ 4432275 h 275"/>
                <a:gd name="T40" fmla="*/ 180716 w 8"/>
                <a:gd name="T41" fmla="*/ 4432275 h 275"/>
                <a:gd name="T42" fmla="*/ 180716 w 8"/>
                <a:gd name="T43" fmla="*/ 4463989 h 275"/>
                <a:gd name="T44" fmla="*/ 262275 w 8"/>
                <a:gd name="T45" fmla="*/ 4463989 h 275"/>
                <a:gd name="T46" fmla="*/ 262275 w 8"/>
                <a:gd name="T47" fmla="*/ 4496213 h 275"/>
                <a:gd name="T48" fmla="*/ 352209 w 8"/>
                <a:gd name="T49" fmla="*/ 4528492 h 275"/>
                <a:gd name="T50" fmla="*/ 352209 w 8"/>
                <a:gd name="T51" fmla="*/ 4528492 h 275"/>
                <a:gd name="T52" fmla="*/ 352209 w 8"/>
                <a:gd name="T53" fmla="*/ 8639879 h 275"/>
                <a:gd name="T54" fmla="*/ 352209 w 8"/>
                <a:gd name="T55" fmla="*/ 8672166 h 275"/>
                <a:gd name="T56" fmla="*/ 352209 w 8"/>
                <a:gd name="T57" fmla="*/ 8672166 h 275"/>
                <a:gd name="T58" fmla="*/ 352209 w 8"/>
                <a:gd name="T59" fmla="*/ 8703880 h 275"/>
                <a:gd name="T60" fmla="*/ 443089 w 8"/>
                <a:gd name="T61" fmla="*/ 8736103 h 275"/>
                <a:gd name="T62" fmla="*/ 443089 w 8"/>
                <a:gd name="T63" fmla="*/ 8736103 h 275"/>
                <a:gd name="T64" fmla="*/ 532925 w 8"/>
                <a:gd name="T65" fmla="*/ 8736103 h 275"/>
                <a:gd name="T66" fmla="*/ 614484 w 8"/>
                <a:gd name="T67" fmla="*/ 8768326 h 275"/>
                <a:gd name="T68" fmla="*/ 705364 w 8"/>
                <a:gd name="T69" fmla="*/ 8768326 h 2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275">
                  <a:moveTo>
                    <a:pt x="8" y="0"/>
                  </a:move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134"/>
                  </a:lnTo>
                  <a:lnTo>
                    <a:pt x="4" y="135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2" y="137"/>
                  </a:lnTo>
                  <a:lnTo>
                    <a:pt x="2" y="138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2" y="139"/>
                  </a:lnTo>
                  <a:lnTo>
                    <a:pt x="2" y="140"/>
                  </a:lnTo>
                  <a:lnTo>
                    <a:pt x="3" y="140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4" y="271"/>
                  </a:lnTo>
                  <a:lnTo>
                    <a:pt x="4" y="272"/>
                  </a:lnTo>
                  <a:lnTo>
                    <a:pt x="4" y="273"/>
                  </a:lnTo>
                  <a:lnTo>
                    <a:pt x="5" y="274"/>
                  </a:lnTo>
                  <a:lnTo>
                    <a:pt x="6" y="274"/>
                  </a:lnTo>
                  <a:lnTo>
                    <a:pt x="7" y="275"/>
                  </a:lnTo>
                  <a:lnTo>
                    <a:pt x="8" y="27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46" name="Freeform 239"/>
            <p:cNvSpPr>
              <a:spLocks/>
            </p:cNvSpPr>
            <p:nvPr/>
          </p:nvSpPr>
          <p:spPr bwMode="auto">
            <a:xfrm>
              <a:off x="3328" y="1322"/>
              <a:ext cx="78" cy="2180"/>
            </a:xfrm>
            <a:custGeom>
              <a:avLst/>
              <a:gdLst>
                <a:gd name="T0" fmla="*/ 0 w 8"/>
                <a:gd name="T1" fmla="*/ 8735562 h 274"/>
                <a:gd name="T2" fmla="*/ 90880 w 8"/>
                <a:gd name="T3" fmla="*/ 8735562 h 274"/>
                <a:gd name="T4" fmla="*/ 180716 w 8"/>
                <a:gd name="T5" fmla="*/ 8735562 h 274"/>
                <a:gd name="T6" fmla="*/ 180716 w 8"/>
                <a:gd name="T7" fmla="*/ 8703340 h 274"/>
                <a:gd name="T8" fmla="*/ 262275 w 8"/>
                <a:gd name="T9" fmla="*/ 8703340 h 274"/>
                <a:gd name="T10" fmla="*/ 262275 w 8"/>
                <a:gd name="T11" fmla="*/ 8671125 h 274"/>
                <a:gd name="T12" fmla="*/ 352209 w 8"/>
                <a:gd name="T13" fmla="*/ 8671125 h 274"/>
                <a:gd name="T14" fmla="*/ 352209 w 8"/>
                <a:gd name="T15" fmla="*/ 8639412 h 274"/>
                <a:gd name="T16" fmla="*/ 352209 w 8"/>
                <a:gd name="T17" fmla="*/ 8607189 h 274"/>
                <a:gd name="T18" fmla="*/ 352209 w 8"/>
                <a:gd name="T19" fmla="*/ 4495964 h 274"/>
                <a:gd name="T20" fmla="*/ 352209 w 8"/>
                <a:gd name="T21" fmla="*/ 4495964 h 274"/>
                <a:gd name="T22" fmla="*/ 352209 w 8"/>
                <a:gd name="T23" fmla="*/ 4463749 h 274"/>
                <a:gd name="T24" fmla="*/ 443089 w 8"/>
                <a:gd name="T25" fmla="*/ 4432035 h 274"/>
                <a:gd name="T26" fmla="*/ 443089 w 8"/>
                <a:gd name="T27" fmla="*/ 4432035 h 274"/>
                <a:gd name="T28" fmla="*/ 532925 w 8"/>
                <a:gd name="T29" fmla="*/ 4399749 h 274"/>
                <a:gd name="T30" fmla="*/ 532925 w 8"/>
                <a:gd name="T31" fmla="*/ 4399749 h 274"/>
                <a:gd name="T32" fmla="*/ 614484 w 8"/>
                <a:gd name="T33" fmla="*/ 4399749 h 274"/>
                <a:gd name="T34" fmla="*/ 705364 w 8"/>
                <a:gd name="T35" fmla="*/ 4367527 h 274"/>
                <a:gd name="T36" fmla="*/ 614484 w 8"/>
                <a:gd name="T37" fmla="*/ 4367527 h 274"/>
                <a:gd name="T38" fmla="*/ 532925 w 8"/>
                <a:gd name="T39" fmla="*/ 4367527 h 274"/>
                <a:gd name="T40" fmla="*/ 532925 w 8"/>
                <a:gd name="T41" fmla="*/ 4367527 h 274"/>
                <a:gd name="T42" fmla="*/ 443089 w 8"/>
                <a:gd name="T43" fmla="*/ 4335813 h 274"/>
                <a:gd name="T44" fmla="*/ 443089 w 8"/>
                <a:gd name="T45" fmla="*/ 4335813 h 274"/>
                <a:gd name="T46" fmla="*/ 352209 w 8"/>
                <a:gd name="T47" fmla="*/ 4303598 h 274"/>
                <a:gd name="T48" fmla="*/ 352209 w 8"/>
                <a:gd name="T49" fmla="*/ 4271376 h 274"/>
                <a:gd name="T50" fmla="*/ 352209 w 8"/>
                <a:gd name="T51" fmla="*/ 4239599 h 274"/>
                <a:gd name="T52" fmla="*/ 352209 w 8"/>
                <a:gd name="T53" fmla="*/ 128437 h 274"/>
                <a:gd name="T54" fmla="*/ 352209 w 8"/>
                <a:gd name="T55" fmla="*/ 96214 h 274"/>
                <a:gd name="T56" fmla="*/ 352209 w 8"/>
                <a:gd name="T57" fmla="*/ 63936 h 274"/>
                <a:gd name="T58" fmla="*/ 262275 w 8"/>
                <a:gd name="T59" fmla="*/ 63936 h 274"/>
                <a:gd name="T60" fmla="*/ 262275 w 8"/>
                <a:gd name="T61" fmla="*/ 32223 h 274"/>
                <a:gd name="T62" fmla="*/ 180716 w 8"/>
                <a:gd name="T63" fmla="*/ 32223 h 274"/>
                <a:gd name="T64" fmla="*/ 180716 w 8"/>
                <a:gd name="T65" fmla="*/ 0 h 274"/>
                <a:gd name="T66" fmla="*/ 90880 w 8"/>
                <a:gd name="T67" fmla="*/ 0 h 274"/>
                <a:gd name="T68" fmla="*/ 0 w 8"/>
                <a:gd name="T69" fmla="*/ 0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274">
                  <a:moveTo>
                    <a:pt x="0" y="274"/>
                  </a:moveTo>
                  <a:lnTo>
                    <a:pt x="1" y="274"/>
                  </a:lnTo>
                  <a:lnTo>
                    <a:pt x="2" y="274"/>
                  </a:lnTo>
                  <a:lnTo>
                    <a:pt x="2" y="273"/>
                  </a:lnTo>
                  <a:lnTo>
                    <a:pt x="3" y="273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4" y="141"/>
                  </a:lnTo>
                  <a:lnTo>
                    <a:pt x="4" y="140"/>
                  </a:lnTo>
                  <a:lnTo>
                    <a:pt x="5" y="139"/>
                  </a:lnTo>
                  <a:lnTo>
                    <a:pt x="6" y="138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7"/>
                  </a:lnTo>
                  <a:lnTo>
                    <a:pt x="5" y="136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47" name="Text Box 248"/>
            <p:cNvSpPr txBox="1">
              <a:spLocks noChangeArrowheads="1"/>
            </p:cNvSpPr>
            <p:nvPr/>
          </p:nvSpPr>
          <p:spPr bwMode="auto">
            <a:xfrm>
              <a:off x="3374" y="2300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r-TR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GNP</a:t>
              </a:r>
            </a:p>
          </p:txBody>
        </p:sp>
      </p:grpSp>
      <p:grpSp>
        <p:nvGrpSpPr>
          <p:cNvPr id="212236" name="Group 268"/>
          <p:cNvGrpSpPr>
            <a:grpSpLocks/>
          </p:cNvGrpSpPr>
          <p:nvPr/>
        </p:nvGrpSpPr>
        <p:grpSpPr bwMode="auto">
          <a:xfrm>
            <a:off x="5788025" y="2085975"/>
            <a:ext cx="2063750" cy="3473450"/>
            <a:chOff x="3646" y="1314"/>
            <a:chExt cx="1300" cy="2188"/>
          </a:xfrm>
        </p:grpSpPr>
        <p:sp>
          <p:nvSpPr>
            <p:cNvPr id="25628" name="Freeform 254"/>
            <p:cNvSpPr>
              <a:spLocks/>
            </p:cNvSpPr>
            <p:nvPr/>
          </p:nvSpPr>
          <p:spPr bwMode="auto">
            <a:xfrm>
              <a:off x="3835" y="1314"/>
              <a:ext cx="908" cy="2188"/>
            </a:xfrm>
            <a:custGeom>
              <a:avLst/>
              <a:gdLst>
                <a:gd name="T0" fmla="*/ 0 w 93"/>
                <a:gd name="T1" fmla="*/ 0 h 275"/>
                <a:gd name="T2" fmla="*/ 8250645 w 93"/>
                <a:gd name="T3" fmla="*/ 0 h 275"/>
                <a:gd name="T4" fmla="*/ 8250645 w 93"/>
                <a:gd name="T5" fmla="*/ 8768326 h 275"/>
                <a:gd name="T6" fmla="*/ 0 w 93"/>
                <a:gd name="T7" fmla="*/ 8768326 h 275"/>
                <a:gd name="T8" fmla="*/ 0 w 93"/>
                <a:gd name="T9" fmla="*/ 0 h 275"/>
                <a:gd name="T10" fmla="*/ 0 w 93"/>
                <a:gd name="T11" fmla="*/ 0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275">
                  <a:moveTo>
                    <a:pt x="0" y="0"/>
                  </a:moveTo>
                  <a:lnTo>
                    <a:pt x="93" y="0"/>
                  </a:lnTo>
                  <a:lnTo>
                    <a:pt x="93" y="275"/>
                  </a:lnTo>
                  <a:lnTo>
                    <a:pt x="0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158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29" name="Line 135"/>
            <p:cNvSpPr>
              <a:spLocks noChangeShapeType="1"/>
            </p:cNvSpPr>
            <p:nvPr/>
          </p:nvSpPr>
          <p:spPr bwMode="auto">
            <a:xfrm>
              <a:off x="3835" y="1505"/>
              <a:ext cx="90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0" name="Line 136"/>
            <p:cNvSpPr>
              <a:spLocks noChangeShapeType="1"/>
            </p:cNvSpPr>
            <p:nvPr/>
          </p:nvSpPr>
          <p:spPr bwMode="auto">
            <a:xfrm>
              <a:off x="3835" y="1505"/>
              <a:ext cx="908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1" name="Line 137"/>
            <p:cNvSpPr>
              <a:spLocks noChangeShapeType="1"/>
            </p:cNvSpPr>
            <p:nvPr/>
          </p:nvSpPr>
          <p:spPr bwMode="auto">
            <a:xfrm>
              <a:off x="3835" y="1648"/>
              <a:ext cx="90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2" name="Line 138"/>
            <p:cNvSpPr>
              <a:spLocks noChangeShapeType="1"/>
            </p:cNvSpPr>
            <p:nvPr/>
          </p:nvSpPr>
          <p:spPr bwMode="auto">
            <a:xfrm>
              <a:off x="3835" y="1648"/>
              <a:ext cx="908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3" name="Line 139"/>
            <p:cNvSpPr>
              <a:spLocks noChangeShapeType="1"/>
            </p:cNvSpPr>
            <p:nvPr/>
          </p:nvSpPr>
          <p:spPr bwMode="auto">
            <a:xfrm>
              <a:off x="3835" y="1752"/>
              <a:ext cx="90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4" name="Line 140"/>
            <p:cNvSpPr>
              <a:spLocks noChangeShapeType="1"/>
            </p:cNvSpPr>
            <p:nvPr/>
          </p:nvSpPr>
          <p:spPr bwMode="auto">
            <a:xfrm>
              <a:off x="3835" y="1752"/>
              <a:ext cx="908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5" name="Line 141"/>
            <p:cNvSpPr>
              <a:spLocks noChangeShapeType="1"/>
            </p:cNvSpPr>
            <p:nvPr/>
          </p:nvSpPr>
          <p:spPr bwMode="auto">
            <a:xfrm>
              <a:off x="3835" y="2078"/>
              <a:ext cx="90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6" name="Line 142"/>
            <p:cNvSpPr>
              <a:spLocks noChangeShapeType="1"/>
            </p:cNvSpPr>
            <p:nvPr/>
          </p:nvSpPr>
          <p:spPr bwMode="auto">
            <a:xfrm>
              <a:off x="3835" y="2078"/>
              <a:ext cx="908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7" name="Line 143"/>
            <p:cNvSpPr>
              <a:spLocks noChangeShapeType="1"/>
            </p:cNvSpPr>
            <p:nvPr/>
          </p:nvSpPr>
          <p:spPr bwMode="auto">
            <a:xfrm>
              <a:off x="3835" y="2332"/>
              <a:ext cx="90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8" name="Line 144"/>
            <p:cNvSpPr>
              <a:spLocks noChangeShapeType="1"/>
            </p:cNvSpPr>
            <p:nvPr/>
          </p:nvSpPr>
          <p:spPr bwMode="auto">
            <a:xfrm>
              <a:off x="3835" y="2332"/>
              <a:ext cx="908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9" name="Text Box 249"/>
            <p:cNvSpPr txBox="1">
              <a:spLocks noChangeArrowheads="1"/>
            </p:cNvSpPr>
            <p:nvPr/>
          </p:nvSpPr>
          <p:spPr bwMode="auto">
            <a:xfrm>
              <a:off x="3846" y="1322"/>
              <a:ext cx="9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tr-TR" sz="16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Depreciation</a:t>
              </a:r>
            </a:p>
          </p:txBody>
        </p:sp>
        <p:sp>
          <p:nvSpPr>
            <p:cNvPr id="25640" name="Text Box 250"/>
            <p:cNvSpPr txBox="1">
              <a:spLocks noChangeArrowheads="1"/>
            </p:cNvSpPr>
            <p:nvPr/>
          </p:nvSpPr>
          <p:spPr bwMode="auto">
            <a:xfrm>
              <a:off x="3646" y="1490"/>
              <a:ext cx="130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tr-TR" sz="12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Indirect taxes-subsidies</a:t>
              </a:r>
            </a:p>
          </p:txBody>
        </p:sp>
        <p:sp>
          <p:nvSpPr>
            <p:cNvPr id="25641" name="Text Box 251"/>
            <p:cNvSpPr txBox="1">
              <a:spLocks noChangeArrowheads="1"/>
            </p:cNvSpPr>
            <p:nvPr/>
          </p:nvSpPr>
          <p:spPr bwMode="auto">
            <a:xfrm>
              <a:off x="3842" y="1626"/>
              <a:ext cx="90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tr-TR" sz="12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Inventory adjustment</a:t>
              </a:r>
            </a:p>
          </p:txBody>
        </p:sp>
        <p:sp>
          <p:nvSpPr>
            <p:cNvPr id="25642" name="Text Box 252"/>
            <p:cNvSpPr txBox="1">
              <a:spLocks noChangeArrowheads="1"/>
            </p:cNvSpPr>
            <p:nvPr/>
          </p:nvSpPr>
          <p:spPr bwMode="auto">
            <a:xfrm>
              <a:off x="3838" y="1826"/>
              <a:ext cx="90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tr-TR" sz="12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Farm income</a:t>
              </a:r>
            </a:p>
          </p:txBody>
        </p:sp>
        <p:sp>
          <p:nvSpPr>
            <p:cNvPr id="25643" name="Text Box 253"/>
            <p:cNvSpPr txBox="1">
              <a:spLocks noChangeArrowheads="1"/>
            </p:cNvSpPr>
            <p:nvPr/>
          </p:nvSpPr>
          <p:spPr bwMode="auto">
            <a:xfrm>
              <a:off x="3834" y="2122"/>
              <a:ext cx="90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tr-TR" sz="12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Interest and investment income</a:t>
              </a:r>
            </a:p>
          </p:txBody>
        </p:sp>
        <p:sp>
          <p:nvSpPr>
            <p:cNvPr id="25644" name="Text Box 255"/>
            <p:cNvSpPr txBox="1">
              <a:spLocks noChangeArrowheads="1"/>
            </p:cNvSpPr>
            <p:nvPr/>
          </p:nvSpPr>
          <p:spPr bwMode="auto">
            <a:xfrm>
              <a:off x="3834" y="2978"/>
              <a:ext cx="90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tr-TR" sz="16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Wages and salaries</a:t>
              </a:r>
            </a:p>
          </p:txBody>
        </p:sp>
      </p:grpSp>
      <p:grpSp>
        <p:nvGrpSpPr>
          <p:cNvPr id="212232" name="Group 264"/>
          <p:cNvGrpSpPr>
            <a:grpSpLocks/>
          </p:cNvGrpSpPr>
          <p:nvPr/>
        </p:nvGrpSpPr>
        <p:grpSpPr bwMode="auto">
          <a:xfrm>
            <a:off x="7559675" y="2616200"/>
            <a:ext cx="908050" cy="2930525"/>
            <a:chOff x="4762" y="1648"/>
            <a:chExt cx="572" cy="1846"/>
          </a:xfrm>
        </p:grpSpPr>
        <p:sp>
          <p:nvSpPr>
            <p:cNvPr id="25626" name="Freeform 133"/>
            <p:cNvSpPr>
              <a:spLocks/>
            </p:cNvSpPr>
            <p:nvPr/>
          </p:nvSpPr>
          <p:spPr bwMode="auto">
            <a:xfrm>
              <a:off x="4762" y="1648"/>
              <a:ext cx="78" cy="1846"/>
            </a:xfrm>
            <a:custGeom>
              <a:avLst/>
              <a:gdLst>
                <a:gd name="T0" fmla="*/ 0 w 8"/>
                <a:gd name="T1" fmla="*/ 0 h 232"/>
                <a:gd name="T2" fmla="*/ 0 w 8"/>
                <a:gd name="T3" fmla="*/ 0 h 232"/>
                <a:gd name="T4" fmla="*/ 90880 w 8"/>
                <a:gd name="T5" fmla="*/ 0 h 232"/>
                <a:gd name="T6" fmla="*/ 180716 w 8"/>
                <a:gd name="T7" fmla="*/ 32225 h 232"/>
                <a:gd name="T8" fmla="*/ 180716 w 8"/>
                <a:gd name="T9" fmla="*/ 32225 h 232"/>
                <a:gd name="T10" fmla="*/ 262275 w 8"/>
                <a:gd name="T11" fmla="*/ 64005 h 232"/>
                <a:gd name="T12" fmla="*/ 262275 w 8"/>
                <a:gd name="T13" fmla="*/ 96231 h 232"/>
                <a:gd name="T14" fmla="*/ 352209 w 8"/>
                <a:gd name="T15" fmla="*/ 96231 h 232"/>
                <a:gd name="T16" fmla="*/ 352209 w 8"/>
                <a:gd name="T17" fmla="*/ 128464 h 232"/>
                <a:gd name="T18" fmla="*/ 352209 w 8"/>
                <a:gd name="T19" fmla="*/ 3635705 h 232"/>
                <a:gd name="T20" fmla="*/ 352209 w 8"/>
                <a:gd name="T21" fmla="*/ 3667930 h 232"/>
                <a:gd name="T22" fmla="*/ 352209 w 8"/>
                <a:gd name="T23" fmla="*/ 3667930 h 232"/>
                <a:gd name="T24" fmla="*/ 352209 w 8"/>
                <a:gd name="T25" fmla="*/ 3699647 h 232"/>
                <a:gd name="T26" fmla="*/ 443089 w 8"/>
                <a:gd name="T27" fmla="*/ 3731936 h 232"/>
                <a:gd name="T28" fmla="*/ 443089 w 8"/>
                <a:gd name="T29" fmla="*/ 3731936 h 232"/>
                <a:gd name="T30" fmla="*/ 532925 w 8"/>
                <a:gd name="T31" fmla="*/ 3731936 h 232"/>
                <a:gd name="T32" fmla="*/ 614484 w 8"/>
                <a:gd name="T33" fmla="*/ 3764161 h 232"/>
                <a:gd name="T34" fmla="*/ 705364 w 8"/>
                <a:gd name="T35" fmla="*/ 3764161 h 232"/>
                <a:gd name="T36" fmla="*/ 614484 w 8"/>
                <a:gd name="T37" fmla="*/ 3764161 h 232"/>
                <a:gd name="T38" fmla="*/ 532925 w 8"/>
                <a:gd name="T39" fmla="*/ 3764161 h 232"/>
                <a:gd name="T40" fmla="*/ 443089 w 8"/>
                <a:gd name="T41" fmla="*/ 3764161 h 232"/>
                <a:gd name="T42" fmla="*/ 443089 w 8"/>
                <a:gd name="T43" fmla="*/ 3795885 h 232"/>
                <a:gd name="T44" fmla="*/ 352209 w 8"/>
                <a:gd name="T45" fmla="*/ 3828111 h 232"/>
                <a:gd name="T46" fmla="*/ 352209 w 8"/>
                <a:gd name="T47" fmla="*/ 3828111 h 232"/>
                <a:gd name="T48" fmla="*/ 352209 w 8"/>
                <a:gd name="T49" fmla="*/ 3859891 h 232"/>
                <a:gd name="T50" fmla="*/ 352209 w 8"/>
                <a:gd name="T51" fmla="*/ 3892116 h 232"/>
                <a:gd name="T52" fmla="*/ 352209 w 8"/>
                <a:gd name="T53" fmla="*/ 7271410 h 232"/>
                <a:gd name="T54" fmla="*/ 352209 w 8"/>
                <a:gd name="T55" fmla="*/ 7303126 h 232"/>
                <a:gd name="T56" fmla="*/ 262275 w 8"/>
                <a:gd name="T57" fmla="*/ 7335352 h 232"/>
                <a:gd name="T58" fmla="*/ 262275 w 8"/>
                <a:gd name="T59" fmla="*/ 7335352 h 232"/>
                <a:gd name="T60" fmla="*/ 180716 w 8"/>
                <a:gd name="T61" fmla="*/ 7367641 h 232"/>
                <a:gd name="T62" fmla="*/ 180716 w 8"/>
                <a:gd name="T63" fmla="*/ 7399357 h 232"/>
                <a:gd name="T64" fmla="*/ 90880 w 8"/>
                <a:gd name="T65" fmla="*/ 7399357 h 232"/>
                <a:gd name="T66" fmla="*/ 0 w 8"/>
                <a:gd name="T67" fmla="*/ 7399357 h 232"/>
                <a:gd name="T68" fmla="*/ 0 w 8"/>
                <a:gd name="T69" fmla="*/ 7399357 h 2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23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4" y="116"/>
                  </a:lnTo>
                  <a:lnTo>
                    <a:pt x="5" y="117"/>
                  </a:lnTo>
                  <a:lnTo>
                    <a:pt x="6" y="117"/>
                  </a:lnTo>
                  <a:lnTo>
                    <a:pt x="7" y="118"/>
                  </a:lnTo>
                  <a:lnTo>
                    <a:pt x="8" y="118"/>
                  </a:lnTo>
                  <a:lnTo>
                    <a:pt x="7" y="118"/>
                  </a:lnTo>
                  <a:lnTo>
                    <a:pt x="6" y="118"/>
                  </a:lnTo>
                  <a:lnTo>
                    <a:pt x="5" y="118"/>
                  </a:lnTo>
                  <a:lnTo>
                    <a:pt x="5" y="119"/>
                  </a:lnTo>
                  <a:lnTo>
                    <a:pt x="4" y="120"/>
                  </a:lnTo>
                  <a:lnTo>
                    <a:pt x="4" y="121"/>
                  </a:lnTo>
                  <a:lnTo>
                    <a:pt x="4" y="122"/>
                  </a:lnTo>
                  <a:lnTo>
                    <a:pt x="4" y="228"/>
                  </a:lnTo>
                  <a:lnTo>
                    <a:pt x="4" y="229"/>
                  </a:lnTo>
                  <a:lnTo>
                    <a:pt x="3" y="230"/>
                  </a:lnTo>
                  <a:lnTo>
                    <a:pt x="2" y="231"/>
                  </a:lnTo>
                  <a:lnTo>
                    <a:pt x="2" y="232"/>
                  </a:lnTo>
                  <a:lnTo>
                    <a:pt x="1" y="232"/>
                  </a:lnTo>
                  <a:lnTo>
                    <a:pt x="0" y="23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7" name="Text Box 256"/>
            <p:cNvSpPr txBox="1">
              <a:spLocks noChangeArrowheads="1"/>
            </p:cNvSpPr>
            <p:nvPr/>
          </p:nvSpPr>
          <p:spPr bwMode="auto">
            <a:xfrm>
              <a:off x="4854" y="2460"/>
              <a:ext cx="48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tr-TR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National Income</a:t>
              </a:r>
            </a:p>
          </p:txBody>
        </p:sp>
      </p:grpSp>
      <p:sp>
        <p:nvSpPr>
          <p:cNvPr id="212225" name="Rectangle 257"/>
          <p:cNvSpPr>
            <a:spLocks noChangeArrowheads="1"/>
          </p:cNvSpPr>
          <p:nvPr/>
        </p:nvSpPr>
        <p:spPr bwMode="auto">
          <a:xfrm>
            <a:off x="6467475" y="5600700"/>
            <a:ext cx="682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tr-TR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(3)</a:t>
            </a:r>
          </a:p>
          <a:p>
            <a:pPr algn="ctr"/>
            <a:r>
              <a:rPr lang="en-US" altLang="tr-TR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Income</a:t>
            </a:r>
          </a:p>
        </p:txBody>
      </p:sp>
      <p:sp>
        <p:nvSpPr>
          <p:cNvPr id="212226" name="Rectangle 258"/>
          <p:cNvSpPr>
            <a:spLocks noChangeArrowheads="1"/>
          </p:cNvSpPr>
          <p:nvPr/>
        </p:nvSpPr>
        <p:spPr bwMode="auto">
          <a:xfrm>
            <a:off x="4219575" y="5600700"/>
            <a:ext cx="623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tr-TR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(2)</a:t>
            </a:r>
          </a:p>
          <a:p>
            <a:pPr algn="ctr"/>
            <a:r>
              <a:rPr lang="en-US" altLang="tr-TR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Output</a:t>
            </a:r>
          </a:p>
        </p:txBody>
      </p:sp>
      <p:grpSp>
        <p:nvGrpSpPr>
          <p:cNvPr id="212234" name="Group 266"/>
          <p:cNvGrpSpPr>
            <a:grpSpLocks/>
          </p:cNvGrpSpPr>
          <p:nvPr/>
        </p:nvGrpSpPr>
        <p:grpSpPr bwMode="auto">
          <a:xfrm>
            <a:off x="1581150" y="2295525"/>
            <a:ext cx="1439863" cy="3263900"/>
            <a:chOff x="996" y="1446"/>
            <a:chExt cx="907" cy="2056"/>
          </a:xfrm>
        </p:grpSpPr>
        <p:sp>
          <p:nvSpPr>
            <p:cNvPr id="25615" name="Line 162"/>
            <p:cNvSpPr>
              <a:spLocks noChangeShapeType="1"/>
            </p:cNvSpPr>
            <p:nvPr/>
          </p:nvSpPr>
          <p:spPr bwMode="auto">
            <a:xfrm>
              <a:off x="996" y="1895"/>
              <a:ext cx="907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6" name="Line 163"/>
            <p:cNvSpPr>
              <a:spLocks noChangeShapeType="1"/>
            </p:cNvSpPr>
            <p:nvPr/>
          </p:nvSpPr>
          <p:spPr bwMode="auto">
            <a:xfrm>
              <a:off x="996" y="1895"/>
              <a:ext cx="907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7" name="Line 164"/>
            <p:cNvSpPr>
              <a:spLocks noChangeShapeType="1"/>
            </p:cNvSpPr>
            <p:nvPr/>
          </p:nvSpPr>
          <p:spPr bwMode="auto">
            <a:xfrm>
              <a:off x="996" y="1608"/>
              <a:ext cx="907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8" name="Line 165"/>
            <p:cNvSpPr>
              <a:spLocks noChangeShapeType="1"/>
            </p:cNvSpPr>
            <p:nvPr/>
          </p:nvSpPr>
          <p:spPr bwMode="auto">
            <a:xfrm>
              <a:off x="996" y="1608"/>
              <a:ext cx="907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9" name="Line 166"/>
            <p:cNvSpPr>
              <a:spLocks noChangeShapeType="1"/>
            </p:cNvSpPr>
            <p:nvPr/>
          </p:nvSpPr>
          <p:spPr bwMode="auto">
            <a:xfrm>
              <a:off x="996" y="2173"/>
              <a:ext cx="907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0" name="Line 167"/>
            <p:cNvSpPr>
              <a:spLocks noChangeShapeType="1"/>
            </p:cNvSpPr>
            <p:nvPr/>
          </p:nvSpPr>
          <p:spPr bwMode="auto">
            <a:xfrm>
              <a:off x="996" y="2173"/>
              <a:ext cx="907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1" name="Freeform 243"/>
            <p:cNvSpPr>
              <a:spLocks/>
            </p:cNvSpPr>
            <p:nvPr/>
          </p:nvSpPr>
          <p:spPr bwMode="auto">
            <a:xfrm>
              <a:off x="996" y="1505"/>
              <a:ext cx="907" cy="1997"/>
            </a:xfrm>
            <a:custGeom>
              <a:avLst/>
              <a:gdLst>
                <a:gd name="T0" fmla="*/ 0 w 93"/>
                <a:gd name="T1" fmla="*/ 0 h 251"/>
                <a:gd name="T2" fmla="*/ 8205756 w 93"/>
                <a:gd name="T3" fmla="*/ 0 h 251"/>
                <a:gd name="T4" fmla="*/ 8205756 w 93"/>
                <a:gd name="T5" fmla="*/ 8001716 h 251"/>
                <a:gd name="T6" fmla="*/ 0 w 93"/>
                <a:gd name="T7" fmla="*/ 8001716 h 251"/>
                <a:gd name="T8" fmla="*/ 0 w 93"/>
                <a:gd name="T9" fmla="*/ 0 h 251"/>
                <a:gd name="T10" fmla="*/ 0 w 93"/>
                <a:gd name="T11" fmla="*/ 0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251">
                  <a:moveTo>
                    <a:pt x="0" y="0"/>
                  </a:moveTo>
                  <a:lnTo>
                    <a:pt x="93" y="0"/>
                  </a:lnTo>
                  <a:lnTo>
                    <a:pt x="93" y="251"/>
                  </a:lnTo>
                  <a:lnTo>
                    <a:pt x="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50195"/>
              </a:srgbClr>
            </a:solidFill>
            <a:ln w="1587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22" name="Text Box 241"/>
            <p:cNvSpPr txBox="1">
              <a:spLocks noChangeArrowheads="1"/>
            </p:cNvSpPr>
            <p:nvPr/>
          </p:nvSpPr>
          <p:spPr bwMode="auto">
            <a:xfrm>
              <a:off x="1095" y="1446"/>
              <a:ext cx="6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r-TR" sz="16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Net exports</a:t>
              </a:r>
            </a:p>
          </p:txBody>
        </p:sp>
        <p:sp>
          <p:nvSpPr>
            <p:cNvPr id="25623" name="Text Box 242"/>
            <p:cNvSpPr txBox="1">
              <a:spLocks noChangeArrowheads="1"/>
            </p:cNvSpPr>
            <p:nvPr/>
          </p:nvSpPr>
          <p:spPr bwMode="auto">
            <a:xfrm>
              <a:off x="997" y="1599"/>
              <a:ext cx="88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tr-TR" sz="16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Government expenditures</a:t>
              </a:r>
            </a:p>
          </p:txBody>
        </p:sp>
        <p:sp>
          <p:nvSpPr>
            <p:cNvPr id="25624" name="Text Box 244"/>
            <p:cNvSpPr txBox="1">
              <a:spLocks noChangeArrowheads="1"/>
            </p:cNvSpPr>
            <p:nvPr/>
          </p:nvSpPr>
          <p:spPr bwMode="auto">
            <a:xfrm>
              <a:off x="999" y="1929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r-TR" sz="16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Investment</a:t>
              </a:r>
            </a:p>
          </p:txBody>
        </p:sp>
        <p:sp>
          <p:nvSpPr>
            <p:cNvPr id="25625" name="Text Box 245"/>
            <p:cNvSpPr txBox="1">
              <a:spLocks noChangeArrowheads="1"/>
            </p:cNvSpPr>
            <p:nvPr/>
          </p:nvSpPr>
          <p:spPr bwMode="auto">
            <a:xfrm>
              <a:off x="1005" y="2548"/>
              <a:ext cx="8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r-TR" sz="1600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Consumption</a:t>
              </a:r>
            </a:p>
          </p:txBody>
        </p:sp>
      </p:grpSp>
      <p:sp>
        <p:nvSpPr>
          <p:cNvPr id="212227" name="Rectangle 259"/>
          <p:cNvSpPr>
            <a:spLocks noChangeArrowheads="1"/>
          </p:cNvSpPr>
          <p:nvPr/>
        </p:nvSpPr>
        <p:spPr bwMode="auto">
          <a:xfrm>
            <a:off x="1692275" y="5600700"/>
            <a:ext cx="1217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tr-TR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(1)</a:t>
            </a:r>
          </a:p>
          <a:p>
            <a:pPr algn="ctr"/>
            <a:r>
              <a:rPr lang="en-US" altLang="tr-TR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Expenditures</a:t>
            </a:r>
          </a:p>
        </p:txBody>
      </p:sp>
      <p:sp>
        <p:nvSpPr>
          <p:cNvPr id="212228" name="Rectangle 260"/>
          <p:cNvSpPr>
            <a:spLocks noChangeArrowheads="1"/>
          </p:cNvSpPr>
          <p:nvPr/>
        </p:nvSpPr>
        <p:spPr bwMode="auto">
          <a:xfrm>
            <a:off x="3467100" y="5662613"/>
            <a:ext cx="1952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32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=</a:t>
            </a:r>
          </a:p>
        </p:txBody>
      </p:sp>
      <p:sp>
        <p:nvSpPr>
          <p:cNvPr id="25614" name="Rectangle 269"/>
          <p:cNvSpPr>
            <a:spLocks noChangeArrowheads="1"/>
          </p:cNvSpPr>
          <p:nvPr/>
        </p:nvSpPr>
        <p:spPr bwMode="auto">
          <a:xfrm>
            <a:off x="6096000" y="3810000"/>
            <a:ext cx="13541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tr-TR" sz="12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Profits before taxes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1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1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1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99" grpId="0" autoUpdateAnimBg="0"/>
      <p:bldP spid="212225" grpId="0" autoUpdateAnimBg="0"/>
      <p:bldP spid="212226" grpId="0" autoUpdateAnimBg="0"/>
      <p:bldP spid="212227" grpId="0" autoUpdateAnimBg="0"/>
      <p:bldP spid="21222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 b="1" smtClean="0"/>
              <a:t>Other National Income Terms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676400"/>
            <a:ext cx="8096250" cy="4495800"/>
          </a:xfrm>
        </p:spPr>
        <p:txBody>
          <a:bodyPr/>
          <a:lstStyle/>
          <a:p>
            <a:pPr algn="just" eaLnBrk="1" hangingPunct="1"/>
            <a:r>
              <a:rPr lang="en-US" altLang="tr-TR" b="1" i="1" smtClean="0">
                <a:solidFill>
                  <a:schemeClr val="accent2"/>
                </a:solidFill>
              </a:rPr>
              <a:t>Personal income</a:t>
            </a:r>
            <a:r>
              <a:rPr lang="en-US" altLang="tr-TR" smtClean="0"/>
              <a:t> (</a:t>
            </a:r>
            <a:r>
              <a:rPr lang="en-US" altLang="tr-TR" b="1" i="1" smtClean="0">
                <a:solidFill>
                  <a:schemeClr val="accent2"/>
                </a:solidFill>
              </a:rPr>
              <a:t>PI</a:t>
            </a:r>
            <a:r>
              <a:rPr lang="en-US" altLang="tr-TR" smtClean="0"/>
              <a:t>) is national income plus net transfer payments from government minus amounts attributed but not received.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066800" y="40386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57250" indent="-857250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altLang="tr-TR" sz="3200" i="1"/>
              <a:t>PI</a:t>
            </a:r>
            <a:r>
              <a:rPr lang="en-US" altLang="tr-TR" sz="3200"/>
              <a:t> = </a:t>
            </a:r>
            <a:r>
              <a:rPr lang="en-US" altLang="tr-TR" sz="3200" i="1"/>
              <a:t>NI</a:t>
            </a:r>
            <a:r>
              <a:rPr lang="en-US" altLang="tr-TR" sz="3200"/>
              <a:t> + transfer payments from government - corporate retained earnings - corporate income taxes – employment taxes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 smtClean="0"/>
              <a:t>Other National Income Terms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tr-TR" b="1" i="1" smtClean="0">
                <a:solidFill>
                  <a:schemeClr val="accent2"/>
                </a:solidFill>
              </a:rPr>
              <a:t>Disposable personal income</a:t>
            </a:r>
            <a:r>
              <a:rPr lang="en-US" altLang="tr-TR" smtClean="0"/>
              <a:t> is personal income minus personal income taxes and payroll taxes.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066800" y="35433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Char char="u"/>
            </a:pPr>
            <a:r>
              <a:rPr lang="en-US" altLang="tr-TR" sz="3200"/>
              <a:t>Disposable personal income is what people have readily available to spend.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altLang="tr-TR" sz="3200" i="1"/>
              <a:t>DPI</a:t>
            </a:r>
            <a:r>
              <a:rPr lang="en-US" altLang="tr-TR" sz="3200"/>
              <a:t> = </a:t>
            </a:r>
            <a:r>
              <a:rPr lang="en-US" altLang="tr-TR" sz="3200" i="1"/>
              <a:t>PI</a:t>
            </a:r>
            <a:r>
              <a:rPr lang="en-US" altLang="tr-TR" sz="3200"/>
              <a:t> - personal taxes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09600"/>
          </a:xfrm>
        </p:spPr>
        <p:txBody>
          <a:bodyPr/>
          <a:lstStyle/>
          <a:p>
            <a:pPr eaLnBrk="1" hangingPunct="1"/>
            <a:r>
              <a:rPr lang="en-US" smtClean="0"/>
              <a:t>Problems of GDP Measurement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7125"/>
            <a:ext cx="8093075" cy="5346700"/>
          </a:xfrm>
        </p:spPr>
        <p:txBody>
          <a:bodyPr rtlCol="0">
            <a:normAutofit fontScale="70000" lnSpcReduction="2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300" dirty="0" smtClean="0"/>
              <a:t>There are three major criticisms of the GDP measure: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3300" dirty="0" smtClean="0"/>
              <a:t>Omits non-market goods and services</a:t>
            </a:r>
          </a:p>
          <a:p>
            <a:pPr marL="1371600" lvl="3" indent="-34290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sz="3300" dirty="0" smtClean="0"/>
              <a:t>Ex. Work of stay-at-home mothers and fathers not included in GDP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3300" dirty="0" smtClean="0"/>
              <a:t>No accounting for “</a:t>
            </a:r>
            <a:r>
              <a:rPr lang="en-US" sz="3300" dirty="0" err="1" smtClean="0"/>
              <a:t>bads</a:t>
            </a:r>
            <a:r>
              <a:rPr lang="en-US" sz="3300" dirty="0" smtClean="0"/>
              <a:t>” such as crime and pollution</a:t>
            </a:r>
          </a:p>
          <a:p>
            <a:pPr marL="1371600" lvl="3" indent="-34290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sz="3300" dirty="0" smtClean="0"/>
              <a:t>Ex. Crime is a detriment to society, but there is no subtraction from GDP to account for it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3300" dirty="0" smtClean="0"/>
              <a:t>No correction for quality improvements</a:t>
            </a:r>
          </a:p>
          <a:p>
            <a:pPr marL="1371600" lvl="3" indent="-34290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sz="3300" dirty="0" smtClean="0"/>
              <a:t>Ex. Technological improvements are beneficial to the economy, but nothing is added to GDP to account for them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300" dirty="0" smtClean="0">
                <a:sym typeface="Symbol" pitchFamily="18" charset="2"/>
              </a:rPr>
              <a:t> Despite these drawbacks, GDP is still considered one of the best economic indicators for estimating growth in an economy</a:t>
            </a:r>
            <a:endParaRPr lang="en-US" sz="3300" dirty="0" smtClean="0"/>
          </a:p>
          <a:p>
            <a:pPr marL="1371600" lvl="3" indent="-34290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4303D24F-3B5F-4CB2-B575-F655D242B60E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27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Nominal vs. Real GDP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u="sng" smtClean="0"/>
              <a:t>NGDP</a:t>
            </a:r>
            <a:r>
              <a:rPr lang="en-US" altLang="tr-TR" smtClean="0"/>
              <a:t> is the value of output in a given period measured in current dollars</a:t>
            </a:r>
          </a:p>
          <a:p>
            <a:pPr lvl="1" eaLnBrk="1" hangingPunct="1"/>
            <a:r>
              <a:rPr lang="en-US" altLang="tr-TR" sz="2000" smtClean="0"/>
              <a:t>NGDP in 20</a:t>
            </a:r>
            <a:r>
              <a:rPr lang="tr-TR" altLang="tr-TR" sz="2000" smtClean="0"/>
              <a:t>20</a:t>
            </a:r>
            <a:r>
              <a:rPr lang="en-US" altLang="tr-TR" sz="2000" smtClean="0"/>
              <a:t> is the sum of the value of all outputs measured in 20</a:t>
            </a:r>
            <a:r>
              <a:rPr lang="tr-TR" altLang="tr-TR" sz="2000" smtClean="0"/>
              <a:t>20</a:t>
            </a:r>
            <a:r>
              <a:rPr lang="en-US" altLang="tr-TR" sz="2000" smtClean="0"/>
              <a:t> dollars: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tr-TR" sz="3200" smtClean="0"/>
              <a:t>           </a:t>
            </a:r>
          </a:p>
          <a:p>
            <a:pPr lvl="1" eaLnBrk="1" hangingPunct="1"/>
            <a:endParaRPr lang="en-US" altLang="tr-TR" sz="3200" smtClean="0"/>
          </a:p>
          <a:p>
            <a:pPr lvl="1" eaLnBrk="1" hangingPunct="1"/>
            <a:r>
              <a:rPr lang="en-US" altLang="tr-TR" sz="2000" smtClean="0"/>
              <a:t>Changes in NGDP could be purely due to changes in prices </a:t>
            </a:r>
            <a:r>
              <a:rPr lang="en-US" altLang="tr-TR" sz="2000" smtClean="0">
                <a:sym typeface="Symbol" pitchFamily="18" charset="2"/>
              </a:rPr>
              <a:t></a:t>
            </a:r>
            <a:r>
              <a:rPr lang="en-US" altLang="tr-TR" sz="2000" smtClean="0"/>
              <a:t> if GDP is to be used as a measure of output, need to control for prices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BEBAAC5F-759C-47BB-BAE6-D6F39C222C5E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28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2690813" y="3295650"/>
          <a:ext cx="37623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enklem" r:id="rId4" imgW="1422360" imgH="355320" progId="Equation.3">
                  <p:embed/>
                </p:oleObj>
              </mc:Choice>
              <mc:Fallback>
                <p:oleObj name="Denklem" r:id="rId4" imgW="142236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295650"/>
                        <a:ext cx="37623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Nominal vs. Real GDP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u="sng" smtClean="0"/>
              <a:t>RGDP</a:t>
            </a:r>
            <a:r>
              <a:rPr lang="en-US" altLang="tr-TR" smtClean="0"/>
              <a:t> is the value of output in constant dollars </a:t>
            </a:r>
            <a:r>
              <a:rPr lang="en-US" altLang="tr-TR" smtClean="0">
                <a:sym typeface="Symbol" pitchFamily="18" charset="2"/>
              </a:rPr>
              <a:t> scaled by a based year price, so that any change in GDP is due to change in production, not prices</a:t>
            </a:r>
          </a:p>
          <a:p>
            <a:pPr lvl="1" eaLnBrk="1" hangingPunct="1"/>
            <a:r>
              <a:rPr lang="en-US" altLang="tr-TR" sz="2000" smtClean="0"/>
              <a:t>If P</a:t>
            </a:r>
            <a:r>
              <a:rPr lang="en-US" altLang="tr-TR" sz="2000" baseline="30000" smtClean="0"/>
              <a:t>B</a:t>
            </a:r>
            <a:r>
              <a:rPr lang="en-US" altLang="tr-TR" sz="2000" smtClean="0"/>
              <a:t> is the price in the base year for good i, RGDP in 20</a:t>
            </a:r>
            <a:r>
              <a:rPr lang="tr-TR" altLang="tr-TR" sz="2000" smtClean="0"/>
              <a:t>20</a:t>
            </a:r>
            <a:r>
              <a:rPr lang="en-US" altLang="tr-TR" sz="2000" smtClean="0"/>
              <a:t> is: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AA751EBD-A256-4623-AFBB-70EE0DDE2329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29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0725" name="Object 1"/>
          <p:cNvGraphicFramePr>
            <a:graphicFrameLocks noChangeAspect="1"/>
          </p:cNvGraphicFramePr>
          <p:nvPr/>
        </p:nvGraphicFramePr>
        <p:xfrm>
          <a:off x="2751138" y="5530850"/>
          <a:ext cx="36417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Denklem" r:id="rId4" imgW="1422360" imgH="355320" progId="Equation.3">
                  <p:embed/>
                </p:oleObj>
              </mc:Choice>
              <mc:Fallback>
                <p:oleObj name="Denklem" r:id="rId4" imgW="1422360" imgH="3553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5530850"/>
                        <a:ext cx="36417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2940050" y="3990975"/>
          <a:ext cx="32639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Denklem" r:id="rId6" imgW="1562040" imgH="431640" progId="Equation.3">
                  <p:embed/>
                </p:oleObj>
              </mc:Choice>
              <mc:Fallback>
                <p:oleObj name="Denklem" r:id="rId6" imgW="1562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990975"/>
                        <a:ext cx="32639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4332288" y="511492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/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235075"/>
            <a:ext cx="8229600" cy="4525963"/>
          </a:xfrm>
          <a:solidFill>
            <a:schemeClr val="bg1">
              <a:alpha val="78038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tr-TR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tr-TR" dirty="0" smtClean="0"/>
              <a:t>Macroeconomics: </a:t>
            </a:r>
            <a:r>
              <a:rPr lang="en-US" altLang="tr-TR" u="sng" dirty="0" smtClean="0"/>
              <a:t>aggregates</a:t>
            </a:r>
            <a:r>
              <a:rPr lang="en-US" altLang="tr-TR" dirty="0" smtClean="0"/>
              <a:t> individual markets </a:t>
            </a:r>
            <a:r>
              <a:rPr lang="en-US" altLang="tr-TR" dirty="0" smtClean="0">
                <a:sym typeface="Wingdings" pitchFamily="2" charset="2"/>
              </a:rPr>
              <a:t> look at markets as a whole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tr-TR" sz="2000" dirty="0" smtClean="0">
                <a:sym typeface="Wingdings" pitchFamily="2" charset="2"/>
              </a:rPr>
              <a:t>AD and AS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tr-TR" sz="2000" dirty="0" smtClean="0">
                <a:sym typeface="Wingdings" pitchFamily="2" charset="2"/>
              </a:rPr>
              <a:t>Issues include unemployment, economic growth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tr-TR" dirty="0" smtClean="0"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tr-TR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tr-TR" dirty="0" smtClean="0"/>
              <a:t>Microeconomics: examines behavior of individual economic units (households, firms)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tr-TR" sz="2000" dirty="0" smtClean="0"/>
              <a:t>Issues include product and input price determination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tr-TR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1-</a:t>
            </a:r>
            <a:fld id="{60EC0A8C-3267-4D72-BDFF-E60415AD4574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3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33400"/>
          </a:xfrm>
          <a:solidFill>
            <a:schemeClr val="bg1">
              <a:alpha val="72156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dirty="0" smtClean="0"/>
              <a:t>Inflation and Prices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Inflation, </a:t>
            </a:r>
            <a:r>
              <a:rPr lang="en-US" dirty="0" smtClean="0">
                <a:sym typeface="Symbol" pitchFamily="18" charset="2"/>
              </a:rPr>
              <a:t>, is the rate of change of prices: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	                  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sym typeface="Symbol" pitchFamily="18" charset="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	</a:t>
            </a:r>
            <a:endParaRPr lang="tr-TR" dirty="0" smtClean="0">
              <a:sym typeface="Symbol" pitchFamily="18" charset="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where </a:t>
            </a:r>
            <a:r>
              <a:rPr lang="en-US" dirty="0" err="1" smtClean="0">
                <a:sym typeface="Symbol" pitchFamily="18" charset="2"/>
              </a:rPr>
              <a:t>P</a:t>
            </a:r>
            <a:r>
              <a:rPr lang="en-US" baseline="-25000" dirty="0" err="1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 is today’s price and P</a:t>
            </a:r>
            <a:r>
              <a:rPr lang="en-US" baseline="-25000" dirty="0" smtClean="0">
                <a:sym typeface="Symbol" pitchFamily="18" charset="2"/>
              </a:rPr>
              <a:t>t-1</a:t>
            </a:r>
            <a:r>
              <a:rPr lang="en-US" dirty="0" smtClean="0">
                <a:sym typeface="Symbol" pitchFamily="18" charset="2"/>
              </a:rPr>
              <a:t> is last period’s price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Additionally,                                or today’s price </a:t>
            </a: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tr-TR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equals last year’s price, adjusted for inflation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If </a:t>
            </a:r>
            <a:r>
              <a:rPr lang="en-US" sz="2000" dirty="0" smtClean="0">
                <a:sym typeface="Symbol" pitchFamily="18" charset="2"/>
              </a:rPr>
              <a:t> &gt; 0, prices are increasing over time  inflation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ym typeface="Symbol" pitchFamily="18" charset="2"/>
              </a:rPr>
              <a:t>If  &lt; 0, prices are decreasing over time  deflation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ym typeface="Symbol" pitchFamily="18" charset="2"/>
              </a:rPr>
              <a:t>How do we measure prices?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ym typeface="Symbol" pitchFamily="18" charset="2"/>
              </a:rPr>
              <a:t>For the </a:t>
            </a:r>
            <a:r>
              <a:rPr lang="en-US" sz="2000" dirty="0" err="1" smtClean="0">
                <a:sym typeface="Symbol" pitchFamily="18" charset="2"/>
              </a:rPr>
              <a:t>macroeconomy</a:t>
            </a:r>
            <a:r>
              <a:rPr lang="en-US" sz="2000" dirty="0" smtClean="0">
                <a:sym typeface="Symbol" pitchFamily="18" charset="2"/>
              </a:rPr>
              <a:t>, need a measure of overall prices (price index)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ym typeface="Symbol" pitchFamily="18" charset="2"/>
              </a:rPr>
              <a:t>Most common indexes are CPI, PPI, and the GDP deflator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9D5B20A3-592A-4966-BFB4-0AC3D663A83C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30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1211263" y="1978025"/>
          <a:ext cx="13573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4" imgW="787400" imgH="431800" progId="Equation.3">
                  <p:embed/>
                </p:oleObj>
              </mc:Choice>
              <mc:Fallback>
                <p:oleObj name="Equation" r:id="rId4" imgW="7874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1978025"/>
                        <a:ext cx="13573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5"/>
          <p:cNvGraphicFramePr>
            <a:graphicFrameLocks noChangeAspect="1"/>
          </p:cNvGraphicFramePr>
          <p:nvPr/>
        </p:nvGraphicFramePr>
        <p:xfrm>
          <a:off x="2655888" y="3314700"/>
          <a:ext cx="20224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6" imgW="1091726" imgH="228501" progId="Equation.3">
                  <p:embed/>
                </p:oleObj>
              </mc:Choice>
              <mc:Fallback>
                <p:oleObj name="Equation" r:id="rId6" imgW="1091726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314700"/>
                        <a:ext cx="20224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Price Indexes: GDP Deflator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GDP deflator is the ratio of NGDP in a given year to RGDP of that year</a:t>
            </a:r>
          </a:p>
          <a:p>
            <a:pPr lvl="1" eaLnBrk="1" hangingPunct="1"/>
            <a:r>
              <a:rPr lang="en-US" altLang="tr-TR" sz="2000" smtClean="0"/>
              <a:t>Since GDP deflator is based on a calculation involving all goods produced in the economy, it is a widely based price index that is frequently used to measure inflation</a:t>
            </a:r>
          </a:p>
          <a:p>
            <a:pPr lvl="1" eaLnBrk="1" hangingPunct="1"/>
            <a:r>
              <a:rPr lang="en-US" altLang="tr-TR" sz="2000" smtClean="0"/>
              <a:t>Measures the change in prices between the base year and the current year</a:t>
            </a:r>
          </a:p>
          <a:p>
            <a:pPr eaLnBrk="1" hangingPunct="1"/>
            <a:r>
              <a:rPr lang="en-US" altLang="tr-TR" smtClean="0"/>
              <a:t>Ex. If NGDP in 2012 is $6.25 and RGDP in 2012 is $3.50, then the GDP deflator for 2012 is $6.25/$3.50 = 1.79 </a:t>
            </a:r>
            <a:r>
              <a:rPr lang="en-US" altLang="tr-TR" smtClean="0">
                <a:sym typeface="Symbol" pitchFamily="18" charset="2"/>
              </a:rPr>
              <a:t> prices have increased by 79% since the base year</a:t>
            </a:r>
            <a:endParaRPr lang="en-US" altLang="tr-T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3046E895-0B24-42BE-90C5-C4B8B200C6D7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31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Price Indexes: CPI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marL="533400" indent="-533400" eaLnBrk="1" hangingPunct="1"/>
            <a:r>
              <a:rPr lang="en-US" altLang="tr-TR" smtClean="0"/>
              <a:t>CPI measures the cost of buying a fixed basket of goods and services representative of the purchases of urban consumers</a:t>
            </a:r>
          </a:p>
          <a:p>
            <a:pPr marL="800100" lvl="1" indent="-457200" eaLnBrk="1" hangingPunct="1"/>
            <a:r>
              <a:rPr lang="en-US" altLang="tr-TR" sz="2000" smtClean="0"/>
              <a:t>Measure of the cost of living for the average household</a:t>
            </a:r>
          </a:p>
          <a:p>
            <a:pPr marL="533400" indent="-533400" eaLnBrk="1" hangingPunct="1"/>
            <a:r>
              <a:rPr lang="en-US" altLang="tr-TR" smtClean="0"/>
              <a:t>Differs from GDP deflator in three ways:</a:t>
            </a:r>
          </a:p>
          <a:p>
            <a:pPr marL="971550" lvl="2" indent="-285750" eaLnBrk="1" hangingPunct="1">
              <a:buFontTx/>
              <a:buAutoNum type="arabicPeriod"/>
            </a:pPr>
            <a:r>
              <a:rPr lang="en-US" altLang="tr-TR" smtClean="0"/>
              <a:t>CPI measures prices of a more limited basket of goods and services (only household goods and services)</a:t>
            </a:r>
          </a:p>
          <a:p>
            <a:pPr marL="971550" lvl="2" indent="-285750" eaLnBrk="1" hangingPunct="1">
              <a:buFontTx/>
              <a:buAutoNum type="arabicPeriod"/>
            </a:pPr>
            <a:r>
              <a:rPr lang="en-US" altLang="tr-TR" smtClean="0"/>
              <a:t>The bundle of goods in the consumer basket is fixed, while that of the deflation is allowed to vary</a:t>
            </a:r>
          </a:p>
          <a:p>
            <a:pPr marL="971550" lvl="2" indent="-285750" eaLnBrk="1" hangingPunct="1">
              <a:buFontTx/>
              <a:buAutoNum type="arabicPeriod"/>
            </a:pPr>
            <a:r>
              <a:rPr lang="en-US" altLang="tr-TR" smtClean="0"/>
              <a:t>CPI includes prices of imports, while GDP deflator only considers those goods produced within the </a:t>
            </a:r>
            <a:r>
              <a:rPr lang="tr-TR" altLang="tr-TR" smtClean="0"/>
              <a:t>Turkey.</a:t>
            </a:r>
            <a:endParaRPr lang="en-US" altLang="tr-TR" smtClean="0"/>
          </a:p>
          <a:p>
            <a:pPr marL="533400" indent="-533400" eaLnBrk="1" hangingPunct="1">
              <a:buFontTx/>
              <a:buNone/>
            </a:pPr>
            <a:endParaRPr lang="en-US" altLang="tr-T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2729AB18-9EEE-427A-81F9-EB0359F50671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32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Price Indexes: PPI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PPI measures the cost of buying a fixed basket of goods and services representative of a firm</a:t>
            </a:r>
          </a:p>
          <a:p>
            <a:pPr lvl="1" eaLnBrk="1" hangingPunct="1"/>
            <a:r>
              <a:rPr lang="en-US" altLang="tr-TR" sz="2000" smtClean="0"/>
              <a:t>Captures the cost of production for a typical firm</a:t>
            </a:r>
          </a:p>
          <a:p>
            <a:pPr lvl="1" eaLnBrk="1" hangingPunct="1"/>
            <a:r>
              <a:rPr lang="en-US" altLang="tr-TR" sz="2000" smtClean="0"/>
              <a:t>Market basket includes raw materials and semi-finished goods</a:t>
            </a:r>
          </a:p>
          <a:p>
            <a:pPr eaLnBrk="1" hangingPunct="1"/>
            <a:r>
              <a:rPr lang="en-US" altLang="tr-TR" smtClean="0"/>
              <a:t>PPI is constructed from prices at an earlier stage of the distribution process than the CPI</a:t>
            </a:r>
          </a:p>
          <a:p>
            <a:pPr eaLnBrk="1" hangingPunct="1"/>
            <a:r>
              <a:rPr lang="en-US" altLang="tr-TR" smtClean="0"/>
              <a:t>PPI signals changes to come in the CPI and is thus closely watched by policymakers</a:t>
            </a:r>
            <a:endParaRPr lang="en-US" altLang="tr-TR" sz="200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en-US" altLang="tr-TR" sz="2000" smtClean="0">
                <a:sym typeface="Symbol" pitchFamily="18" charset="2"/>
              </a:rPr>
              <a:t> </a:t>
            </a:r>
            <a:r>
              <a:rPr lang="en-US" altLang="tr-TR" sz="2000" i="1" smtClean="0">
                <a:sym typeface="Symbol" pitchFamily="18" charset="2"/>
              </a:rPr>
              <a:t>Over long periods of time, the two measures yield similar values and trends for inflation</a:t>
            </a:r>
            <a:endParaRPr lang="en-US" altLang="tr-TR" sz="2000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660541DA-0F2F-465B-944B-0F8ACF2B58C1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33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Unemployment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3870325"/>
          </a:xfrm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mtClean="0"/>
              <a:t>The unemployment rate measures the fraction of the workforce that is out of work and looking for a job or expecting a recall from a layoff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smtClean="0"/>
              <a:t>Important indicator of well-being of an economy/households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smtClean="0"/>
              <a:t>Optimal unemployment rates differ from country to country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smtClean="0">
                <a:sym typeface="Symbol" pitchFamily="18" charset="2"/>
              </a:rPr>
              <a:t>Optimal unemployment rate linked to the potential level of output for a given economy</a:t>
            </a:r>
            <a:r>
              <a:rPr lang="tr-TR" altLang="tr-TR" sz="2400" smtClean="0">
                <a:sym typeface="Symbol" pitchFamily="18" charset="2"/>
              </a:rPr>
              <a:t>.</a:t>
            </a:r>
            <a:endParaRPr lang="en-US" altLang="tr-TR" sz="240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EDA9FF7D-A330-45C1-B4C1-8CD9F7467896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34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z="3800" smtClean="0"/>
              <a:t>Interest Rates and Real Interest Rates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Interest rate = rate of payment on a loan or other investment over and above the principle repayment in terms of an annual percentage</a:t>
            </a:r>
          </a:p>
          <a:p>
            <a:pPr lvl="1" eaLnBrk="1" hangingPunct="1"/>
            <a:r>
              <a:rPr lang="en-US" altLang="tr-TR" sz="2000" smtClean="0"/>
              <a:t>Cost of borrowing money OR benefit of lending money</a:t>
            </a:r>
          </a:p>
          <a:p>
            <a:pPr eaLnBrk="1" hangingPunct="1"/>
            <a:r>
              <a:rPr lang="en-US" altLang="tr-TR" smtClean="0"/>
              <a:t>Nominal interest rate = return on an investment in current dollars</a:t>
            </a:r>
          </a:p>
          <a:p>
            <a:pPr eaLnBrk="1" hangingPunct="1"/>
            <a:r>
              <a:rPr lang="en-US" altLang="tr-TR" smtClean="0"/>
              <a:t>Real interest rate = return on an investment, adjusted for inflation</a:t>
            </a:r>
          </a:p>
          <a:p>
            <a:pPr eaLnBrk="1" hangingPunct="1"/>
            <a:r>
              <a:rPr lang="en-US" altLang="tr-TR" smtClean="0"/>
              <a:t>If R is the nominal rate, and r is the real rate, then we can define the nominal rate as: 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534275" y="6226175"/>
          <a:ext cx="12446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4" imgW="634725" imgH="152334" progId="Equation.3">
                  <p:embed/>
                </p:oleObj>
              </mc:Choice>
              <mc:Fallback>
                <p:oleObj name="Equation" r:id="rId4" imgW="634725" imgH="1523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6226175"/>
                        <a:ext cx="12446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Exchange Rate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en-US" altLang="tr-TR" smtClean="0"/>
              <a:t>Each country has its own currency in which prices are quoted</a:t>
            </a:r>
          </a:p>
          <a:p>
            <a:pPr lvl="1" eaLnBrk="1" hangingPunct="1"/>
            <a:r>
              <a:rPr lang="en-US" altLang="tr-TR" sz="2000" smtClean="0"/>
              <a:t>In the U.S. prices are quoted in U.S. dollars, while in Canada prices are quoted in Canadian dollars and most of Europe uses the euro</a:t>
            </a:r>
          </a:p>
          <a:p>
            <a:pPr eaLnBrk="1" hangingPunct="1"/>
            <a:r>
              <a:rPr lang="en-US" altLang="tr-TR" smtClean="0"/>
              <a:t>Exchange rate = the price of a foreign currency</a:t>
            </a:r>
          </a:p>
          <a:p>
            <a:pPr eaLnBrk="1" hangingPunct="1"/>
            <a:r>
              <a:rPr lang="en-US" altLang="tr-TR" smtClean="0"/>
              <a:t>Floating exchange rate </a:t>
            </a:r>
            <a:r>
              <a:rPr lang="en-US" altLang="tr-TR" smtClean="0">
                <a:sym typeface="Symbol" pitchFamily="18" charset="2"/>
              </a:rPr>
              <a:t> price of a currency is determined by supply and demand</a:t>
            </a:r>
          </a:p>
          <a:p>
            <a:pPr eaLnBrk="1" hangingPunct="1"/>
            <a:r>
              <a:rPr lang="en-US" altLang="tr-TR" smtClean="0">
                <a:sym typeface="Symbol" pitchFamily="18" charset="2"/>
              </a:rPr>
              <a:t>Fixed exchange rate  price of a currency is fixed</a:t>
            </a:r>
          </a:p>
          <a:p>
            <a:pPr lvl="1" eaLnBrk="1" hangingPunct="1"/>
            <a:r>
              <a:rPr lang="en-US" altLang="tr-TR" sz="2000" smtClean="0">
                <a:sym typeface="Symbol" pitchFamily="18" charset="2"/>
              </a:rPr>
              <a:t>Ex. A Bermuda dollar is always worth one U.S. dollar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D5AF7C3E-C429-4F82-9576-E9C412282475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36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18B40-E8E1-4DC7-8749-790363559D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1138"/>
            <a:ext cx="70580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07CF-FC02-45E0-95FF-445C01C1BD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501650"/>
            <a:ext cx="6964362" cy="61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tr-TR" altLang="tr-TR" smtClean="0"/>
              <a:t>National Income accountıng</a:t>
            </a:r>
            <a:endParaRPr lang="en-US" alt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Why do we study the national income accounts?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2000" dirty="0" smtClean="0"/>
              <a:t>National income accounting provides formal structure for macro</a:t>
            </a:r>
            <a:r>
              <a:rPr lang="tr-TR" sz="2000" dirty="0" smtClean="0"/>
              <a:t> </a:t>
            </a:r>
            <a:r>
              <a:rPr lang="en-US" sz="2000" dirty="0" smtClean="0"/>
              <a:t>theory models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2000" dirty="0" smtClean="0"/>
              <a:t>Introduces statistics that characterize the economy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Output defined in two ways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2000" dirty="0" smtClean="0"/>
              <a:t>Production side: output = payments to workers (wages), capital (interest and dividends)</a:t>
            </a:r>
          </a:p>
          <a:p>
            <a:pPr marL="1104900" lvl="2" indent="-4191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AutoNum type="arabicPeriod"/>
              <a:defRPr/>
            </a:pPr>
            <a:r>
              <a:rPr lang="en-US" sz="2000" dirty="0" smtClean="0"/>
              <a:t>Demand side: output = purchases by different sectors of the economy</a:t>
            </a:r>
            <a:endParaRPr lang="en-US" sz="2000" dirty="0" smtClean="0">
              <a:sym typeface="Symbol" pitchFamily="18" charset="2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dirty="0" smtClean="0"/>
              <a:t>Output typically measured as GDP = value of all final goods and services produced within a country over a particular period of time</a:t>
            </a:r>
          </a:p>
          <a:p>
            <a:pPr marL="1714500" lvl="4" indent="-342900" eaLnBrk="1" fontAlgn="auto" hangingPunct="1">
              <a:spcAft>
                <a:spcPts val="0"/>
              </a:spcAft>
              <a:buClr>
                <a:schemeClr val="accent2">
                  <a:tint val="60000"/>
                </a:schemeClr>
              </a:buClr>
              <a:buFontTx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23FD92BF-86B8-4E54-8CC3-30B2FCCF3499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6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Production Side of the Economy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buFont typeface="Wingdings" pitchFamily="2" charset="2"/>
              <a:buChar char=""/>
            </a:pPr>
            <a:r>
              <a:rPr lang="en-US" sz="2600" smtClean="0"/>
              <a:t>The production side of the economy transforms inputs (labor, capital) into output (GDP)</a:t>
            </a: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smtClean="0"/>
              <a:t>Inputs = factors of production</a:t>
            </a: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smtClean="0"/>
              <a:t>Payments to these factors = factor payments</a:t>
            </a:r>
          </a:p>
          <a:p>
            <a:pPr marL="273050" indent="-273050" eaLnBrk="1" hangingPunct="1">
              <a:buFont typeface="Wingdings" pitchFamily="2" charset="2"/>
              <a:buChar char=""/>
            </a:pPr>
            <a:r>
              <a:rPr lang="en-US" sz="2600" smtClean="0"/>
              <a:t>The relationship between inputs and outputs defined by the production function </a:t>
            </a:r>
            <a:r>
              <a:rPr lang="en-US" sz="2600" smtClean="0">
                <a:sym typeface="Symbol" pitchFamily="18" charset="2"/>
              </a:rPr>
              <a:t>                    </a:t>
            </a:r>
          </a:p>
          <a:p>
            <a:pPr marL="273050" indent="-273050" eaLnBrk="1" hangingPunct="1">
              <a:buFontTx/>
              <a:buNone/>
            </a:pPr>
            <a:r>
              <a:rPr lang="en-US" sz="2600" smtClean="0"/>
              <a:t>	where Y = output, N = labor, K = capital</a:t>
            </a: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smtClean="0"/>
              <a:t>“Output is a function of labor and capital,” where the functional form can be defined in various ways</a:t>
            </a: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smtClean="0"/>
              <a:t>For example: corn = </a:t>
            </a:r>
            <a:r>
              <a:rPr lang="en-US" sz="2400" i="1" smtClean="0"/>
              <a:t>f </a:t>
            </a:r>
            <a:r>
              <a:rPr lang="en-US" sz="2400" smtClean="0"/>
              <a:t>(land, labor, seed, machines)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D1423BA8-8A2E-4C0D-9D5F-4EC4F3DEE5CC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7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4733925" y="3816350"/>
          <a:ext cx="15859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3816350"/>
                        <a:ext cx="15859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GDP to Factor Payments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000" dirty="0" smtClean="0"/>
              <a:t>We use the terms </a:t>
            </a:r>
            <a:r>
              <a:rPr lang="en-US" sz="3000" i="1" dirty="0" smtClean="0"/>
              <a:t>output</a:t>
            </a:r>
            <a:r>
              <a:rPr lang="en-US" sz="3000" dirty="0" smtClean="0"/>
              <a:t> and </a:t>
            </a:r>
            <a:r>
              <a:rPr lang="en-US" sz="3000" i="1" dirty="0" smtClean="0"/>
              <a:t>income</a:t>
            </a:r>
            <a:r>
              <a:rPr lang="en-US" sz="3000" dirty="0" smtClean="0"/>
              <a:t> interchangeably in macroeconomics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smtClean="0"/>
              <a:t>are they really equivalent?</a:t>
            </a:r>
          </a:p>
          <a:p>
            <a:pPr marL="800100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There are a few crucial distinctions between them:</a:t>
            </a:r>
          </a:p>
          <a:p>
            <a:pPr marL="1200150" lvl="3" indent="-34290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Tx/>
              <a:buAutoNum type="arabicPeriod"/>
              <a:defRPr/>
            </a:pPr>
            <a:r>
              <a:rPr lang="en-US" dirty="0" smtClean="0"/>
              <a:t>Capital wears down over time while it is being used in the production process </a:t>
            </a:r>
            <a:r>
              <a:rPr lang="en-US" dirty="0" smtClean="0">
                <a:sym typeface="Symbol" pitchFamily="18" charset="2"/>
              </a:rPr>
              <a:t> Net domestic product = GDP – depreciation</a:t>
            </a:r>
          </a:p>
          <a:p>
            <a:pPr marL="1600200" lvl="4" indent="-342900" eaLnBrk="1" fontAlgn="auto" hangingPunct="1"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ym typeface="Symbol" pitchFamily="18" charset="2"/>
              </a:rPr>
              <a:t>NDP is the total value of production minus the value of the amount of capital used up in producing that output</a:t>
            </a:r>
          </a:p>
          <a:p>
            <a:pPr marL="1600200" lvl="4" indent="-342900" eaLnBrk="1" fontAlgn="auto" hangingPunct="1"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ym typeface="Symbol" pitchFamily="18" charset="2"/>
              </a:rPr>
              <a:t>NDP is usually 87-89% of GDP</a:t>
            </a:r>
          </a:p>
          <a:p>
            <a:pPr marL="1371600" lvl="3" indent="-34290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Century Gothic" pitchFamily="34" charset="0"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marL="1714500" lvl="4" indent="-342900" eaLnBrk="1" fontAlgn="auto" hangingPunct="1">
              <a:spcAft>
                <a:spcPts val="0"/>
              </a:spcAft>
              <a:buClr>
                <a:schemeClr val="accent2">
                  <a:tint val="60000"/>
                </a:schemeClr>
              </a:buClr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21649EC7-29C4-4CC8-AE9B-C670C80E4BBE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8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GDP to Factor Payments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We use the terms </a:t>
            </a:r>
            <a:r>
              <a:rPr lang="en-US" i="1" dirty="0" smtClean="0"/>
              <a:t>output</a:t>
            </a:r>
            <a:r>
              <a:rPr lang="en-US" dirty="0" smtClean="0"/>
              <a:t> and </a:t>
            </a:r>
            <a:r>
              <a:rPr lang="en-US" i="1" dirty="0" smtClean="0"/>
              <a:t>income</a:t>
            </a:r>
            <a:r>
              <a:rPr lang="en-US" dirty="0" smtClean="0"/>
              <a:t> interchangeably in macroeconomics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are they really equivalent?</a:t>
            </a:r>
          </a:p>
          <a:p>
            <a:pPr marL="800100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There are a few crucial distinctions between them:</a:t>
            </a:r>
          </a:p>
          <a:p>
            <a:pPr marL="1085850" lvl="3" indent="-28575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Century Gothic" pitchFamily="34" charset="0"/>
              <a:buNone/>
              <a:defRPr/>
            </a:pPr>
            <a:r>
              <a:rPr lang="en-US" dirty="0" smtClean="0">
                <a:sym typeface="Symbol" pitchFamily="18" charset="2"/>
              </a:rPr>
              <a:t>2.  Businesses pay indirect taxes (i.e. taxes on sales, property, and production) that must be subtracted from NDP before making factor payments  Factor payments = NDP – indirect business taxes</a:t>
            </a:r>
          </a:p>
          <a:p>
            <a:pPr marL="1371600" lvl="3" indent="-34290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Century Gothic" pitchFamily="34" charset="0"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marL="1714500" lvl="4" indent="-342900" eaLnBrk="1" fontAlgn="auto" hangingPunct="1">
              <a:spcAft>
                <a:spcPts val="0"/>
              </a:spcAft>
              <a:buClr>
                <a:schemeClr val="accent2">
                  <a:tint val="60000"/>
                </a:schemeClr>
              </a:buClr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65125"/>
          </a:xfrm>
        </p:spPr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</a:t>
            </a:r>
            <a:fld id="{1FAA0431-D4B0-4799-929A-037F2385FC7C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pPr>
                <a:defRPr/>
              </a:pPr>
              <a:t>9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2036</Words>
  <Application>Microsoft Office PowerPoint</Application>
  <PresentationFormat>Ekran Gösterisi (4:3)</PresentationFormat>
  <Paragraphs>282</Paragraphs>
  <Slides>36</Slides>
  <Notes>30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7" baseType="lpstr">
      <vt:lpstr>Arial</vt:lpstr>
      <vt:lpstr>Calibri</vt:lpstr>
      <vt:lpstr>Century Gothic</vt:lpstr>
      <vt:lpstr>Wingdings</vt:lpstr>
      <vt:lpstr>Book Antiqua</vt:lpstr>
      <vt:lpstr>Wingdings 2</vt:lpstr>
      <vt:lpstr>Symbol</vt:lpstr>
      <vt:lpstr>Monotype Sorts</vt:lpstr>
      <vt:lpstr>Arial Narrow</vt:lpstr>
      <vt:lpstr>Ofis Teması</vt:lpstr>
      <vt:lpstr>Microsoft Equation 3.0</vt:lpstr>
      <vt:lpstr>ECON 575 FUNDAMENTALS OF ECONOMICS  CHAPTER 9 NATIONAL INCOME ACCOUNTING  Prof. Dr. Dilek TEMİZ DİNÇ</vt:lpstr>
      <vt:lpstr>What Is Macroeconomics?</vt:lpstr>
      <vt:lpstr>PowerPoint Sunusu</vt:lpstr>
      <vt:lpstr>PowerPoint Sunusu</vt:lpstr>
      <vt:lpstr>PowerPoint Sunusu</vt:lpstr>
      <vt:lpstr>National Income accountıng</vt:lpstr>
      <vt:lpstr>Production Side of the Economy</vt:lpstr>
      <vt:lpstr>From GDP to Factor Payments </vt:lpstr>
      <vt:lpstr>From GDP to Factor Payments </vt:lpstr>
      <vt:lpstr>Components of Demand</vt:lpstr>
      <vt:lpstr>Consumption</vt:lpstr>
      <vt:lpstr>Government</vt:lpstr>
      <vt:lpstr>Investment</vt:lpstr>
      <vt:lpstr>Net Exports</vt:lpstr>
      <vt:lpstr>Some Identities: A Simple Economy</vt:lpstr>
      <vt:lpstr>Some Identities: Adding G and NX</vt:lpstr>
      <vt:lpstr>Some Identities: Adding G and NX</vt:lpstr>
      <vt:lpstr>S, I, Government Budget, and Trade</vt:lpstr>
      <vt:lpstr>S, I, Government Budget, and Trade</vt:lpstr>
      <vt:lpstr>Measuring Gross Domestic Product</vt:lpstr>
      <vt:lpstr>Measuring Gross Domestic Product</vt:lpstr>
      <vt:lpstr>Measuring Gross Domestic Product</vt:lpstr>
      <vt:lpstr>The Factor Income Approach</vt:lpstr>
      <vt:lpstr>Equality of Expenditure and Income</vt:lpstr>
      <vt:lpstr>Other National Income Terms</vt:lpstr>
      <vt:lpstr>Other National Income Terms</vt:lpstr>
      <vt:lpstr>Problems of GDP Measurement</vt:lpstr>
      <vt:lpstr>Nominal vs. Real GDP</vt:lpstr>
      <vt:lpstr>Nominal vs. Real GDP</vt:lpstr>
      <vt:lpstr>Inflation and Prices</vt:lpstr>
      <vt:lpstr>Price Indexes: GDP Deflator</vt:lpstr>
      <vt:lpstr>Price Indexes: CPI </vt:lpstr>
      <vt:lpstr>Price Indexes: PPI</vt:lpstr>
      <vt:lpstr>Unemployment</vt:lpstr>
      <vt:lpstr>Interest Rates and Real Interest Rates</vt:lpstr>
      <vt:lpstr>Exchange Rate</vt:lpstr>
    </vt:vector>
  </TitlesOfParts>
  <Company>MHHE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Dornbusch</dc:creator>
  <cp:lastModifiedBy>Evren</cp:lastModifiedBy>
  <cp:revision>111</cp:revision>
  <dcterms:created xsi:type="dcterms:W3CDTF">2003-07-23T11:41:16Z</dcterms:created>
  <dcterms:modified xsi:type="dcterms:W3CDTF">2020-09-28T22:10:09Z</dcterms:modified>
</cp:coreProperties>
</file>